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7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8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0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8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0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3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33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34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5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36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257" r:id="rId4"/>
    <p:sldId id="345" r:id="rId5"/>
    <p:sldId id="259" r:id="rId6"/>
    <p:sldId id="270" r:id="rId7"/>
    <p:sldId id="271" r:id="rId8"/>
    <p:sldId id="364" r:id="rId9"/>
    <p:sldId id="346" r:id="rId10"/>
    <p:sldId id="262" r:id="rId11"/>
    <p:sldId id="373" r:id="rId12"/>
    <p:sldId id="338" r:id="rId13"/>
    <p:sldId id="350" r:id="rId14"/>
    <p:sldId id="347" r:id="rId15"/>
    <p:sldId id="349" r:id="rId16"/>
    <p:sldId id="372" r:id="rId17"/>
    <p:sldId id="371" r:id="rId18"/>
    <p:sldId id="370" r:id="rId19"/>
    <p:sldId id="304" r:id="rId20"/>
    <p:sldId id="351" r:id="rId21"/>
    <p:sldId id="352" r:id="rId22"/>
    <p:sldId id="353" r:id="rId23"/>
    <p:sldId id="266" r:id="rId24"/>
    <p:sldId id="307" r:id="rId25"/>
    <p:sldId id="308" r:id="rId26"/>
    <p:sldId id="334" r:id="rId27"/>
    <p:sldId id="356" r:id="rId28"/>
    <p:sldId id="336" r:id="rId29"/>
    <p:sldId id="354" r:id="rId30"/>
    <p:sldId id="358" r:id="rId31"/>
    <p:sldId id="359" r:id="rId32"/>
    <p:sldId id="363" r:id="rId33"/>
    <p:sldId id="360" r:id="rId34"/>
    <p:sldId id="361" r:id="rId35"/>
    <p:sldId id="362" r:id="rId36"/>
    <p:sldId id="355" r:id="rId37"/>
    <p:sldId id="357" r:id="rId38"/>
    <p:sldId id="365" r:id="rId39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宏伟 曾" initials="宏伟" lastIdx="1" clrIdx="0">
    <p:extLst>
      <p:ext uri="{19B8F6BF-5375-455C-9EA6-DF929625EA0E}">
        <p15:presenceInfo xmlns:p15="http://schemas.microsoft.com/office/powerpoint/2012/main" userId="5ab6df31615d7fe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74CB"/>
    <a:srgbClr val="FF4000"/>
    <a:srgbClr val="FFD8CE"/>
    <a:srgbClr val="729FCF"/>
    <a:srgbClr val="DEE6EF"/>
    <a:srgbClr val="F9DCE1"/>
    <a:srgbClr val="2A6099"/>
    <a:srgbClr val="B7B3CA"/>
    <a:srgbClr val="DEDCE6"/>
    <a:srgbClr val="A2B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8542034-FE4F-4ADA-92B8-4CA66D0F0DF3}" styleName="腾讯文档-基本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999999"/>
              </a:solidFill>
            </a:ln>
          </a:left>
          <a:right>
            <a:ln w="12700" cmpd="sng">
              <a:solidFill>
                <a:srgbClr val="999999"/>
              </a:solidFill>
            </a:ln>
          </a:right>
          <a:top>
            <a:ln w="12700" cmpd="sng">
              <a:solidFill>
                <a:srgbClr val="999999"/>
              </a:solidFill>
            </a:ln>
          </a:top>
          <a:bottom>
            <a:ln w="12700" cmpd="sng">
              <a:solidFill>
                <a:srgbClr val="999999"/>
              </a:solidFill>
            </a:ln>
          </a:bottom>
          <a:insideH>
            <a:ln w="12700" cmpd="sng">
              <a:solidFill>
                <a:srgbClr val="999999"/>
              </a:solidFill>
            </a:ln>
          </a:insideH>
          <a:insideV>
            <a:ln w="12700" cmpd="sng">
              <a:solidFill>
                <a:srgbClr val="999999"/>
              </a:solidFill>
            </a:ln>
          </a:insideV>
        </a:tcBdr>
        <a:fill>
          <a:solidFill>
            <a:srgbClr val="FFFFFF"/>
          </a:solidFill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65" autoAdjust="0"/>
    <p:restoredTop sz="88853" autoAdjust="0"/>
  </p:normalViewPr>
  <p:slideViewPr>
    <p:cSldViewPr snapToGrid="0">
      <p:cViewPr varScale="1">
        <p:scale>
          <a:sx n="100" d="100"/>
          <a:sy n="100" d="100"/>
        </p:scale>
        <p:origin x="476" y="48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24216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835725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597746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933945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760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880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932519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136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058110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677928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9260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052789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9610159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4541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0262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4247048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903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i="0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78171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071132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4169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67931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6149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25823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3126970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7213457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2662254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5507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41266584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07970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7550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172033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4527862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dirty="0"/>
          </a:p>
        </p:txBody>
      </p:sp>
    </p:spTree>
    <p:extLst>
      <p:ext uri="{BB962C8B-B14F-4D97-AF65-F5344CB8AC3E}">
        <p14:creationId xmlns:p14="http://schemas.microsoft.com/office/powerpoint/2010/main" val="1883484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10 August 2023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6EF3346-B519-4D8D-A735-BA8D4E808FC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89EF7E-DD65-4846-B192-9893EFC83F88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09FDE4D-C923-4A12-B01C-6286AC23138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7EF9255-ED82-43E5-A45D-D7FEF0717247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B943C6-1E68-4701-B510-80D1FE97A0E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9EE156F-45A0-4CF3-B552-9228F27F356E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0B65FAE-FF1D-41C0-9D37-D7383B091C6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E9820BC-F130-4B42-9609-C586A31A9142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D5F8903-29E0-4E64-96CD-10DBDC20791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E05CF38-27FE-43E3-B645-D7029AB17584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6A5D62B-B446-497E-B3CF-3C17C01731A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29F358C-22EB-4E30-8E79-49F4F2BACE2A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4BC94D5-8DA4-471C-835F-E2CDB34D263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FB1D83-995C-425E-BEDF-C2E91D96E779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3907D23-BCDA-43E1-8B9E-19E60280034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7F048DD-2B2A-4649-804B-AF49A1C95609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658EC86-F2D9-477B-A706-4A6B25714D2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9B70191-53A3-44C8-BB1A-06A167B8B8F4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8C696B3-C22A-442D-A178-C7A5D16786E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10 August 2023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FD4830E-037B-44C3-B78F-869ECA16C8D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2C98E9E-FD77-47EB-BBAC-0AB9CAF94464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1C2FE8A-1329-45C4-929A-C7D0B189CD3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CD65CC9-6EE8-4DB6-B1A9-1061D1AC199F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F3D78BB-D945-430C-90A4-6A7E235E5BB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5B7DF3E-3C2A-498F-9381-1E4C255E2FBF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0030E96-560F-4680-8AA6-145E3520454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4E3AC05-A942-4F59-9281-722C7C2416EC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CDFBF9A-6FBD-4490-83C4-E3F85F6CED3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4FA3F05-6D71-4B2F-95E9-4FADE2849AD6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2E25561-69C3-41B3-AAF0-98DEDF332E0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431247F-72C8-4665-8A37-EAE116FFCC2C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D6ADAE5-C42C-4802-8164-F5C9F07F123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52DFC21-00CA-4588-8FB0-9872C61F4A91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4A12784-0B0D-4104-B87C-BC0627E59FF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169E427-672B-45AF-AC67-B2888E542B4B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5A63EE1-2C4A-4E97-8A66-72EE7D7BB56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2510C79-DE9A-4483-9413-9BB50B3A4DDA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B8E9361-BD89-4262-B25E-56DD893F201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7ACFB7D-002D-43B7-B131-40F842ADAC91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3AAC8F7-13EA-4B74-B971-4E086756769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5E7B2-4DA1-43A5-8275-2073A89D7E48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42F2C-CE18-41BC-B019-01BC8DB75FD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/>
          <a:ea typeface="微软雅黑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Calibri"/>
          <a:ea typeface="微软雅黑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Calibri"/>
          <a:ea typeface="微软雅黑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Calibri"/>
          <a:ea typeface="微软雅黑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Calibri"/>
          <a:ea typeface="微软雅黑"/>
        </a:defRPr>
      </a:lvl1pPr>
      <a:lvl2pPr marL="457200" lvl="1" algn="l" defTabSz="914400">
        <a:defRPr sz="1800" kern="1200">
          <a:solidFill>
            <a:schemeClr val="tx1"/>
          </a:solidFill>
          <a:latin typeface="Calibri"/>
          <a:ea typeface="微软雅黑"/>
        </a:defRPr>
      </a:lvl2pPr>
      <a:lvl3pPr marL="914400" lvl="2" algn="l" defTabSz="914400">
        <a:defRPr sz="1800" kern="1200">
          <a:solidFill>
            <a:schemeClr val="tx1"/>
          </a:solidFill>
          <a:latin typeface="Calibri"/>
          <a:ea typeface="微软雅黑"/>
        </a:defRPr>
      </a:lvl3pPr>
      <a:lvl4pPr marL="1371600" lvl="3" algn="l" defTabSz="914400">
        <a:defRPr sz="1800" kern="1200">
          <a:solidFill>
            <a:schemeClr val="tx1"/>
          </a:solidFill>
          <a:latin typeface="Calibri"/>
          <a:ea typeface="微软雅黑"/>
        </a:defRPr>
      </a:lvl4pPr>
      <a:lvl5pPr marL="1828800" lvl="4" algn="l" defTabSz="914400">
        <a:defRPr sz="1800" kern="1200">
          <a:solidFill>
            <a:schemeClr val="tx1"/>
          </a:solidFill>
          <a:latin typeface="Calibri"/>
          <a:ea typeface="微软雅黑"/>
        </a:defRPr>
      </a:lvl5pPr>
      <a:lvl6pPr marL="2286000" lvl="5" algn="l" defTabSz="914400">
        <a:defRPr sz="1800" kern="1200">
          <a:solidFill>
            <a:schemeClr val="tx1"/>
          </a:solidFill>
          <a:latin typeface="Calibri"/>
          <a:ea typeface="微软雅黑"/>
        </a:defRPr>
      </a:lvl6pPr>
      <a:lvl7pPr marL="2743200" lvl="6" algn="l" defTabSz="914400">
        <a:defRPr sz="1800" kern="1200">
          <a:solidFill>
            <a:schemeClr val="tx1"/>
          </a:solidFill>
          <a:latin typeface="Calibri"/>
          <a:ea typeface="微软雅黑"/>
        </a:defRPr>
      </a:lvl7pPr>
      <a:lvl8pPr marL="3200400" lvl="7" algn="l" defTabSz="914400">
        <a:defRPr sz="1800" kern="1200">
          <a:solidFill>
            <a:schemeClr val="tx1"/>
          </a:solidFill>
          <a:latin typeface="Calibri"/>
          <a:ea typeface="微软雅黑"/>
        </a:defRPr>
      </a:lvl8pPr>
      <a:lvl9pPr marL="3657600" lvl="8" algn="l" defTabSz="914400">
        <a:defRPr sz="1800" kern="1200">
          <a:solidFill>
            <a:schemeClr val="tx1"/>
          </a:solidFill>
          <a:latin typeface="Calibri"/>
          <a:ea typeface="微软雅黑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D280A-F456-4C66-A52D-99067CA2FFD5}" type="datetimeFigureOut">
              <a:rPr lang="zh-CN" altLang="en-US"/>
              <a:t>2026/10/2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C3354-5F94-4C11-976E-6FF7D64776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/>
          <a:ea typeface="微软雅黑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charset="0"/>
        <a:buChar char="•"/>
        <a:defRPr sz="2800" kern="1200">
          <a:solidFill>
            <a:schemeClr val="tx1"/>
          </a:solidFill>
          <a:latin typeface="Calibri"/>
          <a:ea typeface="微软雅黑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Calibri"/>
          <a:ea typeface="微软雅黑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2000" kern="1200">
          <a:solidFill>
            <a:schemeClr val="tx1"/>
          </a:solidFill>
          <a:latin typeface="Calibri"/>
          <a:ea typeface="微软雅黑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Calibri"/>
          <a:ea typeface="微软雅黑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Calibri"/>
          <a:ea typeface="微软雅黑"/>
        </a:defRPr>
      </a:lvl1pPr>
      <a:lvl2pPr marL="457200" lvl="1" algn="l" defTabSz="914400">
        <a:defRPr sz="1800" kern="1200">
          <a:solidFill>
            <a:schemeClr val="tx1"/>
          </a:solidFill>
          <a:latin typeface="Calibri"/>
          <a:ea typeface="微软雅黑"/>
        </a:defRPr>
      </a:lvl2pPr>
      <a:lvl3pPr marL="914400" lvl="2" algn="l" defTabSz="914400">
        <a:defRPr sz="1800" kern="1200">
          <a:solidFill>
            <a:schemeClr val="tx1"/>
          </a:solidFill>
          <a:latin typeface="Calibri"/>
          <a:ea typeface="微软雅黑"/>
        </a:defRPr>
      </a:lvl3pPr>
      <a:lvl4pPr marL="1371600" lvl="3" algn="l" defTabSz="914400">
        <a:defRPr sz="1800" kern="1200">
          <a:solidFill>
            <a:schemeClr val="tx1"/>
          </a:solidFill>
          <a:latin typeface="Calibri"/>
          <a:ea typeface="微软雅黑"/>
        </a:defRPr>
      </a:lvl4pPr>
      <a:lvl5pPr marL="1828800" lvl="4" algn="l" defTabSz="914400">
        <a:defRPr sz="1800" kern="1200">
          <a:solidFill>
            <a:schemeClr val="tx1"/>
          </a:solidFill>
          <a:latin typeface="Calibri"/>
          <a:ea typeface="微软雅黑"/>
        </a:defRPr>
      </a:lvl5pPr>
      <a:lvl6pPr marL="2286000" lvl="5" algn="l" defTabSz="914400">
        <a:defRPr sz="1800" kern="1200">
          <a:solidFill>
            <a:schemeClr val="tx1"/>
          </a:solidFill>
          <a:latin typeface="Calibri"/>
          <a:ea typeface="微软雅黑"/>
        </a:defRPr>
      </a:lvl6pPr>
      <a:lvl7pPr marL="2743200" lvl="6" algn="l" defTabSz="914400">
        <a:defRPr sz="1800" kern="1200">
          <a:solidFill>
            <a:schemeClr val="tx1"/>
          </a:solidFill>
          <a:latin typeface="Calibri"/>
          <a:ea typeface="微软雅黑"/>
        </a:defRPr>
      </a:lvl7pPr>
      <a:lvl8pPr marL="3200400" lvl="7" algn="l" defTabSz="914400">
        <a:defRPr sz="1800" kern="1200">
          <a:solidFill>
            <a:schemeClr val="tx1"/>
          </a:solidFill>
          <a:latin typeface="Calibri"/>
          <a:ea typeface="微软雅黑"/>
        </a:defRPr>
      </a:lvl8pPr>
      <a:lvl9pPr marL="3657600" lvl="8" algn="l" defTabSz="914400">
        <a:defRPr sz="1800" kern="1200">
          <a:solidFill>
            <a:schemeClr val="tx1"/>
          </a:solidFill>
          <a:latin typeface="Calibri"/>
          <a:ea typeface="微软雅黑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70.png"/><Relationship Id="rId1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11" Type="http://schemas.openxmlformats.org/officeDocument/2006/relationships/image" Target="../media/image90.png"/><Relationship Id="rId5" Type="http://schemas.openxmlformats.org/officeDocument/2006/relationships/image" Target="../media/image1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70.png"/><Relationship Id="rId1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24.sv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1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2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38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40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42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55.xml"/><Relationship Id="rId7" Type="http://schemas.openxmlformats.org/officeDocument/2006/relationships/image" Target="../media/image2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1123508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1" y="2340454"/>
            <a:ext cx="1219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en-US" sz="3600" b="1" kern="600" dirty="0">
                <a:solidFill>
                  <a:schemeClr val="accent1"/>
                </a:solidFill>
                <a:latin typeface="Arial"/>
                <a:ea typeface="Adobe 黑体 Std R"/>
              </a:rPr>
              <a:t>TileSpMM: A Variable-Size Tiled Algorithm for Sparse Matrix-Matrix Multiplication on Tensor Cores</a:t>
            </a:r>
            <a:endParaRPr lang="en-US" altLang="en-US" sz="3600" b="1" kern="600" dirty="0">
              <a:solidFill>
                <a:schemeClr val="accent1"/>
              </a:solidFill>
              <a:latin typeface="Arial"/>
              <a:ea typeface="宋体"/>
            </a:endParaRPr>
          </a:p>
        </p:txBody>
      </p:sp>
      <p:sp>
        <p:nvSpPr>
          <p:cNvPr id="10" name="副标题 2"/>
          <p:cNvSpPr txBox="1"/>
          <p:nvPr>
            <p:custDataLst>
              <p:tags r:id="rId1"/>
            </p:custDataLst>
          </p:nvPr>
        </p:nvSpPr>
        <p:spPr>
          <a:xfrm>
            <a:off x="0" y="4215063"/>
            <a:ext cx="12192000" cy="1519429"/>
          </a:xfrm>
          <a:prstGeom prst="rect">
            <a:avLst/>
          </a:prstGeom>
        </p:spPr>
        <p:txBody>
          <a:bodyPr/>
          <a:lstStyle>
            <a:lvl1pPr marL="342900" lvl="0" indent="-342900" algn="l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742950" lvl="1" indent="-285750" algn="l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1143000" lvl="2" indent="-228600" algn="l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600200" lvl="3" indent="-228600" algn="l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2057400" lvl="4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514600" lvl="5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971800" lvl="6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429000" lvl="7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886200" lvl="8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b="0" u="sng" dirty="0">
                <a:latin typeface="Arial"/>
                <a:ea typeface="微软雅黑"/>
              </a:rPr>
              <a:t>Hongwei Zeng</a:t>
            </a:r>
            <a:r>
              <a:rPr lang="en-US" altLang="en-US" sz="2400" b="0" dirty="0">
                <a:latin typeface="Arial"/>
                <a:ea typeface="微软雅黑"/>
              </a:rPr>
              <a:t>, </a:t>
            </a:r>
            <a:r>
              <a:rPr lang="en-US" altLang="en-US" sz="2400" b="0" dirty="0" err="1">
                <a:latin typeface="Arial"/>
                <a:ea typeface="微软雅黑"/>
              </a:rPr>
              <a:t>Shuqin</a:t>
            </a:r>
            <a:r>
              <a:rPr lang="en-US" altLang="en-US" sz="2400" b="0" dirty="0">
                <a:latin typeface="Arial"/>
                <a:ea typeface="微软雅黑"/>
              </a:rPr>
              <a:t> Feng, </a:t>
            </a:r>
            <a:r>
              <a:rPr lang="en-US" altLang="en-US" sz="2400" b="0" dirty="0" err="1">
                <a:latin typeface="Arial"/>
                <a:ea typeface="微软雅黑"/>
              </a:rPr>
              <a:t>Haocheng</a:t>
            </a:r>
            <a:r>
              <a:rPr lang="en-US" altLang="en-US" sz="2400" b="0" dirty="0">
                <a:latin typeface="Arial"/>
                <a:ea typeface="微软雅黑"/>
              </a:rPr>
              <a:t> Lian, </a:t>
            </a:r>
            <a:r>
              <a:rPr lang="en-US" altLang="en-US" sz="2400" b="0" dirty="0" err="1">
                <a:latin typeface="Arial"/>
                <a:ea typeface="微软雅黑"/>
              </a:rPr>
              <a:t>Yuechen</a:t>
            </a:r>
            <a:r>
              <a:rPr lang="en-US" altLang="en-US" sz="2400" b="0" dirty="0">
                <a:latin typeface="Arial"/>
                <a:ea typeface="微软雅黑"/>
              </a:rPr>
              <a:t> Lu, </a:t>
            </a:r>
            <a:r>
              <a:rPr lang="en-US" altLang="en-US" sz="2400" b="0" dirty="0" err="1">
                <a:latin typeface="Arial"/>
                <a:ea typeface="微软雅黑"/>
              </a:rPr>
              <a:t>Weifeng</a:t>
            </a:r>
            <a:r>
              <a:rPr lang="en-US" altLang="en-US" sz="2400" b="0" dirty="0">
                <a:latin typeface="Arial"/>
                <a:ea typeface="微软雅黑"/>
              </a:rPr>
              <a:t> Liu</a:t>
            </a:r>
          </a:p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b="0" dirty="0">
                <a:latin typeface="Arial"/>
                <a:ea typeface="微软雅黑"/>
              </a:rPr>
              <a:t>Super Scientific Software Laboratory, China University of </a:t>
            </a:r>
            <a:r>
              <a:rPr lang="en-US" altLang="en-US" sz="2400" dirty="0">
                <a:latin typeface="Arial"/>
              </a:rPr>
              <a:t>Petroleum-Beijing, China</a:t>
            </a:r>
          </a:p>
        </p:txBody>
      </p:sp>
      <p:sp>
        <p:nvSpPr>
          <p:cNvPr id="11" name="矩形 10"/>
          <p:cNvSpPr/>
          <p:nvPr>
            <p:custDataLst>
              <p:tags r:id="rId2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l"/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816080" y="6471920"/>
            <a:ext cx="3365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9" name="图片 8" descr="icpp">
            <a:extLst>
              <a:ext uri="{FF2B5EF4-FFF2-40B4-BE49-F238E27FC236}">
                <a16:creationId xmlns:a16="http://schemas.microsoft.com/office/drawing/2014/main" id="{AD69B204-E6AF-4E42-846F-00A64AD93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18" y="147242"/>
            <a:ext cx="2009539" cy="8027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A619A88-0CF9-4739-8672-ADA3A7829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259" y="147242"/>
            <a:ext cx="2809597" cy="80274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247A6C-E472-4D31-845A-E1CCE5FA04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858" y="218564"/>
            <a:ext cx="4063020" cy="6600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7"/>
    </mc:Choice>
    <mc:Fallback xmlns="">
      <p:transition spd="slow" advTm="105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816080" y="6471920"/>
            <a:ext cx="3365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29332" y="3014027"/>
            <a:ext cx="269138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spc="400" dirty="0">
                <a:latin typeface="Arial"/>
                <a:ea typeface="微软雅黑"/>
              </a:rPr>
              <a:t>Outline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39064" y="2129270"/>
            <a:ext cx="5962333" cy="2930009"/>
          </a:xfrm>
          <a:prstGeom prst="rect">
            <a:avLst/>
          </a:prstGeom>
        </p:spPr>
        <p:txBody>
          <a:bodyPr/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endParaRPr lang="en-US" altLang="en-US" sz="3000" spc="200" dirty="0">
              <a:latin typeface="Arial"/>
              <a:ea typeface="微软雅黑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FA44199-01A1-41B8-9F9C-7F61FC04DD29}"/>
              </a:ext>
            </a:extLst>
          </p:cNvPr>
          <p:cNvCxnSpPr>
            <a:cxnSpLocks/>
          </p:cNvCxnSpPr>
          <p:nvPr/>
        </p:nvCxnSpPr>
        <p:spPr>
          <a:xfrm>
            <a:off x="4529889" y="1467853"/>
            <a:ext cx="0" cy="4271210"/>
          </a:xfrm>
          <a:prstGeom prst="line">
            <a:avLst/>
          </a:prstGeom>
          <a:ln w="28575">
            <a:solidFill>
              <a:srgbClr val="8FAA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B6420CE-7AF1-4975-AF85-102D5EC63A65}"/>
              </a:ext>
            </a:extLst>
          </p:cNvPr>
          <p:cNvSpPr txBox="1"/>
          <p:nvPr/>
        </p:nvSpPr>
        <p:spPr>
          <a:xfrm>
            <a:off x="5239064" y="1581794"/>
            <a:ext cx="4094708" cy="369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latin typeface="Arial"/>
                <a:ea typeface="微软雅黑"/>
              </a:rPr>
              <a:t>Background</a:t>
            </a:r>
            <a:endParaRPr lang="en-US" altLang="en-US" sz="3200" spc="200" dirty="0">
              <a:solidFill>
                <a:srgbClr val="000000"/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latin typeface="Arial"/>
                <a:ea typeface="微软雅黑"/>
              </a:rPr>
              <a:t>Motivation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latin typeface="Arial"/>
                <a:ea typeface="微软雅黑"/>
              </a:rPr>
              <a:t>TileSpMM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latin typeface="Arial"/>
                <a:ea typeface="微软雅黑"/>
              </a:rPr>
              <a:t>Evaluation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latin typeface="Arial"/>
                <a:ea typeface="微软雅黑"/>
              </a:rPr>
              <a:t>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816080" y="6471920"/>
            <a:ext cx="3365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29332" y="3014027"/>
            <a:ext cx="269138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spc="400" dirty="0">
                <a:latin typeface="Arial"/>
                <a:ea typeface="微软雅黑"/>
              </a:rPr>
              <a:t>Outline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FA44199-01A1-41B8-9F9C-7F61FC04DD29}"/>
              </a:ext>
            </a:extLst>
          </p:cNvPr>
          <p:cNvCxnSpPr>
            <a:cxnSpLocks/>
          </p:cNvCxnSpPr>
          <p:nvPr/>
        </p:nvCxnSpPr>
        <p:spPr>
          <a:xfrm>
            <a:off x="4529889" y="1467853"/>
            <a:ext cx="0" cy="4271210"/>
          </a:xfrm>
          <a:prstGeom prst="line">
            <a:avLst/>
          </a:prstGeom>
          <a:ln w="28575">
            <a:solidFill>
              <a:srgbClr val="8FAA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4F83063-5A17-436C-895F-09C6C5734E6C}"/>
              </a:ext>
            </a:extLst>
          </p:cNvPr>
          <p:cNvSpPr txBox="1"/>
          <p:nvPr/>
        </p:nvSpPr>
        <p:spPr>
          <a:xfrm>
            <a:off x="5239065" y="1581794"/>
            <a:ext cx="4094708" cy="369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rgbClr val="4874CB"/>
                </a:solidFill>
                <a:latin typeface="Arial"/>
                <a:ea typeface="微软雅黑"/>
              </a:rPr>
              <a:t>Background</a:t>
            </a:r>
            <a:endParaRPr lang="en-US" altLang="en-US" sz="3200" spc="200" dirty="0">
              <a:solidFill>
                <a:srgbClr val="4874CB"/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Motivation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TileSpMM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Evaluation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Conclusion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206784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816080" y="6471920"/>
            <a:ext cx="336550" cy="361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Sparse Matrix-Matrix Multiplication</a:t>
            </a: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（</a:t>
            </a:r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SpMM</a:t>
            </a: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）</a:t>
            </a:r>
            <a:endParaRPr lang="en-US" altLang="zh-CN" sz="3200" b="1" spc="200" dirty="0">
              <a:solidFill>
                <a:schemeClr val="accent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00" name="文本框 115">
            <a:extLst>
              <a:ext uri="{FF2B5EF4-FFF2-40B4-BE49-F238E27FC236}">
                <a16:creationId xmlns:a16="http://schemas.microsoft.com/office/drawing/2014/main" id="{1F686354-BE09-4337-8F36-17AEC1C280A4}"/>
              </a:ext>
            </a:extLst>
          </p:cNvPr>
          <p:cNvSpPr txBox="1"/>
          <p:nvPr/>
        </p:nvSpPr>
        <p:spPr>
          <a:xfrm>
            <a:off x="76372" y="1370917"/>
            <a:ext cx="11914968" cy="732155"/>
          </a:xfrm>
          <a:prstGeom prst="rect">
            <a:avLst/>
          </a:prstGeom>
        </p:spPr>
        <p:txBody>
          <a:bodyPr wrap="square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 algn="l"/>
            <a:r>
              <a:rPr lang="en-US" altLang="en-US" sz="2000" dirty="0">
                <a:latin typeface="Arial"/>
                <a:ea typeface="Arial"/>
              </a:rPr>
              <a:t>SpMM is an operation that multiplies a sparse matrix A and a dense matrix B to give a resulting dense matrix C, and is widely used in graph neural networks, scientific computing, and sparse deep learning.</a:t>
            </a: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05929D4A-D481-4F0D-A066-B7B22E70FB16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99395B25-EBCA-4E0B-AE7A-DEE8E3AF44A3}"/>
              </a:ext>
            </a:extLst>
          </p:cNvPr>
          <p:cNvGrpSpPr/>
          <p:nvPr/>
        </p:nvGrpSpPr>
        <p:grpSpPr>
          <a:xfrm>
            <a:off x="1705428" y="2564665"/>
            <a:ext cx="2592003" cy="2591192"/>
            <a:chOff x="625928" y="2564665"/>
            <a:chExt cx="2592003" cy="2591192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BF2A8FD1-21F6-4C1A-B5EF-CC285EF94CE6}"/>
                </a:ext>
              </a:extLst>
            </p:cNvPr>
            <p:cNvSpPr/>
            <p:nvPr/>
          </p:nvSpPr>
          <p:spPr>
            <a:xfrm>
              <a:off x="639695" y="258266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F6DCC4C-4634-4471-A1EE-3FF8B951347F}"/>
                </a:ext>
              </a:extLst>
            </p:cNvPr>
            <p:cNvGrpSpPr/>
            <p:nvPr/>
          </p:nvGrpSpPr>
          <p:grpSpPr>
            <a:xfrm>
              <a:off x="625931" y="2564665"/>
              <a:ext cx="2592000" cy="432000"/>
              <a:chOff x="339547" y="2342633"/>
              <a:chExt cx="2592000" cy="432000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4E3AA99A-4765-49D3-81C3-4BEA5022169C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B2090786-29CB-459F-AF87-6FBFDB7D5395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D2A01F60-1F0C-4C6F-BEA0-F3B5D9349DC0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78BB4F54-A615-49CD-A192-F93A9374FCE8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4C8A2320-04E9-4F9E-A4B4-93652A99C095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72967218-F699-4E02-880B-51A920A40E2B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7" name="组合 116">
              <a:extLst>
                <a:ext uri="{FF2B5EF4-FFF2-40B4-BE49-F238E27FC236}">
                  <a16:creationId xmlns:a16="http://schemas.microsoft.com/office/drawing/2014/main" id="{5CE37831-23A3-4DFB-A917-A759823F2CE4}"/>
                </a:ext>
              </a:extLst>
            </p:cNvPr>
            <p:cNvGrpSpPr/>
            <p:nvPr/>
          </p:nvGrpSpPr>
          <p:grpSpPr>
            <a:xfrm>
              <a:off x="625931" y="2996665"/>
              <a:ext cx="2592000" cy="432000"/>
              <a:chOff x="339547" y="2342633"/>
              <a:chExt cx="2592000" cy="432000"/>
            </a:xfrm>
          </p:grpSpPr>
          <p:sp>
            <p:nvSpPr>
              <p:cNvPr id="118" name="矩形 117">
                <a:extLst>
                  <a:ext uri="{FF2B5EF4-FFF2-40B4-BE49-F238E27FC236}">
                    <a16:creationId xmlns:a16="http://schemas.microsoft.com/office/drawing/2014/main" id="{3A403E6D-E86E-4F48-A7E1-F5354695BF2B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9" name="矩形 118">
                <a:extLst>
                  <a:ext uri="{FF2B5EF4-FFF2-40B4-BE49-F238E27FC236}">
                    <a16:creationId xmlns:a16="http://schemas.microsoft.com/office/drawing/2014/main" id="{40C9D2AC-45BE-48A5-A30C-4D8F4156BC61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>
                <a:extLst>
                  <a:ext uri="{FF2B5EF4-FFF2-40B4-BE49-F238E27FC236}">
                    <a16:creationId xmlns:a16="http://schemas.microsoft.com/office/drawing/2014/main" id="{14FD348F-89FB-45A9-96D0-2A15E43CF1B6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>
                <a:extLst>
                  <a:ext uri="{FF2B5EF4-FFF2-40B4-BE49-F238E27FC236}">
                    <a16:creationId xmlns:a16="http://schemas.microsoft.com/office/drawing/2014/main" id="{8BC94332-25A8-4FE4-9352-7E64EEE23B6A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>
                <a:extLst>
                  <a:ext uri="{FF2B5EF4-FFF2-40B4-BE49-F238E27FC236}">
                    <a16:creationId xmlns:a16="http://schemas.microsoft.com/office/drawing/2014/main" id="{CA472AB0-5907-45FC-8D92-CEE0040775D2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>
                <a:extLst>
                  <a:ext uri="{FF2B5EF4-FFF2-40B4-BE49-F238E27FC236}">
                    <a16:creationId xmlns:a16="http://schemas.microsoft.com/office/drawing/2014/main" id="{981FB84D-F869-4FD1-8022-2588D06BA434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0DC6310D-8E95-488A-8885-D0798C6DF8AD}"/>
                </a:ext>
              </a:extLst>
            </p:cNvPr>
            <p:cNvGrpSpPr/>
            <p:nvPr/>
          </p:nvGrpSpPr>
          <p:grpSpPr>
            <a:xfrm>
              <a:off x="625928" y="3428260"/>
              <a:ext cx="2592000" cy="432000"/>
              <a:chOff x="339547" y="2342633"/>
              <a:chExt cx="2592000" cy="432000"/>
            </a:xfrm>
          </p:grpSpPr>
          <p:sp>
            <p:nvSpPr>
              <p:cNvPr id="125" name="矩形 124">
                <a:extLst>
                  <a:ext uri="{FF2B5EF4-FFF2-40B4-BE49-F238E27FC236}">
                    <a16:creationId xmlns:a16="http://schemas.microsoft.com/office/drawing/2014/main" id="{A0450DA4-C896-4AED-BD99-5CD9FD6AE082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26" name="矩形 125">
                <a:extLst>
                  <a:ext uri="{FF2B5EF4-FFF2-40B4-BE49-F238E27FC236}">
                    <a16:creationId xmlns:a16="http://schemas.microsoft.com/office/drawing/2014/main" id="{4B41E04E-7638-48E5-B260-B77A76BE3C55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矩形 126">
                <a:extLst>
                  <a:ext uri="{FF2B5EF4-FFF2-40B4-BE49-F238E27FC236}">
                    <a16:creationId xmlns:a16="http://schemas.microsoft.com/office/drawing/2014/main" id="{FFDFA1DA-B6D8-4EED-94DE-0F0A402E1B28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矩形 127">
                <a:extLst>
                  <a:ext uri="{FF2B5EF4-FFF2-40B4-BE49-F238E27FC236}">
                    <a16:creationId xmlns:a16="http://schemas.microsoft.com/office/drawing/2014/main" id="{4A08F8A3-87B9-4499-ACCD-C0D04BB8B1E7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id="{571E2DFE-B719-4F61-87DF-551636D9E635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矩形 129">
                <a:extLst>
                  <a:ext uri="{FF2B5EF4-FFF2-40B4-BE49-F238E27FC236}">
                    <a16:creationId xmlns:a16="http://schemas.microsoft.com/office/drawing/2014/main" id="{0891C037-24D4-4EF6-B49A-3BF00A498BDD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>
              <a:extLst>
                <a:ext uri="{FF2B5EF4-FFF2-40B4-BE49-F238E27FC236}">
                  <a16:creationId xmlns:a16="http://schemas.microsoft.com/office/drawing/2014/main" id="{327F0F75-5B2C-4B86-A14F-6899C8650EC5}"/>
                </a:ext>
              </a:extLst>
            </p:cNvPr>
            <p:cNvGrpSpPr/>
            <p:nvPr/>
          </p:nvGrpSpPr>
          <p:grpSpPr>
            <a:xfrm>
              <a:off x="625928" y="3860260"/>
              <a:ext cx="2592000" cy="432000"/>
              <a:chOff x="339547" y="2342633"/>
              <a:chExt cx="2592000" cy="432000"/>
            </a:xfrm>
          </p:grpSpPr>
          <p:sp>
            <p:nvSpPr>
              <p:cNvPr id="132" name="矩形 131">
                <a:extLst>
                  <a:ext uri="{FF2B5EF4-FFF2-40B4-BE49-F238E27FC236}">
                    <a16:creationId xmlns:a16="http://schemas.microsoft.com/office/drawing/2014/main" id="{E0DF15E1-9097-456B-BB55-8C702A235E8E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39A34AAA-5572-4C23-826D-F733047B4715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0AE7B4A0-34D1-4E0F-B5E1-E487E6FDB732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6D229AFC-563A-4527-BDBE-87E2DF9C1F29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矩形 135">
                <a:extLst>
                  <a:ext uri="{FF2B5EF4-FFF2-40B4-BE49-F238E27FC236}">
                    <a16:creationId xmlns:a16="http://schemas.microsoft.com/office/drawing/2014/main" id="{3519EC1E-5D1E-468D-ACAE-463F33A95E41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4F3990DD-541A-417B-B3EE-F276AEAF3EEF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8" name="组合 137">
              <a:extLst>
                <a:ext uri="{FF2B5EF4-FFF2-40B4-BE49-F238E27FC236}">
                  <a16:creationId xmlns:a16="http://schemas.microsoft.com/office/drawing/2014/main" id="{9017CE07-5779-4D5E-90C2-BAE139930FF7}"/>
                </a:ext>
              </a:extLst>
            </p:cNvPr>
            <p:cNvGrpSpPr/>
            <p:nvPr/>
          </p:nvGrpSpPr>
          <p:grpSpPr>
            <a:xfrm>
              <a:off x="625929" y="4291857"/>
              <a:ext cx="2592000" cy="432000"/>
              <a:chOff x="339547" y="2342633"/>
              <a:chExt cx="2592000" cy="432000"/>
            </a:xfrm>
          </p:grpSpPr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CDC8C4C8-3732-4034-A8FB-CA1C238F2031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0D144F7E-33D2-42B7-90D5-DC6761194C93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id="{3303C7B9-88AB-42A3-A1C2-1F039D5B6E3F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矩形 141">
                <a:extLst>
                  <a:ext uri="{FF2B5EF4-FFF2-40B4-BE49-F238E27FC236}">
                    <a16:creationId xmlns:a16="http://schemas.microsoft.com/office/drawing/2014/main" id="{0F253763-7113-4965-B00F-2365D89253A9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矩形 142">
                <a:extLst>
                  <a:ext uri="{FF2B5EF4-FFF2-40B4-BE49-F238E27FC236}">
                    <a16:creationId xmlns:a16="http://schemas.microsoft.com/office/drawing/2014/main" id="{B627866C-A750-43DB-BB6C-9E110C6216E9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 143">
                <a:extLst>
                  <a:ext uri="{FF2B5EF4-FFF2-40B4-BE49-F238E27FC236}">
                    <a16:creationId xmlns:a16="http://schemas.microsoft.com/office/drawing/2014/main" id="{BE508AE1-29A8-44E3-914D-A97A634BB95F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5" name="组合 144">
              <a:extLst>
                <a:ext uri="{FF2B5EF4-FFF2-40B4-BE49-F238E27FC236}">
                  <a16:creationId xmlns:a16="http://schemas.microsoft.com/office/drawing/2014/main" id="{8096EA78-3637-4EDE-9785-1ED2B4DDA6C4}"/>
                </a:ext>
              </a:extLst>
            </p:cNvPr>
            <p:cNvGrpSpPr/>
            <p:nvPr/>
          </p:nvGrpSpPr>
          <p:grpSpPr>
            <a:xfrm>
              <a:off x="625929" y="4723857"/>
              <a:ext cx="2592000" cy="432000"/>
              <a:chOff x="339547" y="2342633"/>
              <a:chExt cx="2592000" cy="432000"/>
            </a:xfrm>
          </p:grpSpPr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D5C058C0-B939-46CE-8BD8-6F833B257E68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7" name="矩形 146">
                <a:extLst>
                  <a:ext uri="{FF2B5EF4-FFF2-40B4-BE49-F238E27FC236}">
                    <a16:creationId xmlns:a16="http://schemas.microsoft.com/office/drawing/2014/main" id="{342F6BB9-0A00-41F7-9019-B8AB760A173D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矩形 147">
                <a:extLst>
                  <a:ext uri="{FF2B5EF4-FFF2-40B4-BE49-F238E27FC236}">
                    <a16:creationId xmlns:a16="http://schemas.microsoft.com/office/drawing/2014/main" id="{594B873D-813F-4509-8751-615A314F1B92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矩形 148">
                <a:extLst>
                  <a:ext uri="{FF2B5EF4-FFF2-40B4-BE49-F238E27FC236}">
                    <a16:creationId xmlns:a16="http://schemas.microsoft.com/office/drawing/2014/main" id="{05B704D5-504B-42E2-8D68-DE853B6E6C1E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CCF73B12-3FC3-4763-8F51-ABEA6BC01EFC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id="{35DCF61E-49FC-41CE-A177-DA485EC05D54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2" name="椭圆 151">
              <a:extLst>
                <a:ext uri="{FF2B5EF4-FFF2-40B4-BE49-F238E27FC236}">
                  <a16:creationId xmlns:a16="http://schemas.microsoft.com/office/drawing/2014/main" id="{E8A11A6B-D559-4A4D-9B9E-C73DE57764A7}"/>
                </a:ext>
              </a:extLst>
            </p:cNvPr>
            <p:cNvSpPr/>
            <p:nvPr/>
          </p:nvSpPr>
          <p:spPr>
            <a:xfrm>
              <a:off x="639695" y="3878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153" name="椭圆 152">
              <a:extLst>
                <a:ext uri="{FF2B5EF4-FFF2-40B4-BE49-F238E27FC236}">
                  <a16:creationId xmlns:a16="http://schemas.microsoft.com/office/drawing/2014/main" id="{CC7A74CD-9B94-4909-B7F7-9D0C7FA2C7AB}"/>
                </a:ext>
              </a:extLst>
            </p:cNvPr>
            <p:cNvSpPr/>
            <p:nvPr/>
          </p:nvSpPr>
          <p:spPr>
            <a:xfrm>
              <a:off x="1075928" y="3446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154" name="椭圆 153">
              <a:extLst>
                <a:ext uri="{FF2B5EF4-FFF2-40B4-BE49-F238E27FC236}">
                  <a16:creationId xmlns:a16="http://schemas.microsoft.com/office/drawing/2014/main" id="{645B69FA-1F99-4F49-96C8-C0542220AA7E}"/>
                </a:ext>
              </a:extLst>
            </p:cNvPr>
            <p:cNvSpPr/>
            <p:nvPr/>
          </p:nvSpPr>
          <p:spPr>
            <a:xfrm>
              <a:off x="1507928" y="3014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155" name="椭圆 154">
              <a:extLst>
                <a:ext uri="{FF2B5EF4-FFF2-40B4-BE49-F238E27FC236}">
                  <a16:creationId xmlns:a16="http://schemas.microsoft.com/office/drawing/2014/main" id="{1E303E4C-EA73-4EF4-8C5F-9DFE076CA3AA}"/>
                </a:ext>
              </a:extLst>
            </p:cNvPr>
            <p:cNvSpPr/>
            <p:nvPr/>
          </p:nvSpPr>
          <p:spPr>
            <a:xfrm>
              <a:off x="1506026" y="4741857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156" name="椭圆 155">
              <a:extLst>
                <a:ext uri="{FF2B5EF4-FFF2-40B4-BE49-F238E27FC236}">
                  <a16:creationId xmlns:a16="http://schemas.microsoft.com/office/drawing/2014/main" id="{01088AB0-AA3E-4627-A5B2-BFBB88426081}"/>
                </a:ext>
              </a:extLst>
            </p:cNvPr>
            <p:cNvSpPr/>
            <p:nvPr/>
          </p:nvSpPr>
          <p:spPr>
            <a:xfrm>
              <a:off x="2378569" y="3446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157" name="椭圆 156">
              <a:extLst>
                <a:ext uri="{FF2B5EF4-FFF2-40B4-BE49-F238E27FC236}">
                  <a16:creationId xmlns:a16="http://schemas.microsoft.com/office/drawing/2014/main" id="{057699E9-792C-4A12-BD10-68417EC6DA43}"/>
                </a:ext>
              </a:extLst>
            </p:cNvPr>
            <p:cNvSpPr/>
            <p:nvPr/>
          </p:nvSpPr>
          <p:spPr>
            <a:xfrm>
              <a:off x="2378569" y="4309857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158" name="椭圆 157">
              <a:extLst>
                <a:ext uri="{FF2B5EF4-FFF2-40B4-BE49-F238E27FC236}">
                  <a16:creationId xmlns:a16="http://schemas.microsoft.com/office/drawing/2014/main" id="{D109A0C1-83FE-4714-91A4-F4066ED4C187}"/>
                </a:ext>
              </a:extLst>
            </p:cNvPr>
            <p:cNvSpPr/>
            <p:nvPr/>
          </p:nvSpPr>
          <p:spPr>
            <a:xfrm>
              <a:off x="2806928" y="258266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159" name="椭圆 158">
              <a:extLst>
                <a:ext uri="{FF2B5EF4-FFF2-40B4-BE49-F238E27FC236}">
                  <a16:creationId xmlns:a16="http://schemas.microsoft.com/office/drawing/2014/main" id="{4BB80A0A-6A25-4DDE-AA8D-A8C6DE1B6417}"/>
                </a:ext>
              </a:extLst>
            </p:cNvPr>
            <p:cNvSpPr/>
            <p:nvPr/>
          </p:nvSpPr>
          <p:spPr>
            <a:xfrm>
              <a:off x="2803928" y="3014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</p:grpSp>
      <p:sp>
        <p:nvSpPr>
          <p:cNvPr id="163" name="矩形 162">
            <a:extLst>
              <a:ext uri="{FF2B5EF4-FFF2-40B4-BE49-F238E27FC236}">
                <a16:creationId xmlns:a16="http://schemas.microsoft.com/office/drawing/2014/main" id="{038528F7-167C-46A5-8ED2-6A75305BF807}"/>
              </a:ext>
            </a:extLst>
          </p:cNvPr>
          <p:cNvSpPr/>
          <p:nvPr/>
        </p:nvSpPr>
        <p:spPr>
          <a:xfrm>
            <a:off x="5229817" y="2566253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C554D8C4-A732-490A-A664-919243B1AAE9}"/>
              </a:ext>
            </a:extLst>
          </p:cNvPr>
          <p:cNvSpPr/>
          <p:nvPr/>
        </p:nvSpPr>
        <p:spPr>
          <a:xfrm>
            <a:off x="5661817" y="2566253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1A03FD11-442F-4F92-BECF-BF51F427F4E5}"/>
              </a:ext>
            </a:extLst>
          </p:cNvPr>
          <p:cNvSpPr/>
          <p:nvPr/>
        </p:nvSpPr>
        <p:spPr>
          <a:xfrm>
            <a:off x="6093817" y="2566253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矩形 165">
            <a:extLst>
              <a:ext uri="{FF2B5EF4-FFF2-40B4-BE49-F238E27FC236}">
                <a16:creationId xmlns:a16="http://schemas.microsoft.com/office/drawing/2014/main" id="{1D3BA1A8-A0FD-427A-8897-98CE72235072}"/>
              </a:ext>
            </a:extLst>
          </p:cNvPr>
          <p:cNvSpPr/>
          <p:nvPr/>
        </p:nvSpPr>
        <p:spPr>
          <a:xfrm>
            <a:off x="6525817" y="2566323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>
            <a:extLst>
              <a:ext uri="{FF2B5EF4-FFF2-40B4-BE49-F238E27FC236}">
                <a16:creationId xmlns:a16="http://schemas.microsoft.com/office/drawing/2014/main" id="{2F6ECA40-51B1-4AA7-9CEF-9C6304C5C877}"/>
              </a:ext>
            </a:extLst>
          </p:cNvPr>
          <p:cNvSpPr/>
          <p:nvPr/>
        </p:nvSpPr>
        <p:spPr>
          <a:xfrm>
            <a:off x="5229817" y="299859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矩形 167">
            <a:extLst>
              <a:ext uri="{FF2B5EF4-FFF2-40B4-BE49-F238E27FC236}">
                <a16:creationId xmlns:a16="http://schemas.microsoft.com/office/drawing/2014/main" id="{6283F533-E919-46AC-AB1A-C506F30A8635}"/>
              </a:ext>
            </a:extLst>
          </p:cNvPr>
          <p:cNvSpPr/>
          <p:nvPr/>
        </p:nvSpPr>
        <p:spPr>
          <a:xfrm>
            <a:off x="5661817" y="299859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id="{6BD85A54-45DA-446C-8F23-BB478430373F}"/>
              </a:ext>
            </a:extLst>
          </p:cNvPr>
          <p:cNvSpPr/>
          <p:nvPr/>
        </p:nvSpPr>
        <p:spPr>
          <a:xfrm>
            <a:off x="6093817" y="299859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>
            <a:extLst>
              <a:ext uri="{FF2B5EF4-FFF2-40B4-BE49-F238E27FC236}">
                <a16:creationId xmlns:a16="http://schemas.microsoft.com/office/drawing/2014/main" id="{732DC32B-971F-4CBC-B357-0D387BEE4F4D}"/>
              </a:ext>
            </a:extLst>
          </p:cNvPr>
          <p:cNvSpPr/>
          <p:nvPr/>
        </p:nvSpPr>
        <p:spPr>
          <a:xfrm>
            <a:off x="6525817" y="299866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9B3929D0-85F6-4C44-9A65-168CB3A033E6}"/>
              </a:ext>
            </a:extLst>
          </p:cNvPr>
          <p:cNvSpPr/>
          <p:nvPr/>
        </p:nvSpPr>
        <p:spPr>
          <a:xfrm>
            <a:off x="5229817" y="342826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矩形 171">
            <a:extLst>
              <a:ext uri="{FF2B5EF4-FFF2-40B4-BE49-F238E27FC236}">
                <a16:creationId xmlns:a16="http://schemas.microsoft.com/office/drawing/2014/main" id="{25615935-A9B0-4E93-B19F-477B110FC0C3}"/>
              </a:ext>
            </a:extLst>
          </p:cNvPr>
          <p:cNvSpPr/>
          <p:nvPr/>
        </p:nvSpPr>
        <p:spPr>
          <a:xfrm>
            <a:off x="5661817" y="342826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>
            <a:extLst>
              <a:ext uri="{FF2B5EF4-FFF2-40B4-BE49-F238E27FC236}">
                <a16:creationId xmlns:a16="http://schemas.microsoft.com/office/drawing/2014/main" id="{AAD000FA-9913-4093-9CC0-F8C2F2B27E08}"/>
              </a:ext>
            </a:extLst>
          </p:cNvPr>
          <p:cNvSpPr/>
          <p:nvPr/>
        </p:nvSpPr>
        <p:spPr>
          <a:xfrm>
            <a:off x="6093817" y="342826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173">
            <a:extLst>
              <a:ext uri="{FF2B5EF4-FFF2-40B4-BE49-F238E27FC236}">
                <a16:creationId xmlns:a16="http://schemas.microsoft.com/office/drawing/2014/main" id="{C2D85C12-6162-4579-A66A-5F35D3880D1C}"/>
              </a:ext>
            </a:extLst>
          </p:cNvPr>
          <p:cNvSpPr/>
          <p:nvPr/>
        </p:nvSpPr>
        <p:spPr>
          <a:xfrm>
            <a:off x="6525817" y="342833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C4DB6AF1-4FA1-4CC6-B7EA-1265BE48CAA2}"/>
              </a:ext>
            </a:extLst>
          </p:cNvPr>
          <p:cNvSpPr/>
          <p:nvPr/>
        </p:nvSpPr>
        <p:spPr>
          <a:xfrm>
            <a:off x="5229817" y="386219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DF72A461-A9D9-45D2-A37B-C89E384FFBE6}"/>
              </a:ext>
            </a:extLst>
          </p:cNvPr>
          <p:cNvSpPr/>
          <p:nvPr/>
        </p:nvSpPr>
        <p:spPr>
          <a:xfrm>
            <a:off x="5661817" y="386219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BA8131A6-40A1-4755-9522-D7F02ECBE0EA}"/>
              </a:ext>
            </a:extLst>
          </p:cNvPr>
          <p:cNvSpPr/>
          <p:nvPr/>
        </p:nvSpPr>
        <p:spPr>
          <a:xfrm>
            <a:off x="6093817" y="386219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13AC6994-E1BF-4E68-A90E-10934A03A841}"/>
              </a:ext>
            </a:extLst>
          </p:cNvPr>
          <p:cNvSpPr/>
          <p:nvPr/>
        </p:nvSpPr>
        <p:spPr>
          <a:xfrm>
            <a:off x="6525817" y="386226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>
            <a:extLst>
              <a:ext uri="{FF2B5EF4-FFF2-40B4-BE49-F238E27FC236}">
                <a16:creationId xmlns:a16="http://schemas.microsoft.com/office/drawing/2014/main" id="{A9E360B9-39CA-46FB-BE9C-5E38C32F60C6}"/>
              </a:ext>
            </a:extLst>
          </p:cNvPr>
          <p:cNvSpPr/>
          <p:nvPr/>
        </p:nvSpPr>
        <p:spPr>
          <a:xfrm>
            <a:off x="5229817" y="429390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矩形 179">
            <a:extLst>
              <a:ext uri="{FF2B5EF4-FFF2-40B4-BE49-F238E27FC236}">
                <a16:creationId xmlns:a16="http://schemas.microsoft.com/office/drawing/2014/main" id="{89251B7B-715E-46D6-B873-6D309CD6B95E}"/>
              </a:ext>
            </a:extLst>
          </p:cNvPr>
          <p:cNvSpPr/>
          <p:nvPr/>
        </p:nvSpPr>
        <p:spPr>
          <a:xfrm>
            <a:off x="5661817" y="429390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矩形 180">
            <a:extLst>
              <a:ext uri="{FF2B5EF4-FFF2-40B4-BE49-F238E27FC236}">
                <a16:creationId xmlns:a16="http://schemas.microsoft.com/office/drawing/2014/main" id="{DC91EF5F-1A6A-4A0C-97D7-7B4B1178336E}"/>
              </a:ext>
            </a:extLst>
          </p:cNvPr>
          <p:cNvSpPr/>
          <p:nvPr/>
        </p:nvSpPr>
        <p:spPr>
          <a:xfrm>
            <a:off x="6093817" y="429390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矩形 181">
            <a:extLst>
              <a:ext uri="{FF2B5EF4-FFF2-40B4-BE49-F238E27FC236}">
                <a16:creationId xmlns:a16="http://schemas.microsoft.com/office/drawing/2014/main" id="{83390E64-1445-41F5-88A2-E119C3557484}"/>
              </a:ext>
            </a:extLst>
          </p:cNvPr>
          <p:cNvSpPr/>
          <p:nvPr/>
        </p:nvSpPr>
        <p:spPr>
          <a:xfrm>
            <a:off x="6525817" y="429503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矩形 182">
            <a:extLst>
              <a:ext uri="{FF2B5EF4-FFF2-40B4-BE49-F238E27FC236}">
                <a16:creationId xmlns:a16="http://schemas.microsoft.com/office/drawing/2014/main" id="{084A014F-64A1-49CF-BFA1-B7F7301F9015}"/>
              </a:ext>
            </a:extLst>
          </p:cNvPr>
          <p:cNvSpPr/>
          <p:nvPr/>
        </p:nvSpPr>
        <p:spPr>
          <a:xfrm>
            <a:off x="5229817" y="4725718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矩形 183">
            <a:extLst>
              <a:ext uri="{FF2B5EF4-FFF2-40B4-BE49-F238E27FC236}">
                <a16:creationId xmlns:a16="http://schemas.microsoft.com/office/drawing/2014/main" id="{28650DA1-1379-4A5B-9202-6DA95A677044}"/>
              </a:ext>
            </a:extLst>
          </p:cNvPr>
          <p:cNvSpPr/>
          <p:nvPr/>
        </p:nvSpPr>
        <p:spPr>
          <a:xfrm>
            <a:off x="5661817" y="4725718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矩形 184">
            <a:extLst>
              <a:ext uri="{FF2B5EF4-FFF2-40B4-BE49-F238E27FC236}">
                <a16:creationId xmlns:a16="http://schemas.microsoft.com/office/drawing/2014/main" id="{A6FCB95B-77A6-4C26-B450-A20FD833163C}"/>
              </a:ext>
            </a:extLst>
          </p:cNvPr>
          <p:cNvSpPr/>
          <p:nvPr/>
        </p:nvSpPr>
        <p:spPr>
          <a:xfrm>
            <a:off x="6093817" y="4725718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>
            <a:extLst>
              <a:ext uri="{FF2B5EF4-FFF2-40B4-BE49-F238E27FC236}">
                <a16:creationId xmlns:a16="http://schemas.microsoft.com/office/drawing/2014/main" id="{F322A92E-24B1-453C-B94B-6619C9F6B17F}"/>
              </a:ext>
            </a:extLst>
          </p:cNvPr>
          <p:cNvSpPr/>
          <p:nvPr/>
        </p:nvSpPr>
        <p:spPr>
          <a:xfrm>
            <a:off x="6525816" y="4727033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矩形 186">
            <a:extLst>
              <a:ext uri="{FF2B5EF4-FFF2-40B4-BE49-F238E27FC236}">
                <a16:creationId xmlns:a16="http://schemas.microsoft.com/office/drawing/2014/main" id="{312371A9-73B6-4AC7-919B-FBDE2BE664CF}"/>
              </a:ext>
            </a:extLst>
          </p:cNvPr>
          <p:cNvSpPr/>
          <p:nvPr/>
        </p:nvSpPr>
        <p:spPr>
          <a:xfrm>
            <a:off x="7899428" y="256678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矩形 187">
            <a:extLst>
              <a:ext uri="{FF2B5EF4-FFF2-40B4-BE49-F238E27FC236}">
                <a16:creationId xmlns:a16="http://schemas.microsoft.com/office/drawing/2014/main" id="{F0878A0D-A0DE-4E50-8831-350160F8EABE}"/>
              </a:ext>
            </a:extLst>
          </p:cNvPr>
          <p:cNvSpPr/>
          <p:nvPr/>
        </p:nvSpPr>
        <p:spPr>
          <a:xfrm>
            <a:off x="8331428" y="256678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矩形 188">
            <a:extLst>
              <a:ext uri="{FF2B5EF4-FFF2-40B4-BE49-F238E27FC236}">
                <a16:creationId xmlns:a16="http://schemas.microsoft.com/office/drawing/2014/main" id="{781902AA-F6A0-480E-AC2C-904DCCB076D6}"/>
              </a:ext>
            </a:extLst>
          </p:cNvPr>
          <p:cNvSpPr/>
          <p:nvPr/>
        </p:nvSpPr>
        <p:spPr>
          <a:xfrm>
            <a:off x="8763428" y="256678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矩形 189">
            <a:extLst>
              <a:ext uri="{FF2B5EF4-FFF2-40B4-BE49-F238E27FC236}">
                <a16:creationId xmlns:a16="http://schemas.microsoft.com/office/drawing/2014/main" id="{4B1C18D1-8BF3-4D57-878D-AAA6D5C7F634}"/>
              </a:ext>
            </a:extLst>
          </p:cNvPr>
          <p:cNvSpPr/>
          <p:nvPr/>
        </p:nvSpPr>
        <p:spPr>
          <a:xfrm>
            <a:off x="9195428" y="256685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>
            <a:extLst>
              <a:ext uri="{FF2B5EF4-FFF2-40B4-BE49-F238E27FC236}">
                <a16:creationId xmlns:a16="http://schemas.microsoft.com/office/drawing/2014/main" id="{46ED7085-2BA0-4DB6-BF0B-81D688D9D67C}"/>
              </a:ext>
            </a:extLst>
          </p:cNvPr>
          <p:cNvSpPr/>
          <p:nvPr/>
        </p:nvSpPr>
        <p:spPr>
          <a:xfrm>
            <a:off x="7899428" y="299859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>
            <a:extLst>
              <a:ext uri="{FF2B5EF4-FFF2-40B4-BE49-F238E27FC236}">
                <a16:creationId xmlns:a16="http://schemas.microsoft.com/office/drawing/2014/main" id="{2ADC068B-5D92-41B5-9B3E-FCEF9C233E31}"/>
              </a:ext>
            </a:extLst>
          </p:cNvPr>
          <p:cNvSpPr/>
          <p:nvPr/>
        </p:nvSpPr>
        <p:spPr>
          <a:xfrm>
            <a:off x="8331428" y="299859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矩形 192">
            <a:extLst>
              <a:ext uri="{FF2B5EF4-FFF2-40B4-BE49-F238E27FC236}">
                <a16:creationId xmlns:a16="http://schemas.microsoft.com/office/drawing/2014/main" id="{C2EE6263-64CB-42B3-B898-4056FD380B17}"/>
              </a:ext>
            </a:extLst>
          </p:cNvPr>
          <p:cNvSpPr/>
          <p:nvPr/>
        </p:nvSpPr>
        <p:spPr>
          <a:xfrm>
            <a:off x="8763428" y="299859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矩形 193">
            <a:extLst>
              <a:ext uri="{FF2B5EF4-FFF2-40B4-BE49-F238E27FC236}">
                <a16:creationId xmlns:a16="http://schemas.microsoft.com/office/drawing/2014/main" id="{777B5B4A-CBA6-4703-8D9C-3DD1FE6C6476}"/>
              </a:ext>
            </a:extLst>
          </p:cNvPr>
          <p:cNvSpPr/>
          <p:nvPr/>
        </p:nvSpPr>
        <p:spPr>
          <a:xfrm>
            <a:off x="9195428" y="2998667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>
            <a:extLst>
              <a:ext uri="{FF2B5EF4-FFF2-40B4-BE49-F238E27FC236}">
                <a16:creationId xmlns:a16="http://schemas.microsoft.com/office/drawing/2014/main" id="{5E5CD054-3B02-4A00-8D76-19BADE70D8E7}"/>
              </a:ext>
            </a:extLst>
          </p:cNvPr>
          <p:cNvSpPr/>
          <p:nvPr/>
        </p:nvSpPr>
        <p:spPr>
          <a:xfrm>
            <a:off x="7899428" y="342826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>
            <a:extLst>
              <a:ext uri="{FF2B5EF4-FFF2-40B4-BE49-F238E27FC236}">
                <a16:creationId xmlns:a16="http://schemas.microsoft.com/office/drawing/2014/main" id="{F09CBC38-7F3A-4908-8D2D-27E201882720}"/>
              </a:ext>
            </a:extLst>
          </p:cNvPr>
          <p:cNvSpPr/>
          <p:nvPr/>
        </p:nvSpPr>
        <p:spPr>
          <a:xfrm>
            <a:off x="8331428" y="342826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矩形 196">
            <a:extLst>
              <a:ext uri="{FF2B5EF4-FFF2-40B4-BE49-F238E27FC236}">
                <a16:creationId xmlns:a16="http://schemas.microsoft.com/office/drawing/2014/main" id="{E9199C25-5706-445A-87B5-585EA440CFD8}"/>
              </a:ext>
            </a:extLst>
          </p:cNvPr>
          <p:cNvSpPr/>
          <p:nvPr/>
        </p:nvSpPr>
        <p:spPr>
          <a:xfrm>
            <a:off x="8763428" y="342826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>
            <a:extLst>
              <a:ext uri="{FF2B5EF4-FFF2-40B4-BE49-F238E27FC236}">
                <a16:creationId xmlns:a16="http://schemas.microsoft.com/office/drawing/2014/main" id="{33EC95F5-D0C2-436F-B7E0-20E4E0FEE186}"/>
              </a:ext>
            </a:extLst>
          </p:cNvPr>
          <p:cNvSpPr/>
          <p:nvPr/>
        </p:nvSpPr>
        <p:spPr>
          <a:xfrm>
            <a:off x="9195428" y="3428330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矩形 198">
            <a:extLst>
              <a:ext uri="{FF2B5EF4-FFF2-40B4-BE49-F238E27FC236}">
                <a16:creationId xmlns:a16="http://schemas.microsoft.com/office/drawing/2014/main" id="{C0BEFBD7-EFA3-4BF2-B7A4-C61CE988B5B2}"/>
              </a:ext>
            </a:extLst>
          </p:cNvPr>
          <p:cNvSpPr/>
          <p:nvPr/>
        </p:nvSpPr>
        <p:spPr>
          <a:xfrm>
            <a:off x="7899428" y="386219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矩形 199">
            <a:extLst>
              <a:ext uri="{FF2B5EF4-FFF2-40B4-BE49-F238E27FC236}">
                <a16:creationId xmlns:a16="http://schemas.microsoft.com/office/drawing/2014/main" id="{C6F5285F-B64A-4C86-9B69-9A677E6286D2}"/>
              </a:ext>
            </a:extLst>
          </p:cNvPr>
          <p:cNvSpPr/>
          <p:nvPr/>
        </p:nvSpPr>
        <p:spPr>
          <a:xfrm>
            <a:off x="8331428" y="386219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>
            <a:extLst>
              <a:ext uri="{FF2B5EF4-FFF2-40B4-BE49-F238E27FC236}">
                <a16:creationId xmlns:a16="http://schemas.microsoft.com/office/drawing/2014/main" id="{00C7B7A2-0625-4F6B-955E-1B86BAFE0754}"/>
              </a:ext>
            </a:extLst>
          </p:cNvPr>
          <p:cNvSpPr/>
          <p:nvPr/>
        </p:nvSpPr>
        <p:spPr>
          <a:xfrm>
            <a:off x="8763428" y="386219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>
            <a:extLst>
              <a:ext uri="{FF2B5EF4-FFF2-40B4-BE49-F238E27FC236}">
                <a16:creationId xmlns:a16="http://schemas.microsoft.com/office/drawing/2014/main" id="{5D5A504C-1CED-4AB9-B405-723BD1768EF6}"/>
              </a:ext>
            </a:extLst>
          </p:cNvPr>
          <p:cNvSpPr/>
          <p:nvPr/>
        </p:nvSpPr>
        <p:spPr>
          <a:xfrm>
            <a:off x="9195428" y="3862262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矩形 202">
            <a:extLst>
              <a:ext uri="{FF2B5EF4-FFF2-40B4-BE49-F238E27FC236}">
                <a16:creationId xmlns:a16="http://schemas.microsoft.com/office/drawing/2014/main" id="{E8BF8D95-F95D-40FA-A4DD-D2F2092FC74E}"/>
              </a:ext>
            </a:extLst>
          </p:cNvPr>
          <p:cNvSpPr/>
          <p:nvPr/>
        </p:nvSpPr>
        <p:spPr>
          <a:xfrm>
            <a:off x="7899428" y="429390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>
            <a:extLst>
              <a:ext uri="{FF2B5EF4-FFF2-40B4-BE49-F238E27FC236}">
                <a16:creationId xmlns:a16="http://schemas.microsoft.com/office/drawing/2014/main" id="{B604664D-4A1E-4A57-BB63-C2DDE4B6662A}"/>
              </a:ext>
            </a:extLst>
          </p:cNvPr>
          <p:cNvSpPr/>
          <p:nvPr/>
        </p:nvSpPr>
        <p:spPr>
          <a:xfrm>
            <a:off x="8331428" y="429390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矩形 204">
            <a:extLst>
              <a:ext uri="{FF2B5EF4-FFF2-40B4-BE49-F238E27FC236}">
                <a16:creationId xmlns:a16="http://schemas.microsoft.com/office/drawing/2014/main" id="{697063BB-E805-44B2-BC05-1F915B1C1936}"/>
              </a:ext>
            </a:extLst>
          </p:cNvPr>
          <p:cNvSpPr/>
          <p:nvPr/>
        </p:nvSpPr>
        <p:spPr>
          <a:xfrm>
            <a:off x="8763428" y="429390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矩形 205">
            <a:extLst>
              <a:ext uri="{FF2B5EF4-FFF2-40B4-BE49-F238E27FC236}">
                <a16:creationId xmlns:a16="http://schemas.microsoft.com/office/drawing/2014/main" id="{8C69076E-362D-44F7-B1B5-39A084A38B72}"/>
              </a:ext>
            </a:extLst>
          </p:cNvPr>
          <p:cNvSpPr/>
          <p:nvPr/>
        </p:nvSpPr>
        <p:spPr>
          <a:xfrm>
            <a:off x="9195428" y="4293974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>
            <a:extLst>
              <a:ext uri="{FF2B5EF4-FFF2-40B4-BE49-F238E27FC236}">
                <a16:creationId xmlns:a16="http://schemas.microsoft.com/office/drawing/2014/main" id="{B4C907D2-3AC4-4B0D-A124-D7143100DAA8}"/>
              </a:ext>
            </a:extLst>
          </p:cNvPr>
          <p:cNvSpPr/>
          <p:nvPr/>
        </p:nvSpPr>
        <p:spPr>
          <a:xfrm>
            <a:off x="7899428" y="4725719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>
            <a:extLst>
              <a:ext uri="{FF2B5EF4-FFF2-40B4-BE49-F238E27FC236}">
                <a16:creationId xmlns:a16="http://schemas.microsoft.com/office/drawing/2014/main" id="{DF47788B-3A65-4EA2-B3C0-E996DE283327}"/>
              </a:ext>
            </a:extLst>
          </p:cNvPr>
          <p:cNvSpPr/>
          <p:nvPr/>
        </p:nvSpPr>
        <p:spPr>
          <a:xfrm>
            <a:off x="8331428" y="4725719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矩形 208">
            <a:extLst>
              <a:ext uri="{FF2B5EF4-FFF2-40B4-BE49-F238E27FC236}">
                <a16:creationId xmlns:a16="http://schemas.microsoft.com/office/drawing/2014/main" id="{216687DD-15EB-4D18-8A20-B53763B94051}"/>
              </a:ext>
            </a:extLst>
          </p:cNvPr>
          <p:cNvSpPr/>
          <p:nvPr/>
        </p:nvSpPr>
        <p:spPr>
          <a:xfrm>
            <a:off x="8763428" y="4725719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>
            <a:extLst>
              <a:ext uri="{FF2B5EF4-FFF2-40B4-BE49-F238E27FC236}">
                <a16:creationId xmlns:a16="http://schemas.microsoft.com/office/drawing/2014/main" id="{2AC75B1C-B9D5-425F-B4A7-B125BD3ADCAB}"/>
              </a:ext>
            </a:extLst>
          </p:cNvPr>
          <p:cNvSpPr/>
          <p:nvPr/>
        </p:nvSpPr>
        <p:spPr>
          <a:xfrm>
            <a:off x="9195428" y="4725789"/>
            <a:ext cx="432000" cy="432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文本框 212">
            <a:extLst>
              <a:ext uri="{FF2B5EF4-FFF2-40B4-BE49-F238E27FC236}">
                <a16:creationId xmlns:a16="http://schemas.microsoft.com/office/drawing/2014/main" id="{70BFE9DF-CE2E-449B-A70C-E3AFFF057584}"/>
              </a:ext>
            </a:extLst>
          </p:cNvPr>
          <p:cNvSpPr txBox="1"/>
          <p:nvPr/>
        </p:nvSpPr>
        <p:spPr>
          <a:xfrm>
            <a:off x="5552440" y="300736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CN" altLang="en-US" dirty="0"/>
          </a:p>
        </p:txBody>
      </p:sp>
      <p:sp>
        <p:nvSpPr>
          <p:cNvPr id="214" name="椭圆 213">
            <a:extLst>
              <a:ext uri="{FF2B5EF4-FFF2-40B4-BE49-F238E27FC236}">
                <a16:creationId xmlns:a16="http://schemas.microsoft.com/office/drawing/2014/main" id="{03C95E27-59DA-417E-B7EE-09E1403E90C9}"/>
              </a:ext>
            </a:extLst>
          </p:cNvPr>
          <p:cNvSpPr/>
          <p:nvPr/>
        </p:nvSpPr>
        <p:spPr>
          <a:xfrm>
            <a:off x="5245408" y="2585234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</a:t>
            </a:r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9" name="椭圆 218">
            <a:extLst>
              <a:ext uri="{FF2B5EF4-FFF2-40B4-BE49-F238E27FC236}">
                <a16:creationId xmlns:a16="http://schemas.microsoft.com/office/drawing/2014/main" id="{A86DC522-678E-4824-9B3C-EF9016B105D0}"/>
              </a:ext>
            </a:extLst>
          </p:cNvPr>
          <p:cNvSpPr/>
          <p:nvPr/>
        </p:nvSpPr>
        <p:spPr>
          <a:xfrm>
            <a:off x="5243931" y="3015513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3" name="椭圆 222">
            <a:extLst>
              <a:ext uri="{FF2B5EF4-FFF2-40B4-BE49-F238E27FC236}">
                <a16:creationId xmlns:a16="http://schemas.microsoft.com/office/drawing/2014/main" id="{B7054211-FF9A-4319-A021-212B5755C388}"/>
              </a:ext>
            </a:extLst>
          </p:cNvPr>
          <p:cNvSpPr/>
          <p:nvPr/>
        </p:nvSpPr>
        <p:spPr>
          <a:xfrm>
            <a:off x="5240214" y="3450905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7" name="椭圆 226">
            <a:extLst>
              <a:ext uri="{FF2B5EF4-FFF2-40B4-BE49-F238E27FC236}">
                <a16:creationId xmlns:a16="http://schemas.microsoft.com/office/drawing/2014/main" id="{FFB800E0-0075-46F4-9ABD-D52050372C06}"/>
              </a:ext>
            </a:extLst>
          </p:cNvPr>
          <p:cNvSpPr/>
          <p:nvPr/>
        </p:nvSpPr>
        <p:spPr>
          <a:xfrm>
            <a:off x="5243931" y="3877682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1" name="椭圆 230">
            <a:extLst>
              <a:ext uri="{FF2B5EF4-FFF2-40B4-BE49-F238E27FC236}">
                <a16:creationId xmlns:a16="http://schemas.microsoft.com/office/drawing/2014/main" id="{D75F713F-3001-4CF2-BA08-E27110DDCF6C}"/>
              </a:ext>
            </a:extLst>
          </p:cNvPr>
          <p:cNvSpPr/>
          <p:nvPr/>
        </p:nvSpPr>
        <p:spPr>
          <a:xfrm>
            <a:off x="5245425" y="4316121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5" name="椭圆 234">
            <a:extLst>
              <a:ext uri="{FF2B5EF4-FFF2-40B4-BE49-F238E27FC236}">
                <a16:creationId xmlns:a16="http://schemas.microsoft.com/office/drawing/2014/main" id="{E4D4D37A-403C-499E-843D-D20F61146756}"/>
              </a:ext>
            </a:extLst>
          </p:cNvPr>
          <p:cNvSpPr/>
          <p:nvPr/>
        </p:nvSpPr>
        <p:spPr>
          <a:xfrm>
            <a:off x="5247817" y="4743444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9" name="椭圆 238">
            <a:extLst>
              <a:ext uri="{FF2B5EF4-FFF2-40B4-BE49-F238E27FC236}">
                <a16:creationId xmlns:a16="http://schemas.microsoft.com/office/drawing/2014/main" id="{6DFD22C0-0A25-477B-BE75-7BEC8F78D222}"/>
              </a:ext>
            </a:extLst>
          </p:cNvPr>
          <p:cNvSpPr/>
          <p:nvPr/>
        </p:nvSpPr>
        <p:spPr>
          <a:xfrm>
            <a:off x="5684521" y="2581220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0" name="椭圆 239">
            <a:extLst>
              <a:ext uri="{FF2B5EF4-FFF2-40B4-BE49-F238E27FC236}">
                <a16:creationId xmlns:a16="http://schemas.microsoft.com/office/drawing/2014/main" id="{155EFF56-C539-419D-9D76-74ED0FE0ADC4}"/>
              </a:ext>
            </a:extLst>
          </p:cNvPr>
          <p:cNvSpPr/>
          <p:nvPr/>
        </p:nvSpPr>
        <p:spPr>
          <a:xfrm>
            <a:off x="5683044" y="3011499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1" name="椭圆 240">
            <a:extLst>
              <a:ext uri="{FF2B5EF4-FFF2-40B4-BE49-F238E27FC236}">
                <a16:creationId xmlns:a16="http://schemas.microsoft.com/office/drawing/2014/main" id="{510C1DED-1E09-41CD-8DB3-C949E69807A4}"/>
              </a:ext>
            </a:extLst>
          </p:cNvPr>
          <p:cNvSpPr/>
          <p:nvPr/>
        </p:nvSpPr>
        <p:spPr>
          <a:xfrm>
            <a:off x="5679327" y="3446891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2" name="椭圆 241">
            <a:extLst>
              <a:ext uri="{FF2B5EF4-FFF2-40B4-BE49-F238E27FC236}">
                <a16:creationId xmlns:a16="http://schemas.microsoft.com/office/drawing/2014/main" id="{4BD5495E-29AE-406E-8834-3021985BD885}"/>
              </a:ext>
            </a:extLst>
          </p:cNvPr>
          <p:cNvSpPr/>
          <p:nvPr/>
        </p:nvSpPr>
        <p:spPr>
          <a:xfrm>
            <a:off x="5683044" y="3873668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3" name="椭圆 242">
            <a:extLst>
              <a:ext uri="{FF2B5EF4-FFF2-40B4-BE49-F238E27FC236}">
                <a16:creationId xmlns:a16="http://schemas.microsoft.com/office/drawing/2014/main" id="{28FE6753-D71B-4294-80A2-04A5EE1A8B22}"/>
              </a:ext>
            </a:extLst>
          </p:cNvPr>
          <p:cNvSpPr/>
          <p:nvPr/>
        </p:nvSpPr>
        <p:spPr>
          <a:xfrm>
            <a:off x="5684538" y="4312107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4" name="椭圆 243">
            <a:extLst>
              <a:ext uri="{FF2B5EF4-FFF2-40B4-BE49-F238E27FC236}">
                <a16:creationId xmlns:a16="http://schemas.microsoft.com/office/drawing/2014/main" id="{A8926568-3FC5-42E7-8AB1-21332DBB1EB9}"/>
              </a:ext>
            </a:extLst>
          </p:cNvPr>
          <p:cNvSpPr/>
          <p:nvPr/>
        </p:nvSpPr>
        <p:spPr>
          <a:xfrm>
            <a:off x="5686930" y="4739430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5" name="椭圆 244">
            <a:extLst>
              <a:ext uri="{FF2B5EF4-FFF2-40B4-BE49-F238E27FC236}">
                <a16:creationId xmlns:a16="http://schemas.microsoft.com/office/drawing/2014/main" id="{67DC22BB-29D4-4655-8DF9-66841CF98DD3}"/>
              </a:ext>
            </a:extLst>
          </p:cNvPr>
          <p:cNvSpPr/>
          <p:nvPr/>
        </p:nvSpPr>
        <p:spPr>
          <a:xfrm>
            <a:off x="6116521" y="2588388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6" name="椭圆 245">
            <a:extLst>
              <a:ext uri="{FF2B5EF4-FFF2-40B4-BE49-F238E27FC236}">
                <a16:creationId xmlns:a16="http://schemas.microsoft.com/office/drawing/2014/main" id="{9F20A9A1-504A-4EB0-9153-484B0351E3EA}"/>
              </a:ext>
            </a:extLst>
          </p:cNvPr>
          <p:cNvSpPr/>
          <p:nvPr/>
        </p:nvSpPr>
        <p:spPr>
          <a:xfrm>
            <a:off x="6115044" y="3018667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7" name="椭圆 246">
            <a:extLst>
              <a:ext uri="{FF2B5EF4-FFF2-40B4-BE49-F238E27FC236}">
                <a16:creationId xmlns:a16="http://schemas.microsoft.com/office/drawing/2014/main" id="{EA63E52C-9B14-4AA4-B8C6-EECFCA962B4C}"/>
              </a:ext>
            </a:extLst>
          </p:cNvPr>
          <p:cNvSpPr/>
          <p:nvPr/>
        </p:nvSpPr>
        <p:spPr>
          <a:xfrm>
            <a:off x="6111327" y="3454059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8" name="椭圆 247">
            <a:extLst>
              <a:ext uri="{FF2B5EF4-FFF2-40B4-BE49-F238E27FC236}">
                <a16:creationId xmlns:a16="http://schemas.microsoft.com/office/drawing/2014/main" id="{D2CA56F4-EE66-4AA6-84C1-C86EB59B2F85}"/>
              </a:ext>
            </a:extLst>
          </p:cNvPr>
          <p:cNvSpPr/>
          <p:nvPr/>
        </p:nvSpPr>
        <p:spPr>
          <a:xfrm>
            <a:off x="6115044" y="3880836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9" name="椭圆 248">
            <a:extLst>
              <a:ext uri="{FF2B5EF4-FFF2-40B4-BE49-F238E27FC236}">
                <a16:creationId xmlns:a16="http://schemas.microsoft.com/office/drawing/2014/main" id="{55F7F58C-C022-42CF-95DB-CC6962C60781}"/>
              </a:ext>
            </a:extLst>
          </p:cNvPr>
          <p:cNvSpPr/>
          <p:nvPr/>
        </p:nvSpPr>
        <p:spPr>
          <a:xfrm>
            <a:off x="6116538" y="4319275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0" name="椭圆 249">
            <a:extLst>
              <a:ext uri="{FF2B5EF4-FFF2-40B4-BE49-F238E27FC236}">
                <a16:creationId xmlns:a16="http://schemas.microsoft.com/office/drawing/2014/main" id="{A68F03AA-C7BA-47DA-88D8-1DFB88B3C950}"/>
              </a:ext>
            </a:extLst>
          </p:cNvPr>
          <p:cNvSpPr/>
          <p:nvPr/>
        </p:nvSpPr>
        <p:spPr>
          <a:xfrm>
            <a:off x="6118930" y="4746598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1" name="椭圆 250">
            <a:extLst>
              <a:ext uri="{FF2B5EF4-FFF2-40B4-BE49-F238E27FC236}">
                <a16:creationId xmlns:a16="http://schemas.microsoft.com/office/drawing/2014/main" id="{93D86927-FFFF-4DCC-9CB0-E1A1C2065F80}"/>
              </a:ext>
            </a:extLst>
          </p:cNvPr>
          <p:cNvSpPr/>
          <p:nvPr/>
        </p:nvSpPr>
        <p:spPr>
          <a:xfrm>
            <a:off x="6540015" y="2588388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2" name="椭圆 251">
            <a:extLst>
              <a:ext uri="{FF2B5EF4-FFF2-40B4-BE49-F238E27FC236}">
                <a16:creationId xmlns:a16="http://schemas.microsoft.com/office/drawing/2014/main" id="{C7C22CDB-A261-4557-85D5-88D000CF8AF1}"/>
              </a:ext>
            </a:extLst>
          </p:cNvPr>
          <p:cNvSpPr/>
          <p:nvPr/>
        </p:nvSpPr>
        <p:spPr>
          <a:xfrm>
            <a:off x="6538538" y="3018667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3" name="椭圆 252">
            <a:extLst>
              <a:ext uri="{FF2B5EF4-FFF2-40B4-BE49-F238E27FC236}">
                <a16:creationId xmlns:a16="http://schemas.microsoft.com/office/drawing/2014/main" id="{638A9058-76D0-4E69-ACF5-44EE367A63A0}"/>
              </a:ext>
            </a:extLst>
          </p:cNvPr>
          <p:cNvSpPr/>
          <p:nvPr/>
        </p:nvSpPr>
        <p:spPr>
          <a:xfrm>
            <a:off x="6534821" y="3454059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4" name="椭圆 253">
            <a:extLst>
              <a:ext uri="{FF2B5EF4-FFF2-40B4-BE49-F238E27FC236}">
                <a16:creationId xmlns:a16="http://schemas.microsoft.com/office/drawing/2014/main" id="{BFB3F29B-AF40-4778-A69D-236844EB40E2}"/>
              </a:ext>
            </a:extLst>
          </p:cNvPr>
          <p:cNvSpPr/>
          <p:nvPr/>
        </p:nvSpPr>
        <p:spPr>
          <a:xfrm>
            <a:off x="6538538" y="3880836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5" name="椭圆 254">
            <a:extLst>
              <a:ext uri="{FF2B5EF4-FFF2-40B4-BE49-F238E27FC236}">
                <a16:creationId xmlns:a16="http://schemas.microsoft.com/office/drawing/2014/main" id="{8FA3BA4D-D709-4D88-8800-6D96EB42854A}"/>
              </a:ext>
            </a:extLst>
          </p:cNvPr>
          <p:cNvSpPr/>
          <p:nvPr/>
        </p:nvSpPr>
        <p:spPr>
          <a:xfrm>
            <a:off x="6540032" y="4317158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6" name="椭圆 255">
            <a:extLst>
              <a:ext uri="{FF2B5EF4-FFF2-40B4-BE49-F238E27FC236}">
                <a16:creationId xmlns:a16="http://schemas.microsoft.com/office/drawing/2014/main" id="{D7DFE238-A75D-49F9-9BAE-9BF4BCA15B6A}"/>
              </a:ext>
            </a:extLst>
          </p:cNvPr>
          <p:cNvSpPr/>
          <p:nvPr/>
        </p:nvSpPr>
        <p:spPr>
          <a:xfrm>
            <a:off x="6542424" y="4748187"/>
            <a:ext cx="396000" cy="396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59" name="椭圆 258">
            <a:extLst>
              <a:ext uri="{FF2B5EF4-FFF2-40B4-BE49-F238E27FC236}">
                <a16:creationId xmlns:a16="http://schemas.microsoft.com/office/drawing/2014/main" id="{5FB2CE2C-5B7C-48D1-BE28-F66CCE868A72}"/>
              </a:ext>
            </a:extLst>
          </p:cNvPr>
          <p:cNvSpPr/>
          <p:nvPr/>
        </p:nvSpPr>
        <p:spPr>
          <a:xfrm>
            <a:off x="7916496" y="258891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0" name="椭圆 259">
            <a:extLst>
              <a:ext uri="{FF2B5EF4-FFF2-40B4-BE49-F238E27FC236}">
                <a16:creationId xmlns:a16="http://schemas.microsoft.com/office/drawing/2014/main" id="{3C512A22-4274-4232-955F-8102664AE752}"/>
              </a:ext>
            </a:extLst>
          </p:cNvPr>
          <p:cNvSpPr/>
          <p:nvPr/>
        </p:nvSpPr>
        <p:spPr>
          <a:xfrm>
            <a:off x="7915019" y="301866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1" name="椭圆 260">
            <a:extLst>
              <a:ext uri="{FF2B5EF4-FFF2-40B4-BE49-F238E27FC236}">
                <a16:creationId xmlns:a16="http://schemas.microsoft.com/office/drawing/2014/main" id="{C5B39100-E0B6-4ADB-AACE-CEACC6D4DA1B}"/>
              </a:ext>
            </a:extLst>
          </p:cNvPr>
          <p:cNvSpPr/>
          <p:nvPr/>
        </p:nvSpPr>
        <p:spPr>
          <a:xfrm>
            <a:off x="7911302" y="345405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2" name="椭圆 261">
            <a:extLst>
              <a:ext uri="{FF2B5EF4-FFF2-40B4-BE49-F238E27FC236}">
                <a16:creationId xmlns:a16="http://schemas.microsoft.com/office/drawing/2014/main" id="{D3CCDB36-39D9-4292-8104-C16BA2D2C739}"/>
              </a:ext>
            </a:extLst>
          </p:cNvPr>
          <p:cNvSpPr/>
          <p:nvPr/>
        </p:nvSpPr>
        <p:spPr>
          <a:xfrm>
            <a:off x="7915019" y="3880836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3" name="椭圆 262">
            <a:extLst>
              <a:ext uri="{FF2B5EF4-FFF2-40B4-BE49-F238E27FC236}">
                <a16:creationId xmlns:a16="http://schemas.microsoft.com/office/drawing/2014/main" id="{DF5E040E-3A73-480F-AF40-4B51FC9E4104}"/>
              </a:ext>
            </a:extLst>
          </p:cNvPr>
          <p:cNvSpPr/>
          <p:nvPr/>
        </p:nvSpPr>
        <p:spPr>
          <a:xfrm>
            <a:off x="7916513" y="4319275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4" name="椭圆 263">
            <a:extLst>
              <a:ext uri="{FF2B5EF4-FFF2-40B4-BE49-F238E27FC236}">
                <a16:creationId xmlns:a16="http://schemas.microsoft.com/office/drawing/2014/main" id="{3B5ADC45-A7A1-4BA4-B1C1-02A336419618}"/>
              </a:ext>
            </a:extLst>
          </p:cNvPr>
          <p:cNvSpPr/>
          <p:nvPr/>
        </p:nvSpPr>
        <p:spPr>
          <a:xfrm>
            <a:off x="7918905" y="474659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5" name="椭圆 264">
            <a:extLst>
              <a:ext uri="{FF2B5EF4-FFF2-40B4-BE49-F238E27FC236}">
                <a16:creationId xmlns:a16="http://schemas.microsoft.com/office/drawing/2014/main" id="{1D72313D-DBD6-4640-AE01-93BCCD5CA75A}"/>
              </a:ext>
            </a:extLst>
          </p:cNvPr>
          <p:cNvSpPr/>
          <p:nvPr/>
        </p:nvSpPr>
        <p:spPr>
          <a:xfrm>
            <a:off x="8350820" y="258891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6" name="椭圆 265">
            <a:extLst>
              <a:ext uri="{FF2B5EF4-FFF2-40B4-BE49-F238E27FC236}">
                <a16:creationId xmlns:a16="http://schemas.microsoft.com/office/drawing/2014/main" id="{A0A994E4-5184-4F2D-BC43-749FAB36A733}"/>
              </a:ext>
            </a:extLst>
          </p:cNvPr>
          <p:cNvSpPr/>
          <p:nvPr/>
        </p:nvSpPr>
        <p:spPr>
          <a:xfrm>
            <a:off x="8349343" y="301866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7" name="椭圆 266">
            <a:extLst>
              <a:ext uri="{FF2B5EF4-FFF2-40B4-BE49-F238E27FC236}">
                <a16:creationId xmlns:a16="http://schemas.microsoft.com/office/drawing/2014/main" id="{5D9E7C1E-D951-42CB-B537-998221E436C1}"/>
              </a:ext>
            </a:extLst>
          </p:cNvPr>
          <p:cNvSpPr/>
          <p:nvPr/>
        </p:nvSpPr>
        <p:spPr>
          <a:xfrm>
            <a:off x="8345626" y="345405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8" name="椭圆 267">
            <a:extLst>
              <a:ext uri="{FF2B5EF4-FFF2-40B4-BE49-F238E27FC236}">
                <a16:creationId xmlns:a16="http://schemas.microsoft.com/office/drawing/2014/main" id="{1533C361-08E8-424D-A480-5DC62ED23FF3}"/>
              </a:ext>
            </a:extLst>
          </p:cNvPr>
          <p:cNvSpPr/>
          <p:nvPr/>
        </p:nvSpPr>
        <p:spPr>
          <a:xfrm>
            <a:off x="8349343" y="3880836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9" name="椭圆 268">
            <a:extLst>
              <a:ext uri="{FF2B5EF4-FFF2-40B4-BE49-F238E27FC236}">
                <a16:creationId xmlns:a16="http://schemas.microsoft.com/office/drawing/2014/main" id="{B495836B-5E72-4758-99AF-FDB6F658DAA5}"/>
              </a:ext>
            </a:extLst>
          </p:cNvPr>
          <p:cNvSpPr/>
          <p:nvPr/>
        </p:nvSpPr>
        <p:spPr>
          <a:xfrm>
            <a:off x="8350837" y="4319275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0" name="椭圆 269">
            <a:extLst>
              <a:ext uri="{FF2B5EF4-FFF2-40B4-BE49-F238E27FC236}">
                <a16:creationId xmlns:a16="http://schemas.microsoft.com/office/drawing/2014/main" id="{BC9BBD7A-7184-4C76-944B-0061A114DBE6}"/>
              </a:ext>
            </a:extLst>
          </p:cNvPr>
          <p:cNvSpPr/>
          <p:nvPr/>
        </p:nvSpPr>
        <p:spPr>
          <a:xfrm>
            <a:off x="8353229" y="474659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1" name="椭圆 270">
            <a:extLst>
              <a:ext uri="{FF2B5EF4-FFF2-40B4-BE49-F238E27FC236}">
                <a16:creationId xmlns:a16="http://schemas.microsoft.com/office/drawing/2014/main" id="{8E077BE4-2868-4B9A-8A35-3A8CEF0831F3}"/>
              </a:ext>
            </a:extLst>
          </p:cNvPr>
          <p:cNvSpPr/>
          <p:nvPr/>
        </p:nvSpPr>
        <p:spPr>
          <a:xfrm>
            <a:off x="8782820" y="258891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2" name="椭圆 271">
            <a:extLst>
              <a:ext uri="{FF2B5EF4-FFF2-40B4-BE49-F238E27FC236}">
                <a16:creationId xmlns:a16="http://schemas.microsoft.com/office/drawing/2014/main" id="{9FC60EA1-4F4D-4D88-8C0A-08F67786E4CC}"/>
              </a:ext>
            </a:extLst>
          </p:cNvPr>
          <p:cNvSpPr/>
          <p:nvPr/>
        </p:nvSpPr>
        <p:spPr>
          <a:xfrm>
            <a:off x="8781343" y="301866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3" name="椭圆 272">
            <a:extLst>
              <a:ext uri="{FF2B5EF4-FFF2-40B4-BE49-F238E27FC236}">
                <a16:creationId xmlns:a16="http://schemas.microsoft.com/office/drawing/2014/main" id="{2A85D1B2-5EC3-4598-9C85-C8F9096022F3}"/>
              </a:ext>
            </a:extLst>
          </p:cNvPr>
          <p:cNvSpPr/>
          <p:nvPr/>
        </p:nvSpPr>
        <p:spPr>
          <a:xfrm>
            <a:off x="8777626" y="345405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4" name="椭圆 273">
            <a:extLst>
              <a:ext uri="{FF2B5EF4-FFF2-40B4-BE49-F238E27FC236}">
                <a16:creationId xmlns:a16="http://schemas.microsoft.com/office/drawing/2014/main" id="{24DFE172-F967-40C2-858D-A641D9F1F09F}"/>
              </a:ext>
            </a:extLst>
          </p:cNvPr>
          <p:cNvSpPr/>
          <p:nvPr/>
        </p:nvSpPr>
        <p:spPr>
          <a:xfrm>
            <a:off x="8781343" y="3880836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5" name="椭圆 274">
            <a:extLst>
              <a:ext uri="{FF2B5EF4-FFF2-40B4-BE49-F238E27FC236}">
                <a16:creationId xmlns:a16="http://schemas.microsoft.com/office/drawing/2014/main" id="{9B242CB5-8BFB-482E-81BB-16FC85BE30A9}"/>
              </a:ext>
            </a:extLst>
          </p:cNvPr>
          <p:cNvSpPr/>
          <p:nvPr/>
        </p:nvSpPr>
        <p:spPr>
          <a:xfrm>
            <a:off x="8782837" y="4319275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6" name="椭圆 275">
            <a:extLst>
              <a:ext uri="{FF2B5EF4-FFF2-40B4-BE49-F238E27FC236}">
                <a16:creationId xmlns:a16="http://schemas.microsoft.com/office/drawing/2014/main" id="{49F87CC9-A313-4BA8-B8DE-C818CE09E561}"/>
              </a:ext>
            </a:extLst>
          </p:cNvPr>
          <p:cNvSpPr/>
          <p:nvPr/>
        </p:nvSpPr>
        <p:spPr>
          <a:xfrm>
            <a:off x="8785229" y="474659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7" name="椭圆 276">
            <a:extLst>
              <a:ext uri="{FF2B5EF4-FFF2-40B4-BE49-F238E27FC236}">
                <a16:creationId xmlns:a16="http://schemas.microsoft.com/office/drawing/2014/main" id="{72D278EC-26A9-44A0-A4D9-EBFA6E1A355C}"/>
              </a:ext>
            </a:extLst>
          </p:cNvPr>
          <p:cNvSpPr/>
          <p:nvPr/>
        </p:nvSpPr>
        <p:spPr>
          <a:xfrm>
            <a:off x="9211525" y="258891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8" name="椭圆 277">
            <a:extLst>
              <a:ext uri="{FF2B5EF4-FFF2-40B4-BE49-F238E27FC236}">
                <a16:creationId xmlns:a16="http://schemas.microsoft.com/office/drawing/2014/main" id="{05517E83-7112-47F0-99DD-3AAC1CFE23DE}"/>
              </a:ext>
            </a:extLst>
          </p:cNvPr>
          <p:cNvSpPr/>
          <p:nvPr/>
        </p:nvSpPr>
        <p:spPr>
          <a:xfrm>
            <a:off x="9210048" y="3018667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9" name="椭圆 278">
            <a:extLst>
              <a:ext uri="{FF2B5EF4-FFF2-40B4-BE49-F238E27FC236}">
                <a16:creationId xmlns:a16="http://schemas.microsoft.com/office/drawing/2014/main" id="{B7400808-D3DA-400F-94E8-C9C5A92B04C6}"/>
              </a:ext>
            </a:extLst>
          </p:cNvPr>
          <p:cNvSpPr/>
          <p:nvPr/>
        </p:nvSpPr>
        <p:spPr>
          <a:xfrm>
            <a:off x="9206331" y="345405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0" name="椭圆 279">
            <a:extLst>
              <a:ext uri="{FF2B5EF4-FFF2-40B4-BE49-F238E27FC236}">
                <a16:creationId xmlns:a16="http://schemas.microsoft.com/office/drawing/2014/main" id="{F0358C27-A40D-4A2F-A2BB-6301E0BAF469}"/>
              </a:ext>
            </a:extLst>
          </p:cNvPr>
          <p:cNvSpPr/>
          <p:nvPr/>
        </p:nvSpPr>
        <p:spPr>
          <a:xfrm>
            <a:off x="9210048" y="3880836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1" name="椭圆 280">
            <a:extLst>
              <a:ext uri="{FF2B5EF4-FFF2-40B4-BE49-F238E27FC236}">
                <a16:creationId xmlns:a16="http://schemas.microsoft.com/office/drawing/2014/main" id="{E1E8BC57-834B-4887-97E0-1989097CD5C6}"/>
              </a:ext>
            </a:extLst>
          </p:cNvPr>
          <p:cNvSpPr/>
          <p:nvPr/>
        </p:nvSpPr>
        <p:spPr>
          <a:xfrm>
            <a:off x="9211542" y="4319275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2" name="椭圆 281">
            <a:extLst>
              <a:ext uri="{FF2B5EF4-FFF2-40B4-BE49-F238E27FC236}">
                <a16:creationId xmlns:a16="http://schemas.microsoft.com/office/drawing/2014/main" id="{971318CA-55D2-40FD-A800-96594D24086C}"/>
              </a:ext>
            </a:extLst>
          </p:cNvPr>
          <p:cNvSpPr/>
          <p:nvPr/>
        </p:nvSpPr>
        <p:spPr>
          <a:xfrm>
            <a:off x="9213934" y="4746599"/>
            <a:ext cx="396000" cy="396000"/>
          </a:xfrm>
          <a:prstGeom prst="ellipse">
            <a:avLst/>
          </a:prstGeom>
          <a:solidFill>
            <a:srgbClr val="B7B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303" name="组合 302">
            <a:extLst>
              <a:ext uri="{FF2B5EF4-FFF2-40B4-BE49-F238E27FC236}">
                <a16:creationId xmlns:a16="http://schemas.microsoft.com/office/drawing/2014/main" id="{2F7D389A-6E4F-4539-9137-7CF9072B5036}"/>
              </a:ext>
            </a:extLst>
          </p:cNvPr>
          <p:cNvGrpSpPr/>
          <p:nvPr/>
        </p:nvGrpSpPr>
        <p:grpSpPr>
          <a:xfrm rot="2700000">
            <a:off x="4621456" y="3716259"/>
            <a:ext cx="288000" cy="288000"/>
            <a:chOff x="4515150" y="2568757"/>
            <a:chExt cx="288000" cy="288000"/>
          </a:xfrm>
        </p:grpSpPr>
        <p:cxnSp>
          <p:nvCxnSpPr>
            <p:cNvPr id="286" name="直接连接符 285">
              <a:extLst>
                <a:ext uri="{FF2B5EF4-FFF2-40B4-BE49-F238E27FC236}">
                  <a16:creationId xmlns:a16="http://schemas.microsoft.com/office/drawing/2014/main" id="{8D0B29F9-DC4E-4868-9B93-F9AA8C5C57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59150" y="2568757"/>
              <a:ext cx="2651" cy="288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>
              <a:extLst>
                <a:ext uri="{FF2B5EF4-FFF2-40B4-BE49-F238E27FC236}">
                  <a16:creationId xmlns:a16="http://schemas.microsoft.com/office/drawing/2014/main" id="{EA68F86C-D8DF-4DA2-8579-F57FDFB624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5150" y="2712757"/>
              <a:ext cx="28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" name="组合 306">
            <a:extLst>
              <a:ext uri="{FF2B5EF4-FFF2-40B4-BE49-F238E27FC236}">
                <a16:creationId xmlns:a16="http://schemas.microsoft.com/office/drawing/2014/main" id="{CF1AB55E-0744-433F-AF24-D12408BDFC16}"/>
              </a:ext>
            </a:extLst>
          </p:cNvPr>
          <p:cNvGrpSpPr/>
          <p:nvPr/>
        </p:nvGrpSpPr>
        <p:grpSpPr>
          <a:xfrm>
            <a:off x="7284622" y="3796993"/>
            <a:ext cx="288000" cy="90533"/>
            <a:chOff x="7238178" y="3417102"/>
            <a:chExt cx="288000" cy="90533"/>
          </a:xfrm>
        </p:grpSpPr>
        <p:cxnSp>
          <p:nvCxnSpPr>
            <p:cNvPr id="304" name="直接连接符 303">
              <a:extLst>
                <a:ext uri="{FF2B5EF4-FFF2-40B4-BE49-F238E27FC236}">
                  <a16:creationId xmlns:a16="http://schemas.microsoft.com/office/drawing/2014/main" id="{7E9A5385-D088-40C6-9B08-91F9F7ACCC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8178" y="3417102"/>
              <a:ext cx="28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>
              <a:extLst>
                <a:ext uri="{FF2B5EF4-FFF2-40B4-BE49-F238E27FC236}">
                  <a16:creationId xmlns:a16="http://schemas.microsoft.com/office/drawing/2014/main" id="{E27C21F0-85F3-46CF-BF45-16BB304404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38178" y="3507635"/>
              <a:ext cx="28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9" name="文本框 308">
            <a:extLst>
              <a:ext uri="{FF2B5EF4-FFF2-40B4-BE49-F238E27FC236}">
                <a16:creationId xmlns:a16="http://schemas.microsoft.com/office/drawing/2014/main" id="{307653BB-113B-468A-AE8A-D7821D0FFD8F}"/>
              </a:ext>
            </a:extLst>
          </p:cNvPr>
          <p:cNvSpPr txBox="1"/>
          <p:nvPr/>
        </p:nvSpPr>
        <p:spPr>
          <a:xfrm>
            <a:off x="2083191" y="5157718"/>
            <a:ext cx="1796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latin typeface="Arial"/>
                <a:ea typeface="Arial"/>
              </a:rPr>
              <a:t>sparse matrix </a:t>
            </a:r>
            <a:r>
              <a:rPr lang="en-US" altLang="en-US" sz="1800" i="1" dirty="0">
                <a:latin typeface="Arial"/>
                <a:ea typeface="Arial"/>
              </a:rPr>
              <a:t>A</a:t>
            </a:r>
            <a:r>
              <a:rPr lang="en-US" altLang="en-US" sz="1800" dirty="0">
                <a:latin typeface="Arial"/>
                <a:ea typeface="Arial"/>
              </a:rPr>
              <a:t> </a:t>
            </a:r>
            <a:endParaRPr lang="zh-CN" altLang="en-US" dirty="0"/>
          </a:p>
        </p:txBody>
      </p:sp>
      <p:sp>
        <p:nvSpPr>
          <p:cNvPr id="311" name="文本框 310">
            <a:extLst>
              <a:ext uri="{FF2B5EF4-FFF2-40B4-BE49-F238E27FC236}">
                <a16:creationId xmlns:a16="http://schemas.microsoft.com/office/drawing/2014/main" id="{B0B549BB-341D-425A-A971-C4E81466AA43}"/>
              </a:ext>
            </a:extLst>
          </p:cNvPr>
          <p:cNvSpPr txBox="1"/>
          <p:nvPr/>
        </p:nvSpPr>
        <p:spPr>
          <a:xfrm>
            <a:off x="5184595" y="5161640"/>
            <a:ext cx="1796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latin typeface="Arial"/>
                <a:ea typeface="Arial"/>
              </a:rPr>
              <a:t>dense matrix </a:t>
            </a:r>
            <a:r>
              <a:rPr lang="en-US" altLang="en-US" sz="1800" i="1" dirty="0">
                <a:latin typeface="Arial"/>
                <a:ea typeface="Arial"/>
              </a:rPr>
              <a:t>B</a:t>
            </a:r>
            <a:r>
              <a:rPr lang="en-US" altLang="en-US" sz="1800" dirty="0">
                <a:latin typeface="Arial"/>
                <a:ea typeface="Arial"/>
              </a:rPr>
              <a:t> </a:t>
            </a:r>
            <a:endParaRPr lang="zh-CN" altLang="en-US" dirty="0"/>
          </a:p>
        </p:txBody>
      </p:sp>
      <p:sp>
        <p:nvSpPr>
          <p:cNvPr id="312" name="文本框 311">
            <a:extLst>
              <a:ext uri="{FF2B5EF4-FFF2-40B4-BE49-F238E27FC236}">
                <a16:creationId xmlns:a16="http://schemas.microsoft.com/office/drawing/2014/main" id="{E3AE3A30-CA53-425A-AB18-81E8529D56B5}"/>
              </a:ext>
            </a:extLst>
          </p:cNvPr>
          <p:cNvSpPr txBox="1"/>
          <p:nvPr/>
        </p:nvSpPr>
        <p:spPr>
          <a:xfrm>
            <a:off x="7899428" y="5157718"/>
            <a:ext cx="1727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latin typeface="Arial"/>
                <a:ea typeface="Arial"/>
              </a:rPr>
              <a:t>dense matrix </a:t>
            </a:r>
            <a:r>
              <a:rPr lang="en-US" altLang="en-US" i="1" dirty="0">
                <a:latin typeface="Arial"/>
                <a:ea typeface="Arial"/>
              </a:rPr>
              <a:t>C</a:t>
            </a:r>
            <a:r>
              <a:rPr lang="en-US" altLang="en-US" sz="1800" dirty="0">
                <a:latin typeface="Arial"/>
                <a:ea typeface="Arial"/>
              </a:rPr>
              <a:t> </a:t>
            </a:r>
            <a:endParaRPr lang="zh-CN" alt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3E55EFA-379E-46E0-886B-78C9BE729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文本框 11"/>
          <p:cNvSpPr txBox="1"/>
          <p:nvPr/>
        </p:nvSpPr>
        <p:spPr>
          <a:xfrm>
            <a:off x="11836399" y="6471920"/>
            <a:ext cx="321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5</a:t>
            </a:r>
          </a:p>
        </p:txBody>
      </p:sp>
      <p:graphicFrame>
        <p:nvGraphicFramePr>
          <p:cNvPr id="5" name="表格 7">
            <a:extLst>
              <a:ext uri="{FF2B5EF4-FFF2-40B4-BE49-F238E27FC236}">
                <a16:creationId xmlns:a16="http://schemas.microsoft.com/office/drawing/2014/main" id="{9803CCEF-A8C1-43EF-87E6-0DDBAA4E0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942661"/>
              </p:ext>
            </p:extLst>
          </p:nvPr>
        </p:nvGraphicFramePr>
        <p:xfrm>
          <a:off x="5628608" y="3701805"/>
          <a:ext cx="5667119" cy="1849120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019382">
                  <a:extLst>
                    <a:ext uri="{9D8B030D-6E8A-4147-A177-3AD203B41FA5}">
                      <a16:colId xmlns:a16="http://schemas.microsoft.com/office/drawing/2014/main" val="1286136745"/>
                    </a:ext>
                  </a:extLst>
                </a:gridCol>
                <a:gridCol w="1044708">
                  <a:extLst>
                    <a:ext uri="{9D8B030D-6E8A-4147-A177-3AD203B41FA5}">
                      <a16:colId xmlns:a16="http://schemas.microsoft.com/office/drawing/2014/main" val="3394998438"/>
                    </a:ext>
                  </a:extLst>
                </a:gridCol>
                <a:gridCol w="3603029">
                  <a:extLst>
                    <a:ext uri="{9D8B030D-6E8A-4147-A177-3AD203B41FA5}">
                      <a16:colId xmlns:a16="http://schemas.microsoft.com/office/drawing/2014/main" val="2924777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Type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Precision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Operand shapes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9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MMA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TF32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rgbClr val="C00000"/>
                          </a:solidFill>
                        </a:rPr>
                        <a:t>m16</a:t>
                      </a:r>
                      <a:r>
                        <a:rPr lang="en-US" altLang="zh-CN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k4,</a:t>
                      </a:r>
                      <a:r>
                        <a:rPr lang="en-US" altLang="zh-CN" u="heavy" baseline="0" dirty="0">
                          <a:solidFill>
                            <a:srgbClr val="C00000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</a:rPr>
                        <a:t>m16</a:t>
                      </a:r>
                      <a:r>
                        <a:rPr lang="en-US" altLang="zh-CN" u="heavy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</a:rPr>
                        <a:t>n8</a:t>
                      </a:r>
                      <a:r>
                        <a:rPr lang="en-US" altLang="zh-CN" u="heavy" baseline="0" dirty="0">
                          <a:solidFill>
                            <a:schemeClr val="tx1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</a:rPr>
                        <a:t>k8</a:t>
                      </a:r>
                      <a:endParaRPr lang="zh-CN" altLang="en-US" u="heavy" baseline="0" dirty="0">
                        <a:solidFill>
                          <a:schemeClr val="tx1"/>
                        </a:solidFill>
                        <a:uFill>
                          <a:solidFill>
                            <a:srgbClr val="C00000"/>
                          </a:solidFill>
                        </a:u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21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MMA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FP16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m8</a:t>
                      </a:r>
                      <a:r>
                        <a:rPr lang="en-US" altLang="zh-CN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k4,</a:t>
                      </a:r>
                      <a:r>
                        <a:rPr lang="en-US" altLang="zh-CN" dirty="0">
                          <a:solidFill>
                            <a:srgbClr val="C00000"/>
                          </a:solidFill>
                        </a:rPr>
                        <a:t>m16</a:t>
                      </a:r>
                      <a:r>
                        <a:rPr lang="en-US" altLang="zh-CN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n8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k8,</a:t>
                      </a:r>
                      <a:r>
                        <a:rPr lang="en-US" altLang="zh-CN" u="heavy" baseline="0" dirty="0">
                          <a:solidFill>
                            <a:srgbClr val="C00000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</a:rPr>
                        <a:t>m16</a:t>
                      </a:r>
                      <a:r>
                        <a:rPr lang="en-US" altLang="zh-CN" u="heavy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</a:rPr>
                        <a:t>n8</a:t>
                      </a:r>
                      <a:r>
                        <a:rPr lang="en-US" altLang="zh-CN" u="heavy" baseline="0" dirty="0">
                          <a:solidFill>
                            <a:schemeClr val="tx1"/>
                          </a:solidFill>
                          <a:uFill>
                            <a:solidFill>
                              <a:srgbClr val="C00000"/>
                            </a:solidFill>
                          </a:uFill>
                        </a:rPr>
                        <a:t>k16</a:t>
                      </a:r>
                      <a:endParaRPr lang="zh-CN" altLang="en-US" u="heavy" baseline="0" dirty="0">
                        <a:solidFill>
                          <a:schemeClr val="tx1"/>
                        </a:solidFill>
                        <a:uFill>
                          <a:solidFill>
                            <a:srgbClr val="C00000"/>
                          </a:solidFill>
                        </a:u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3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WMMA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TF32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m16n16k8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WMMA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FP16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m16n16k16, m8n32k16,m32n8k16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585541"/>
                  </a:ext>
                </a:extLst>
              </a:tr>
            </a:tbl>
          </a:graphicData>
        </a:graphic>
      </p:graphicFrame>
      <p:grpSp>
        <p:nvGrpSpPr>
          <p:cNvPr id="25" name="组合 24">
            <a:extLst>
              <a:ext uri="{FF2B5EF4-FFF2-40B4-BE49-F238E27FC236}">
                <a16:creationId xmlns:a16="http://schemas.microsoft.com/office/drawing/2014/main" id="{55B7F29B-C8CB-419A-B040-22CD86ECA543}"/>
              </a:ext>
            </a:extLst>
          </p:cNvPr>
          <p:cNvGrpSpPr/>
          <p:nvPr/>
        </p:nvGrpSpPr>
        <p:grpSpPr>
          <a:xfrm>
            <a:off x="1150155" y="2827445"/>
            <a:ext cx="3010739" cy="3008900"/>
            <a:chOff x="491008" y="2865842"/>
            <a:chExt cx="3010739" cy="3008900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E0BD7207-8E5D-46D7-A55F-BF62BE6BF86F}"/>
                </a:ext>
              </a:extLst>
            </p:cNvPr>
            <p:cNvGrpSpPr/>
            <p:nvPr/>
          </p:nvGrpSpPr>
          <p:grpSpPr>
            <a:xfrm>
              <a:off x="752583" y="4151762"/>
              <a:ext cx="861492" cy="1722980"/>
              <a:chOff x="332598" y="4150250"/>
              <a:chExt cx="861492" cy="1722980"/>
            </a:xfrm>
            <a:solidFill>
              <a:srgbClr val="B4C7DC"/>
            </a:solidFill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75F65B04-9730-4D21-985A-697DE580D18D}"/>
                  </a:ext>
                </a:extLst>
              </p:cNvPr>
              <p:cNvSpPr/>
              <p:nvPr/>
            </p:nvSpPr>
            <p:spPr>
              <a:xfrm>
                <a:off x="332598" y="4150251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1C285D37-35B3-413D-974A-104568CB60C7}"/>
                  </a:ext>
                </a:extLst>
              </p:cNvPr>
              <p:cNvSpPr/>
              <p:nvPr/>
            </p:nvSpPr>
            <p:spPr>
              <a:xfrm>
                <a:off x="547971" y="415025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4EF57340-09AC-489B-96F6-C028F6086128}"/>
                  </a:ext>
                </a:extLst>
              </p:cNvPr>
              <p:cNvSpPr/>
              <p:nvPr/>
            </p:nvSpPr>
            <p:spPr>
              <a:xfrm>
                <a:off x="763344" y="415025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A0DF16E7-C940-4A56-A42E-9627E99F7337}"/>
                  </a:ext>
                </a:extLst>
              </p:cNvPr>
              <p:cNvSpPr/>
              <p:nvPr/>
            </p:nvSpPr>
            <p:spPr>
              <a:xfrm>
                <a:off x="978717" y="415056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026AD64-DBA3-4AB1-B048-22853DF6CECA}"/>
                  </a:ext>
                </a:extLst>
              </p:cNvPr>
              <p:cNvSpPr/>
              <p:nvPr/>
            </p:nvSpPr>
            <p:spPr>
              <a:xfrm>
                <a:off x="332598" y="436562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8745C74F-FE13-40F2-861D-1381CF2679EF}"/>
                  </a:ext>
                </a:extLst>
              </p:cNvPr>
              <p:cNvSpPr/>
              <p:nvPr/>
            </p:nvSpPr>
            <p:spPr>
              <a:xfrm>
                <a:off x="547971" y="436562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61DE2A2-B6F5-4501-96AC-DF8BD486E3AE}"/>
                  </a:ext>
                </a:extLst>
              </p:cNvPr>
              <p:cNvSpPr/>
              <p:nvPr/>
            </p:nvSpPr>
            <p:spPr>
              <a:xfrm>
                <a:off x="763344" y="436562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6E0F82DE-BF89-404F-9A98-8C20A92C5482}"/>
                  </a:ext>
                </a:extLst>
              </p:cNvPr>
              <p:cNvSpPr/>
              <p:nvPr/>
            </p:nvSpPr>
            <p:spPr>
              <a:xfrm>
                <a:off x="978717" y="43659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689CB3B7-6D53-482E-BFDF-2ACE40419B60}"/>
                  </a:ext>
                </a:extLst>
              </p:cNvPr>
              <p:cNvSpPr/>
              <p:nvPr/>
            </p:nvSpPr>
            <p:spPr>
              <a:xfrm>
                <a:off x="332598" y="458099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F8B2461B-5A1E-45C4-88FC-56BA19677202}"/>
                  </a:ext>
                </a:extLst>
              </p:cNvPr>
              <p:cNvSpPr/>
              <p:nvPr/>
            </p:nvSpPr>
            <p:spPr>
              <a:xfrm>
                <a:off x="547971" y="458099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5D4F7770-628B-489E-AFDD-2C5E4E514D6E}"/>
                  </a:ext>
                </a:extLst>
              </p:cNvPr>
              <p:cNvSpPr/>
              <p:nvPr/>
            </p:nvSpPr>
            <p:spPr>
              <a:xfrm>
                <a:off x="763344" y="458099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E8FE6ED9-52A7-4F89-BD54-FFC5218A9BC4}"/>
                  </a:ext>
                </a:extLst>
              </p:cNvPr>
              <p:cNvSpPr/>
              <p:nvPr/>
            </p:nvSpPr>
            <p:spPr>
              <a:xfrm>
                <a:off x="978717" y="45813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FA2DC29C-3D42-4CCB-B6BD-B7EEE3271802}"/>
                  </a:ext>
                </a:extLst>
              </p:cNvPr>
              <p:cNvSpPr/>
              <p:nvPr/>
            </p:nvSpPr>
            <p:spPr>
              <a:xfrm>
                <a:off x="332598" y="4796368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A363973A-27E3-4001-B7A3-09CAC4B8EBEB}"/>
                  </a:ext>
                </a:extLst>
              </p:cNvPr>
              <p:cNvSpPr/>
              <p:nvPr/>
            </p:nvSpPr>
            <p:spPr>
              <a:xfrm>
                <a:off x="547971" y="47963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CF50AEF5-3192-463C-AD3A-0C8EB0077A71}"/>
                  </a:ext>
                </a:extLst>
              </p:cNvPr>
              <p:cNvSpPr/>
              <p:nvPr/>
            </p:nvSpPr>
            <p:spPr>
              <a:xfrm>
                <a:off x="763344" y="47963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E7CFDF05-A14B-4E91-93B8-C1AACEBE5590}"/>
                  </a:ext>
                </a:extLst>
              </p:cNvPr>
              <p:cNvSpPr/>
              <p:nvPr/>
            </p:nvSpPr>
            <p:spPr>
              <a:xfrm>
                <a:off x="978717" y="479668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FC4BD717-CDC1-48CB-BB50-73D49EDA3ED1}"/>
                  </a:ext>
                </a:extLst>
              </p:cNvPr>
              <p:cNvSpPr/>
              <p:nvPr/>
            </p:nvSpPr>
            <p:spPr>
              <a:xfrm>
                <a:off x="332598" y="501142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B5E73534-D232-40E7-ACCA-44E093951D43}"/>
                  </a:ext>
                </a:extLst>
              </p:cNvPr>
              <p:cNvSpPr/>
              <p:nvPr/>
            </p:nvSpPr>
            <p:spPr>
              <a:xfrm>
                <a:off x="547971" y="501142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116AD300-358C-45F4-AFC9-5468839B7CE2}"/>
                  </a:ext>
                </a:extLst>
              </p:cNvPr>
              <p:cNvSpPr/>
              <p:nvPr/>
            </p:nvSpPr>
            <p:spPr>
              <a:xfrm>
                <a:off x="763344" y="501142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3C89D14F-0A9C-4CE4-9E03-9004AF3A52EF}"/>
                  </a:ext>
                </a:extLst>
              </p:cNvPr>
              <p:cNvSpPr/>
              <p:nvPr/>
            </p:nvSpPr>
            <p:spPr>
              <a:xfrm>
                <a:off x="978717" y="50117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A803FF3D-85BC-4D4F-A312-ACA73B2C1E34}"/>
                  </a:ext>
                </a:extLst>
              </p:cNvPr>
              <p:cNvSpPr/>
              <p:nvPr/>
            </p:nvSpPr>
            <p:spPr>
              <a:xfrm>
                <a:off x="332598" y="5226798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C4A475B7-5FB5-4024-AF94-24A102399549}"/>
                  </a:ext>
                </a:extLst>
              </p:cNvPr>
              <p:cNvSpPr/>
              <p:nvPr/>
            </p:nvSpPr>
            <p:spPr>
              <a:xfrm>
                <a:off x="547971" y="522679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DEED2DF5-6EE8-425A-B6D4-CD6E1716C80B}"/>
                  </a:ext>
                </a:extLst>
              </p:cNvPr>
              <p:cNvSpPr/>
              <p:nvPr/>
            </p:nvSpPr>
            <p:spPr>
              <a:xfrm>
                <a:off x="763344" y="522679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ED75F3A4-B8D9-42D0-A03D-148FC9FA807E}"/>
                  </a:ext>
                </a:extLst>
              </p:cNvPr>
              <p:cNvSpPr/>
              <p:nvPr/>
            </p:nvSpPr>
            <p:spPr>
              <a:xfrm>
                <a:off x="978717" y="522711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DF7C50AE-2BB0-4D1F-84C9-DEDF81601E48}"/>
                  </a:ext>
                </a:extLst>
              </p:cNvPr>
              <p:cNvSpPr/>
              <p:nvPr/>
            </p:nvSpPr>
            <p:spPr>
              <a:xfrm>
                <a:off x="332598" y="5442171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F3477D87-2442-4FAF-A0BF-DB8E7F959B20}"/>
                  </a:ext>
                </a:extLst>
              </p:cNvPr>
              <p:cNvSpPr/>
              <p:nvPr/>
            </p:nvSpPr>
            <p:spPr>
              <a:xfrm>
                <a:off x="547971" y="544217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CDD82C60-AE29-4766-9D0B-91086BD891BF}"/>
                  </a:ext>
                </a:extLst>
              </p:cNvPr>
              <p:cNvSpPr/>
              <p:nvPr/>
            </p:nvSpPr>
            <p:spPr>
              <a:xfrm>
                <a:off x="763344" y="544217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1FFF8737-61CF-4DFD-AF8A-9C99FB3990F8}"/>
                  </a:ext>
                </a:extLst>
              </p:cNvPr>
              <p:cNvSpPr/>
              <p:nvPr/>
            </p:nvSpPr>
            <p:spPr>
              <a:xfrm>
                <a:off x="978717" y="544248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BECA8A78-89E0-4C12-BE8E-1643582215D2}"/>
                  </a:ext>
                </a:extLst>
              </p:cNvPr>
              <p:cNvSpPr/>
              <p:nvPr/>
            </p:nvSpPr>
            <p:spPr>
              <a:xfrm>
                <a:off x="332598" y="565754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5DF64FCB-A91B-4032-8F8D-3DF3335A1ED9}"/>
                  </a:ext>
                </a:extLst>
              </p:cNvPr>
              <p:cNvSpPr/>
              <p:nvPr/>
            </p:nvSpPr>
            <p:spPr>
              <a:xfrm>
                <a:off x="547971" y="565754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BB50AC4A-2F7B-4000-A393-8766E34523FC}"/>
                  </a:ext>
                </a:extLst>
              </p:cNvPr>
              <p:cNvSpPr/>
              <p:nvPr/>
            </p:nvSpPr>
            <p:spPr>
              <a:xfrm>
                <a:off x="763344" y="565754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7D81ED5F-5EC3-4158-8B41-1E993D411641}"/>
                  </a:ext>
                </a:extLst>
              </p:cNvPr>
              <p:cNvSpPr/>
              <p:nvPr/>
            </p:nvSpPr>
            <p:spPr>
              <a:xfrm>
                <a:off x="978717" y="565785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00B933A9-20D5-40F5-85DD-3CEF4EB01BF1}"/>
                </a:ext>
              </a:extLst>
            </p:cNvPr>
            <p:cNvGrpSpPr/>
            <p:nvPr/>
          </p:nvGrpSpPr>
          <p:grpSpPr>
            <a:xfrm rot="5400000">
              <a:off x="2209511" y="2696253"/>
              <a:ext cx="861492" cy="1722980"/>
              <a:chOff x="332598" y="4150250"/>
              <a:chExt cx="861492" cy="1722980"/>
            </a:xfrm>
            <a:solidFill>
              <a:srgbClr val="AFD095"/>
            </a:solidFill>
          </p:grpSpPr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3620D663-D98C-4B21-BC5F-BC955D198F2E}"/>
                  </a:ext>
                </a:extLst>
              </p:cNvPr>
              <p:cNvSpPr/>
              <p:nvPr/>
            </p:nvSpPr>
            <p:spPr>
              <a:xfrm>
                <a:off x="332598" y="4150251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0F23C7F8-76DD-4F41-8D42-82DA17E608EB}"/>
                  </a:ext>
                </a:extLst>
              </p:cNvPr>
              <p:cNvSpPr/>
              <p:nvPr/>
            </p:nvSpPr>
            <p:spPr>
              <a:xfrm>
                <a:off x="547971" y="415025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0A73AAE-DFF2-4EF0-AF61-E252A8DF66D6}"/>
                  </a:ext>
                </a:extLst>
              </p:cNvPr>
              <p:cNvSpPr/>
              <p:nvPr/>
            </p:nvSpPr>
            <p:spPr>
              <a:xfrm>
                <a:off x="763344" y="415025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5653B6F3-84C0-44A9-91DC-738123F5ED75}"/>
                  </a:ext>
                </a:extLst>
              </p:cNvPr>
              <p:cNvSpPr/>
              <p:nvPr/>
            </p:nvSpPr>
            <p:spPr>
              <a:xfrm>
                <a:off x="978717" y="415056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0CC3EAC6-383E-4D24-8522-0F18FDAF138B}"/>
                  </a:ext>
                </a:extLst>
              </p:cNvPr>
              <p:cNvSpPr/>
              <p:nvPr/>
            </p:nvSpPr>
            <p:spPr>
              <a:xfrm>
                <a:off x="332598" y="436562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867B3172-A12E-49F5-8BCE-813C3212E73F}"/>
                  </a:ext>
                </a:extLst>
              </p:cNvPr>
              <p:cNvSpPr/>
              <p:nvPr/>
            </p:nvSpPr>
            <p:spPr>
              <a:xfrm>
                <a:off x="547971" y="436562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AF1FAD06-773E-49B9-8C10-C11331FEF461}"/>
                  </a:ext>
                </a:extLst>
              </p:cNvPr>
              <p:cNvSpPr/>
              <p:nvPr/>
            </p:nvSpPr>
            <p:spPr>
              <a:xfrm>
                <a:off x="763344" y="436562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F252618C-FB4B-4A13-ADFE-57679D28A2D9}"/>
                  </a:ext>
                </a:extLst>
              </p:cNvPr>
              <p:cNvSpPr/>
              <p:nvPr/>
            </p:nvSpPr>
            <p:spPr>
              <a:xfrm>
                <a:off x="978717" y="43659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4DE04CDD-BB41-407D-A0EC-B1A4FE44AC7F}"/>
                  </a:ext>
                </a:extLst>
              </p:cNvPr>
              <p:cNvSpPr/>
              <p:nvPr/>
            </p:nvSpPr>
            <p:spPr>
              <a:xfrm>
                <a:off x="332598" y="458099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BF2C9D24-A612-463D-AFB1-13A8AAA01C43}"/>
                  </a:ext>
                </a:extLst>
              </p:cNvPr>
              <p:cNvSpPr/>
              <p:nvPr/>
            </p:nvSpPr>
            <p:spPr>
              <a:xfrm>
                <a:off x="547971" y="458099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id="{6F2C7A2F-DBAB-485B-BAEE-16F8D67B4838}"/>
                  </a:ext>
                </a:extLst>
              </p:cNvPr>
              <p:cNvSpPr/>
              <p:nvPr/>
            </p:nvSpPr>
            <p:spPr>
              <a:xfrm>
                <a:off x="763344" y="458099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椭圆 75">
                <a:extLst>
                  <a:ext uri="{FF2B5EF4-FFF2-40B4-BE49-F238E27FC236}">
                    <a16:creationId xmlns:a16="http://schemas.microsoft.com/office/drawing/2014/main" id="{46B267C9-0FDA-4686-88C7-5A31815FF65C}"/>
                  </a:ext>
                </a:extLst>
              </p:cNvPr>
              <p:cNvSpPr/>
              <p:nvPr/>
            </p:nvSpPr>
            <p:spPr>
              <a:xfrm>
                <a:off x="978717" y="45813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id="{ED57364A-148F-46C4-B24E-04721C3690F7}"/>
                  </a:ext>
                </a:extLst>
              </p:cNvPr>
              <p:cNvSpPr/>
              <p:nvPr/>
            </p:nvSpPr>
            <p:spPr>
              <a:xfrm>
                <a:off x="332598" y="4796368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EE30C4E0-7CF0-47E4-B633-F9D61D0D3E10}"/>
                  </a:ext>
                </a:extLst>
              </p:cNvPr>
              <p:cNvSpPr/>
              <p:nvPr/>
            </p:nvSpPr>
            <p:spPr>
              <a:xfrm>
                <a:off x="547971" y="47963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65A5CACD-1402-4B1F-8A2D-BA3728FDD932}"/>
                  </a:ext>
                </a:extLst>
              </p:cNvPr>
              <p:cNvSpPr/>
              <p:nvPr/>
            </p:nvSpPr>
            <p:spPr>
              <a:xfrm>
                <a:off x="763344" y="47963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id="{CBFAE75E-9335-43C3-8DD8-BCDD1F0E08AC}"/>
                  </a:ext>
                </a:extLst>
              </p:cNvPr>
              <p:cNvSpPr/>
              <p:nvPr/>
            </p:nvSpPr>
            <p:spPr>
              <a:xfrm>
                <a:off x="978717" y="479668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id="{7A5F08CA-05A2-4F15-9E25-D8A8490EE837}"/>
                  </a:ext>
                </a:extLst>
              </p:cNvPr>
              <p:cNvSpPr/>
              <p:nvPr/>
            </p:nvSpPr>
            <p:spPr>
              <a:xfrm>
                <a:off x="332598" y="501142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id="{060ED4D4-27E4-4FFE-8ACC-06C8607D5421}"/>
                  </a:ext>
                </a:extLst>
              </p:cNvPr>
              <p:cNvSpPr/>
              <p:nvPr/>
            </p:nvSpPr>
            <p:spPr>
              <a:xfrm>
                <a:off x="547971" y="501142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07E3752E-C25B-472C-8472-CB5B6D3B35CA}"/>
                  </a:ext>
                </a:extLst>
              </p:cNvPr>
              <p:cNvSpPr/>
              <p:nvPr/>
            </p:nvSpPr>
            <p:spPr>
              <a:xfrm>
                <a:off x="763344" y="501142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30DD2F6D-D713-48F0-8856-B02D22B60F97}"/>
                  </a:ext>
                </a:extLst>
              </p:cNvPr>
              <p:cNvSpPr/>
              <p:nvPr/>
            </p:nvSpPr>
            <p:spPr>
              <a:xfrm>
                <a:off x="978717" y="50117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id="{3DFAB80A-DDB3-4A35-B268-36B67DC20BE3}"/>
                  </a:ext>
                </a:extLst>
              </p:cNvPr>
              <p:cNvSpPr/>
              <p:nvPr/>
            </p:nvSpPr>
            <p:spPr>
              <a:xfrm>
                <a:off x="332598" y="5226798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D8CFB431-9873-4487-A5B6-6E6D451DB31D}"/>
                  </a:ext>
                </a:extLst>
              </p:cNvPr>
              <p:cNvSpPr/>
              <p:nvPr/>
            </p:nvSpPr>
            <p:spPr>
              <a:xfrm>
                <a:off x="547971" y="522679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128A2ADA-5C1F-40BC-9721-AF274513737D}"/>
                  </a:ext>
                </a:extLst>
              </p:cNvPr>
              <p:cNvSpPr/>
              <p:nvPr/>
            </p:nvSpPr>
            <p:spPr>
              <a:xfrm>
                <a:off x="763344" y="522679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BB4CE0B6-592C-40F3-8C93-ADDCB1856052}"/>
                  </a:ext>
                </a:extLst>
              </p:cNvPr>
              <p:cNvSpPr/>
              <p:nvPr/>
            </p:nvSpPr>
            <p:spPr>
              <a:xfrm>
                <a:off x="978717" y="522711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id="{5E42ACB8-8B8F-4CAF-8785-1BC62B73E120}"/>
                  </a:ext>
                </a:extLst>
              </p:cNvPr>
              <p:cNvSpPr/>
              <p:nvPr/>
            </p:nvSpPr>
            <p:spPr>
              <a:xfrm>
                <a:off x="332598" y="5442171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C1F2BA3B-FD58-4357-8164-5116EE55B388}"/>
                  </a:ext>
                </a:extLst>
              </p:cNvPr>
              <p:cNvSpPr/>
              <p:nvPr/>
            </p:nvSpPr>
            <p:spPr>
              <a:xfrm>
                <a:off x="547971" y="544217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DF473C2B-7A60-4D23-9466-9473B9175FFF}"/>
                  </a:ext>
                </a:extLst>
              </p:cNvPr>
              <p:cNvSpPr/>
              <p:nvPr/>
            </p:nvSpPr>
            <p:spPr>
              <a:xfrm>
                <a:off x="763344" y="544217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755D19F2-5041-4F71-8294-992B5DC3F9E5}"/>
                  </a:ext>
                </a:extLst>
              </p:cNvPr>
              <p:cNvSpPr/>
              <p:nvPr/>
            </p:nvSpPr>
            <p:spPr>
              <a:xfrm>
                <a:off x="978717" y="5442485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949C835B-12B4-41EB-9203-D9B3112126BE}"/>
                  </a:ext>
                </a:extLst>
              </p:cNvPr>
              <p:cNvSpPr/>
              <p:nvPr/>
            </p:nvSpPr>
            <p:spPr>
              <a:xfrm>
                <a:off x="332598" y="565754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CD943491-6C5A-4C3D-B5D8-FA51F8851856}"/>
                  </a:ext>
                </a:extLst>
              </p:cNvPr>
              <p:cNvSpPr/>
              <p:nvPr/>
            </p:nvSpPr>
            <p:spPr>
              <a:xfrm>
                <a:off x="547971" y="565754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20E15A29-5760-462F-9116-9D856DB6ECA6}"/>
                  </a:ext>
                </a:extLst>
              </p:cNvPr>
              <p:cNvSpPr/>
              <p:nvPr/>
            </p:nvSpPr>
            <p:spPr>
              <a:xfrm>
                <a:off x="763344" y="5657542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FEDF344C-0A5E-44E8-AF50-69A59C16AB90}"/>
                  </a:ext>
                </a:extLst>
              </p:cNvPr>
              <p:cNvSpPr/>
              <p:nvPr/>
            </p:nvSpPr>
            <p:spPr>
              <a:xfrm>
                <a:off x="978717" y="565785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C085F82D-5D7F-47D9-B898-BBF37AB8BC99}"/>
                </a:ext>
              </a:extLst>
            </p:cNvPr>
            <p:cNvGrpSpPr/>
            <p:nvPr/>
          </p:nvGrpSpPr>
          <p:grpSpPr>
            <a:xfrm>
              <a:off x="1773344" y="4153208"/>
              <a:ext cx="1723295" cy="1709649"/>
              <a:chOff x="2136891" y="1426037"/>
              <a:chExt cx="1723295" cy="1709649"/>
            </a:xfrm>
            <a:solidFill>
              <a:srgbClr val="B7B3CA"/>
            </a:solidFill>
          </p:grpSpPr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BB520A32-7001-4458-AABD-D448F2597C68}"/>
                  </a:ext>
                </a:extLst>
              </p:cNvPr>
              <p:cNvSpPr/>
              <p:nvPr/>
            </p:nvSpPr>
            <p:spPr>
              <a:xfrm rot="5400000">
                <a:off x="3644812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03AED9DD-5297-4C60-B361-B5784A0EAA34}"/>
                  </a:ext>
                </a:extLst>
              </p:cNvPr>
              <p:cNvSpPr/>
              <p:nvPr/>
            </p:nvSpPr>
            <p:spPr>
              <a:xfrm rot="5400000">
                <a:off x="3644813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B68D5982-94B8-470D-9AF2-403E95F1AA60}"/>
                  </a:ext>
                </a:extLst>
              </p:cNvPr>
              <p:cNvSpPr/>
              <p:nvPr/>
            </p:nvSpPr>
            <p:spPr>
              <a:xfrm rot="5400000">
                <a:off x="3644813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C8C05936-21BB-4159-B0B6-C30490BA47B3}"/>
                  </a:ext>
                </a:extLst>
              </p:cNvPr>
              <p:cNvSpPr/>
              <p:nvPr/>
            </p:nvSpPr>
            <p:spPr>
              <a:xfrm rot="5400000">
                <a:off x="3644498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55449CBB-722B-4FAE-9397-97F084DD1534}"/>
                  </a:ext>
                </a:extLst>
              </p:cNvPr>
              <p:cNvSpPr/>
              <p:nvPr/>
            </p:nvSpPr>
            <p:spPr>
              <a:xfrm rot="5400000">
                <a:off x="3429440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1CBAFC81-7CFA-47D3-8704-6E891BF0009E}"/>
                  </a:ext>
                </a:extLst>
              </p:cNvPr>
              <p:cNvSpPr/>
              <p:nvPr/>
            </p:nvSpPr>
            <p:spPr>
              <a:xfrm rot="5400000">
                <a:off x="3429441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73DB11D0-CB19-4BDC-9877-54B910CB7B36}"/>
                  </a:ext>
                </a:extLst>
              </p:cNvPr>
              <p:cNvSpPr/>
              <p:nvPr/>
            </p:nvSpPr>
            <p:spPr>
              <a:xfrm rot="5400000">
                <a:off x="3429441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4955151F-AB32-49F2-839A-3A1563DA33D5}"/>
                  </a:ext>
                </a:extLst>
              </p:cNvPr>
              <p:cNvSpPr/>
              <p:nvPr/>
            </p:nvSpPr>
            <p:spPr>
              <a:xfrm rot="5400000">
                <a:off x="3429126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1C39EB24-6F2D-49EF-B1C6-45291E22AD03}"/>
                  </a:ext>
                </a:extLst>
              </p:cNvPr>
              <p:cNvSpPr/>
              <p:nvPr/>
            </p:nvSpPr>
            <p:spPr>
              <a:xfrm rot="5400000">
                <a:off x="3214067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48ACF0D4-9BFE-4EFE-89F5-4DFC03382E1F}"/>
                  </a:ext>
                </a:extLst>
              </p:cNvPr>
              <p:cNvSpPr/>
              <p:nvPr/>
            </p:nvSpPr>
            <p:spPr>
              <a:xfrm rot="5400000">
                <a:off x="3214068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42D4671D-5061-43B7-B281-7F6A62E8A03C}"/>
                  </a:ext>
                </a:extLst>
              </p:cNvPr>
              <p:cNvSpPr/>
              <p:nvPr/>
            </p:nvSpPr>
            <p:spPr>
              <a:xfrm rot="5400000">
                <a:off x="3214068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643E91E5-1B22-4F37-A8BC-B821F328E949}"/>
                  </a:ext>
                </a:extLst>
              </p:cNvPr>
              <p:cNvSpPr/>
              <p:nvPr/>
            </p:nvSpPr>
            <p:spPr>
              <a:xfrm rot="5400000">
                <a:off x="3213753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椭圆 109">
                <a:extLst>
                  <a:ext uri="{FF2B5EF4-FFF2-40B4-BE49-F238E27FC236}">
                    <a16:creationId xmlns:a16="http://schemas.microsoft.com/office/drawing/2014/main" id="{2AF37119-193F-4B52-8DA5-DCECE481A0DE}"/>
                  </a:ext>
                </a:extLst>
              </p:cNvPr>
              <p:cNvSpPr/>
              <p:nvPr/>
            </p:nvSpPr>
            <p:spPr>
              <a:xfrm rot="5400000">
                <a:off x="2998695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椭圆 110">
                <a:extLst>
                  <a:ext uri="{FF2B5EF4-FFF2-40B4-BE49-F238E27FC236}">
                    <a16:creationId xmlns:a16="http://schemas.microsoft.com/office/drawing/2014/main" id="{CAF8EA01-535A-4F8E-8E05-9BDAE996C71C}"/>
                  </a:ext>
                </a:extLst>
              </p:cNvPr>
              <p:cNvSpPr/>
              <p:nvPr/>
            </p:nvSpPr>
            <p:spPr>
              <a:xfrm rot="5400000">
                <a:off x="2998696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2D5CDC30-CD75-48C9-B38D-9B9DE7FC61A8}"/>
                  </a:ext>
                </a:extLst>
              </p:cNvPr>
              <p:cNvSpPr/>
              <p:nvPr/>
            </p:nvSpPr>
            <p:spPr>
              <a:xfrm rot="5400000">
                <a:off x="2998696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>
                <a:extLst>
                  <a:ext uri="{FF2B5EF4-FFF2-40B4-BE49-F238E27FC236}">
                    <a16:creationId xmlns:a16="http://schemas.microsoft.com/office/drawing/2014/main" id="{51B59DC3-C1F3-4954-85D5-1863005C0054}"/>
                  </a:ext>
                </a:extLst>
              </p:cNvPr>
              <p:cNvSpPr/>
              <p:nvPr/>
            </p:nvSpPr>
            <p:spPr>
              <a:xfrm rot="5400000">
                <a:off x="2998381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椭圆 113">
                <a:extLst>
                  <a:ext uri="{FF2B5EF4-FFF2-40B4-BE49-F238E27FC236}">
                    <a16:creationId xmlns:a16="http://schemas.microsoft.com/office/drawing/2014/main" id="{A7C10A23-F095-45F0-8DFF-A2B077550219}"/>
                  </a:ext>
                </a:extLst>
              </p:cNvPr>
              <p:cNvSpPr/>
              <p:nvPr/>
            </p:nvSpPr>
            <p:spPr>
              <a:xfrm rot="5400000">
                <a:off x="2783637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椭圆 114">
                <a:extLst>
                  <a:ext uri="{FF2B5EF4-FFF2-40B4-BE49-F238E27FC236}">
                    <a16:creationId xmlns:a16="http://schemas.microsoft.com/office/drawing/2014/main" id="{DAE91195-94D2-4371-9A41-E205263FCB0B}"/>
                  </a:ext>
                </a:extLst>
              </p:cNvPr>
              <p:cNvSpPr/>
              <p:nvPr/>
            </p:nvSpPr>
            <p:spPr>
              <a:xfrm rot="5400000">
                <a:off x="2783638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椭圆 115">
                <a:extLst>
                  <a:ext uri="{FF2B5EF4-FFF2-40B4-BE49-F238E27FC236}">
                    <a16:creationId xmlns:a16="http://schemas.microsoft.com/office/drawing/2014/main" id="{40081D44-597F-4D2B-A288-DEFDC86B673D}"/>
                  </a:ext>
                </a:extLst>
              </p:cNvPr>
              <p:cNvSpPr/>
              <p:nvPr/>
            </p:nvSpPr>
            <p:spPr>
              <a:xfrm rot="5400000">
                <a:off x="2783638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椭圆 116">
                <a:extLst>
                  <a:ext uri="{FF2B5EF4-FFF2-40B4-BE49-F238E27FC236}">
                    <a16:creationId xmlns:a16="http://schemas.microsoft.com/office/drawing/2014/main" id="{9E49265E-1186-43C7-9D22-3FAE92B676BF}"/>
                  </a:ext>
                </a:extLst>
              </p:cNvPr>
              <p:cNvSpPr/>
              <p:nvPr/>
            </p:nvSpPr>
            <p:spPr>
              <a:xfrm rot="5400000">
                <a:off x="2783323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椭圆 117">
                <a:extLst>
                  <a:ext uri="{FF2B5EF4-FFF2-40B4-BE49-F238E27FC236}">
                    <a16:creationId xmlns:a16="http://schemas.microsoft.com/office/drawing/2014/main" id="{36346703-3941-4965-B6FD-E1FDC2B39358}"/>
                  </a:ext>
                </a:extLst>
              </p:cNvPr>
              <p:cNvSpPr/>
              <p:nvPr/>
            </p:nvSpPr>
            <p:spPr>
              <a:xfrm rot="5400000">
                <a:off x="2568265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椭圆 118">
                <a:extLst>
                  <a:ext uri="{FF2B5EF4-FFF2-40B4-BE49-F238E27FC236}">
                    <a16:creationId xmlns:a16="http://schemas.microsoft.com/office/drawing/2014/main" id="{2271B2E9-457D-4FA7-B0DB-220CA4F2A9D8}"/>
                  </a:ext>
                </a:extLst>
              </p:cNvPr>
              <p:cNvSpPr/>
              <p:nvPr/>
            </p:nvSpPr>
            <p:spPr>
              <a:xfrm rot="5400000">
                <a:off x="2568266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椭圆 119">
                <a:extLst>
                  <a:ext uri="{FF2B5EF4-FFF2-40B4-BE49-F238E27FC236}">
                    <a16:creationId xmlns:a16="http://schemas.microsoft.com/office/drawing/2014/main" id="{C234EA4E-B55E-48DB-A4A4-FCCA6F76C47D}"/>
                  </a:ext>
                </a:extLst>
              </p:cNvPr>
              <p:cNvSpPr/>
              <p:nvPr/>
            </p:nvSpPr>
            <p:spPr>
              <a:xfrm rot="5400000">
                <a:off x="2568266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椭圆 120">
                <a:extLst>
                  <a:ext uri="{FF2B5EF4-FFF2-40B4-BE49-F238E27FC236}">
                    <a16:creationId xmlns:a16="http://schemas.microsoft.com/office/drawing/2014/main" id="{16562D9A-A5E5-4000-82E3-AC48016F7924}"/>
                  </a:ext>
                </a:extLst>
              </p:cNvPr>
              <p:cNvSpPr/>
              <p:nvPr/>
            </p:nvSpPr>
            <p:spPr>
              <a:xfrm rot="5400000">
                <a:off x="2567951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椭圆 121">
                <a:extLst>
                  <a:ext uri="{FF2B5EF4-FFF2-40B4-BE49-F238E27FC236}">
                    <a16:creationId xmlns:a16="http://schemas.microsoft.com/office/drawing/2014/main" id="{71F2F70C-D167-46D8-B75E-A03FE34136B2}"/>
                  </a:ext>
                </a:extLst>
              </p:cNvPr>
              <p:cNvSpPr/>
              <p:nvPr/>
            </p:nvSpPr>
            <p:spPr>
              <a:xfrm rot="5400000">
                <a:off x="2352892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椭圆 122">
                <a:extLst>
                  <a:ext uri="{FF2B5EF4-FFF2-40B4-BE49-F238E27FC236}">
                    <a16:creationId xmlns:a16="http://schemas.microsoft.com/office/drawing/2014/main" id="{4C9E042B-06FB-451E-A1A0-18A75E4191C6}"/>
                  </a:ext>
                </a:extLst>
              </p:cNvPr>
              <p:cNvSpPr/>
              <p:nvPr/>
            </p:nvSpPr>
            <p:spPr>
              <a:xfrm rot="5400000">
                <a:off x="2352893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椭圆 123">
                <a:extLst>
                  <a:ext uri="{FF2B5EF4-FFF2-40B4-BE49-F238E27FC236}">
                    <a16:creationId xmlns:a16="http://schemas.microsoft.com/office/drawing/2014/main" id="{7D7459EC-9373-46BF-9335-CF12749FEE2B}"/>
                  </a:ext>
                </a:extLst>
              </p:cNvPr>
              <p:cNvSpPr/>
              <p:nvPr/>
            </p:nvSpPr>
            <p:spPr>
              <a:xfrm rot="5400000">
                <a:off x="2352893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椭圆 124">
                <a:extLst>
                  <a:ext uri="{FF2B5EF4-FFF2-40B4-BE49-F238E27FC236}">
                    <a16:creationId xmlns:a16="http://schemas.microsoft.com/office/drawing/2014/main" id="{92D88B37-3E83-4B5A-99B3-1B9F70EB8CF3}"/>
                  </a:ext>
                </a:extLst>
              </p:cNvPr>
              <p:cNvSpPr/>
              <p:nvPr/>
            </p:nvSpPr>
            <p:spPr>
              <a:xfrm rot="5400000">
                <a:off x="2352578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椭圆 125">
                <a:extLst>
                  <a:ext uri="{FF2B5EF4-FFF2-40B4-BE49-F238E27FC236}">
                    <a16:creationId xmlns:a16="http://schemas.microsoft.com/office/drawing/2014/main" id="{BAD800AD-9B25-47A1-9331-72513F6F8B4D}"/>
                  </a:ext>
                </a:extLst>
              </p:cNvPr>
              <p:cNvSpPr/>
              <p:nvPr/>
            </p:nvSpPr>
            <p:spPr>
              <a:xfrm rot="5400000">
                <a:off x="2137520" y="142603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椭圆 126">
                <a:extLst>
                  <a:ext uri="{FF2B5EF4-FFF2-40B4-BE49-F238E27FC236}">
                    <a16:creationId xmlns:a16="http://schemas.microsoft.com/office/drawing/2014/main" id="{AEA7F4C0-FED0-4ED0-AA43-7C981897E405}"/>
                  </a:ext>
                </a:extLst>
              </p:cNvPr>
              <p:cNvSpPr/>
              <p:nvPr/>
            </p:nvSpPr>
            <p:spPr>
              <a:xfrm rot="5400000">
                <a:off x="2137521" y="164141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296D3749-160B-4F59-8217-491402C73DF7}"/>
                  </a:ext>
                </a:extLst>
              </p:cNvPr>
              <p:cNvSpPr/>
              <p:nvPr/>
            </p:nvSpPr>
            <p:spPr>
              <a:xfrm rot="5400000">
                <a:off x="2137521" y="185678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494E3AB6-892D-4225-B976-0BB542D8CE2D}"/>
                  </a:ext>
                </a:extLst>
              </p:cNvPr>
              <p:cNvSpPr/>
              <p:nvPr/>
            </p:nvSpPr>
            <p:spPr>
              <a:xfrm rot="5400000">
                <a:off x="2137206" y="2072156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椭圆 129">
                <a:extLst>
                  <a:ext uri="{FF2B5EF4-FFF2-40B4-BE49-F238E27FC236}">
                    <a16:creationId xmlns:a16="http://schemas.microsoft.com/office/drawing/2014/main" id="{987F0E77-FDAF-4094-8E5D-BA7F4BF5049C}"/>
                  </a:ext>
                </a:extLst>
              </p:cNvPr>
              <p:cNvSpPr/>
              <p:nvPr/>
            </p:nvSpPr>
            <p:spPr>
              <a:xfrm rot="5400000">
                <a:off x="3644497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椭圆 130">
                <a:extLst>
                  <a:ext uri="{FF2B5EF4-FFF2-40B4-BE49-F238E27FC236}">
                    <a16:creationId xmlns:a16="http://schemas.microsoft.com/office/drawing/2014/main" id="{49CB9DB6-D041-440D-9333-D60F65511138}"/>
                  </a:ext>
                </a:extLst>
              </p:cNvPr>
              <p:cNvSpPr/>
              <p:nvPr/>
            </p:nvSpPr>
            <p:spPr>
              <a:xfrm rot="5400000">
                <a:off x="3644498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椭圆 131">
                <a:extLst>
                  <a:ext uri="{FF2B5EF4-FFF2-40B4-BE49-F238E27FC236}">
                    <a16:creationId xmlns:a16="http://schemas.microsoft.com/office/drawing/2014/main" id="{2D40AB98-B467-478E-9491-0B0113788E1B}"/>
                  </a:ext>
                </a:extLst>
              </p:cNvPr>
              <p:cNvSpPr/>
              <p:nvPr/>
            </p:nvSpPr>
            <p:spPr>
              <a:xfrm rot="5400000">
                <a:off x="3644498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992BD9D1-0151-4171-BABD-50ABF2B78D0D}"/>
                  </a:ext>
                </a:extLst>
              </p:cNvPr>
              <p:cNvSpPr/>
              <p:nvPr/>
            </p:nvSpPr>
            <p:spPr>
              <a:xfrm rot="5400000">
                <a:off x="3644183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5C2F1ED0-CFF2-4DF7-87EA-F12C4FE46C6D}"/>
                  </a:ext>
                </a:extLst>
              </p:cNvPr>
              <p:cNvSpPr/>
              <p:nvPr/>
            </p:nvSpPr>
            <p:spPr>
              <a:xfrm rot="5400000">
                <a:off x="3429125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E89AF551-1E8D-4A7A-8091-D9E8C9978B35}"/>
                  </a:ext>
                </a:extLst>
              </p:cNvPr>
              <p:cNvSpPr/>
              <p:nvPr/>
            </p:nvSpPr>
            <p:spPr>
              <a:xfrm rot="5400000">
                <a:off x="3429126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椭圆 135">
                <a:extLst>
                  <a:ext uri="{FF2B5EF4-FFF2-40B4-BE49-F238E27FC236}">
                    <a16:creationId xmlns:a16="http://schemas.microsoft.com/office/drawing/2014/main" id="{383FE4D2-B759-427A-9680-CF82637AA2E6}"/>
                  </a:ext>
                </a:extLst>
              </p:cNvPr>
              <p:cNvSpPr/>
              <p:nvPr/>
            </p:nvSpPr>
            <p:spPr>
              <a:xfrm rot="5400000">
                <a:off x="3429126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椭圆 136">
                <a:extLst>
                  <a:ext uri="{FF2B5EF4-FFF2-40B4-BE49-F238E27FC236}">
                    <a16:creationId xmlns:a16="http://schemas.microsoft.com/office/drawing/2014/main" id="{4661B82B-54CA-444D-B1E7-0CE5A3159DE7}"/>
                  </a:ext>
                </a:extLst>
              </p:cNvPr>
              <p:cNvSpPr/>
              <p:nvPr/>
            </p:nvSpPr>
            <p:spPr>
              <a:xfrm rot="5400000">
                <a:off x="3428811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椭圆 137">
                <a:extLst>
                  <a:ext uri="{FF2B5EF4-FFF2-40B4-BE49-F238E27FC236}">
                    <a16:creationId xmlns:a16="http://schemas.microsoft.com/office/drawing/2014/main" id="{489D336A-7B88-4D45-BFE3-B1ABF12CC52D}"/>
                  </a:ext>
                </a:extLst>
              </p:cNvPr>
              <p:cNvSpPr/>
              <p:nvPr/>
            </p:nvSpPr>
            <p:spPr>
              <a:xfrm rot="5400000">
                <a:off x="3213752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椭圆 138">
                <a:extLst>
                  <a:ext uri="{FF2B5EF4-FFF2-40B4-BE49-F238E27FC236}">
                    <a16:creationId xmlns:a16="http://schemas.microsoft.com/office/drawing/2014/main" id="{69F6DBFF-8E14-442E-9B8B-834C1238D951}"/>
                  </a:ext>
                </a:extLst>
              </p:cNvPr>
              <p:cNvSpPr/>
              <p:nvPr/>
            </p:nvSpPr>
            <p:spPr>
              <a:xfrm rot="5400000">
                <a:off x="3213753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椭圆 139">
                <a:extLst>
                  <a:ext uri="{FF2B5EF4-FFF2-40B4-BE49-F238E27FC236}">
                    <a16:creationId xmlns:a16="http://schemas.microsoft.com/office/drawing/2014/main" id="{6DC4359B-1CAE-4CCA-AE19-88B67E066B92}"/>
                  </a:ext>
                </a:extLst>
              </p:cNvPr>
              <p:cNvSpPr/>
              <p:nvPr/>
            </p:nvSpPr>
            <p:spPr>
              <a:xfrm rot="5400000">
                <a:off x="3213753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椭圆 140">
                <a:extLst>
                  <a:ext uri="{FF2B5EF4-FFF2-40B4-BE49-F238E27FC236}">
                    <a16:creationId xmlns:a16="http://schemas.microsoft.com/office/drawing/2014/main" id="{3282EA02-C66D-4E7B-A167-BFA088848BE5}"/>
                  </a:ext>
                </a:extLst>
              </p:cNvPr>
              <p:cNvSpPr/>
              <p:nvPr/>
            </p:nvSpPr>
            <p:spPr>
              <a:xfrm rot="5400000">
                <a:off x="3213438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椭圆 141">
                <a:extLst>
                  <a:ext uri="{FF2B5EF4-FFF2-40B4-BE49-F238E27FC236}">
                    <a16:creationId xmlns:a16="http://schemas.microsoft.com/office/drawing/2014/main" id="{27562E6C-6360-4FC8-92F3-4F903D14910F}"/>
                  </a:ext>
                </a:extLst>
              </p:cNvPr>
              <p:cNvSpPr/>
              <p:nvPr/>
            </p:nvSpPr>
            <p:spPr>
              <a:xfrm rot="5400000">
                <a:off x="2998380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椭圆 142">
                <a:extLst>
                  <a:ext uri="{FF2B5EF4-FFF2-40B4-BE49-F238E27FC236}">
                    <a16:creationId xmlns:a16="http://schemas.microsoft.com/office/drawing/2014/main" id="{0B9374FC-E3D7-4A6E-B1CF-B0FE2190465E}"/>
                  </a:ext>
                </a:extLst>
              </p:cNvPr>
              <p:cNvSpPr/>
              <p:nvPr/>
            </p:nvSpPr>
            <p:spPr>
              <a:xfrm rot="5400000">
                <a:off x="2998381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椭圆 143">
                <a:extLst>
                  <a:ext uri="{FF2B5EF4-FFF2-40B4-BE49-F238E27FC236}">
                    <a16:creationId xmlns:a16="http://schemas.microsoft.com/office/drawing/2014/main" id="{CE2ED985-74BB-45F1-80F2-B5DC328CB6BA}"/>
                  </a:ext>
                </a:extLst>
              </p:cNvPr>
              <p:cNvSpPr/>
              <p:nvPr/>
            </p:nvSpPr>
            <p:spPr>
              <a:xfrm rot="5400000">
                <a:off x="2998381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椭圆 144">
                <a:extLst>
                  <a:ext uri="{FF2B5EF4-FFF2-40B4-BE49-F238E27FC236}">
                    <a16:creationId xmlns:a16="http://schemas.microsoft.com/office/drawing/2014/main" id="{224768CA-C1D9-4048-B50B-1B296B1613EF}"/>
                  </a:ext>
                </a:extLst>
              </p:cNvPr>
              <p:cNvSpPr/>
              <p:nvPr/>
            </p:nvSpPr>
            <p:spPr>
              <a:xfrm rot="5400000">
                <a:off x="2998066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椭圆 145">
                <a:extLst>
                  <a:ext uri="{FF2B5EF4-FFF2-40B4-BE49-F238E27FC236}">
                    <a16:creationId xmlns:a16="http://schemas.microsoft.com/office/drawing/2014/main" id="{5728A1C5-5059-457B-998D-1B5FE12F0124}"/>
                  </a:ext>
                </a:extLst>
              </p:cNvPr>
              <p:cNvSpPr/>
              <p:nvPr/>
            </p:nvSpPr>
            <p:spPr>
              <a:xfrm rot="5400000">
                <a:off x="2783322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椭圆 146">
                <a:extLst>
                  <a:ext uri="{FF2B5EF4-FFF2-40B4-BE49-F238E27FC236}">
                    <a16:creationId xmlns:a16="http://schemas.microsoft.com/office/drawing/2014/main" id="{B894F6B1-8A65-495A-A359-F934027862D3}"/>
                  </a:ext>
                </a:extLst>
              </p:cNvPr>
              <p:cNvSpPr/>
              <p:nvPr/>
            </p:nvSpPr>
            <p:spPr>
              <a:xfrm rot="5400000">
                <a:off x="2783323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椭圆 147">
                <a:extLst>
                  <a:ext uri="{FF2B5EF4-FFF2-40B4-BE49-F238E27FC236}">
                    <a16:creationId xmlns:a16="http://schemas.microsoft.com/office/drawing/2014/main" id="{00F2B05B-59E1-48CA-AB3D-07FE18865D35}"/>
                  </a:ext>
                </a:extLst>
              </p:cNvPr>
              <p:cNvSpPr/>
              <p:nvPr/>
            </p:nvSpPr>
            <p:spPr>
              <a:xfrm rot="5400000">
                <a:off x="2783323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椭圆 148">
                <a:extLst>
                  <a:ext uri="{FF2B5EF4-FFF2-40B4-BE49-F238E27FC236}">
                    <a16:creationId xmlns:a16="http://schemas.microsoft.com/office/drawing/2014/main" id="{B652EF0F-C448-4682-8133-C60055465EAC}"/>
                  </a:ext>
                </a:extLst>
              </p:cNvPr>
              <p:cNvSpPr/>
              <p:nvPr/>
            </p:nvSpPr>
            <p:spPr>
              <a:xfrm rot="5400000">
                <a:off x="2783008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椭圆 149">
                <a:extLst>
                  <a:ext uri="{FF2B5EF4-FFF2-40B4-BE49-F238E27FC236}">
                    <a16:creationId xmlns:a16="http://schemas.microsoft.com/office/drawing/2014/main" id="{AB3E3EFB-6FFD-4099-97AB-393164C96BCF}"/>
                  </a:ext>
                </a:extLst>
              </p:cNvPr>
              <p:cNvSpPr/>
              <p:nvPr/>
            </p:nvSpPr>
            <p:spPr>
              <a:xfrm rot="5400000">
                <a:off x="2567950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椭圆 150">
                <a:extLst>
                  <a:ext uri="{FF2B5EF4-FFF2-40B4-BE49-F238E27FC236}">
                    <a16:creationId xmlns:a16="http://schemas.microsoft.com/office/drawing/2014/main" id="{3537AC4A-D512-4BD3-BF73-EE3EB05A82B1}"/>
                  </a:ext>
                </a:extLst>
              </p:cNvPr>
              <p:cNvSpPr/>
              <p:nvPr/>
            </p:nvSpPr>
            <p:spPr>
              <a:xfrm rot="5400000">
                <a:off x="2567951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椭圆 151">
                <a:extLst>
                  <a:ext uri="{FF2B5EF4-FFF2-40B4-BE49-F238E27FC236}">
                    <a16:creationId xmlns:a16="http://schemas.microsoft.com/office/drawing/2014/main" id="{8CB71FA1-434F-4FDD-B1FB-5757D4FDE85F}"/>
                  </a:ext>
                </a:extLst>
              </p:cNvPr>
              <p:cNvSpPr/>
              <p:nvPr/>
            </p:nvSpPr>
            <p:spPr>
              <a:xfrm rot="5400000">
                <a:off x="2567951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椭圆 152">
                <a:extLst>
                  <a:ext uri="{FF2B5EF4-FFF2-40B4-BE49-F238E27FC236}">
                    <a16:creationId xmlns:a16="http://schemas.microsoft.com/office/drawing/2014/main" id="{C2FBC175-49FD-48AB-98E5-CA4E0D2E127E}"/>
                  </a:ext>
                </a:extLst>
              </p:cNvPr>
              <p:cNvSpPr/>
              <p:nvPr/>
            </p:nvSpPr>
            <p:spPr>
              <a:xfrm rot="5400000">
                <a:off x="2567636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椭圆 153">
                <a:extLst>
                  <a:ext uri="{FF2B5EF4-FFF2-40B4-BE49-F238E27FC236}">
                    <a16:creationId xmlns:a16="http://schemas.microsoft.com/office/drawing/2014/main" id="{726C4597-A9A6-428B-8797-D9129A870FCE}"/>
                  </a:ext>
                </a:extLst>
              </p:cNvPr>
              <p:cNvSpPr/>
              <p:nvPr/>
            </p:nvSpPr>
            <p:spPr>
              <a:xfrm rot="5400000">
                <a:off x="2352577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椭圆 154">
                <a:extLst>
                  <a:ext uri="{FF2B5EF4-FFF2-40B4-BE49-F238E27FC236}">
                    <a16:creationId xmlns:a16="http://schemas.microsoft.com/office/drawing/2014/main" id="{E2889B7C-BBF4-4885-98F2-5918370B4F5A}"/>
                  </a:ext>
                </a:extLst>
              </p:cNvPr>
              <p:cNvSpPr/>
              <p:nvPr/>
            </p:nvSpPr>
            <p:spPr>
              <a:xfrm rot="5400000">
                <a:off x="2352578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椭圆 155">
                <a:extLst>
                  <a:ext uri="{FF2B5EF4-FFF2-40B4-BE49-F238E27FC236}">
                    <a16:creationId xmlns:a16="http://schemas.microsoft.com/office/drawing/2014/main" id="{266FD675-27A8-4083-B098-742190427404}"/>
                  </a:ext>
                </a:extLst>
              </p:cNvPr>
              <p:cNvSpPr/>
              <p:nvPr/>
            </p:nvSpPr>
            <p:spPr>
              <a:xfrm rot="5400000">
                <a:off x="2352578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椭圆 156">
                <a:extLst>
                  <a:ext uri="{FF2B5EF4-FFF2-40B4-BE49-F238E27FC236}">
                    <a16:creationId xmlns:a16="http://schemas.microsoft.com/office/drawing/2014/main" id="{D5576612-3A65-4628-AE76-36DBA0DDC7B2}"/>
                  </a:ext>
                </a:extLst>
              </p:cNvPr>
              <p:cNvSpPr/>
              <p:nvPr/>
            </p:nvSpPr>
            <p:spPr>
              <a:xfrm rot="5400000">
                <a:off x="2352263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椭圆 157">
                <a:extLst>
                  <a:ext uri="{FF2B5EF4-FFF2-40B4-BE49-F238E27FC236}">
                    <a16:creationId xmlns:a16="http://schemas.microsoft.com/office/drawing/2014/main" id="{C0677267-E4A7-4E9B-BEDC-E915AB5FE3A3}"/>
                  </a:ext>
                </a:extLst>
              </p:cNvPr>
              <p:cNvSpPr/>
              <p:nvPr/>
            </p:nvSpPr>
            <p:spPr>
              <a:xfrm rot="5400000">
                <a:off x="2137205" y="2274194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椭圆 158">
                <a:extLst>
                  <a:ext uri="{FF2B5EF4-FFF2-40B4-BE49-F238E27FC236}">
                    <a16:creationId xmlns:a16="http://schemas.microsoft.com/office/drawing/2014/main" id="{4B76846D-7082-4C1C-A782-C983925788D9}"/>
                  </a:ext>
                </a:extLst>
              </p:cNvPr>
              <p:cNvSpPr/>
              <p:nvPr/>
            </p:nvSpPr>
            <p:spPr>
              <a:xfrm rot="5400000">
                <a:off x="2137206" y="2489567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椭圆 159">
                <a:extLst>
                  <a:ext uri="{FF2B5EF4-FFF2-40B4-BE49-F238E27FC236}">
                    <a16:creationId xmlns:a16="http://schemas.microsoft.com/office/drawing/2014/main" id="{3393D74E-7E5B-498F-BF52-741BED3DBBDC}"/>
                  </a:ext>
                </a:extLst>
              </p:cNvPr>
              <p:cNvSpPr/>
              <p:nvPr/>
            </p:nvSpPr>
            <p:spPr>
              <a:xfrm rot="5400000">
                <a:off x="2137206" y="2704940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椭圆 160">
                <a:extLst>
                  <a:ext uri="{FF2B5EF4-FFF2-40B4-BE49-F238E27FC236}">
                    <a16:creationId xmlns:a16="http://schemas.microsoft.com/office/drawing/2014/main" id="{1CC11230-5251-4752-ABD1-FEBEB40422CE}"/>
                  </a:ext>
                </a:extLst>
              </p:cNvPr>
              <p:cNvSpPr/>
              <p:nvPr/>
            </p:nvSpPr>
            <p:spPr>
              <a:xfrm rot="5400000">
                <a:off x="2136891" y="2920313"/>
                <a:ext cx="215373" cy="21537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8A458B5-E8F6-4F28-BD31-50586D67650C}"/>
                </a:ext>
              </a:extLst>
            </p:cNvPr>
            <p:cNvSpPr txBox="1"/>
            <p:nvPr/>
          </p:nvSpPr>
          <p:spPr>
            <a:xfrm>
              <a:off x="2239030" y="2865842"/>
              <a:ext cx="8018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MMA_N</a:t>
              </a:r>
              <a:endParaRPr lang="zh-CN" altLang="en-US" sz="1400" dirty="0"/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5466A5C0-23FB-4378-BF19-29C15A2B72B6}"/>
                </a:ext>
              </a:extLst>
            </p:cNvPr>
            <p:cNvSpPr txBox="1"/>
            <p:nvPr/>
          </p:nvSpPr>
          <p:spPr>
            <a:xfrm>
              <a:off x="791449" y="3903258"/>
              <a:ext cx="7824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MMA_K</a:t>
              </a:r>
              <a:endParaRPr lang="zh-CN" altLang="en-US" sz="1400" dirty="0"/>
            </a:p>
          </p:txBody>
        </p:sp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FBBB42CC-12A5-455D-97B0-A8F0CA7481E5}"/>
                </a:ext>
              </a:extLst>
            </p:cNvPr>
            <p:cNvSpPr txBox="1"/>
            <p:nvPr/>
          </p:nvSpPr>
          <p:spPr>
            <a:xfrm rot="16200000">
              <a:off x="1273870" y="3400269"/>
              <a:ext cx="7824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MMA_K</a:t>
              </a:r>
              <a:endParaRPr lang="zh-CN" altLang="en-US" sz="1400" dirty="0"/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06BDD696-7674-4E97-9790-11F86C707198}"/>
                </a:ext>
              </a:extLst>
            </p:cNvPr>
            <p:cNvSpPr txBox="1"/>
            <p:nvPr/>
          </p:nvSpPr>
          <p:spPr>
            <a:xfrm rot="16200000">
              <a:off x="224749" y="4861689"/>
              <a:ext cx="840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/>
                <a:t>MMA_M</a:t>
              </a:r>
              <a:endParaRPr lang="zh-CN" altLang="en-US" sz="1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3A3BA5F-0A10-449F-B575-B9B47C267B80}"/>
                </a:ext>
              </a:extLst>
            </p:cNvPr>
            <p:cNvSpPr/>
            <p:nvPr/>
          </p:nvSpPr>
          <p:spPr>
            <a:xfrm>
              <a:off x="2282967" y="3420076"/>
              <a:ext cx="730673" cy="241387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frag_b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>
              <a:extLst>
                <a:ext uri="{FF2B5EF4-FFF2-40B4-BE49-F238E27FC236}">
                  <a16:creationId xmlns:a16="http://schemas.microsoft.com/office/drawing/2014/main" id="{47B9D9EB-9903-44BF-B19D-3D4FD0B57BEC}"/>
                </a:ext>
              </a:extLst>
            </p:cNvPr>
            <p:cNvSpPr/>
            <p:nvPr/>
          </p:nvSpPr>
          <p:spPr>
            <a:xfrm>
              <a:off x="813112" y="4898871"/>
              <a:ext cx="730673" cy="244047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frag_a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6" name="矩形 165">
              <a:extLst>
                <a:ext uri="{FF2B5EF4-FFF2-40B4-BE49-F238E27FC236}">
                  <a16:creationId xmlns:a16="http://schemas.microsoft.com/office/drawing/2014/main" id="{A50E1EDD-4267-455C-B923-7942D6792EED}"/>
                </a:ext>
              </a:extLst>
            </p:cNvPr>
            <p:cNvSpPr/>
            <p:nvPr/>
          </p:nvSpPr>
          <p:spPr>
            <a:xfrm>
              <a:off x="2269182" y="4896330"/>
              <a:ext cx="730673" cy="241387"/>
            </a:xfrm>
            <a:prstGeom prst="rect">
              <a:avLst/>
            </a:prstGeom>
            <a:solidFill>
              <a:srgbClr val="DEDCE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tx1"/>
                  </a:solidFill>
                </a:rPr>
                <a:t>frag_c</a:t>
              </a:r>
              <a:endParaRPr lang="zh-CN" altLang="en-US" sz="1600" b="1" dirty="0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395ADE25-C90A-4D23-8D3C-B57931E0E7B2}"/>
                  </a:ext>
                </a:extLst>
              </p:cNvPr>
              <p:cNvSpPr txBox="1"/>
              <p:nvPr/>
            </p:nvSpPr>
            <p:spPr>
              <a:xfrm>
                <a:off x="267335" y="1397640"/>
                <a:ext cx="10802141" cy="14433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</a:rPr>
                  <a:t>A specialized hardware accelerator designed by NVIDIA for deep learning and matrix operations.</a:t>
                </a:r>
              </a:p>
              <a:p>
                <a:pPr marL="285750" lvl="0" indent="-285750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</a:rPr>
                  <a:t>Executes Matrix Multiply-Accumulate (MMA) operations efficiently, i.e.,</a:t>
                </a:r>
                <a14:m>
                  <m:oMath xmlns:m="http://schemas.openxmlformats.org/officeDocument/2006/math"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𝑫</m:t>
                    </m:r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 = </m:t>
                    </m:r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𝑨</m:t>
                    </m:r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 ×</m:t>
                    </m:r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𝑩</m:t>
                    </m:r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 + </m:t>
                    </m:r>
                    <m:r>
                      <a:rPr lang="zh-CN" altLang="zh-CN" b="1" i="1" dirty="0" smtClean="0">
                        <a:latin typeface="Cambria Math" panose="02040503050406030204" pitchFamily="18" charset="0"/>
                        <a:ea typeface="Google Sans Text"/>
                      </a:rPr>
                      <m:t>𝑪</m:t>
                    </m:r>
                    <m:r>
                      <a:rPr lang="zh-CN" altLang="zh-CN" i="1" dirty="0" smtClean="0">
                        <a:latin typeface="Cambria Math" panose="02040503050406030204" pitchFamily="18" charset="0"/>
                        <a:ea typeface="Google Sans Text"/>
                      </a:rPr>
                      <m:t>.</m:t>
                    </m:r>
                  </m:oMath>
                </a14:m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oogle Sans Text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</a:rPr>
                  <a:t>Operands are strictly restricted to specific hardware-defined shape dimensions (e.g., m16n8k16).</a:t>
                </a:r>
                <a:endParaRPr kumimoji="0" lang="en-US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oogle Sans Text"/>
                </a:endParaRPr>
              </a:p>
              <a:p>
                <a:pPr marL="285750" marR="0" lvl="0" indent="-28575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Irregular sparse data must be regularized before Tensor Core execution.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395ADE25-C90A-4D23-8D3C-B57931E0E7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35" y="1397640"/>
                <a:ext cx="10802141" cy="1443344"/>
              </a:xfrm>
              <a:prstGeom prst="rect">
                <a:avLst/>
              </a:prstGeom>
              <a:blipFill>
                <a:blip r:embed="rId6"/>
                <a:stretch>
                  <a:fillRect l="-395" b="-59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1" name="文本框 170">
            <a:extLst>
              <a:ext uri="{FF2B5EF4-FFF2-40B4-BE49-F238E27FC236}">
                <a16:creationId xmlns:a16="http://schemas.microsoft.com/office/drawing/2014/main" id="{A0E7D895-D02C-4AC4-AC93-E3B8E064118A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Tensor Core</a:t>
            </a:r>
            <a:endParaRPr lang="en-US" altLang="zh-CN" sz="3200" b="1" spc="200" dirty="0">
              <a:solidFill>
                <a:schemeClr val="accent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A9239990-00D7-456D-A849-02DDF8B68C6D}"/>
              </a:ext>
            </a:extLst>
          </p:cNvPr>
          <p:cNvSpPr txBox="1"/>
          <p:nvPr/>
        </p:nvSpPr>
        <p:spPr>
          <a:xfrm>
            <a:off x="871615" y="5846886"/>
            <a:ext cx="3958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Tensor Core MMA Data Fragment Layout</a:t>
            </a:r>
            <a:endParaRPr lang="zh-CN" altLang="en-US" dirty="0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5D8E8122-1B82-4577-8184-D862FE2BC809}"/>
              </a:ext>
            </a:extLst>
          </p:cNvPr>
          <p:cNvSpPr txBox="1"/>
          <p:nvPr/>
        </p:nvSpPr>
        <p:spPr>
          <a:xfrm>
            <a:off x="6313322" y="3347591"/>
            <a:ext cx="4297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Supported Operand Shapes for Tensor Cores</a:t>
            </a:r>
            <a:endParaRPr lang="zh-CN" altLang="en-US" dirty="0"/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6F86BD78-0CBD-4FA0-8E18-64E782D32519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632969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11836399" y="6471920"/>
            <a:ext cx="321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B75392-B8C3-45CB-89A5-604E609F328D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Window-based sparse matrix format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4E78AC3-2515-4715-B503-AC4A9A3B7C21}"/>
              </a:ext>
            </a:extLst>
          </p:cNvPr>
          <p:cNvGrpSpPr/>
          <p:nvPr/>
        </p:nvGrpSpPr>
        <p:grpSpPr>
          <a:xfrm>
            <a:off x="487739" y="3433516"/>
            <a:ext cx="2592003" cy="2591192"/>
            <a:chOff x="625928" y="2564665"/>
            <a:chExt cx="2592003" cy="2591192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F84AC40-CDE3-4F42-9B7B-0CB89A5FCB8B}"/>
                </a:ext>
              </a:extLst>
            </p:cNvPr>
            <p:cNvSpPr/>
            <p:nvPr/>
          </p:nvSpPr>
          <p:spPr>
            <a:xfrm>
              <a:off x="639695" y="258266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1FD94623-EB59-46B2-A2A5-30FDCB8907B5}"/>
                </a:ext>
              </a:extLst>
            </p:cNvPr>
            <p:cNvGrpSpPr/>
            <p:nvPr/>
          </p:nvGrpSpPr>
          <p:grpSpPr>
            <a:xfrm>
              <a:off x="625931" y="2564665"/>
              <a:ext cx="2592000" cy="432000"/>
              <a:chOff x="339547" y="2342633"/>
              <a:chExt cx="2592000" cy="432000"/>
            </a:xfrm>
          </p:grpSpPr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47C940A5-553C-4FA1-ACB8-D7118967A51C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1AF6A361-1671-4192-BE0C-B78C39079216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70E19248-329E-49BA-BD7E-55D6ED4388BB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42695A81-7A7F-424B-8A1C-36D10EE65529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B2B95568-F0E9-4256-BA40-5AD6D04ABCDA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462F6BA4-66E1-42D5-A568-AF2A2816D037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B43FF15-DB57-46EB-B97A-257BFF89F27D}"/>
                </a:ext>
              </a:extLst>
            </p:cNvPr>
            <p:cNvGrpSpPr/>
            <p:nvPr/>
          </p:nvGrpSpPr>
          <p:grpSpPr>
            <a:xfrm>
              <a:off x="625931" y="2996665"/>
              <a:ext cx="2592000" cy="432000"/>
              <a:chOff x="339547" y="2342633"/>
              <a:chExt cx="2592000" cy="432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3F107C07-5010-4299-A651-BCE071EE9652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665B61AF-556A-4CB5-A82E-3B5D5060E9E4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5A6E413B-1875-4AE9-AD26-79A4F5EA63F0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B5EB1D75-5995-4236-8DCF-666F8B7FDDA9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7E26598A-42A8-4121-B4DB-F314B841B9CF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2412C5A2-8726-4DA9-8281-15F4B872E7F7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EF1992BB-A41C-44BC-8818-96F717792DED}"/>
                </a:ext>
              </a:extLst>
            </p:cNvPr>
            <p:cNvGrpSpPr/>
            <p:nvPr/>
          </p:nvGrpSpPr>
          <p:grpSpPr>
            <a:xfrm>
              <a:off x="625928" y="3428260"/>
              <a:ext cx="2592000" cy="432000"/>
              <a:chOff x="339547" y="2342633"/>
              <a:chExt cx="2592000" cy="432000"/>
            </a:xfrm>
          </p:grpSpPr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id="{293D5F9C-98C0-4615-B832-A31064545C53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DF753D4A-6D15-4233-995F-8EC4F10076F3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DEDD1CA6-215E-4789-909D-512767FF6F1B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52667C25-696B-4CDE-B8F2-B3D0DB86846D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3FFC8FD1-CDDF-4BBB-B23A-86536D98D34C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id="{072BC99D-A302-48A9-A39D-363395E7B65A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CEDAC03E-F2F0-4227-83C5-1400D9ED907D}"/>
                </a:ext>
              </a:extLst>
            </p:cNvPr>
            <p:cNvGrpSpPr/>
            <p:nvPr/>
          </p:nvGrpSpPr>
          <p:grpSpPr>
            <a:xfrm>
              <a:off x="625928" y="3860260"/>
              <a:ext cx="2592000" cy="432000"/>
              <a:chOff x="339547" y="2342633"/>
              <a:chExt cx="2592000" cy="432000"/>
            </a:xfrm>
          </p:grpSpPr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ACDD06AF-9D5E-4D7E-B28E-8E2158F6DF32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B3BCD1D5-9B52-4760-A3CC-B24EFE6CC6E9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id="{F9496B00-6DDE-43EE-860D-38FA97CE9177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>
                <a:extLst>
                  <a:ext uri="{FF2B5EF4-FFF2-40B4-BE49-F238E27FC236}">
                    <a16:creationId xmlns:a16="http://schemas.microsoft.com/office/drawing/2014/main" id="{7F392E7A-0706-45D7-AC40-F376D253A9C9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>
                <a:extLst>
                  <a:ext uri="{FF2B5EF4-FFF2-40B4-BE49-F238E27FC236}">
                    <a16:creationId xmlns:a16="http://schemas.microsoft.com/office/drawing/2014/main" id="{7ED4443D-5E28-4B4C-BDD7-3A4161E252F0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>
                <a:extLst>
                  <a:ext uri="{FF2B5EF4-FFF2-40B4-BE49-F238E27FC236}">
                    <a16:creationId xmlns:a16="http://schemas.microsoft.com/office/drawing/2014/main" id="{56947D91-E3DC-4E41-9B6A-17B78448BF84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36916919-B7D1-4EA8-B793-B0BC7762F5A6}"/>
                </a:ext>
              </a:extLst>
            </p:cNvPr>
            <p:cNvGrpSpPr/>
            <p:nvPr/>
          </p:nvGrpSpPr>
          <p:grpSpPr>
            <a:xfrm>
              <a:off x="625929" y="4291857"/>
              <a:ext cx="2592000" cy="432000"/>
              <a:chOff x="339547" y="2342633"/>
              <a:chExt cx="2592000" cy="432000"/>
            </a:xfrm>
          </p:grpSpPr>
          <p:sp>
            <p:nvSpPr>
              <p:cNvPr id="56" name="矩形 55">
                <a:extLst>
                  <a:ext uri="{FF2B5EF4-FFF2-40B4-BE49-F238E27FC236}">
                    <a16:creationId xmlns:a16="http://schemas.microsoft.com/office/drawing/2014/main" id="{90524930-F03A-4363-8F5D-1EE7A79D9157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7" name="矩形 56">
                <a:extLst>
                  <a:ext uri="{FF2B5EF4-FFF2-40B4-BE49-F238E27FC236}">
                    <a16:creationId xmlns:a16="http://schemas.microsoft.com/office/drawing/2014/main" id="{E36453B8-525F-4656-8E54-6CF1DFA6A07B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70CC1115-E8C8-424C-A143-144C8ABFF137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EF5AD6E4-C1D0-4302-941C-7F696838366E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EDAC5B5E-8D69-4992-A9AE-AACAC3457EB8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6392EF8C-A58D-4C86-8952-C24FD7362909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84A6991-FAD8-43A0-A9BC-5930CBC6F60C}"/>
                </a:ext>
              </a:extLst>
            </p:cNvPr>
            <p:cNvGrpSpPr/>
            <p:nvPr/>
          </p:nvGrpSpPr>
          <p:grpSpPr>
            <a:xfrm>
              <a:off x="625929" y="4723857"/>
              <a:ext cx="2592000" cy="432000"/>
              <a:chOff x="339547" y="2342633"/>
              <a:chExt cx="2592000" cy="432000"/>
            </a:xfrm>
          </p:grpSpPr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0AA0B395-95E4-4333-9922-ED7AE781EF15}"/>
                  </a:ext>
                </a:extLst>
              </p:cNvPr>
              <p:cNvSpPr/>
              <p:nvPr/>
            </p:nvSpPr>
            <p:spPr>
              <a:xfrm>
                <a:off x="33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D76D9656-DFE0-423F-A655-4A1D6EE579B5}"/>
                  </a:ext>
                </a:extLst>
              </p:cNvPr>
              <p:cNvSpPr/>
              <p:nvPr/>
            </p:nvSpPr>
            <p:spPr>
              <a:xfrm>
                <a:off x="771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D03A6D8E-5ECC-42F2-B1F2-E9A03316E93D}"/>
                  </a:ext>
                </a:extLst>
              </p:cNvPr>
              <p:cNvSpPr/>
              <p:nvPr/>
            </p:nvSpPr>
            <p:spPr>
              <a:xfrm>
                <a:off x="1203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24C0A3BD-3EFF-4B2B-8182-15B64D774CC4}"/>
                  </a:ext>
                </a:extLst>
              </p:cNvPr>
              <p:cNvSpPr/>
              <p:nvPr/>
            </p:nvSpPr>
            <p:spPr>
              <a:xfrm>
                <a:off x="1635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8DA9F061-C371-4142-ACF3-DAA2DD04465C}"/>
                  </a:ext>
                </a:extLst>
              </p:cNvPr>
              <p:cNvSpPr/>
              <p:nvPr/>
            </p:nvSpPr>
            <p:spPr>
              <a:xfrm>
                <a:off x="2067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>
                <a:extLst>
                  <a:ext uri="{FF2B5EF4-FFF2-40B4-BE49-F238E27FC236}">
                    <a16:creationId xmlns:a16="http://schemas.microsoft.com/office/drawing/2014/main" id="{55A3827B-30F1-4AED-BFCD-C9A92ABAA763}"/>
                  </a:ext>
                </a:extLst>
              </p:cNvPr>
              <p:cNvSpPr/>
              <p:nvPr/>
            </p:nvSpPr>
            <p:spPr>
              <a:xfrm>
                <a:off x="2499547" y="2342633"/>
                <a:ext cx="432000" cy="43200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9FBD9D0B-7ABE-41E1-B9D5-3F5F8CC7746E}"/>
                </a:ext>
              </a:extLst>
            </p:cNvPr>
            <p:cNvSpPr/>
            <p:nvPr/>
          </p:nvSpPr>
          <p:spPr>
            <a:xfrm>
              <a:off x="639695" y="3878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C12B7D0F-3C76-4D41-A8D2-79A1C712901A}"/>
                </a:ext>
              </a:extLst>
            </p:cNvPr>
            <p:cNvSpPr/>
            <p:nvPr/>
          </p:nvSpPr>
          <p:spPr>
            <a:xfrm>
              <a:off x="1075928" y="3446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31FD3737-1911-49D0-AD0E-213762EDAC4A}"/>
                </a:ext>
              </a:extLst>
            </p:cNvPr>
            <p:cNvSpPr/>
            <p:nvPr/>
          </p:nvSpPr>
          <p:spPr>
            <a:xfrm>
              <a:off x="1507928" y="3014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AB8B5604-C2EF-4A20-BB0C-7A6146DB79B1}"/>
                </a:ext>
              </a:extLst>
            </p:cNvPr>
            <p:cNvSpPr/>
            <p:nvPr/>
          </p:nvSpPr>
          <p:spPr>
            <a:xfrm>
              <a:off x="1506026" y="4741857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052CD893-1812-47B5-82DD-E8CB1A8ADE2D}"/>
                </a:ext>
              </a:extLst>
            </p:cNvPr>
            <p:cNvSpPr/>
            <p:nvPr/>
          </p:nvSpPr>
          <p:spPr>
            <a:xfrm>
              <a:off x="2378569" y="3448973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A6587BEA-AEA2-4D13-8157-E09F408BBB4E}"/>
                </a:ext>
              </a:extLst>
            </p:cNvPr>
            <p:cNvSpPr/>
            <p:nvPr/>
          </p:nvSpPr>
          <p:spPr>
            <a:xfrm>
              <a:off x="2378569" y="4309857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72A15B6E-0A9A-46E1-8236-CC59E3FEA03A}"/>
                </a:ext>
              </a:extLst>
            </p:cNvPr>
            <p:cNvSpPr/>
            <p:nvPr/>
          </p:nvSpPr>
          <p:spPr>
            <a:xfrm>
              <a:off x="2806928" y="258266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ABB8E502-53C0-40E1-8A0E-8A15B6A3F478}"/>
                </a:ext>
              </a:extLst>
            </p:cNvPr>
            <p:cNvSpPr/>
            <p:nvPr/>
          </p:nvSpPr>
          <p:spPr>
            <a:xfrm>
              <a:off x="2803928" y="301426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</p:grpSp>
      <p:grpSp>
        <p:nvGrpSpPr>
          <p:cNvPr id="234" name="组合 233">
            <a:extLst>
              <a:ext uri="{FF2B5EF4-FFF2-40B4-BE49-F238E27FC236}">
                <a16:creationId xmlns:a16="http://schemas.microsoft.com/office/drawing/2014/main" id="{EE602637-91FF-451C-81D2-84E9DAAC9579}"/>
              </a:ext>
            </a:extLst>
          </p:cNvPr>
          <p:cNvGrpSpPr/>
          <p:nvPr/>
        </p:nvGrpSpPr>
        <p:grpSpPr>
          <a:xfrm>
            <a:off x="4674514" y="3433516"/>
            <a:ext cx="2592003" cy="2591192"/>
            <a:chOff x="4032239" y="2790530"/>
            <a:chExt cx="2592003" cy="2591192"/>
          </a:xfrm>
        </p:grpSpPr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ADD08E4E-3CFA-4A14-BDCE-BE3EEC6EA874}"/>
                </a:ext>
              </a:extLst>
            </p:cNvPr>
            <p:cNvSpPr/>
            <p:nvPr/>
          </p:nvSpPr>
          <p:spPr>
            <a:xfrm>
              <a:off x="4032242" y="2790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9862B9C1-3E35-4A31-AB6F-130D428F5462}"/>
                </a:ext>
              </a:extLst>
            </p:cNvPr>
            <p:cNvSpPr/>
            <p:nvPr/>
          </p:nvSpPr>
          <p:spPr>
            <a:xfrm>
              <a:off x="4464242" y="2790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148C19D1-CB86-471C-B689-1C62E7ADEC4E}"/>
                </a:ext>
              </a:extLst>
            </p:cNvPr>
            <p:cNvSpPr/>
            <p:nvPr/>
          </p:nvSpPr>
          <p:spPr>
            <a:xfrm>
              <a:off x="4896242" y="2790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64484FB3-43D8-4468-B27D-3914DA1BA9E4}"/>
                </a:ext>
              </a:extLst>
            </p:cNvPr>
            <p:cNvSpPr/>
            <p:nvPr/>
          </p:nvSpPr>
          <p:spPr>
            <a:xfrm>
              <a:off x="5328242" y="279053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EA3B980F-016C-4E94-81CE-769057FF4059}"/>
                </a:ext>
              </a:extLst>
            </p:cNvPr>
            <p:cNvSpPr/>
            <p:nvPr/>
          </p:nvSpPr>
          <p:spPr>
            <a:xfrm>
              <a:off x="5760242" y="2790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E0D9F67F-24E2-4079-9CE0-398672A9BF31}"/>
                </a:ext>
              </a:extLst>
            </p:cNvPr>
            <p:cNvSpPr/>
            <p:nvPr/>
          </p:nvSpPr>
          <p:spPr>
            <a:xfrm>
              <a:off x="6192242" y="2790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C259703F-9131-48EF-804F-E2B5C5F5BCB1}"/>
                </a:ext>
              </a:extLst>
            </p:cNvPr>
            <p:cNvSpPr/>
            <p:nvPr/>
          </p:nvSpPr>
          <p:spPr>
            <a:xfrm>
              <a:off x="4032242" y="3222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C0082F35-ACF8-480F-AC63-55D2D06A336D}"/>
                </a:ext>
              </a:extLst>
            </p:cNvPr>
            <p:cNvSpPr/>
            <p:nvPr/>
          </p:nvSpPr>
          <p:spPr>
            <a:xfrm>
              <a:off x="4464242" y="3222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id="{ACD0C1E8-E0A3-4AA4-9299-D341A9956DD6}"/>
                </a:ext>
              </a:extLst>
            </p:cNvPr>
            <p:cNvSpPr/>
            <p:nvPr/>
          </p:nvSpPr>
          <p:spPr>
            <a:xfrm>
              <a:off x="4896242" y="3222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id="{5F8D328E-7D06-4D09-ADC0-DAF68AAE1003}"/>
                </a:ext>
              </a:extLst>
            </p:cNvPr>
            <p:cNvSpPr/>
            <p:nvPr/>
          </p:nvSpPr>
          <p:spPr>
            <a:xfrm>
              <a:off x="5328242" y="322253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>
              <a:extLst>
                <a:ext uri="{FF2B5EF4-FFF2-40B4-BE49-F238E27FC236}">
                  <a16:creationId xmlns:a16="http://schemas.microsoft.com/office/drawing/2014/main" id="{E6ADE7BE-5C77-4422-A372-939E732503A9}"/>
                </a:ext>
              </a:extLst>
            </p:cNvPr>
            <p:cNvSpPr/>
            <p:nvPr/>
          </p:nvSpPr>
          <p:spPr>
            <a:xfrm>
              <a:off x="5760242" y="3222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D2D12E45-2A17-4FCB-AD39-DB83F2D89D19}"/>
                </a:ext>
              </a:extLst>
            </p:cNvPr>
            <p:cNvSpPr/>
            <p:nvPr/>
          </p:nvSpPr>
          <p:spPr>
            <a:xfrm>
              <a:off x="6192242" y="3222530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3B1529C4-14F4-4DCE-825D-235B1802DE27}"/>
                </a:ext>
              </a:extLst>
            </p:cNvPr>
            <p:cNvSpPr/>
            <p:nvPr/>
          </p:nvSpPr>
          <p:spPr>
            <a:xfrm>
              <a:off x="4032239" y="3654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16C6552A-3FD1-434E-A1B6-EF959FD5597E}"/>
                </a:ext>
              </a:extLst>
            </p:cNvPr>
            <p:cNvSpPr/>
            <p:nvPr/>
          </p:nvSpPr>
          <p:spPr>
            <a:xfrm>
              <a:off x="4464239" y="3654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12F8492C-B0AC-4A5E-8BFF-3E44A55CE17A}"/>
                </a:ext>
              </a:extLst>
            </p:cNvPr>
            <p:cNvSpPr/>
            <p:nvPr/>
          </p:nvSpPr>
          <p:spPr>
            <a:xfrm>
              <a:off x="4896239" y="3654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id="{BABBB882-9062-411C-9B2B-DD085DC32D2E}"/>
                </a:ext>
              </a:extLst>
            </p:cNvPr>
            <p:cNvSpPr/>
            <p:nvPr/>
          </p:nvSpPr>
          <p:spPr>
            <a:xfrm>
              <a:off x="5328239" y="365412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0BA7FD37-2018-4F64-B2D4-4F99E64395DA}"/>
                </a:ext>
              </a:extLst>
            </p:cNvPr>
            <p:cNvSpPr/>
            <p:nvPr/>
          </p:nvSpPr>
          <p:spPr>
            <a:xfrm>
              <a:off x="5760239" y="3654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 124">
              <a:extLst>
                <a:ext uri="{FF2B5EF4-FFF2-40B4-BE49-F238E27FC236}">
                  <a16:creationId xmlns:a16="http://schemas.microsoft.com/office/drawing/2014/main" id="{E52DD602-17D5-4FA6-A28A-D45802555D48}"/>
                </a:ext>
              </a:extLst>
            </p:cNvPr>
            <p:cNvSpPr/>
            <p:nvPr/>
          </p:nvSpPr>
          <p:spPr>
            <a:xfrm>
              <a:off x="6192239" y="3654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8A4CD9BF-1242-4019-9BA7-D2D256E316E7}"/>
                </a:ext>
              </a:extLst>
            </p:cNvPr>
            <p:cNvSpPr/>
            <p:nvPr/>
          </p:nvSpPr>
          <p:spPr>
            <a:xfrm>
              <a:off x="4032239" y="4086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E1CF6B6B-6521-40E3-99D1-B2892EA46CB7}"/>
                </a:ext>
              </a:extLst>
            </p:cNvPr>
            <p:cNvSpPr/>
            <p:nvPr/>
          </p:nvSpPr>
          <p:spPr>
            <a:xfrm>
              <a:off x="4464239" y="408612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88101C76-C7BA-4D8B-8D16-E668CA83F9C5}"/>
                </a:ext>
              </a:extLst>
            </p:cNvPr>
            <p:cNvSpPr/>
            <p:nvPr/>
          </p:nvSpPr>
          <p:spPr>
            <a:xfrm>
              <a:off x="4896239" y="4086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F91FB2B3-0879-4CD6-AE4B-12E8A1C3B235}"/>
                </a:ext>
              </a:extLst>
            </p:cNvPr>
            <p:cNvSpPr/>
            <p:nvPr/>
          </p:nvSpPr>
          <p:spPr>
            <a:xfrm>
              <a:off x="5328239" y="408612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F04D28AD-92CE-4D88-8C9C-71A2498F4190}"/>
                </a:ext>
              </a:extLst>
            </p:cNvPr>
            <p:cNvSpPr/>
            <p:nvPr/>
          </p:nvSpPr>
          <p:spPr>
            <a:xfrm>
              <a:off x="5760239" y="4086125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2AF2C566-DB01-4BD3-B608-D6334576BBB3}"/>
                </a:ext>
              </a:extLst>
            </p:cNvPr>
            <p:cNvSpPr/>
            <p:nvPr/>
          </p:nvSpPr>
          <p:spPr>
            <a:xfrm>
              <a:off x="6192239" y="408612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6306B4A5-15C5-4C46-9D9B-EAC34DA837B5}"/>
                </a:ext>
              </a:extLst>
            </p:cNvPr>
            <p:cNvSpPr/>
            <p:nvPr/>
          </p:nvSpPr>
          <p:spPr>
            <a:xfrm>
              <a:off x="4032240" y="451772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2197361A-533D-4AB1-8B43-CABE305F581C}"/>
                </a:ext>
              </a:extLst>
            </p:cNvPr>
            <p:cNvSpPr/>
            <p:nvPr/>
          </p:nvSpPr>
          <p:spPr>
            <a:xfrm>
              <a:off x="4464240" y="451772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59404BD4-FF2F-4740-9676-FDB42F1CE717}"/>
                </a:ext>
              </a:extLst>
            </p:cNvPr>
            <p:cNvSpPr/>
            <p:nvPr/>
          </p:nvSpPr>
          <p:spPr>
            <a:xfrm>
              <a:off x="4896240" y="451772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7E5304EE-A8F9-4DE7-BB25-E8EDA80A8F21}"/>
                </a:ext>
              </a:extLst>
            </p:cNvPr>
            <p:cNvSpPr/>
            <p:nvPr/>
          </p:nvSpPr>
          <p:spPr>
            <a:xfrm>
              <a:off x="5328240" y="451772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213BBE84-20F8-4B7E-B957-B3056E0086F8}"/>
                </a:ext>
              </a:extLst>
            </p:cNvPr>
            <p:cNvSpPr/>
            <p:nvPr/>
          </p:nvSpPr>
          <p:spPr>
            <a:xfrm>
              <a:off x="5760240" y="451772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3F3E2218-7343-4E77-BB0A-2E27660E0847}"/>
                </a:ext>
              </a:extLst>
            </p:cNvPr>
            <p:cNvSpPr/>
            <p:nvPr/>
          </p:nvSpPr>
          <p:spPr>
            <a:xfrm>
              <a:off x="6192240" y="451772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470FC82A-0443-4450-A751-B557A2C04EC2}"/>
                </a:ext>
              </a:extLst>
            </p:cNvPr>
            <p:cNvSpPr/>
            <p:nvPr/>
          </p:nvSpPr>
          <p:spPr>
            <a:xfrm>
              <a:off x="4032240" y="494972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AFC54C09-ACEE-44CB-9F39-A6AF77BC13A5}"/>
                </a:ext>
              </a:extLst>
            </p:cNvPr>
            <p:cNvSpPr/>
            <p:nvPr/>
          </p:nvSpPr>
          <p:spPr>
            <a:xfrm>
              <a:off x="4464240" y="494972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2E2EEF70-A259-4208-8C5A-E0F24CAF3614}"/>
                </a:ext>
              </a:extLst>
            </p:cNvPr>
            <p:cNvSpPr/>
            <p:nvPr/>
          </p:nvSpPr>
          <p:spPr>
            <a:xfrm>
              <a:off x="4896240" y="494972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00327ABA-BDF4-4D49-A0CF-54DC419FA179}"/>
                </a:ext>
              </a:extLst>
            </p:cNvPr>
            <p:cNvSpPr/>
            <p:nvPr/>
          </p:nvSpPr>
          <p:spPr>
            <a:xfrm>
              <a:off x="5328240" y="494972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0F27BF81-0048-4065-86CF-23863D8A0BB2}"/>
                </a:ext>
              </a:extLst>
            </p:cNvPr>
            <p:cNvSpPr/>
            <p:nvPr/>
          </p:nvSpPr>
          <p:spPr>
            <a:xfrm>
              <a:off x="5760240" y="4949722"/>
              <a:ext cx="432000" cy="43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2F027A02-9E6B-4985-AF89-A3BB3D2DE37A}"/>
                </a:ext>
              </a:extLst>
            </p:cNvPr>
            <p:cNvSpPr/>
            <p:nvPr/>
          </p:nvSpPr>
          <p:spPr>
            <a:xfrm>
              <a:off x="6192240" y="494972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>
              <a:extLst>
                <a:ext uri="{FF2B5EF4-FFF2-40B4-BE49-F238E27FC236}">
                  <a16:creationId xmlns:a16="http://schemas.microsoft.com/office/drawing/2014/main" id="{F639AC7B-C739-4BB0-ABBF-B5710C3D5536}"/>
                </a:ext>
              </a:extLst>
            </p:cNvPr>
            <p:cNvSpPr/>
            <p:nvPr/>
          </p:nvSpPr>
          <p:spPr>
            <a:xfrm>
              <a:off x="4046006" y="280853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id="{2188E937-7FB1-4BD6-B31E-7515C9BE58C7}"/>
                </a:ext>
              </a:extLst>
            </p:cNvPr>
            <p:cNvSpPr/>
            <p:nvPr/>
          </p:nvSpPr>
          <p:spPr>
            <a:xfrm>
              <a:off x="4046006" y="410412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id="{CC71EF6D-7333-4D8F-B655-44AEAC418161}"/>
                </a:ext>
              </a:extLst>
            </p:cNvPr>
            <p:cNvSpPr/>
            <p:nvPr/>
          </p:nvSpPr>
          <p:spPr>
            <a:xfrm>
              <a:off x="4482239" y="367212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701DF5EE-47A6-4761-98AE-AFD6D2F935B3}"/>
                </a:ext>
              </a:extLst>
            </p:cNvPr>
            <p:cNvSpPr/>
            <p:nvPr/>
          </p:nvSpPr>
          <p:spPr>
            <a:xfrm>
              <a:off x="4914239" y="324012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id="{2C5140B1-AF2F-44FC-AA53-9A021D236C63}"/>
                </a:ext>
              </a:extLst>
            </p:cNvPr>
            <p:cNvSpPr/>
            <p:nvPr/>
          </p:nvSpPr>
          <p:spPr>
            <a:xfrm>
              <a:off x="4914239" y="4967722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98" name="椭圆 97">
              <a:extLst>
                <a:ext uri="{FF2B5EF4-FFF2-40B4-BE49-F238E27FC236}">
                  <a16:creationId xmlns:a16="http://schemas.microsoft.com/office/drawing/2014/main" id="{D266496B-6BD7-40A8-8C13-3AD54669221E}"/>
                </a:ext>
              </a:extLst>
            </p:cNvPr>
            <p:cNvSpPr/>
            <p:nvPr/>
          </p:nvSpPr>
          <p:spPr>
            <a:xfrm>
              <a:off x="5771904" y="3678773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2DEE4474-BA61-4517-89EC-2CA87EA69AFD}"/>
                </a:ext>
              </a:extLst>
            </p:cNvPr>
            <p:cNvSpPr/>
            <p:nvPr/>
          </p:nvSpPr>
          <p:spPr>
            <a:xfrm>
              <a:off x="5778239" y="4535722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A3006BAE-8613-4086-AAD6-5A1401D43B72}"/>
                </a:ext>
              </a:extLst>
            </p:cNvPr>
            <p:cNvSpPr/>
            <p:nvPr/>
          </p:nvSpPr>
          <p:spPr>
            <a:xfrm>
              <a:off x="6210237" y="2808530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id="{BC2B14A8-46D3-415A-9D61-11E376AB040E}"/>
                </a:ext>
              </a:extLst>
            </p:cNvPr>
            <p:cNvSpPr/>
            <p:nvPr/>
          </p:nvSpPr>
          <p:spPr>
            <a:xfrm>
              <a:off x="6210237" y="3240125"/>
              <a:ext cx="396000" cy="396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972180D6-A0F9-4326-B05A-100C5AAB0829}"/>
              </a:ext>
            </a:extLst>
          </p:cNvPr>
          <p:cNvSpPr txBox="1"/>
          <p:nvPr/>
        </p:nvSpPr>
        <p:spPr>
          <a:xfrm flipH="1">
            <a:off x="4393350" y="3466205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20D0BE74-B019-40ED-B34B-33B33048F371}"/>
              </a:ext>
            </a:extLst>
          </p:cNvPr>
          <p:cNvSpPr txBox="1"/>
          <p:nvPr/>
        </p:nvSpPr>
        <p:spPr>
          <a:xfrm flipH="1">
            <a:off x="4393354" y="4329502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3090B9C4-7B2C-404C-BB65-32988EDAA84E}"/>
              </a:ext>
            </a:extLst>
          </p:cNvPr>
          <p:cNvSpPr txBox="1"/>
          <p:nvPr/>
        </p:nvSpPr>
        <p:spPr>
          <a:xfrm flipH="1">
            <a:off x="4393351" y="4760298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C82A6F1E-420C-4E51-B605-7FD20C7666FD}"/>
              </a:ext>
            </a:extLst>
          </p:cNvPr>
          <p:cNvSpPr txBox="1"/>
          <p:nvPr/>
        </p:nvSpPr>
        <p:spPr>
          <a:xfrm flipH="1">
            <a:off x="4393351" y="5192247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98D76578-D1A5-4381-BA94-81FAA5C9788E}"/>
              </a:ext>
            </a:extLst>
          </p:cNvPr>
          <p:cNvSpPr txBox="1"/>
          <p:nvPr/>
        </p:nvSpPr>
        <p:spPr>
          <a:xfrm flipH="1">
            <a:off x="4393351" y="5625397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215FB6AE-5223-4E2F-93E0-3797DE771AF2}"/>
              </a:ext>
            </a:extLst>
          </p:cNvPr>
          <p:cNvSpPr txBox="1"/>
          <p:nvPr/>
        </p:nvSpPr>
        <p:spPr>
          <a:xfrm flipH="1">
            <a:off x="4393351" y="3894408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4CB983D1-2CBE-465E-95A9-EAA92DAC92EF}"/>
              </a:ext>
            </a:extLst>
          </p:cNvPr>
          <p:cNvSpPr txBox="1"/>
          <p:nvPr/>
        </p:nvSpPr>
        <p:spPr>
          <a:xfrm flipH="1">
            <a:off x="226753" y="3464202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6CE9135B-1950-4276-AA51-692BE3FE1458}"/>
              </a:ext>
            </a:extLst>
          </p:cNvPr>
          <p:cNvSpPr txBox="1"/>
          <p:nvPr/>
        </p:nvSpPr>
        <p:spPr>
          <a:xfrm flipH="1">
            <a:off x="226757" y="4327499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9378B572-1B9C-458D-8F21-6E8578690D6D}"/>
              </a:ext>
            </a:extLst>
          </p:cNvPr>
          <p:cNvSpPr txBox="1"/>
          <p:nvPr/>
        </p:nvSpPr>
        <p:spPr>
          <a:xfrm flipH="1">
            <a:off x="226754" y="4758295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FFE41E0A-6BF3-4F9C-88F2-D54AE2E26312}"/>
              </a:ext>
            </a:extLst>
          </p:cNvPr>
          <p:cNvSpPr txBox="1"/>
          <p:nvPr/>
        </p:nvSpPr>
        <p:spPr>
          <a:xfrm flipH="1">
            <a:off x="226754" y="5190244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E29C39FF-0F05-4F89-AEF3-4248E144D237}"/>
              </a:ext>
            </a:extLst>
          </p:cNvPr>
          <p:cNvSpPr txBox="1"/>
          <p:nvPr/>
        </p:nvSpPr>
        <p:spPr>
          <a:xfrm flipH="1">
            <a:off x="226754" y="5623394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76FD9B6A-EFB8-4348-AE99-3A68E456A92A}"/>
              </a:ext>
            </a:extLst>
          </p:cNvPr>
          <p:cNvSpPr txBox="1"/>
          <p:nvPr/>
        </p:nvSpPr>
        <p:spPr>
          <a:xfrm flipH="1">
            <a:off x="226754" y="3892405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D37CB986-EA55-4BBF-8C3C-8346972ADB0E}"/>
              </a:ext>
            </a:extLst>
          </p:cNvPr>
          <p:cNvSpPr txBox="1"/>
          <p:nvPr/>
        </p:nvSpPr>
        <p:spPr>
          <a:xfrm flipH="1">
            <a:off x="4748558" y="3066424"/>
            <a:ext cx="294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1B43F8D8-B51C-4C5B-9675-992248B85801}"/>
              </a:ext>
            </a:extLst>
          </p:cNvPr>
          <p:cNvSpPr txBox="1"/>
          <p:nvPr/>
        </p:nvSpPr>
        <p:spPr>
          <a:xfrm flipH="1">
            <a:off x="5163939" y="3059563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B2FFE2B7-C102-4662-8C6C-56F1DF75B249}"/>
              </a:ext>
            </a:extLst>
          </p:cNvPr>
          <p:cNvSpPr txBox="1"/>
          <p:nvPr/>
        </p:nvSpPr>
        <p:spPr>
          <a:xfrm flipH="1">
            <a:off x="5613938" y="3059563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7D82D51A-8822-4FF4-BB38-159DE1F97B4A}"/>
              </a:ext>
            </a:extLst>
          </p:cNvPr>
          <p:cNvSpPr txBox="1"/>
          <p:nvPr/>
        </p:nvSpPr>
        <p:spPr>
          <a:xfrm flipH="1">
            <a:off x="6045938" y="3059563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DD7FAB69-4189-49E6-93E1-C92B261405CE}"/>
              </a:ext>
            </a:extLst>
          </p:cNvPr>
          <p:cNvSpPr txBox="1"/>
          <p:nvPr/>
        </p:nvSpPr>
        <p:spPr>
          <a:xfrm flipH="1">
            <a:off x="6471601" y="3046140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1E4E6AA4-F014-4BD3-A697-30A01E17F496}"/>
              </a:ext>
            </a:extLst>
          </p:cNvPr>
          <p:cNvSpPr txBox="1"/>
          <p:nvPr/>
        </p:nvSpPr>
        <p:spPr>
          <a:xfrm flipH="1">
            <a:off x="6903601" y="3063681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4CAF1B9-5661-4929-948D-EF2BCB2381FD}"/>
              </a:ext>
            </a:extLst>
          </p:cNvPr>
          <p:cNvSpPr txBox="1"/>
          <p:nvPr/>
        </p:nvSpPr>
        <p:spPr>
          <a:xfrm>
            <a:off x="7902932" y="3468208"/>
            <a:ext cx="1406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Padding Zero</a:t>
            </a:r>
            <a:endParaRPr lang="zh-CN" altLang="en-US" dirty="0"/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9D1DA085-422B-4828-9EEB-FE24FD4C90CD}"/>
              </a:ext>
            </a:extLst>
          </p:cNvPr>
          <p:cNvSpPr txBox="1"/>
          <p:nvPr/>
        </p:nvSpPr>
        <p:spPr>
          <a:xfrm>
            <a:off x="7357768" y="4085922"/>
            <a:ext cx="3492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Tile_RowPtr = [0, 2, 3]</a:t>
            </a:r>
            <a:endParaRPr lang="en-US" altLang="zh-CN" dirty="0"/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BD028180-F57E-4373-8169-8CF538CBE6D8}"/>
              </a:ext>
            </a:extLst>
          </p:cNvPr>
          <p:cNvSpPr txBox="1"/>
          <p:nvPr/>
        </p:nvSpPr>
        <p:spPr>
          <a:xfrm>
            <a:off x="7357768" y="4615000"/>
            <a:ext cx="357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Tile_ColIdx = [0, </a:t>
            </a:r>
            <a:r>
              <a:rPr lang="en-US" altLang="zh-CN" dirty="0"/>
              <a:t>1</a:t>
            </a:r>
            <a:r>
              <a:rPr lang="zh-CN" altLang="en-US" dirty="0"/>
              <a:t>, </a:t>
            </a:r>
            <a:r>
              <a:rPr lang="en-US" altLang="zh-CN" dirty="0"/>
              <a:t>2</a:t>
            </a:r>
            <a:r>
              <a:rPr lang="zh-CN" altLang="en-US" dirty="0"/>
              <a:t>, </a:t>
            </a:r>
            <a:r>
              <a:rPr lang="en-US" altLang="zh-CN" dirty="0"/>
              <a:t>4</a:t>
            </a:r>
            <a:r>
              <a:rPr lang="zh-CN" altLang="en-US" dirty="0"/>
              <a:t>, </a:t>
            </a:r>
            <a:r>
              <a:rPr lang="en-US" altLang="zh-CN" dirty="0"/>
              <a:t>5</a:t>
            </a:r>
            <a:r>
              <a:rPr lang="zh-CN" altLang="en-US" dirty="0"/>
              <a:t>, </a:t>
            </a:r>
            <a:r>
              <a:rPr lang="en-US" altLang="zh-CN" dirty="0"/>
              <a:t>0</a:t>
            </a:r>
            <a:r>
              <a:rPr lang="zh-CN" altLang="en-US" dirty="0"/>
              <a:t>, 0, </a:t>
            </a:r>
            <a:r>
              <a:rPr lang="en-US" altLang="zh-CN" dirty="0"/>
              <a:t>2</a:t>
            </a:r>
            <a:r>
              <a:rPr lang="zh-CN" altLang="en-US" dirty="0"/>
              <a:t>, </a:t>
            </a:r>
            <a:r>
              <a:rPr lang="en-US" altLang="zh-CN" dirty="0"/>
              <a:t>4</a:t>
            </a:r>
            <a:r>
              <a:rPr lang="zh-CN" altLang="en-US" dirty="0"/>
              <a:t>]</a:t>
            </a:r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387FC7EF-D470-41F3-B6DE-2BFAC89BF67A}"/>
              </a:ext>
            </a:extLst>
          </p:cNvPr>
          <p:cNvSpPr txBox="1"/>
          <p:nvPr/>
        </p:nvSpPr>
        <p:spPr>
          <a:xfrm>
            <a:off x="7357768" y="5162674"/>
            <a:ext cx="1442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Tile_Values =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3C66DC6-107D-4B0B-9182-D06F47730F04}"/>
              </a:ext>
            </a:extLst>
          </p:cNvPr>
          <p:cNvGrpSpPr/>
          <p:nvPr/>
        </p:nvGrpSpPr>
        <p:grpSpPr>
          <a:xfrm>
            <a:off x="8807861" y="5213006"/>
            <a:ext cx="3198217" cy="863768"/>
            <a:chOff x="8800307" y="5159424"/>
            <a:chExt cx="3198217" cy="863768"/>
          </a:xfrm>
        </p:grpSpPr>
        <p:grpSp>
          <p:nvGrpSpPr>
            <p:cNvPr id="200" name="组合 199">
              <a:extLst>
                <a:ext uri="{FF2B5EF4-FFF2-40B4-BE49-F238E27FC236}">
                  <a16:creationId xmlns:a16="http://schemas.microsoft.com/office/drawing/2014/main" id="{62281767-FBA4-4742-B5DF-7BF8B406AC89}"/>
                </a:ext>
              </a:extLst>
            </p:cNvPr>
            <p:cNvGrpSpPr/>
            <p:nvPr/>
          </p:nvGrpSpPr>
          <p:grpSpPr>
            <a:xfrm>
              <a:off x="8800307" y="5165439"/>
              <a:ext cx="864000" cy="857753"/>
              <a:chOff x="8250363" y="4218256"/>
              <a:chExt cx="864000" cy="857753"/>
            </a:xfrm>
          </p:grpSpPr>
          <p:sp>
            <p:nvSpPr>
              <p:cNvPr id="156" name="矩形 155">
                <a:extLst>
                  <a:ext uri="{FF2B5EF4-FFF2-40B4-BE49-F238E27FC236}">
                    <a16:creationId xmlns:a16="http://schemas.microsoft.com/office/drawing/2014/main" id="{209AFCEF-2818-420E-95B6-579032C600E9}"/>
                  </a:ext>
                </a:extLst>
              </p:cNvPr>
              <p:cNvSpPr/>
              <p:nvPr/>
            </p:nvSpPr>
            <p:spPr>
              <a:xfrm>
                <a:off x="8250363" y="4218256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矩形 159">
                <a:extLst>
                  <a:ext uri="{FF2B5EF4-FFF2-40B4-BE49-F238E27FC236}">
                    <a16:creationId xmlns:a16="http://schemas.microsoft.com/office/drawing/2014/main" id="{B208E846-1B69-451E-8AF7-7EEF9D208800}"/>
                  </a:ext>
                </a:extLst>
              </p:cNvPr>
              <p:cNvSpPr/>
              <p:nvPr/>
            </p:nvSpPr>
            <p:spPr>
              <a:xfrm>
                <a:off x="8538363" y="4218256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矩形 160">
                <a:extLst>
                  <a:ext uri="{FF2B5EF4-FFF2-40B4-BE49-F238E27FC236}">
                    <a16:creationId xmlns:a16="http://schemas.microsoft.com/office/drawing/2014/main" id="{6E5326A6-0D9C-41B9-A485-9A7F3FED9F4D}"/>
                  </a:ext>
                </a:extLst>
              </p:cNvPr>
              <p:cNvSpPr/>
              <p:nvPr/>
            </p:nvSpPr>
            <p:spPr>
              <a:xfrm>
                <a:off x="8826363" y="4218256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矩形 161">
                <a:extLst>
                  <a:ext uri="{FF2B5EF4-FFF2-40B4-BE49-F238E27FC236}">
                    <a16:creationId xmlns:a16="http://schemas.microsoft.com/office/drawing/2014/main" id="{28EAD871-93E0-456C-9234-5A058B56EE83}"/>
                  </a:ext>
                </a:extLst>
              </p:cNvPr>
              <p:cNvSpPr/>
              <p:nvPr/>
            </p:nvSpPr>
            <p:spPr>
              <a:xfrm>
                <a:off x="8250363" y="4506140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矩形 162">
                <a:extLst>
                  <a:ext uri="{FF2B5EF4-FFF2-40B4-BE49-F238E27FC236}">
                    <a16:creationId xmlns:a16="http://schemas.microsoft.com/office/drawing/2014/main" id="{3F341D42-1D8E-4D43-877D-0BBBC570C65B}"/>
                  </a:ext>
                </a:extLst>
              </p:cNvPr>
              <p:cNvSpPr/>
              <p:nvPr/>
            </p:nvSpPr>
            <p:spPr>
              <a:xfrm>
                <a:off x="8538363" y="4506140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矩形 163">
                <a:extLst>
                  <a:ext uri="{FF2B5EF4-FFF2-40B4-BE49-F238E27FC236}">
                    <a16:creationId xmlns:a16="http://schemas.microsoft.com/office/drawing/2014/main" id="{88E608BE-DA26-48F1-BEA2-12E7D2A4167C}"/>
                  </a:ext>
                </a:extLst>
              </p:cNvPr>
              <p:cNvSpPr/>
              <p:nvPr/>
            </p:nvSpPr>
            <p:spPr>
              <a:xfrm>
                <a:off x="8826363" y="4506140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矩形 164">
                <a:extLst>
                  <a:ext uri="{FF2B5EF4-FFF2-40B4-BE49-F238E27FC236}">
                    <a16:creationId xmlns:a16="http://schemas.microsoft.com/office/drawing/2014/main" id="{997492E6-EA98-4335-8A18-94DF16DD764F}"/>
                  </a:ext>
                </a:extLst>
              </p:cNvPr>
              <p:cNvSpPr/>
              <p:nvPr/>
            </p:nvSpPr>
            <p:spPr>
              <a:xfrm>
                <a:off x="8250363" y="4788009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矩形 165">
                <a:extLst>
                  <a:ext uri="{FF2B5EF4-FFF2-40B4-BE49-F238E27FC236}">
                    <a16:creationId xmlns:a16="http://schemas.microsoft.com/office/drawing/2014/main" id="{357634EF-44E0-43BD-9B84-819663C86322}"/>
                  </a:ext>
                </a:extLst>
              </p:cNvPr>
              <p:cNvSpPr/>
              <p:nvPr/>
            </p:nvSpPr>
            <p:spPr>
              <a:xfrm>
                <a:off x="8538363" y="4788009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矩形 166">
                <a:extLst>
                  <a:ext uri="{FF2B5EF4-FFF2-40B4-BE49-F238E27FC236}">
                    <a16:creationId xmlns:a16="http://schemas.microsoft.com/office/drawing/2014/main" id="{F9EAAACE-0DDC-48D0-81EF-B28833DE4B8E}"/>
                  </a:ext>
                </a:extLst>
              </p:cNvPr>
              <p:cNvSpPr/>
              <p:nvPr/>
            </p:nvSpPr>
            <p:spPr>
              <a:xfrm>
                <a:off x="8826363" y="4788009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E4B9623E-FA62-4E5E-B1D9-E77F5A2B3320}"/>
                  </a:ext>
                </a:extLst>
              </p:cNvPr>
              <p:cNvSpPr/>
              <p:nvPr/>
            </p:nvSpPr>
            <p:spPr>
              <a:xfrm>
                <a:off x="8265772" y="4239264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a</a:t>
                </a:r>
                <a:endParaRPr lang="zh-CN" altLang="en-US" dirty="0"/>
              </a:p>
            </p:txBody>
          </p:sp>
          <p:sp>
            <p:nvSpPr>
              <p:cNvPr id="186" name="椭圆 185">
                <a:extLst>
                  <a:ext uri="{FF2B5EF4-FFF2-40B4-BE49-F238E27FC236}">
                    <a16:creationId xmlns:a16="http://schemas.microsoft.com/office/drawing/2014/main" id="{CA0FA304-DC15-49E9-B00D-F0E8FDF40D15}"/>
                  </a:ext>
                </a:extLst>
              </p:cNvPr>
              <p:cNvSpPr/>
              <p:nvPr/>
            </p:nvSpPr>
            <p:spPr>
              <a:xfrm>
                <a:off x="8556363" y="4805722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zh-CN" altLang="en-US" dirty="0"/>
              </a:p>
            </p:txBody>
          </p:sp>
          <p:sp>
            <p:nvSpPr>
              <p:cNvPr id="187" name="椭圆 186">
                <a:extLst>
                  <a:ext uri="{FF2B5EF4-FFF2-40B4-BE49-F238E27FC236}">
                    <a16:creationId xmlns:a16="http://schemas.microsoft.com/office/drawing/2014/main" id="{ED1C363C-C0D4-494D-B837-46A4E67DE0CF}"/>
                  </a:ext>
                </a:extLst>
              </p:cNvPr>
              <p:cNvSpPr/>
              <p:nvPr/>
            </p:nvSpPr>
            <p:spPr>
              <a:xfrm>
                <a:off x="8840751" y="4518125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c</a:t>
                </a:r>
                <a:endParaRPr lang="zh-CN" altLang="en-US" dirty="0"/>
              </a:p>
            </p:txBody>
          </p:sp>
        </p:grpSp>
        <p:grpSp>
          <p:nvGrpSpPr>
            <p:cNvPr id="201" name="组合 200">
              <a:extLst>
                <a:ext uri="{FF2B5EF4-FFF2-40B4-BE49-F238E27FC236}">
                  <a16:creationId xmlns:a16="http://schemas.microsoft.com/office/drawing/2014/main" id="{A6EA361C-582B-44B2-8A2C-2DA74A932814}"/>
                </a:ext>
              </a:extLst>
            </p:cNvPr>
            <p:cNvGrpSpPr/>
            <p:nvPr/>
          </p:nvGrpSpPr>
          <p:grpSpPr>
            <a:xfrm>
              <a:off x="9967415" y="5159424"/>
              <a:ext cx="864000" cy="857753"/>
              <a:chOff x="9417471" y="4212241"/>
              <a:chExt cx="864000" cy="857753"/>
            </a:xfrm>
          </p:grpSpPr>
          <p:sp>
            <p:nvSpPr>
              <p:cNvPr id="168" name="矩形 167">
                <a:extLst>
                  <a:ext uri="{FF2B5EF4-FFF2-40B4-BE49-F238E27FC236}">
                    <a16:creationId xmlns:a16="http://schemas.microsoft.com/office/drawing/2014/main" id="{A3955A14-EED7-4AF4-9EC2-D1D56DA6F0C2}"/>
                  </a:ext>
                </a:extLst>
              </p:cNvPr>
              <p:cNvSpPr/>
              <p:nvPr/>
            </p:nvSpPr>
            <p:spPr>
              <a:xfrm>
                <a:off x="9417471" y="4212241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矩形 168">
                <a:extLst>
                  <a:ext uri="{FF2B5EF4-FFF2-40B4-BE49-F238E27FC236}">
                    <a16:creationId xmlns:a16="http://schemas.microsoft.com/office/drawing/2014/main" id="{13C6342A-47DF-4D71-9EDF-FEB79E780997}"/>
                  </a:ext>
                </a:extLst>
              </p:cNvPr>
              <p:cNvSpPr/>
              <p:nvPr/>
            </p:nvSpPr>
            <p:spPr>
              <a:xfrm>
                <a:off x="9705471" y="4212241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 169">
                <a:extLst>
                  <a:ext uri="{FF2B5EF4-FFF2-40B4-BE49-F238E27FC236}">
                    <a16:creationId xmlns:a16="http://schemas.microsoft.com/office/drawing/2014/main" id="{FE9B2B9B-D278-41F7-B8EC-C88610E1084F}"/>
                  </a:ext>
                </a:extLst>
              </p:cNvPr>
              <p:cNvSpPr/>
              <p:nvPr/>
            </p:nvSpPr>
            <p:spPr>
              <a:xfrm>
                <a:off x="9993471" y="4212241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矩形 170">
                <a:extLst>
                  <a:ext uri="{FF2B5EF4-FFF2-40B4-BE49-F238E27FC236}">
                    <a16:creationId xmlns:a16="http://schemas.microsoft.com/office/drawing/2014/main" id="{D1D39EFB-81A3-403D-89EB-D282154C2022}"/>
                  </a:ext>
                </a:extLst>
              </p:cNvPr>
              <p:cNvSpPr/>
              <p:nvPr/>
            </p:nvSpPr>
            <p:spPr>
              <a:xfrm>
                <a:off x="9417471" y="4500125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矩形 171">
                <a:extLst>
                  <a:ext uri="{FF2B5EF4-FFF2-40B4-BE49-F238E27FC236}">
                    <a16:creationId xmlns:a16="http://schemas.microsoft.com/office/drawing/2014/main" id="{4444D213-C180-4D54-A51F-649C161F3D7A}"/>
                  </a:ext>
                </a:extLst>
              </p:cNvPr>
              <p:cNvSpPr/>
              <p:nvPr/>
            </p:nvSpPr>
            <p:spPr>
              <a:xfrm>
                <a:off x="9705471" y="4500125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矩形 172">
                <a:extLst>
                  <a:ext uri="{FF2B5EF4-FFF2-40B4-BE49-F238E27FC236}">
                    <a16:creationId xmlns:a16="http://schemas.microsoft.com/office/drawing/2014/main" id="{A7D99D9E-7600-436A-87DE-D9E0FA4834E7}"/>
                  </a:ext>
                </a:extLst>
              </p:cNvPr>
              <p:cNvSpPr/>
              <p:nvPr/>
            </p:nvSpPr>
            <p:spPr>
              <a:xfrm>
                <a:off x="9993471" y="4500125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矩形 173">
                <a:extLst>
                  <a:ext uri="{FF2B5EF4-FFF2-40B4-BE49-F238E27FC236}">
                    <a16:creationId xmlns:a16="http://schemas.microsoft.com/office/drawing/2014/main" id="{78EBCF92-A121-47C7-BA9F-B7BD0062D9CF}"/>
                  </a:ext>
                </a:extLst>
              </p:cNvPr>
              <p:cNvSpPr/>
              <p:nvPr/>
            </p:nvSpPr>
            <p:spPr>
              <a:xfrm>
                <a:off x="9417471" y="4781994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591A2E82-6D0B-4C56-9320-F933F9CA2371}"/>
                  </a:ext>
                </a:extLst>
              </p:cNvPr>
              <p:cNvSpPr/>
              <p:nvPr/>
            </p:nvSpPr>
            <p:spPr>
              <a:xfrm>
                <a:off x="9705471" y="4781994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1CF0946E-17C0-4E5D-9269-9C83EC5F48B5}"/>
                  </a:ext>
                </a:extLst>
              </p:cNvPr>
              <p:cNvSpPr/>
              <p:nvPr/>
            </p:nvSpPr>
            <p:spPr>
              <a:xfrm>
                <a:off x="9993471" y="4781994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椭圆 187">
                <a:extLst>
                  <a:ext uri="{FF2B5EF4-FFF2-40B4-BE49-F238E27FC236}">
                    <a16:creationId xmlns:a16="http://schemas.microsoft.com/office/drawing/2014/main" id="{83B6F430-8767-48EE-88FC-2CB854C3B34F}"/>
                  </a:ext>
                </a:extLst>
              </p:cNvPr>
              <p:cNvSpPr/>
              <p:nvPr/>
            </p:nvSpPr>
            <p:spPr>
              <a:xfrm>
                <a:off x="9435471" y="4796851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f</a:t>
                </a:r>
                <a:endParaRPr lang="zh-CN" altLang="en-US" dirty="0"/>
              </a:p>
            </p:txBody>
          </p:sp>
          <p:sp>
            <p:nvSpPr>
              <p:cNvPr id="189" name="椭圆 188">
                <a:extLst>
                  <a:ext uri="{FF2B5EF4-FFF2-40B4-BE49-F238E27FC236}">
                    <a16:creationId xmlns:a16="http://schemas.microsoft.com/office/drawing/2014/main" id="{F681D428-29FC-49E2-A716-0F0AE7816459}"/>
                  </a:ext>
                </a:extLst>
              </p:cNvPr>
              <p:cNvSpPr/>
              <p:nvPr/>
            </p:nvSpPr>
            <p:spPr>
              <a:xfrm>
                <a:off x="9723471" y="4231389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b</a:t>
                </a:r>
                <a:endParaRPr lang="zh-CN" altLang="en-US" dirty="0"/>
              </a:p>
            </p:txBody>
          </p:sp>
          <p:sp>
            <p:nvSpPr>
              <p:cNvPr id="190" name="椭圆 189">
                <a:extLst>
                  <a:ext uri="{FF2B5EF4-FFF2-40B4-BE49-F238E27FC236}">
                    <a16:creationId xmlns:a16="http://schemas.microsoft.com/office/drawing/2014/main" id="{ACF860DC-F3AF-4AD1-8B88-C80E49D2B8C2}"/>
                  </a:ext>
                </a:extLst>
              </p:cNvPr>
              <p:cNvSpPr/>
              <p:nvPr/>
            </p:nvSpPr>
            <p:spPr>
              <a:xfrm>
                <a:off x="9721658" y="4513142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d</a:t>
                </a:r>
                <a:endParaRPr lang="zh-CN" altLang="en-US" dirty="0"/>
              </a:p>
            </p:txBody>
          </p:sp>
        </p:grpSp>
        <p:grpSp>
          <p:nvGrpSpPr>
            <p:cNvPr id="202" name="组合 201">
              <a:extLst>
                <a:ext uri="{FF2B5EF4-FFF2-40B4-BE49-F238E27FC236}">
                  <a16:creationId xmlns:a16="http://schemas.microsoft.com/office/drawing/2014/main" id="{CA6BDE37-9D83-41C1-B7C8-38FE20507979}"/>
                </a:ext>
              </a:extLst>
            </p:cNvPr>
            <p:cNvGrpSpPr/>
            <p:nvPr/>
          </p:nvGrpSpPr>
          <p:grpSpPr>
            <a:xfrm>
              <a:off x="11134524" y="5159424"/>
              <a:ext cx="864000" cy="857753"/>
              <a:chOff x="10584580" y="4212241"/>
              <a:chExt cx="864000" cy="857753"/>
            </a:xfrm>
          </p:grpSpPr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040E37EF-18B8-4254-A4D9-1888784795D2}"/>
                  </a:ext>
                </a:extLst>
              </p:cNvPr>
              <p:cNvSpPr/>
              <p:nvPr/>
            </p:nvSpPr>
            <p:spPr>
              <a:xfrm>
                <a:off x="10584580" y="4212241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矩形 177">
                <a:extLst>
                  <a:ext uri="{FF2B5EF4-FFF2-40B4-BE49-F238E27FC236}">
                    <a16:creationId xmlns:a16="http://schemas.microsoft.com/office/drawing/2014/main" id="{363F6A45-CCA4-437E-B491-9BDA71203108}"/>
                  </a:ext>
                </a:extLst>
              </p:cNvPr>
              <p:cNvSpPr/>
              <p:nvPr/>
            </p:nvSpPr>
            <p:spPr>
              <a:xfrm>
                <a:off x="10872580" y="4212241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矩形 178">
                <a:extLst>
                  <a:ext uri="{FF2B5EF4-FFF2-40B4-BE49-F238E27FC236}">
                    <a16:creationId xmlns:a16="http://schemas.microsoft.com/office/drawing/2014/main" id="{1F4BF5A9-A5B5-443F-AE40-4FF1586B0042}"/>
                  </a:ext>
                </a:extLst>
              </p:cNvPr>
              <p:cNvSpPr/>
              <p:nvPr/>
            </p:nvSpPr>
            <p:spPr>
              <a:xfrm>
                <a:off x="11160580" y="4212241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矩形 179">
                <a:extLst>
                  <a:ext uri="{FF2B5EF4-FFF2-40B4-BE49-F238E27FC236}">
                    <a16:creationId xmlns:a16="http://schemas.microsoft.com/office/drawing/2014/main" id="{427CC28A-F680-4605-8543-5BEAEF688AA1}"/>
                  </a:ext>
                </a:extLst>
              </p:cNvPr>
              <p:cNvSpPr/>
              <p:nvPr/>
            </p:nvSpPr>
            <p:spPr>
              <a:xfrm>
                <a:off x="10584580" y="4500125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矩形 180">
                <a:extLst>
                  <a:ext uri="{FF2B5EF4-FFF2-40B4-BE49-F238E27FC236}">
                    <a16:creationId xmlns:a16="http://schemas.microsoft.com/office/drawing/2014/main" id="{7EF509A0-569E-451B-BCF1-1DC1997077AD}"/>
                  </a:ext>
                </a:extLst>
              </p:cNvPr>
              <p:cNvSpPr/>
              <p:nvPr/>
            </p:nvSpPr>
            <p:spPr>
              <a:xfrm>
                <a:off x="10872580" y="4500125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矩形 181">
                <a:extLst>
                  <a:ext uri="{FF2B5EF4-FFF2-40B4-BE49-F238E27FC236}">
                    <a16:creationId xmlns:a16="http://schemas.microsoft.com/office/drawing/2014/main" id="{FD96E8DF-F0E8-4886-870B-FCD40B92530B}"/>
                  </a:ext>
                </a:extLst>
              </p:cNvPr>
              <p:cNvSpPr/>
              <p:nvPr/>
            </p:nvSpPr>
            <p:spPr>
              <a:xfrm>
                <a:off x="11160580" y="4500125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矩形 182">
                <a:extLst>
                  <a:ext uri="{FF2B5EF4-FFF2-40B4-BE49-F238E27FC236}">
                    <a16:creationId xmlns:a16="http://schemas.microsoft.com/office/drawing/2014/main" id="{0ADC9831-FA8E-4B95-8D73-AA4F195A0D9F}"/>
                  </a:ext>
                </a:extLst>
              </p:cNvPr>
              <p:cNvSpPr/>
              <p:nvPr/>
            </p:nvSpPr>
            <p:spPr>
              <a:xfrm>
                <a:off x="10584580" y="4781994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17F51176-0408-43D6-B939-2829C65373B9}"/>
                  </a:ext>
                </a:extLst>
              </p:cNvPr>
              <p:cNvSpPr/>
              <p:nvPr/>
            </p:nvSpPr>
            <p:spPr>
              <a:xfrm>
                <a:off x="10872580" y="4781994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矩形 184">
                <a:extLst>
                  <a:ext uri="{FF2B5EF4-FFF2-40B4-BE49-F238E27FC236}">
                    <a16:creationId xmlns:a16="http://schemas.microsoft.com/office/drawing/2014/main" id="{EF19DBE2-7F36-4B2E-A333-3FFF89300616}"/>
                  </a:ext>
                </a:extLst>
              </p:cNvPr>
              <p:cNvSpPr/>
              <p:nvPr/>
            </p:nvSpPr>
            <p:spPr>
              <a:xfrm>
                <a:off x="11160580" y="4781994"/>
                <a:ext cx="288000" cy="2880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椭圆 190">
                <a:extLst>
                  <a:ext uri="{FF2B5EF4-FFF2-40B4-BE49-F238E27FC236}">
                    <a16:creationId xmlns:a16="http://schemas.microsoft.com/office/drawing/2014/main" id="{EE599EAC-8591-4C6D-93B8-2C34B888B550}"/>
                  </a:ext>
                </a:extLst>
              </p:cNvPr>
              <p:cNvSpPr/>
              <p:nvPr/>
            </p:nvSpPr>
            <p:spPr>
              <a:xfrm>
                <a:off x="10602580" y="4230183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g</a:t>
                </a:r>
                <a:endParaRPr lang="zh-CN" altLang="en-US" dirty="0"/>
              </a:p>
            </p:txBody>
          </p:sp>
          <p:sp>
            <p:nvSpPr>
              <p:cNvPr id="192" name="椭圆 191">
                <a:extLst>
                  <a:ext uri="{FF2B5EF4-FFF2-40B4-BE49-F238E27FC236}">
                    <a16:creationId xmlns:a16="http://schemas.microsoft.com/office/drawing/2014/main" id="{3039FB4B-0B52-4A4E-999D-582D30E1A8B1}"/>
                  </a:ext>
                </a:extLst>
              </p:cNvPr>
              <p:cNvSpPr/>
              <p:nvPr/>
            </p:nvSpPr>
            <p:spPr>
              <a:xfrm>
                <a:off x="10890893" y="4796851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i</a:t>
                </a:r>
                <a:endParaRPr lang="zh-CN" altLang="en-US" dirty="0"/>
              </a:p>
            </p:txBody>
          </p:sp>
          <p:sp>
            <p:nvSpPr>
              <p:cNvPr id="194" name="椭圆 193">
                <a:extLst>
                  <a:ext uri="{FF2B5EF4-FFF2-40B4-BE49-F238E27FC236}">
                    <a16:creationId xmlns:a16="http://schemas.microsoft.com/office/drawing/2014/main" id="{870FEC11-10BB-4EB2-B197-E7F22201B099}"/>
                  </a:ext>
                </a:extLst>
              </p:cNvPr>
              <p:cNvSpPr/>
              <p:nvPr/>
            </p:nvSpPr>
            <p:spPr>
              <a:xfrm>
                <a:off x="11175689" y="4512052"/>
                <a:ext cx="252000" cy="252000"/>
              </a:xfrm>
              <a:prstGeom prst="ellipse">
                <a:avLst/>
              </a:prstGeom>
              <a:solidFill>
                <a:srgbClr val="8FAA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h</a:t>
                </a:r>
                <a:endParaRPr lang="zh-CN" altLang="en-US" dirty="0"/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471A5969-235E-4701-B85F-A415BA1BDB8A}"/>
              </a:ext>
            </a:extLst>
          </p:cNvPr>
          <p:cNvGrpSpPr/>
          <p:nvPr/>
        </p:nvGrpSpPr>
        <p:grpSpPr>
          <a:xfrm>
            <a:off x="8929465" y="5351603"/>
            <a:ext cx="2952074" cy="608023"/>
            <a:chOff x="8929465" y="5295236"/>
            <a:chExt cx="2952074" cy="608023"/>
          </a:xfrm>
        </p:grpSpPr>
        <p:cxnSp>
          <p:nvCxnSpPr>
            <p:cNvPr id="196" name="直接连接符 195">
              <a:extLst>
                <a:ext uri="{FF2B5EF4-FFF2-40B4-BE49-F238E27FC236}">
                  <a16:creationId xmlns:a16="http://schemas.microsoft.com/office/drawing/2014/main" id="{B389F460-B849-4FD6-8401-91AF120C0655}"/>
                </a:ext>
              </a:extLst>
            </p:cNvPr>
            <p:cNvCxnSpPr>
              <a:cxnSpLocks/>
            </p:cNvCxnSpPr>
            <p:nvPr/>
          </p:nvCxnSpPr>
          <p:spPr>
            <a:xfrm>
              <a:off x="8929465" y="5319583"/>
              <a:ext cx="605683" cy="0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>
              <a:extLst>
                <a:ext uri="{FF2B5EF4-FFF2-40B4-BE49-F238E27FC236}">
                  <a16:creationId xmlns:a16="http://schemas.microsoft.com/office/drawing/2014/main" id="{5D3407CC-A120-4E0A-ACFF-4C21A309BE9A}"/>
                </a:ext>
              </a:extLst>
            </p:cNvPr>
            <p:cNvCxnSpPr>
              <a:cxnSpLocks/>
            </p:cNvCxnSpPr>
            <p:nvPr/>
          </p:nvCxnSpPr>
          <p:spPr>
            <a:xfrm>
              <a:off x="8929465" y="5888593"/>
              <a:ext cx="605683" cy="0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>
              <a:extLst>
                <a:ext uri="{FF2B5EF4-FFF2-40B4-BE49-F238E27FC236}">
                  <a16:creationId xmlns:a16="http://schemas.microsoft.com/office/drawing/2014/main" id="{2CB95494-63A6-4F9A-9FC7-8D7856F96528}"/>
                </a:ext>
              </a:extLst>
            </p:cNvPr>
            <p:cNvCxnSpPr>
              <a:cxnSpLocks/>
            </p:cNvCxnSpPr>
            <p:nvPr/>
          </p:nvCxnSpPr>
          <p:spPr>
            <a:xfrm>
              <a:off x="8941716" y="5601273"/>
              <a:ext cx="605683" cy="0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>
              <a:extLst>
                <a:ext uri="{FF2B5EF4-FFF2-40B4-BE49-F238E27FC236}">
                  <a16:creationId xmlns:a16="http://schemas.microsoft.com/office/drawing/2014/main" id="{9BC9EB8C-AD72-4F7D-AA7D-53C281A905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2819" y="5605440"/>
              <a:ext cx="574979" cy="281581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>
              <a:extLst>
                <a:ext uri="{FF2B5EF4-FFF2-40B4-BE49-F238E27FC236}">
                  <a16:creationId xmlns:a16="http://schemas.microsoft.com/office/drawing/2014/main" id="{4493A777-C3E8-480C-ABA0-91B48183D7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7708" y="5318440"/>
              <a:ext cx="574979" cy="281581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>
              <a:extLst>
                <a:ext uri="{FF2B5EF4-FFF2-40B4-BE49-F238E27FC236}">
                  <a16:creationId xmlns:a16="http://schemas.microsoft.com/office/drawing/2014/main" id="{7E2EE3D3-E8E1-47EF-8C24-5E0AEB79AF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20307" y="5295236"/>
              <a:ext cx="600865" cy="608023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>
              <a:extLst>
                <a:ext uri="{FF2B5EF4-FFF2-40B4-BE49-F238E27FC236}">
                  <a16:creationId xmlns:a16="http://schemas.microsoft.com/office/drawing/2014/main" id="{3E94BD09-AFED-4240-A7D3-2DF73A70F1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06605" y="5295404"/>
              <a:ext cx="567838" cy="593189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>
              <a:extLst>
                <a:ext uri="{FF2B5EF4-FFF2-40B4-BE49-F238E27FC236}">
                  <a16:creationId xmlns:a16="http://schemas.microsoft.com/office/drawing/2014/main" id="{D3C2109E-CEBD-4FCC-BFBD-AB3338EA31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01556" y="5878905"/>
              <a:ext cx="612874" cy="120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>
              <a:extLst>
                <a:ext uri="{FF2B5EF4-FFF2-40B4-BE49-F238E27FC236}">
                  <a16:creationId xmlns:a16="http://schemas.microsoft.com/office/drawing/2014/main" id="{F4709969-C2EF-4987-AF39-D5DCDC3C1B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01556" y="5598121"/>
              <a:ext cx="612874" cy="120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>
              <a:extLst>
                <a:ext uri="{FF2B5EF4-FFF2-40B4-BE49-F238E27FC236}">
                  <a16:creationId xmlns:a16="http://schemas.microsoft.com/office/drawing/2014/main" id="{315E2C9C-4AC4-438B-A5FD-6B147FF0E3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00533" y="5305665"/>
              <a:ext cx="612874" cy="120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>
              <a:extLst>
                <a:ext uri="{FF2B5EF4-FFF2-40B4-BE49-F238E27FC236}">
                  <a16:creationId xmlns:a16="http://schemas.microsoft.com/office/drawing/2014/main" id="{602881D3-04FD-4812-B40F-9278C4324D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68665" y="5295404"/>
              <a:ext cx="612874" cy="120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>
              <a:extLst>
                <a:ext uri="{FF2B5EF4-FFF2-40B4-BE49-F238E27FC236}">
                  <a16:creationId xmlns:a16="http://schemas.microsoft.com/office/drawing/2014/main" id="{59DB1127-6AC5-4E2B-848E-1D7191CADF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6006" y="5595286"/>
              <a:ext cx="612874" cy="120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接连接符 217">
              <a:extLst>
                <a:ext uri="{FF2B5EF4-FFF2-40B4-BE49-F238E27FC236}">
                  <a16:creationId xmlns:a16="http://schemas.microsoft.com/office/drawing/2014/main" id="{B86D5C24-A0CB-4819-AFF8-A004A7C800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6006" y="5874432"/>
              <a:ext cx="612874" cy="1207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>
              <a:extLst>
                <a:ext uri="{FF2B5EF4-FFF2-40B4-BE49-F238E27FC236}">
                  <a16:creationId xmlns:a16="http://schemas.microsoft.com/office/drawing/2014/main" id="{7012BE35-C151-411C-937E-A207620050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6006" y="5591308"/>
              <a:ext cx="595627" cy="283124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>
              <a:extLst>
                <a:ext uri="{FF2B5EF4-FFF2-40B4-BE49-F238E27FC236}">
                  <a16:creationId xmlns:a16="http://schemas.microsoft.com/office/drawing/2014/main" id="{AC8A8028-E34D-4682-B921-CE58009503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56006" y="5300590"/>
              <a:ext cx="612874" cy="294052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>
              <a:extLst>
                <a:ext uri="{FF2B5EF4-FFF2-40B4-BE49-F238E27FC236}">
                  <a16:creationId xmlns:a16="http://schemas.microsoft.com/office/drawing/2014/main" id="{0DDEBFEA-6C1C-4E4C-BBF6-4DCE305077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10178" y="5599614"/>
              <a:ext cx="595627" cy="283124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>
              <a:extLst>
                <a:ext uri="{FF2B5EF4-FFF2-40B4-BE49-F238E27FC236}">
                  <a16:creationId xmlns:a16="http://schemas.microsoft.com/office/drawing/2014/main" id="{15902850-944B-4D31-937B-E498ECA9F0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10179" y="5310103"/>
              <a:ext cx="595627" cy="283124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3" name="矩形 232">
            <a:extLst>
              <a:ext uri="{FF2B5EF4-FFF2-40B4-BE49-F238E27FC236}">
                <a16:creationId xmlns:a16="http://schemas.microsoft.com/office/drawing/2014/main" id="{F7558E48-C15F-42CF-857D-D29E319A037A}"/>
              </a:ext>
            </a:extLst>
          </p:cNvPr>
          <p:cNvSpPr/>
          <p:nvPr/>
        </p:nvSpPr>
        <p:spPr>
          <a:xfrm>
            <a:off x="7463593" y="3445847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文本框 234">
            <a:extLst>
              <a:ext uri="{FF2B5EF4-FFF2-40B4-BE49-F238E27FC236}">
                <a16:creationId xmlns:a16="http://schemas.microsoft.com/office/drawing/2014/main" id="{56E764FF-42E0-47AA-8F05-1EE7173F8A2F}"/>
              </a:ext>
            </a:extLst>
          </p:cNvPr>
          <p:cNvSpPr txBox="1"/>
          <p:nvPr/>
        </p:nvSpPr>
        <p:spPr>
          <a:xfrm flipH="1">
            <a:off x="561783" y="3084722"/>
            <a:ext cx="294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文本框 235">
            <a:extLst>
              <a:ext uri="{FF2B5EF4-FFF2-40B4-BE49-F238E27FC236}">
                <a16:creationId xmlns:a16="http://schemas.microsoft.com/office/drawing/2014/main" id="{F4A0FB0B-1ABC-4758-9487-1DD9181C24E0}"/>
              </a:ext>
            </a:extLst>
          </p:cNvPr>
          <p:cNvSpPr txBox="1"/>
          <p:nvPr/>
        </p:nvSpPr>
        <p:spPr>
          <a:xfrm flipH="1">
            <a:off x="977164" y="3077861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文本框 236">
            <a:extLst>
              <a:ext uri="{FF2B5EF4-FFF2-40B4-BE49-F238E27FC236}">
                <a16:creationId xmlns:a16="http://schemas.microsoft.com/office/drawing/2014/main" id="{9A2F06B9-325D-4279-ACC1-938930A2B4BB}"/>
              </a:ext>
            </a:extLst>
          </p:cNvPr>
          <p:cNvSpPr txBox="1"/>
          <p:nvPr/>
        </p:nvSpPr>
        <p:spPr>
          <a:xfrm flipH="1">
            <a:off x="1427163" y="3077861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文本框 237">
            <a:extLst>
              <a:ext uri="{FF2B5EF4-FFF2-40B4-BE49-F238E27FC236}">
                <a16:creationId xmlns:a16="http://schemas.microsoft.com/office/drawing/2014/main" id="{BAA5DCD6-579F-4E30-AB5F-22A6E8D3FA29}"/>
              </a:ext>
            </a:extLst>
          </p:cNvPr>
          <p:cNvSpPr txBox="1"/>
          <p:nvPr/>
        </p:nvSpPr>
        <p:spPr>
          <a:xfrm flipH="1">
            <a:off x="1859163" y="3077861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文本框 238">
            <a:extLst>
              <a:ext uri="{FF2B5EF4-FFF2-40B4-BE49-F238E27FC236}">
                <a16:creationId xmlns:a16="http://schemas.microsoft.com/office/drawing/2014/main" id="{441D39D9-5230-420A-A0C2-9C2B4615B8A9}"/>
              </a:ext>
            </a:extLst>
          </p:cNvPr>
          <p:cNvSpPr txBox="1"/>
          <p:nvPr/>
        </p:nvSpPr>
        <p:spPr>
          <a:xfrm flipH="1">
            <a:off x="2284826" y="3064438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文本框 239">
            <a:extLst>
              <a:ext uri="{FF2B5EF4-FFF2-40B4-BE49-F238E27FC236}">
                <a16:creationId xmlns:a16="http://schemas.microsoft.com/office/drawing/2014/main" id="{7E7B580F-2F7B-40A8-817E-E807540252D3}"/>
              </a:ext>
            </a:extLst>
          </p:cNvPr>
          <p:cNvSpPr txBox="1"/>
          <p:nvPr/>
        </p:nvSpPr>
        <p:spPr>
          <a:xfrm flipH="1">
            <a:off x="2716826" y="3081979"/>
            <a:ext cx="281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箭头: 右 240">
            <a:extLst>
              <a:ext uri="{FF2B5EF4-FFF2-40B4-BE49-F238E27FC236}">
                <a16:creationId xmlns:a16="http://schemas.microsoft.com/office/drawing/2014/main" id="{2387CA9F-6357-40E2-89CB-B9C883EC4C71}"/>
              </a:ext>
            </a:extLst>
          </p:cNvPr>
          <p:cNvSpPr/>
          <p:nvPr/>
        </p:nvSpPr>
        <p:spPr>
          <a:xfrm>
            <a:off x="3140134" y="4546686"/>
            <a:ext cx="1008587" cy="369332"/>
          </a:xfrm>
          <a:prstGeom prst="rightArrow">
            <a:avLst>
              <a:gd name="adj1" fmla="val 50000"/>
              <a:gd name="adj2" fmla="val 63754"/>
            </a:avLst>
          </a:prstGeom>
          <a:solidFill>
            <a:srgbClr val="8FA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左大括号 241">
            <a:extLst>
              <a:ext uri="{FF2B5EF4-FFF2-40B4-BE49-F238E27FC236}">
                <a16:creationId xmlns:a16="http://schemas.microsoft.com/office/drawing/2014/main" id="{8FF666D9-B837-4B2C-B749-B3253E227F64}"/>
              </a:ext>
            </a:extLst>
          </p:cNvPr>
          <p:cNvSpPr/>
          <p:nvPr/>
        </p:nvSpPr>
        <p:spPr>
          <a:xfrm>
            <a:off x="4385107" y="3512123"/>
            <a:ext cx="63911" cy="1147597"/>
          </a:xfrm>
          <a:prstGeom prst="leftBrace">
            <a:avLst>
              <a:gd name="adj1" fmla="val 103350"/>
              <a:gd name="adj2" fmla="val 5030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左大括号 243">
            <a:extLst>
              <a:ext uri="{FF2B5EF4-FFF2-40B4-BE49-F238E27FC236}">
                <a16:creationId xmlns:a16="http://schemas.microsoft.com/office/drawing/2014/main" id="{85987BD2-206D-413A-88A7-5A6D7A383747}"/>
              </a:ext>
            </a:extLst>
          </p:cNvPr>
          <p:cNvSpPr/>
          <p:nvPr/>
        </p:nvSpPr>
        <p:spPr>
          <a:xfrm>
            <a:off x="4390659" y="4808911"/>
            <a:ext cx="63911" cy="1147597"/>
          </a:xfrm>
          <a:prstGeom prst="leftBrace">
            <a:avLst>
              <a:gd name="adj1" fmla="val 103350"/>
              <a:gd name="adj2" fmla="val 50302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文本框 244">
            <a:extLst>
              <a:ext uri="{FF2B5EF4-FFF2-40B4-BE49-F238E27FC236}">
                <a16:creationId xmlns:a16="http://schemas.microsoft.com/office/drawing/2014/main" id="{B8387B23-8D88-44CB-8B09-30DBE2C4C0DF}"/>
              </a:ext>
            </a:extLst>
          </p:cNvPr>
          <p:cNvSpPr txBox="1"/>
          <p:nvPr/>
        </p:nvSpPr>
        <p:spPr>
          <a:xfrm rot="16200000" flipH="1">
            <a:off x="3606867" y="3892538"/>
            <a:ext cx="120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Window 0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文本框 245">
            <a:extLst>
              <a:ext uri="{FF2B5EF4-FFF2-40B4-BE49-F238E27FC236}">
                <a16:creationId xmlns:a16="http://schemas.microsoft.com/office/drawing/2014/main" id="{3645E794-16E3-40BA-9E81-9FA5E5FEF7E0}"/>
              </a:ext>
            </a:extLst>
          </p:cNvPr>
          <p:cNvSpPr txBox="1"/>
          <p:nvPr/>
        </p:nvSpPr>
        <p:spPr>
          <a:xfrm rot="16200000" flipH="1">
            <a:off x="3603817" y="5173792"/>
            <a:ext cx="1201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Window 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文本框 247">
            <a:extLst>
              <a:ext uri="{FF2B5EF4-FFF2-40B4-BE49-F238E27FC236}">
                <a16:creationId xmlns:a16="http://schemas.microsoft.com/office/drawing/2014/main" id="{86D2BD2F-41ED-42AA-B910-C1C90DE12CE0}"/>
              </a:ext>
            </a:extLst>
          </p:cNvPr>
          <p:cNvSpPr txBox="1"/>
          <p:nvPr/>
        </p:nvSpPr>
        <p:spPr>
          <a:xfrm>
            <a:off x="163796" y="1436686"/>
            <a:ext cx="10900284" cy="144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Row Window Tiling: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Horizontal Partitioning: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Slice the sparse matrix into row windows of a fixed height.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Compression &amp; Padding</a:t>
            </a:r>
            <a:r>
              <a:rPr lang="en-US" altLang="zh-CN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 Nonempty columns are packed into dense blocks, and empty positions are padded with zeros.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矩形 248">
            <a:extLst>
              <a:ext uri="{FF2B5EF4-FFF2-40B4-BE49-F238E27FC236}">
                <a16:creationId xmlns:a16="http://schemas.microsoft.com/office/drawing/2014/main" id="{A23EC499-6857-45C8-81D4-551B3746C2E7}"/>
              </a:ext>
            </a:extLst>
          </p:cNvPr>
          <p:cNvSpPr/>
          <p:nvPr/>
        </p:nvSpPr>
        <p:spPr>
          <a:xfrm>
            <a:off x="4674514" y="3428601"/>
            <a:ext cx="2592000" cy="129600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>
            <a:extLst>
              <a:ext uri="{FF2B5EF4-FFF2-40B4-BE49-F238E27FC236}">
                <a16:creationId xmlns:a16="http://schemas.microsoft.com/office/drawing/2014/main" id="{E8A15C65-43B7-4084-AD82-2CFB0F723781}"/>
              </a:ext>
            </a:extLst>
          </p:cNvPr>
          <p:cNvSpPr/>
          <p:nvPr/>
        </p:nvSpPr>
        <p:spPr>
          <a:xfrm>
            <a:off x="4673593" y="4724407"/>
            <a:ext cx="2592000" cy="1296000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7D7F29CC-DA4B-4CD2-8BF4-B3EB2C42AE58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11944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11836399" y="6471920"/>
            <a:ext cx="321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B75392-B8C3-45CB-89A5-604E609F328D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Swap-and-Transpose strategy 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F42ED7A-3C8B-4258-A868-27CA109E8F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602" y="1366460"/>
            <a:ext cx="6648556" cy="32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0" name="文本框 219">
                <a:extLst>
                  <a:ext uri="{FF2B5EF4-FFF2-40B4-BE49-F238E27FC236}">
                    <a16:creationId xmlns:a16="http://schemas.microsoft.com/office/drawing/2014/main" id="{83CEF22B-E6F0-48DF-B3EA-B0D0A495E140}"/>
                  </a:ext>
                </a:extLst>
              </p:cNvPr>
              <p:cNvSpPr txBox="1"/>
              <p:nvPr/>
            </p:nvSpPr>
            <p:spPr>
              <a:xfrm>
                <a:off x="841651" y="4606460"/>
                <a:ext cx="10488377" cy="1796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</a:pPr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The left Tensor Core operand typically requires </a:t>
                </a:r>
                <a14:m>
                  <m:oMath xmlns:m="http://schemas.openxmlformats.org/officeDocument/2006/math"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𝑀</m:t>
                    </m:r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=16</m:t>
                    </m:r>
                  </m:oMath>
                </a14:m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, leading to significant zero padding in highly sparse regions.</a:t>
                </a:r>
              </a:p>
              <a:p>
                <a:pPr marL="285750" lvl="0" indent="-285750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Leveraging </a:t>
                </a:r>
                <a14:m>
                  <m:oMath xmlns:m="http://schemas.openxmlformats.org/officeDocument/2006/math"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𝐴</m:t>
                    </m:r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×</m:t>
                    </m:r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𝐵</m:t>
                    </m:r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=</m:t>
                    </m:r>
                    <m:sSup>
                      <m:sSupPr>
                        <m:ctrlPr>
                          <a:rPr kumimoji="0" lang="zh-CN" altLang="zh-CN" sz="180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zh-CN" altLang="zh-CN" sz="180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zh-CN" altLang="zh-CN" sz="180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Google Sans Text"/>
                                  </a:rPr>
                                </m:ctrlPr>
                              </m:sSupPr>
                              <m:e>
                                <m:r>
                                  <a:rPr kumimoji="0" lang="zh-CN" altLang="zh-CN" sz="18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Google Sans Text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zh-CN" altLang="zh-CN" sz="18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Google Sans Text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kumimoji="0" lang="zh-CN" altLang="zh-CN" sz="1800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kumimoji="0" lang="zh-CN" altLang="zh-CN" sz="180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Google Sans Text"/>
                                  </a:rPr>
                                </m:ctrlPr>
                              </m:sSupPr>
                              <m:e>
                                <m:r>
                                  <a:rPr kumimoji="0" lang="zh-CN" altLang="zh-CN" sz="18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Google Sans Text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kumimoji="0" lang="zh-CN" altLang="zh-CN" sz="18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Google Sans Text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kumimoji="0" lang="zh-CN" altLang="zh-CN" sz="1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</a:rPr>
                          <m:t>𝑇</m:t>
                        </m:r>
                      </m:sup>
                    </m:sSup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=</m:t>
                    </m:r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𝐶</m:t>
                    </m:r>
                  </m:oMath>
                </a14:m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, the two operands are exchanged and transposed, enabling the sparse matrix</a:t>
                </a:r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A transpose</a:t>
                </a:r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to serve as the right operand to match the smaller </a:t>
                </a:r>
                <a14:m>
                  <m:oMath xmlns:m="http://schemas.openxmlformats.org/officeDocument/2006/math"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𝑁</m:t>
                    </m:r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=8</m:t>
                    </m:r>
                  </m:oMath>
                </a14:m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dimension on TCUs.</a:t>
                </a:r>
                <a:r>
                  <a:rPr lang="en-US" altLang="zh-CN" dirty="0"/>
                  <a:t> (First proposed in </a:t>
                </a:r>
                <a:r>
                  <a:rPr lang="en-US" altLang="zh-CN" dirty="0" err="1">
                    <a:solidFill>
                      <a:srgbClr val="C00000"/>
                    </a:solidFill>
                  </a:rPr>
                  <a:t>FlashSparse</a:t>
                </a:r>
                <a:r>
                  <a:rPr lang="en-US" altLang="zh-CN" dirty="0"/>
                  <a:t> (Shi et al., PPoPP'25))</a:t>
                </a: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0" name="文本框 219">
                <a:extLst>
                  <a:ext uri="{FF2B5EF4-FFF2-40B4-BE49-F238E27FC236}">
                    <a16:creationId xmlns:a16="http://schemas.microsoft.com/office/drawing/2014/main" id="{83CEF22B-E6F0-48DF-B3EA-B0D0A495E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651" y="4606460"/>
                <a:ext cx="10488377" cy="1796133"/>
              </a:xfrm>
              <a:prstGeom prst="rect">
                <a:avLst/>
              </a:prstGeom>
              <a:blipFill>
                <a:blip r:embed="rId7"/>
                <a:stretch>
                  <a:fillRect l="-349" b="-4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680ABB2D-EFB7-43BE-9DBD-5EF0835F427E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604454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816080" y="6471920"/>
            <a:ext cx="3365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29332" y="3014027"/>
            <a:ext cx="269138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spc="400" dirty="0">
                <a:latin typeface="Arial"/>
                <a:ea typeface="微软雅黑"/>
              </a:rPr>
              <a:t>Outline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FA44199-01A1-41B8-9F9C-7F61FC04DD29}"/>
              </a:ext>
            </a:extLst>
          </p:cNvPr>
          <p:cNvCxnSpPr>
            <a:cxnSpLocks/>
          </p:cNvCxnSpPr>
          <p:nvPr/>
        </p:nvCxnSpPr>
        <p:spPr>
          <a:xfrm>
            <a:off x="4529889" y="1467853"/>
            <a:ext cx="0" cy="4271210"/>
          </a:xfrm>
          <a:prstGeom prst="line">
            <a:avLst/>
          </a:prstGeom>
          <a:ln w="28575">
            <a:solidFill>
              <a:srgbClr val="8FAA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4F83063-5A17-436C-895F-09C6C5734E6C}"/>
              </a:ext>
            </a:extLst>
          </p:cNvPr>
          <p:cNvSpPr txBox="1"/>
          <p:nvPr/>
        </p:nvSpPr>
        <p:spPr>
          <a:xfrm>
            <a:off x="5239065" y="1581794"/>
            <a:ext cx="4094708" cy="369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Background</a:t>
            </a:r>
            <a:endParaRPr lang="en-US" altLang="en-US" sz="3200" spc="200" dirty="0">
              <a:solidFill>
                <a:srgbClr val="4874CB"/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rgbClr val="4874CB"/>
                </a:solidFill>
                <a:latin typeface="Arial"/>
                <a:ea typeface="微软雅黑"/>
              </a:rPr>
              <a:t>Motivation</a:t>
            </a:r>
            <a:endParaRPr lang="en-US" altLang="zh-CN" sz="3200" spc="200" dirty="0">
              <a:solidFill>
                <a:schemeClr val="bg2">
                  <a:lumMod val="85000"/>
                </a:schemeClr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TileSpMM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Evaluation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Conclusion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2648548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17" name="直接连接符 116">
            <a:extLst>
              <a:ext uri="{FF2B5EF4-FFF2-40B4-BE49-F238E27FC236}">
                <a16:creationId xmlns:a16="http://schemas.microsoft.com/office/drawing/2014/main" id="{5A707A73-C467-4343-B260-AC598EAD06B7}"/>
              </a:ext>
            </a:extLst>
          </p:cNvPr>
          <p:cNvCxnSpPr>
            <a:cxnSpLocks/>
          </p:cNvCxnSpPr>
          <p:nvPr/>
        </p:nvCxnSpPr>
        <p:spPr>
          <a:xfrm>
            <a:off x="6096000" y="1265530"/>
            <a:ext cx="1" cy="5059070"/>
          </a:xfrm>
          <a:prstGeom prst="line">
            <a:avLst/>
          </a:prstGeom>
          <a:ln w="50800" cap="flat" cmpd="sng" algn="ctr">
            <a:solidFill>
              <a:srgbClr val="A2BDF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8" name="ïṧ1idê">
            <a:extLst>
              <a:ext uri="{FF2B5EF4-FFF2-40B4-BE49-F238E27FC236}">
                <a16:creationId xmlns:a16="http://schemas.microsoft.com/office/drawing/2014/main" id="{EB589FEC-E2EF-456B-9CD4-7273988C3335}"/>
              </a:ext>
            </a:extLst>
          </p:cNvPr>
          <p:cNvSpPr/>
          <p:nvPr/>
        </p:nvSpPr>
        <p:spPr>
          <a:xfrm>
            <a:off x="6024000" y="1953715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8E8442A-E56F-4362-B6BB-FF0B43A113E8}"/>
              </a:ext>
            </a:extLst>
          </p:cNvPr>
          <p:cNvGrpSpPr/>
          <p:nvPr/>
        </p:nvGrpSpPr>
        <p:grpSpPr>
          <a:xfrm>
            <a:off x="488250" y="4305820"/>
            <a:ext cx="5185898" cy="1224000"/>
            <a:chOff x="188644" y="4186008"/>
            <a:chExt cx="5185898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88F10666-F4C6-4D42-8CC3-B9D419E5C94C}"/>
                    </a:ext>
                  </a:extLst>
                </p:cNvPr>
                <p:cNvSpPr txBox="1"/>
                <p:nvPr/>
              </p:nvSpPr>
              <p:spPr>
                <a:xfrm>
                  <a:off x="188644" y="4186008"/>
                  <a:ext cx="5181173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FlashSparse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(Shi et al., PPoPP'25): </a:t>
                  </a:r>
                  <a14:m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Adopts a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swap-and-transpose strategy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minimize computation granularity, significantly reducing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computation redundancy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88F10666-F4C6-4D42-8CC3-B9D419E5C9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644" y="4186008"/>
                  <a:ext cx="5181173" cy="1200329"/>
                </a:xfrm>
                <a:prstGeom prst="rect">
                  <a:avLst/>
                </a:prstGeom>
                <a:blipFill>
                  <a:blip r:embed="rId9"/>
                  <a:stretch>
                    <a:fillRect l="-941" t="-2538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25713B1-160E-47DC-918A-8073C4ABF44B}"/>
                </a:ext>
              </a:extLst>
            </p:cNvPr>
            <p:cNvSpPr/>
            <p:nvPr/>
          </p:nvSpPr>
          <p:spPr>
            <a:xfrm>
              <a:off x="193369" y="4186008"/>
              <a:ext cx="5181173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EFD2AC3-9F74-478F-BC58-D7A368ED4866}"/>
              </a:ext>
            </a:extLst>
          </p:cNvPr>
          <p:cNvGrpSpPr/>
          <p:nvPr/>
        </p:nvGrpSpPr>
        <p:grpSpPr>
          <a:xfrm>
            <a:off x="483528" y="1413425"/>
            <a:ext cx="5190619" cy="1225001"/>
            <a:chOff x="193368" y="1272824"/>
            <a:chExt cx="5190619" cy="12250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FD6B833E-5FD3-4DD5-9A57-FB873713E9D3}"/>
                    </a:ext>
                  </a:extLst>
                </p:cNvPr>
                <p:cNvSpPr txBox="1"/>
                <p:nvPr/>
              </p:nvSpPr>
              <p:spPr>
                <a:xfrm>
                  <a:off x="193369" y="1297496"/>
                  <a:ext cx="5171766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TC-GNN(Wang et al., ATC'23):</a:t>
                  </a:r>
                  <a14:m>
                    <m:oMath xmlns:m="http://schemas.openxmlformats.org/officeDocument/2006/math">
                      <m:r>
                        <a:rPr lang="en-US" altLang="zh-CN" b="0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Compresses sparse graphs into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dense blocks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via node merging, utilizing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CUDA-TCU co-execution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FD6B833E-5FD3-4DD5-9A57-FB873713E9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369" y="1297496"/>
                  <a:ext cx="5171766" cy="1200329"/>
                </a:xfrm>
                <a:prstGeom prst="rect">
                  <a:avLst/>
                </a:prstGeom>
                <a:blipFill>
                  <a:blip r:embed="rId10"/>
                  <a:stretch>
                    <a:fillRect l="-942" t="-3046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BBB370E5-E2CE-485D-90B9-056309B8A535}"/>
                </a:ext>
              </a:extLst>
            </p:cNvPr>
            <p:cNvSpPr/>
            <p:nvPr/>
          </p:nvSpPr>
          <p:spPr>
            <a:xfrm>
              <a:off x="193368" y="1272824"/>
              <a:ext cx="5190619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487CA5C-441C-4F41-B53D-84259EB08F51}"/>
              </a:ext>
            </a:extLst>
          </p:cNvPr>
          <p:cNvGrpSpPr/>
          <p:nvPr/>
        </p:nvGrpSpPr>
        <p:grpSpPr>
          <a:xfrm>
            <a:off x="488250" y="2840600"/>
            <a:ext cx="5190619" cy="1224000"/>
            <a:chOff x="193368" y="2721111"/>
            <a:chExt cx="5190619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文本框 108">
                  <a:extLst>
                    <a:ext uri="{FF2B5EF4-FFF2-40B4-BE49-F238E27FC236}">
                      <a16:creationId xmlns:a16="http://schemas.microsoft.com/office/drawing/2014/main" id="{D30D9BAD-8813-4CFB-A3DF-71A843603CBD}"/>
                    </a:ext>
                  </a:extLst>
                </p:cNvPr>
                <p:cNvSpPr txBox="1"/>
                <p:nvPr/>
              </p:nvSpPr>
              <p:spPr>
                <a:xfrm>
                  <a:off x="198093" y="2730768"/>
                  <a:ext cx="5181172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SMaT(Okanovic et al., SC'24):</a:t>
                  </a:r>
                  <a14:m>
                    <m:oMath xmlns:m="http://schemas.openxmlformats.org/officeDocument/2006/math">
                      <m:r>
                        <a:rPr lang="en-US" altLang="zh-CN" b="0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Maximizes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block density 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via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matrix reordering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directly invoking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low-level MMA APIs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maximize hardware utilization.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9" name="文本框 108">
                  <a:extLst>
                    <a:ext uri="{FF2B5EF4-FFF2-40B4-BE49-F238E27FC236}">
                      <a16:creationId xmlns:a16="http://schemas.microsoft.com/office/drawing/2014/main" id="{D30D9BAD-8813-4CFB-A3DF-71A843603C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093" y="2730768"/>
                  <a:ext cx="5181172" cy="1200329"/>
                </a:xfrm>
                <a:prstGeom prst="rect">
                  <a:avLst/>
                </a:prstGeom>
                <a:blipFill>
                  <a:blip r:embed="rId11"/>
                  <a:stretch>
                    <a:fillRect l="-1059" t="-3061" r="-1765" b="-765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A670FA4C-3A1E-4D4B-BD13-7936207A67C4}"/>
                </a:ext>
              </a:extLst>
            </p:cNvPr>
            <p:cNvSpPr/>
            <p:nvPr/>
          </p:nvSpPr>
          <p:spPr>
            <a:xfrm>
              <a:off x="193368" y="2721111"/>
              <a:ext cx="5190619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728C925-896A-4628-A080-C32B96B2B6E9}"/>
              </a:ext>
            </a:extLst>
          </p:cNvPr>
          <p:cNvGrpSpPr/>
          <p:nvPr/>
        </p:nvGrpSpPr>
        <p:grpSpPr>
          <a:xfrm>
            <a:off x="6535744" y="2132460"/>
            <a:ext cx="5112000" cy="1224000"/>
            <a:chOff x="6426674" y="1968681"/>
            <a:chExt cx="5112000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文本框 107">
                  <a:extLst>
                    <a:ext uri="{FF2B5EF4-FFF2-40B4-BE49-F238E27FC236}">
                      <a16:creationId xmlns:a16="http://schemas.microsoft.com/office/drawing/2014/main" id="{63E7DABA-B947-491D-BB26-64FBF2790258}"/>
                    </a:ext>
                  </a:extLst>
                </p:cNvPr>
                <p:cNvSpPr txBox="1"/>
                <p:nvPr/>
              </p:nvSpPr>
              <p:spPr>
                <a:xfrm>
                  <a:off x="6448248" y="1984366"/>
                  <a:ext cx="5075846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DTC-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SpMM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(Fan et al., ASPLOS'24):</a:t>
                  </a:r>
                  <a14:m>
                    <m:oMath xmlns:m="http://schemas.openxmlformats.org/officeDocument/2006/math">
                      <m:r>
                        <a:rPr lang="en-US" altLang="zh-CN" b="0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Proposes two-tier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matrix reordering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improve data density, introducing sparse double buffering to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overlap memory and computation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8" name="文本框 107">
                  <a:extLst>
                    <a:ext uri="{FF2B5EF4-FFF2-40B4-BE49-F238E27FC236}">
                      <a16:creationId xmlns:a16="http://schemas.microsoft.com/office/drawing/2014/main" id="{63E7DABA-B947-491D-BB26-64FBF27902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248" y="1984366"/>
                  <a:ext cx="5075846" cy="1200329"/>
                </a:xfrm>
                <a:prstGeom prst="rect">
                  <a:avLst/>
                </a:prstGeom>
                <a:blipFill>
                  <a:blip r:embed="rId12"/>
                  <a:stretch>
                    <a:fillRect l="-1082" t="-2538" r="-1923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8D5F6D84-CD03-4EE2-B127-B1B9193F2E77}"/>
                </a:ext>
              </a:extLst>
            </p:cNvPr>
            <p:cNvSpPr/>
            <p:nvPr/>
          </p:nvSpPr>
          <p:spPr>
            <a:xfrm>
              <a:off x="6426674" y="1968681"/>
              <a:ext cx="5112000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BE8FB3-9916-477B-9DE4-7ABD8859A87E}"/>
              </a:ext>
            </a:extLst>
          </p:cNvPr>
          <p:cNvGrpSpPr/>
          <p:nvPr/>
        </p:nvGrpSpPr>
        <p:grpSpPr>
          <a:xfrm>
            <a:off x="6535744" y="3570045"/>
            <a:ext cx="5072376" cy="1224000"/>
            <a:chOff x="6432014" y="3443109"/>
            <a:chExt cx="5072376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08630453-390A-4280-9D76-AE6C7898B66E}"/>
                    </a:ext>
                  </a:extLst>
                </p:cNvPr>
                <p:cNvSpPr txBox="1"/>
                <p:nvPr/>
              </p:nvSpPr>
              <p:spPr>
                <a:xfrm>
                  <a:off x="6453588" y="3465918"/>
                  <a:ext cx="5040000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Acc-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SpMM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(Zhao et al., PPoPP'25): </a:t>
                  </a:r>
                  <a14:m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Performs data-affinity-based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matrix reordering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adopting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bitmap compression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BitTCF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 to reduce memory footprint.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08630453-390A-4280-9D76-AE6C7898B6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3588" y="3465918"/>
                  <a:ext cx="5040000" cy="1200329"/>
                </a:xfrm>
                <a:prstGeom prst="rect">
                  <a:avLst/>
                </a:prstGeom>
                <a:blipFill>
                  <a:blip r:embed="rId13"/>
                  <a:stretch>
                    <a:fillRect l="-1090" t="-2538" r="-2906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FA2E20C8-D958-459D-948B-6C2AF455380A}"/>
                </a:ext>
              </a:extLst>
            </p:cNvPr>
            <p:cNvSpPr/>
            <p:nvPr/>
          </p:nvSpPr>
          <p:spPr>
            <a:xfrm>
              <a:off x="6432014" y="3443109"/>
              <a:ext cx="5072376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35B27875-D77C-43C2-BFF6-E301E95860FC}"/>
              </a:ext>
            </a:extLst>
          </p:cNvPr>
          <p:cNvGrpSpPr/>
          <p:nvPr/>
        </p:nvGrpSpPr>
        <p:grpSpPr>
          <a:xfrm>
            <a:off x="6536704" y="5008041"/>
            <a:ext cx="5072376" cy="1224000"/>
            <a:chOff x="6425601" y="4917538"/>
            <a:chExt cx="5072376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949BB41C-CED5-4EC0-8C91-DBB9C3FE6F1E}"/>
                    </a:ext>
                  </a:extLst>
                </p:cNvPr>
                <p:cNvSpPr txBox="1"/>
                <p:nvPr/>
              </p:nvSpPr>
              <p:spPr>
                <a:xfrm>
                  <a:off x="6448202" y="4941209"/>
                  <a:ext cx="5040000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SSpMM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Xue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et al., TPDS'25): </a:t>
                  </a:r>
                  <a14:m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altLang="zh-CN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Introduces a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Transpose Mapping Scheme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for fine-grained computation, utilizing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Register Shuffle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resolve data layout restrictions.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949BB41C-CED5-4EC0-8C91-DBB9C3FE6F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202" y="4941209"/>
                  <a:ext cx="5040000" cy="1200329"/>
                </a:xfrm>
                <a:prstGeom prst="rect">
                  <a:avLst/>
                </a:prstGeom>
                <a:blipFill>
                  <a:blip r:embed="rId14"/>
                  <a:stretch>
                    <a:fillRect l="-967" t="-2538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1C7E7EF1-5220-4C99-B524-C687FFB1F24C}"/>
                </a:ext>
              </a:extLst>
            </p:cNvPr>
            <p:cNvSpPr/>
            <p:nvPr/>
          </p:nvSpPr>
          <p:spPr>
            <a:xfrm>
              <a:off x="6425601" y="4917538"/>
              <a:ext cx="5072376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7" name="文本框 156">
            <a:extLst>
              <a:ext uri="{FF2B5EF4-FFF2-40B4-BE49-F238E27FC236}">
                <a16:creationId xmlns:a16="http://schemas.microsoft.com/office/drawing/2014/main" id="{28BE5D85-2CB2-4239-AEF8-2CC0CB099D81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</p:txBody>
      </p:sp>
      <p:sp>
        <p:nvSpPr>
          <p:cNvPr id="158" name="ïṧ1idê">
            <a:extLst>
              <a:ext uri="{FF2B5EF4-FFF2-40B4-BE49-F238E27FC236}">
                <a16:creationId xmlns:a16="http://schemas.microsoft.com/office/drawing/2014/main" id="{B3D0945C-9AF1-4C0D-81D7-90F42C81B0C1}"/>
              </a:ext>
            </a:extLst>
          </p:cNvPr>
          <p:cNvSpPr/>
          <p:nvPr/>
        </p:nvSpPr>
        <p:spPr>
          <a:xfrm>
            <a:off x="6022975" y="5549689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59" name="ïṧ1idê">
            <a:extLst>
              <a:ext uri="{FF2B5EF4-FFF2-40B4-BE49-F238E27FC236}">
                <a16:creationId xmlns:a16="http://schemas.microsoft.com/office/drawing/2014/main" id="{66BFE58F-2953-4D34-80FD-754FD49D2CC2}"/>
              </a:ext>
            </a:extLst>
          </p:cNvPr>
          <p:cNvSpPr/>
          <p:nvPr/>
        </p:nvSpPr>
        <p:spPr>
          <a:xfrm>
            <a:off x="6022975" y="3383914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60" name="ïṧ1idê">
            <a:extLst>
              <a:ext uri="{FF2B5EF4-FFF2-40B4-BE49-F238E27FC236}">
                <a16:creationId xmlns:a16="http://schemas.microsoft.com/office/drawing/2014/main" id="{3AAA771A-50F9-48B3-B585-559CB9375ED3}"/>
              </a:ext>
            </a:extLst>
          </p:cNvPr>
          <p:cNvSpPr/>
          <p:nvPr/>
        </p:nvSpPr>
        <p:spPr>
          <a:xfrm>
            <a:off x="6024000" y="4841523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61" name="ïṧ1idê">
            <a:extLst>
              <a:ext uri="{FF2B5EF4-FFF2-40B4-BE49-F238E27FC236}">
                <a16:creationId xmlns:a16="http://schemas.microsoft.com/office/drawing/2014/main" id="{CDB07FD3-9C1D-4AC0-8250-AAD018C93740}"/>
              </a:ext>
            </a:extLst>
          </p:cNvPr>
          <p:cNvSpPr/>
          <p:nvPr/>
        </p:nvSpPr>
        <p:spPr>
          <a:xfrm>
            <a:off x="6024000" y="4109440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63" name="ïṧ1idê">
            <a:extLst>
              <a:ext uri="{FF2B5EF4-FFF2-40B4-BE49-F238E27FC236}">
                <a16:creationId xmlns:a16="http://schemas.microsoft.com/office/drawing/2014/main" id="{AD35A46E-8BD9-4BFC-BB07-BB366E65AED1}"/>
              </a:ext>
            </a:extLst>
          </p:cNvPr>
          <p:cNvSpPr/>
          <p:nvPr/>
        </p:nvSpPr>
        <p:spPr>
          <a:xfrm>
            <a:off x="6024000" y="2671732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DC32DDE8-E518-44DA-9713-5B069D580CFB}"/>
              </a:ext>
            </a:extLst>
          </p:cNvPr>
          <p:cNvCxnSpPr>
            <a:stCxn id="134" idx="3"/>
            <a:endCxn id="118" idx="2"/>
          </p:cNvCxnSpPr>
          <p:nvPr/>
        </p:nvCxnSpPr>
        <p:spPr>
          <a:xfrm>
            <a:off x="5674147" y="2025425"/>
            <a:ext cx="349853" cy="290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箭头连接符 163">
            <a:extLst>
              <a:ext uri="{FF2B5EF4-FFF2-40B4-BE49-F238E27FC236}">
                <a16:creationId xmlns:a16="http://schemas.microsoft.com/office/drawing/2014/main" id="{1D350D4B-B613-4213-9438-0D62D4AAA81B}"/>
              </a:ext>
            </a:extLst>
          </p:cNvPr>
          <p:cNvCxnSpPr>
            <a:cxnSpLocks/>
            <a:stCxn id="135" idx="3"/>
            <a:endCxn id="159" idx="2"/>
          </p:cNvCxnSpPr>
          <p:nvPr/>
        </p:nvCxnSpPr>
        <p:spPr>
          <a:xfrm>
            <a:off x="5678869" y="3452600"/>
            <a:ext cx="344106" cy="3314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F1CC72AA-49B7-44BF-92E9-23810724C7EA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663924" y="4913523"/>
            <a:ext cx="360076" cy="820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箭头连接符 165">
            <a:extLst>
              <a:ext uri="{FF2B5EF4-FFF2-40B4-BE49-F238E27FC236}">
                <a16:creationId xmlns:a16="http://schemas.microsoft.com/office/drawing/2014/main" id="{14B759C3-74EB-46A4-86EA-7363631CF80B}"/>
              </a:ext>
            </a:extLst>
          </p:cNvPr>
          <p:cNvCxnSpPr>
            <a:cxnSpLocks/>
            <a:endCxn id="158" idx="6"/>
          </p:cNvCxnSpPr>
          <p:nvPr/>
        </p:nvCxnSpPr>
        <p:spPr>
          <a:xfrm flipH="1" flipV="1">
            <a:off x="6166975" y="5621689"/>
            <a:ext cx="350880" cy="4282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B26E2BF3-5B61-4341-8066-FD780D068DBE}"/>
              </a:ext>
            </a:extLst>
          </p:cNvPr>
          <p:cNvCxnSpPr>
            <a:cxnSpLocks/>
            <a:stCxn id="154" idx="1"/>
            <a:endCxn id="161" idx="6"/>
          </p:cNvCxnSpPr>
          <p:nvPr/>
        </p:nvCxnSpPr>
        <p:spPr>
          <a:xfrm flipH="1" flipV="1">
            <a:off x="6168000" y="4181440"/>
            <a:ext cx="367744" cy="605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箭头连接符 167">
            <a:extLst>
              <a:ext uri="{FF2B5EF4-FFF2-40B4-BE49-F238E27FC236}">
                <a16:creationId xmlns:a16="http://schemas.microsoft.com/office/drawing/2014/main" id="{C4A2F8EC-FF2C-4599-9333-B253689C4E00}"/>
              </a:ext>
            </a:extLst>
          </p:cNvPr>
          <p:cNvCxnSpPr>
            <a:cxnSpLocks/>
            <a:stCxn id="136" idx="1"/>
            <a:endCxn id="163" idx="6"/>
          </p:cNvCxnSpPr>
          <p:nvPr/>
        </p:nvCxnSpPr>
        <p:spPr>
          <a:xfrm flipH="1" flipV="1">
            <a:off x="6168000" y="2743732"/>
            <a:ext cx="367744" cy="728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文本框 172">
            <a:extLst>
              <a:ext uri="{FF2B5EF4-FFF2-40B4-BE49-F238E27FC236}">
                <a16:creationId xmlns:a16="http://schemas.microsoft.com/office/drawing/2014/main" id="{55615DB0-385A-4F8C-8445-AF160184854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816080" y="6471920"/>
            <a:ext cx="3365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B5F2DD6-CDA8-47B9-94CF-3EC9B744AFF5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424291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17" name="直接连接符 116">
            <a:extLst>
              <a:ext uri="{FF2B5EF4-FFF2-40B4-BE49-F238E27FC236}">
                <a16:creationId xmlns:a16="http://schemas.microsoft.com/office/drawing/2014/main" id="{5A707A73-C467-4343-B260-AC598EAD06B7}"/>
              </a:ext>
            </a:extLst>
          </p:cNvPr>
          <p:cNvCxnSpPr>
            <a:cxnSpLocks/>
          </p:cNvCxnSpPr>
          <p:nvPr/>
        </p:nvCxnSpPr>
        <p:spPr>
          <a:xfrm>
            <a:off x="6096000" y="1265530"/>
            <a:ext cx="1" cy="5059070"/>
          </a:xfrm>
          <a:prstGeom prst="line">
            <a:avLst/>
          </a:prstGeom>
          <a:ln w="50800" cap="flat" cmpd="sng" algn="ctr">
            <a:solidFill>
              <a:srgbClr val="A2BDF6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8" name="ïṧ1idê">
            <a:extLst>
              <a:ext uri="{FF2B5EF4-FFF2-40B4-BE49-F238E27FC236}">
                <a16:creationId xmlns:a16="http://schemas.microsoft.com/office/drawing/2014/main" id="{EB589FEC-E2EF-456B-9CD4-7273988C3335}"/>
              </a:ext>
            </a:extLst>
          </p:cNvPr>
          <p:cNvSpPr/>
          <p:nvPr/>
        </p:nvSpPr>
        <p:spPr>
          <a:xfrm>
            <a:off x="6024000" y="1953715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B8E8442A-E56F-4362-B6BB-FF0B43A113E8}"/>
              </a:ext>
            </a:extLst>
          </p:cNvPr>
          <p:cNvGrpSpPr/>
          <p:nvPr/>
        </p:nvGrpSpPr>
        <p:grpSpPr>
          <a:xfrm>
            <a:off x="488250" y="4305820"/>
            <a:ext cx="5185898" cy="1224000"/>
            <a:chOff x="188644" y="4186008"/>
            <a:chExt cx="5185898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88F10666-F4C6-4D42-8CC3-B9D419E5C94C}"/>
                    </a:ext>
                  </a:extLst>
                </p:cNvPr>
                <p:cNvSpPr txBox="1"/>
                <p:nvPr/>
              </p:nvSpPr>
              <p:spPr>
                <a:xfrm>
                  <a:off x="188644" y="4186008"/>
                  <a:ext cx="5181173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FlashSparse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(Shi et al., PPoPP'25): </a:t>
                  </a:r>
                  <a14:m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Adopts a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swap-and-transpose strategy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minimize computation granularity, significantly reducing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computation redundancy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4" name="文本框 113">
                  <a:extLst>
                    <a:ext uri="{FF2B5EF4-FFF2-40B4-BE49-F238E27FC236}">
                      <a16:creationId xmlns:a16="http://schemas.microsoft.com/office/drawing/2014/main" id="{88F10666-F4C6-4D42-8CC3-B9D419E5C9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644" y="4186008"/>
                  <a:ext cx="5181173" cy="1200329"/>
                </a:xfrm>
                <a:prstGeom prst="rect">
                  <a:avLst/>
                </a:prstGeom>
                <a:blipFill>
                  <a:blip r:embed="rId9"/>
                  <a:stretch>
                    <a:fillRect l="-941" t="-2538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25713B1-160E-47DC-918A-8073C4ABF44B}"/>
                </a:ext>
              </a:extLst>
            </p:cNvPr>
            <p:cNvSpPr/>
            <p:nvPr/>
          </p:nvSpPr>
          <p:spPr>
            <a:xfrm>
              <a:off x="193369" y="4186008"/>
              <a:ext cx="5181173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EFD2AC3-9F74-478F-BC58-D7A368ED4866}"/>
              </a:ext>
            </a:extLst>
          </p:cNvPr>
          <p:cNvGrpSpPr/>
          <p:nvPr/>
        </p:nvGrpSpPr>
        <p:grpSpPr>
          <a:xfrm>
            <a:off x="483528" y="1413425"/>
            <a:ext cx="5190619" cy="1225001"/>
            <a:chOff x="193368" y="1272824"/>
            <a:chExt cx="5190619" cy="122500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FD6B833E-5FD3-4DD5-9A57-FB873713E9D3}"/>
                    </a:ext>
                  </a:extLst>
                </p:cNvPr>
                <p:cNvSpPr txBox="1"/>
                <p:nvPr/>
              </p:nvSpPr>
              <p:spPr>
                <a:xfrm>
                  <a:off x="193369" y="1297496"/>
                  <a:ext cx="5171766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TC-GNN(Wang et al., ATC'23):</a:t>
                  </a:r>
                  <a14:m>
                    <m:oMath xmlns:m="http://schemas.openxmlformats.org/officeDocument/2006/math">
                      <m:r>
                        <a:rPr lang="en-US" altLang="zh-CN" b="0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Compresses sparse graphs into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dense blocks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via node merging, utilizing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CUDA-TCU co-execution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7" name="文本框 106">
                  <a:extLst>
                    <a:ext uri="{FF2B5EF4-FFF2-40B4-BE49-F238E27FC236}">
                      <a16:creationId xmlns:a16="http://schemas.microsoft.com/office/drawing/2014/main" id="{FD6B833E-5FD3-4DD5-9A57-FB873713E9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369" y="1297496"/>
                  <a:ext cx="5171766" cy="1200329"/>
                </a:xfrm>
                <a:prstGeom prst="rect">
                  <a:avLst/>
                </a:prstGeom>
                <a:blipFill>
                  <a:blip r:embed="rId10"/>
                  <a:stretch>
                    <a:fillRect l="-942" t="-3046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BBB370E5-E2CE-485D-90B9-056309B8A535}"/>
                </a:ext>
              </a:extLst>
            </p:cNvPr>
            <p:cNvSpPr/>
            <p:nvPr/>
          </p:nvSpPr>
          <p:spPr>
            <a:xfrm>
              <a:off x="193368" y="1272824"/>
              <a:ext cx="5190619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487CA5C-441C-4F41-B53D-84259EB08F51}"/>
              </a:ext>
            </a:extLst>
          </p:cNvPr>
          <p:cNvGrpSpPr/>
          <p:nvPr/>
        </p:nvGrpSpPr>
        <p:grpSpPr>
          <a:xfrm>
            <a:off x="488250" y="2840600"/>
            <a:ext cx="5190619" cy="1224000"/>
            <a:chOff x="193368" y="2721111"/>
            <a:chExt cx="5190619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文本框 108">
                  <a:extLst>
                    <a:ext uri="{FF2B5EF4-FFF2-40B4-BE49-F238E27FC236}">
                      <a16:creationId xmlns:a16="http://schemas.microsoft.com/office/drawing/2014/main" id="{D30D9BAD-8813-4CFB-A3DF-71A843603CBD}"/>
                    </a:ext>
                  </a:extLst>
                </p:cNvPr>
                <p:cNvSpPr txBox="1"/>
                <p:nvPr/>
              </p:nvSpPr>
              <p:spPr>
                <a:xfrm>
                  <a:off x="198093" y="2730768"/>
                  <a:ext cx="5181172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SMaT(Okanovic et al., SC'24):</a:t>
                  </a:r>
                  <a14:m>
                    <m:oMath xmlns:m="http://schemas.openxmlformats.org/officeDocument/2006/math">
                      <m:r>
                        <a:rPr lang="en-US" altLang="zh-CN" b="0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Maximizes block density via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matrix reordering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directly invoking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low-level MMA APIs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maximize hardware utilization.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9" name="文本框 108">
                  <a:extLst>
                    <a:ext uri="{FF2B5EF4-FFF2-40B4-BE49-F238E27FC236}">
                      <a16:creationId xmlns:a16="http://schemas.microsoft.com/office/drawing/2014/main" id="{D30D9BAD-8813-4CFB-A3DF-71A843603C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093" y="2730768"/>
                  <a:ext cx="5181172" cy="1200329"/>
                </a:xfrm>
                <a:prstGeom prst="rect">
                  <a:avLst/>
                </a:prstGeom>
                <a:blipFill>
                  <a:blip r:embed="rId11"/>
                  <a:stretch>
                    <a:fillRect l="-1059" t="-3061" b="-765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A670FA4C-3A1E-4D4B-BD13-7936207A67C4}"/>
                </a:ext>
              </a:extLst>
            </p:cNvPr>
            <p:cNvSpPr/>
            <p:nvPr/>
          </p:nvSpPr>
          <p:spPr>
            <a:xfrm>
              <a:off x="193368" y="2721111"/>
              <a:ext cx="5190619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728C925-896A-4628-A080-C32B96B2B6E9}"/>
              </a:ext>
            </a:extLst>
          </p:cNvPr>
          <p:cNvGrpSpPr/>
          <p:nvPr/>
        </p:nvGrpSpPr>
        <p:grpSpPr>
          <a:xfrm>
            <a:off x="6535744" y="2132460"/>
            <a:ext cx="5112000" cy="1224000"/>
            <a:chOff x="6426674" y="1968681"/>
            <a:chExt cx="5112000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文本框 107">
                  <a:extLst>
                    <a:ext uri="{FF2B5EF4-FFF2-40B4-BE49-F238E27FC236}">
                      <a16:creationId xmlns:a16="http://schemas.microsoft.com/office/drawing/2014/main" id="{63E7DABA-B947-491D-BB26-64FBF2790258}"/>
                    </a:ext>
                  </a:extLst>
                </p:cNvPr>
                <p:cNvSpPr txBox="1"/>
                <p:nvPr/>
              </p:nvSpPr>
              <p:spPr>
                <a:xfrm>
                  <a:off x="6448248" y="1984366"/>
                  <a:ext cx="5075846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DTC-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SpMM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(Fan et al., ASPLOS'24):</a:t>
                  </a:r>
                  <a14:m>
                    <m:oMath xmlns:m="http://schemas.openxmlformats.org/officeDocument/2006/math">
                      <m:r>
                        <a:rPr lang="en-US" altLang="zh-CN" b="0" i="0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Proposes two-tier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matrix reordering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improve data density, introducing sparse double buffering to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overlap memory and computation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8" name="文本框 107">
                  <a:extLst>
                    <a:ext uri="{FF2B5EF4-FFF2-40B4-BE49-F238E27FC236}">
                      <a16:creationId xmlns:a16="http://schemas.microsoft.com/office/drawing/2014/main" id="{63E7DABA-B947-491D-BB26-64FBF27902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248" y="1984366"/>
                  <a:ext cx="5075846" cy="1200329"/>
                </a:xfrm>
                <a:prstGeom prst="rect">
                  <a:avLst/>
                </a:prstGeom>
                <a:blipFill>
                  <a:blip r:embed="rId12"/>
                  <a:stretch>
                    <a:fillRect l="-1082" t="-2538" r="-1923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8D5F6D84-CD03-4EE2-B127-B1B9193F2E77}"/>
                </a:ext>
              </a:extLst>
            </p:cNvPr>
            <p:cNvSpPr/>
            <p:nvPr/>
          </p:nvSpPr>
          <p:spPr>
            <a:xfrm>
              <a:off x="6426674" y="1968681"/>
              <a:ext cx="5112000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7BE8FB3-9916-477B-9DE4-7ABD8859A87E}"/>
              </a:ext>
            </a:extLst>
          </p:cNvPr>
          <p:cNvGrpSpPr/>
          <p:nvPr/>
        </p:nvGrpSpPr>
        <p:grpSpPr>
          <a:xfrm>
            <a:off x="6535744" y="3570045"/>
            <a:ext cx="5072376" cy="1224000"/>
            <a:chOff x="6432014" y="3443109"/>
            <a:chExt cx="5072376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08630453-390A-4280-9D76-AE6C7898B66E}"/>
                    </a:ext>
                  </a:extLst>
                </p:cNvPr>
                <p:cNvSpPr txBox="1"/>
                <p:nvPr/>
              </p:nvSpPr>
              <p:spPr>
                <a:xfrm>
                  <a:off x="6453588" y="3465918"/>
                  <a:ext cx="5040000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Acc-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SpMM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(Zhao et al., PPoPP'25): </a:t>
                  </a:r>
                  <a14:m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Performs data-affinity-based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matrix reordering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adopting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bitmap compression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(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BitTCF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 to reduce memory footprint.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2" name="文本框 111">
                  <a:extLst>
                    <a:ext uri="{FF2B5EF4-FFF2-40B4-BE49-F238E27FC236}">
                      <a16:creationId xmlns:a16="http://schemas.microsoft.com/office/drawing/2014/main" id="{08630453-390A-4280-9D76-AE6C7898B6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3588" y="3465918"/>
                  <a:ext cx="5040000" cy="1200329"/>
                </a:xfrm>
                <a:prstGeom prst="rect">
                  <a:avLst/>
                </a:prstGeom>
                <a:blipFill>
                  <a:blip r:embed="rId13"/>
                  <a:stretch>
                    <a:fillRect l="-1090" t="-2538" r="-2906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FA2E20C8-D958-459D-948B-6C2AF455380A}"/>
                </a:ext>
              </a:extLst>
            </p:cNvPr>
            <p:cNvSpPr/>
            <p:nvPr/>
          </p:nvSpPr>
          <p:spPr>
            <a:xfrm>
              <a:off x="6432014" y="3443109"/>
              <a:ext cx="5072376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35B27875-D77C-43C2-BFF6-E301E95860FC}"/>
              </a:ext>
            </a:extLst>
          </p:cNvPr>
          <p:cNvGrpSpPr/>
          <p:nvPr/>
        </p:nvGrpSpPr>
        <p:grpSpPr>
          <a:xfrm>
            <a:off x="6536704" y="5008041"/>
            <a:ext cx="5072376" cy="1224000"/>
            <a:chOff x="6425601" y="4917538"/>
            <a:chExt cx="5072376" cy="12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949BB41C-CED5-4EC0-8C91-DBB9C3FE6F1E}"/>
                    </a:ext>
                  </a:extLst>
                </p:cNvPr>
                <p:cNvSpPr txBox="1"/>
                <p:nvPr/>
              </p:nvSpPr>
              <p:spPr>
                <a:xfrm>
                  <a:off x="6448202" y="4941209"/>
                  <a:ext cx="5040000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SSpMM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</a:t>
                  </a:r>
                  <a:r>
                    <a:rPr lang="en-US" altLang="zh-CN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Xue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et al., TPDS'25): </a:t>
                  </a:r>
                  <a14:m>
                    <m:oMath xmlns:m="http://schemas.openxmlformats.org/officeDocument/2006/math"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𝟏𝟔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/</m:t>
                      </m:r>
                      <m:r>
                        <a:rPr lang="en-US" altLang="zh-CN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𝟖</m:t>
                      </m:r>
                      <m:r>
                        <a:rPr lang="en-US" altLang="zh-CN" b="1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altLang="zh-CN" b="1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</m:oMath>
                  </a14:m>
                  <a:endPara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Introduces a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Transpose Mapping Scheme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for fine-grained computation, utilizing </a:t>
                  </a:r>
                  <a:r>
                    <a:rPr lang="en-US" altLang="zh-CN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Register Shuffle</a:t>
                  </a:r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to resolve data layout restrictions.</a:t>
                  </a:r>
                  <a:endParaRPr lang="zh-CN" alt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6" name="文本框 115">
                  <a:extLst>
                    <a:ext uri="{FF2B5EF4-FFF2-40B4-BE49-F238E27FC236}">
                      <a16:creationId xmlns:a16="http://schemas.microsoft.com/office/drawing/2014/main" id="{949BB41C-CED5-4EC0-8C91-DBB9C3FE6F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48202" y="4941209"/>
                  <a:ext cx="5040000" cy="1200329"/>
                </a:xfrm>
                <a:prstGeom prst="rect">
                  <a:avLst/>
                </a:prstGeom>
                <a:blipFill>
                  <a:blip r:embed="rId14"/>
                  <a:stretch>
                    <a:fillRect l="-967" t="-2538" b="-71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1C7E7EF1-5220-4C99-B524-C687FFB1F24C}"/>
                </a:ext>
              </a:extLst>
            </p:cNvPr>
            <p:cNvSpPr/>
            <p:nvPr/>
          </p:nvSpPr>
          <p:spPr>
            <a:xfrm>
              <a:off x="6425601" y="4917538"/>
              <a:ext cx="5072376" cy="1224000"/>
            </a:xfrm>
            <a:prstGeom prst="rect">
              <a:avLst/>
            </a:prstGeom>
            <a:noFill/>
            <a:ln w="38100">
              <a:solidFill>
                <a:srgbClr val="A2BD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7" name="文本框 156">
            <a:extLst>
              <a:ext uri="{FF2B5EF4-FFF2-40B4-BE49-F238E27FC236}">
                <a16:creationId xmlns:a16="http://schemas.microsoft.com/office/drawing/2014/main" id="{28BE5D85-2CB2-4239-AEF8-2CC0CB099D81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Work</a:t>
            </a:r>
          </a:p>
        </p:txBody>
      </p:sp>
      <p:sp>
        <p:nvSpPr>
          <p:cNvPr id="158" name="ïṧ1idê">
            <a:extLst>
              <a:ext uri="{FF2B5EF4-FFF2-40B4-BE49-F238E27FC236}">
                <a16:creationId xmlns:a16="http://schemas.microsoft.com/office/drawing/2014/main" id="{B3D0945C-9AF1-4C0D-81D7-90F42C81B0C1}"/>
              </a:ext>
            </a:extLst>
          </p:cNvPr>
          <p:cNvSpPr/>
          <p:nvPr/>
        </p:nvSpPr>
        <p:spPr>
          <a:xfrm>
            <a:off x="6022975" y="5549689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59" name="ïṧ1idê">
            <a:extLst>
              <a:ext uri="{FF2B5EF4-FFF2-40B4-BE49-F238E27FC236}">
                <a16:creationId xmlns:a16="http://schemas.microsoft.com/office/drawing/2014/main" id="{66BFE58F-2953-4D34-80FD-754FD49D2CC2}"/>
              </a:ext>
            </a:extLst>
          </p:cNvPr>
          <p:cNvSpPr/>
          <p:nvPr/>
        </p:nvSpPr>
        <p:spPr>
          <a:xfrm>
            <a:off x="6022975" y="3383914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60" name="ïṧ1idê">
            <a:extLst>
              <a:ext uri="{FF2B5EF4-FFF2-40B4-BE49-F238E27FC236}">
                <a16:creationId xmlns:a16="http://schemas.microsoft.com/office/drawing/2014/main" id="{3AAA771A-50F9-48B3-B585-559CB9375ED3}"/>
              </a:ext>
            </a:extLst>
          </p:cNvPr>
          <p:cNvSpPr/>
          <p:nvPr/>
        </p:nvSpPr>
        <p:spPr>
          <a:xfrm>
            <a:off x="6024000" y="4841523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61" name="ïṧ1idê">
            <a:extLst>
              <a:ext uri="{FF2B5EF4-FFF2-40B4-BE49-F238E27FC236}">
                <a16:creationId xmlns:a16="http://schemas.microsoft.com/office/drawing/2014/main" id="{CDB07FD3-9C1D-4AC0-8250-AAD018C93740}"/>
              </a:ext>
            </a:extLst>
          </p:cNvPr>
          <p:cNvSpPr/>
          <p:nvPr/>
        </p:nvSpPr>
        <p:spPr>
          <a:xfrm>
            <a:off x="6024000" y="4109440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sp>
        <p:nvSpPr>
          <p:cNvPr id="163" name="ïṧ1idê">
            <a:extLst>
              <a:ext uri="{FF2B5EF4-FFF2-40B4-BE49-F238E27FC236}">
                <a16:creationId xmlns:a16="http://schemas.microsoft.com/office/drawing/2014/main" id="{AD35A46E-8BD9-4BFC-BB07-BB366E65AED1}"/>
              </a:ext>
            </a:extLst>
          </p:cNvPr>
          <p:cNvSpPr/>
          <p:nvPr/>
        </p:nvSpPr>
        <p:spPr>
          <a:xfrm>
            <a:off x="6024000" y="2671732"/>
            <a:ext cx="144000" cy="144000"/>
          </a:xfrm>
          <a:prstGeom prst="ellipse">
            <a:avLst/>
          </a:prstGeom>
          <a:solidFill>
            <a:schemeClr val="bg1"/>
          </a:solidFill>
          <a:ln w="31750">
            <a:solidFill>
              <a:srgbClr val="A2BD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</a:pPr>
            <a:endParaRPr>
              <a:cs typeface="+mn-ea"/>
              <a:sym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DC32DDE8-E518-44DA-9713-5B069D580CFB}"/>
              </a:ext>
            </a:extLst>
          </p:cNvPr>
          <p:cNvCxnSpPr>
            <a:stCxn id="134" idx="3"/>
            <a:endCxn id="118" idx="2"/>
          </p:cNvCxnSpPr>
          <p:nvPr/>
        </p:nvCxnSpPr>
        <p:spPr>
          <a:xfrm>
            <a:off x="5674147" y="2025425"/>
            <a:ext cx="349853" cy="290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箭头连接符 163">
            <a:extLst>
              <a:ext uri="{FF2B5EF4-FFF2-40B4-BE49-F238E27FC236}">
                <a16:creationId xmlns:a16="http://schemas.microsoft.com/office/drawing/2014/main" id="{1D350D4B-B613-4213-9438-0D62D4AAA81B}"/>
              </a:ext>
            </a:extLst>
          </p:cNvPr>
          <p:cNvCxnSpPr>
            <a:cxnSpLocks/>
            <a:stCxn id="135" idx="3"/>
            <a:endCxn id="159" idx="2"/>
          </p:cNvCxnSpPr>
          <p:nvPr/>
        </p:nvCxnSpPr>
        <p:spPr>
          <a:xfrm>
            <a:off x="5678869" y="3452600"/>
            <a:ext cx="344106" cy="3314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F1CC72AA-49B7-44BF-92E9-23810724C7EA}"/>
              </a:ext>
            </a:extLst>
          </p:cNvPr>
          <p:cNvCxnSpPr>
            <a:cxnSpLocks/>
            <a:endCxn id="160" idx="2"/>
          </p:cNvCxnSpPr>
          <p:nvPr/>
        </p:nvCxnSpPr>
        <p:spPr>
          <a:xfrm flipV="1">
            <a:off x="5663924" y="4913523"/>
            <a:ext cx="360076" cy="820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箭头连接符 165">
            <a:extLst>
              <a:ext uri="{FF2B5EF4-FFF2-40B4-BE49-F238E27FC236}">
                <a16:creationId xmlns:a16="http://schemas.microsoft.com/office/drawing/2014/main" id="{14B759C3-74EB-46A4-86EA-7363631CF80B}"/>
              </a:ext>
            </a:extLst>
          </p:cNvPr>
          <p:cNvCxnSpPr>
            <a:cxnSpLocks/>
            <a:endCxn id="158" idx="6"/>
          </p:cNvCxnSpPr>
          <p:nvPr/>
        </p:nvCxnSpPr>
        <p:spPr>
          <a:xfrm flipH="1" flipV="1">
            <a:off x="6166975" y="5621689"/>
            <a:ext cx="350880" cy="4282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B26E2BF3-5B61-4341-8066-FD780D068DBE}"/>
              </a:ext>
            </a:extLst>
          </p:cNvPr>
          <p:cNvCxnSpPr>
            <a:cxnSpLocks/>
            <a:stCxn id="154" idx="1"/>
            <a:endCxn id="161" idx="6"/>
          </p:cNvCxnSpPr>
          <p:nvPr/>
        </p:nvCxnSpPr>
        <p:spPr>
          <a:xfrm flipH="1" flipV="1">
            <a:off x="6168000" y="4181440"/>
            <a:ext cx="367744" cy="605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箭头连接符 167">
            <a:extLst>
              <a:ext uri="{FF2B5EF4-FFF2-40B4-BE49-F238E27FC236}">
                <a16:creationId xmlns:a16="http://schemas.microsoft.com/office/drawing/2014/main" id="{C4A2F8EC-FF2C-4599-9333-B253689C4E00}"/>
              </a:ext>
            </a:extLst>
          </p:cNvPr>
          <p:cNvCxnSpPr>
            <a:cxnSpLocks/>
            <a:stCxn id="136" idx="1"/>
            <a:endCxn id="163" idx="6"/>
          </p:cNvCxnSpPr>
          <p:nvPr/>
        </p:nvCxnSpPr>
        <p:spPr>
          <a:xfrm flipH="1" flipV="1">
            <a:off x="6168000" y="2743732"/>
            <a:ext cx="367744" cy="728"/>
          </a:xfrm>
          <a:prstGeom prst="straightConnector1">
            <a:avLst/>
          </a:prstGeom>
          <a:ln w="38100">
            <a:solidFill>
              <a:srgbClr val="A2BDF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268A50A9-3818-44F0-BB2D-17444CACC656}"/>
              </a:ext>
            </a:extLst>
          </p:cNvPr>
          <p:cNvSpPr/>
          <p:nvPr/>
        </p:nvSpPr>
        <p:spPr>
          <a:xfrm>
            <a:off x="-1025" y="781685"/>
            <a:ext cx="12192000" cy="563753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85000"/>
                </a:schemeClr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4983470-9BE8-4356-B71B-299428DACB44}"/>
              </a:ext>
            </a:extLst>
          </p:cNvPr>
          <p:cNvSpPr/>
          <p:nvPr/>
        </p:nvSpPr>
        <p:spPr>
          <a:xfrm>
            <a:off x="476256" y="2851184"/>
            <a:ext cx="11164216" cy="1451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/>
              <a:t>Existing studies apply a single, fixed sparse granularity across the entire matrix.</a:t>
            </a:r>
            <a:endParaRPr lang="zh-CN" altLang="en-US" sz="32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883B634-CF69-449E-A03B-D2D36D664A4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B56496C-7462-4A99-ACC5-B68C868ABFF9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11504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B75392-B8C3-45CB-89A5-604E609F328D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Tile Size Does Not Fit All</a:t>
            </a:r>
          </a:p>
        </p:txBody>
      </p:sp>
      <p:pic>
        <p:nvPicPr>
          <p:cNvPr id="10" name="图形 9">
            <a:extLst>
              <a:ext uri="{FF2B5EF4-FFF2-40B4-BE49-F238E27FC236}">
                <a16:creationId xmlns:a16="http://schemas.microsoft.com/office/drawing/2014/main" id="{11DC96F5-967B-44D2-96E8-367CC31F7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1075" y="1277301"/>
            <a:ext cx="9925508" cy="3287735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0570070C-C582-4E98-A0EA-3A9C529B4BA3}"/>
              </a:ext>
            </a:extLst>
          </p:cNvPr>
          <p:cNvSpPr txBox="1"/>
          <p:nvPr/>
        </p:nvSpPr>
        <p:spPr>
          <a:xfrm>
            <a:off x="528651" y="4565036"/>
            <a:ext cx="11553494" cy="1789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Real sparse matrices contain both dense clusters and sparse regions; a single static tile is globally sub-optimal.</a:t>
            </a:r>
          </a:p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Trade-offs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Tiles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Reduce zero-padding in sparse regions, but destroy spatial locality in dense areas and incur higher addressing and memory access overheads.</a:t>
            </a:r>
            <a:endParaRPr lang="en-US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Tiles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Maximize data reuse in dense regions, but cause severe zero-padding in sparse areas.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6830A17-6EF9-46A6-B069-28DB42280DD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2807FE-E21C-4B22-9A82-C8E2BD53F6BC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1171422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B75392-B8C3-45CB-89A5-604E609F328D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Tile Size Does Not Fit All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570070C-C582-4E98-A0EA-3A9C529B4BA3}"/>
              </a:ext>
            </a:extLst>
          </p:cNvPr>
          <p:cNvSpPr txBox="1"/>
          <p:nvPr/>
        </p:nvSpPr>
        <p:spPr>
          <a:xfrm>
            <a:off x="1195738" y="4891082"/>
            <a:ext cx="9780204" cy="970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Strategy: Design variable-size row windows to partition the matrix, adapting to different sparsity patterns.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6830A17-6EF9-46A6-B069-28DB42280DD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12</a:t>
            </a:r>
          </a:p>
        </p:txBody>
      </p:sp>
      <p:pic>
        <p:nvPicPr>
          <p:cNvPr id="10" name="图形 9">
            <a:extLst>
              <a:ext uri="{FF2B5EF4-FFF2-40B4-BE49-F238E27FC236}">
                <a16:creationId xmlns:a16="http://schemas.microsoft.com/office/drawing/2014/main" id="{11DC96F5-967B-44D2-96E8-367CC31F7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1075" y="1278000"/>
            <a:ext cx="9925508" cy="3287735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ECCB9C9-6ADC-4506-B99E-9F361E8B9019}"/>
              </a:ext>
            </a:extLst>
          </p:cNvPr>
          <p:cNvCxnSpPr>
            <a:cxnSpLocks/>
          </p:cNvCxnSpPr>
          <p:nvPr/>
        </p:nvCxnSpPr>
        <p:spPr>
          <a:xfrm>
            <a:off x="8261350" y="2276963"/>
            <a:ext cx="269028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2CDF9B6-24A9-42D3-8BA7-03C9E782C62F}"/>
              </a:ext>
            </a:extLst>
          </p:cNvPr>
          <p:cNvCxnSpPr>
            <a:cxnSpLocks/>
          </p:cNvCxnSpPr>
          <p:nvPr/>
        </p:nvCxnSpPr>
        <p:spPr>
          <a:xfrm>
            <a:off x="8261350" y="3352229"/>
            <a:ext cx="269028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FCD8F3AA-D3E2-4E10-8446-B508A9209340}"/>
              </a:ext>
            </a:extLst>
          </p:cNvPr>
          <p:cNvGrpSpPr/>
          <p:nvPr/>
        </p:nvGrpSpPr>
        <p:grpSpPr>
          <a:xfrm>
            <a:off x="8058148" y="2018529"/>
            <a:ext cx="469902" cy="1598486"/>
            <a:chOff x="8058148" y="2018529"/>
            <a:chExt cx="469902" cy="1598486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5B52217-E4E0-4C8D-8473-4A8A0981119F}"/>
                </a:ext>
              </a:extLst>
            </p:cNvPr>
            <p:cNvSpPr txBox="1"/>
            <p:nvPr/>
          </p:nvSpPr>
          <p:spPr>
            <a:xfrm>
              <a:off x="8058148" y="2018529"/>
              <a:ext cx="46990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C00000"/>
                  </a:solidFill>
                </a:rPr>
                <a:t>✄ 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B483A9D-5431-4647-B217-24B47161CA34}"/>
                </a:ext>
              </a:extLst>
            </p:cNvPr>
            <p:cNvSpPr txBox="1"/>
            <p:nvPr/>
          </p:nvSpPr>
          <p:spPr>
            <a:xfrm>
              <a:off x="8058149" y="3093795"/>
              <a:ext cx="4699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C00000"/>
                  </a:solidFill>
                </a:rPr>
                <a:t>✄ </a:t>
              </a: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95BFD38-0783-440E-BD25-20FA47A7F2A1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1519189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7434D073-52D5-432C-A2C6-C66A901183BD}"/>
              </a:ext>
            </a:extLst>
          </p:cNvPr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11682375" y="6471920"/>
            <a:ext cx="475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9B75392-B8C3-45CB-89A5-604E609F328D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Tile Size Selection for TCU Execution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CB77B0-9E01-4580-BD6A-2B035C0038E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13</a:t>
            </a:r>
          </a:p>
        </p:txBody>
      </p:sp>
      <p:pic>
        <p:nvPicPr>
          <p:cNvPr id="16" name="图形 15">
            <a:extLst>
              <a:ext uri="{FF2B5EF4-FFF2-40B4-BE49-F238E27FC236}">
                <a16:creationId xmlns:a16="http://schemas.microsoft.com/office/drawing/2014/main" id="{093C8670-16F6-4461-BEEE-C127732979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7919" y="1474912"/>
            <a:ext cx="7555103" cy="231340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F2A9C73-9BFF-4D5A-A77C-847D08180EF8}"/>
              </a:ext>
            </a:extLst>
          </p:cNvPr>
          <p:cNvSpPr txBox="1"/>
          <p:nvPr/>
        </p:nvSpPr>
        <p:spPr>
          <a:xfrm>
            <a:off x="113806" y="4091984"/>
            <a:ext cx="12212319" cy="2135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Window size cannot be arbitrary.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Tensor Cores are efficient only for specific computation shapes.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Larger tiles are not always faster.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128-row tiles may introduce more zero padding and register pressure, so they can be less efficient.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therefore keep three hardware-efficient sizes: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rows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for dense regions,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rows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for the MMA 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dimension, and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rows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with swap + transpose for sparse regions.</a:t>
            </a:r>
            <a:endParaRPr kumimoji="0" lang="zh-CN" altLang="zh-CN" sz="18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D2C6471-775D-4FDE-8A40-877D0A07BE03}"/>
              </a:ext>
            </a:extLst>
          </p:cNvPr>
          <p:cNvSpPr txBox="1"/>
          <p:nvPr/>
        </p:nvSpPr>
        <p:spPr>
          <a:xfrm>
            <a:off x="0" y="3755483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GEMM Performance with different tile sizes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D32E6C5-EA1D-4946-B47A-2F884A52B3EE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049124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9332" y="3014027"/>
            <a:ext cx="269138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spc="400" dirty="0">
                <a:latin typeface="Arial"/>
                <a:ea typeface="微软雅黑"/>
              </a:rPr>
              <a:t>Outline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FA44199-01A1-41B8-9F9C-7F61FC04DD29}"/>
              </a:ext>
            </a:extLst>
          </p:cNvPr>
          <p:cNvCxnSpPr>
            <a:cxnSpLocks/>
          </p:cNvCxnSpPr>
          <p:nvPr/>
        </p:nvCxnSpPr>
        <p:spPr>
          <a:xfrm>
            <a:off x="4529889" y="1467853"/>
            <a:ext cx="0" cy="4271210"/>
          </a:xfrm>
          <a:prstGeom prst="line">
            <a:avLst/>
          </a:prstGeom>
          <a:ln w="28575">
            <a:solidFill>
              <a:srgbClr val="8FAA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4F83063-5A17-436C-895F-09C6C5734E6C}"/>
              </a:ext>
            </a:extLst>
          </p:cNvPr>
          <p:cNvSpPr txBox="1"/>
          <p:nvPr/>
        </p:nvSpPr>
        <p:spPr>
          <a:xfrm>
            <a:off x="5239065" y="1581794"/>
            <a:ext cx="4094708" cy="369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Background</a:t>
            </a:r>
            <a:endParaRPr lang="en-US" altLang="en-US" sz="3200" spc="200" dirty="0">
              <a:solidFill>
                <a:srgbClr val="4874CB"/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Motivation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rgbClr val="4874CB"/>
                </a:solidFill>
                <a:latin typeface="Arial"/>
                <a:ea typeface="微软雅黑"/>
              </a:rPr>
              <a:t>TileSpMM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Evaluation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Conclusion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50E75F0-3B07-4AA0-A438-9E02D83C0E5E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212903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FC09C9CA-A663-4855-A5CD-33EB5EDC30BB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5989272-63B5-4006-B89C-EB6504D37F71}"/>
              </a:ext>
            </a:extLst>
          </p:cNvPr>
          <p:cNvSpPr txBox="1"/>
          <p:nvPr/>
        </p:nvSpPr>
        <p:spPr>
          <a:xfrm>
            <a:off x="133438" y="1291948"/>
            <a:ext cx="4493870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>
              <a:lnSpc>
                <a:spcPct val="125000"/>
              </a:lnSpc>
            </a:pPr>
            <a:r>
              <a:rPr lang="en-US" altLang="zh-CN" b="1" i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: 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# distinct nonempty cols in an </a:t>
            </a:r>
            <a:r>
              <a:rPr lang="en-US" altLang="zh-CN" b="0" i="0" u="none" strike="noStrike" baseline="0" dirty="0" err="1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-row tile</a:t>
            </a:r>
          </a:p>
          <a:p>
            <a:pPr marR="0" algn="l">
              <a:lnSpc>
                <a:spcPct val="125000"/>
              </a:lnSpc>
            </a:pP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S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: 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sum of </a:t>
            </a:r>
            <a:r>
              <a:rPr lang="en-US" altLang="zh-CN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 values over </a:t>
            </a:r>
            <a:r>
              <a:rPr lang="en-US" altLang="zh-CN" b="0" i="0" u="none" strike="noStrike" baseline="0" dirty="0" err="1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-Row sub-tiles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2F19DD9-EA3C-4ED3-B241-5D5174A521CC}"/>
              </a:ext>
            </a:extLst>
          </p:cNvPr>
          <p:cNvGrpSpPr/>
          <p:nvPr/>
        </p:nvGrpSpPr>
        <p:grpSpPr>
          <a:xfrm>
            <a:off x="730805" y="2169356"/>
            <a:ext cx="2592003" cy="2591192"/>
            <a:chOff x="6979852" y="1982015"/>
            <a:chExt cx="2592003" cy="259119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14436EB-1C27-454A-B8E8-E7E907579314}"/>
                </a:ext>
              </a:extLst>
            </p:cNvPr>
            <p:cNvSpPr/>
            <p:nvPr/>
          </p:nvSpPr>
          <p:spPr>
            <a:xfrm>
              <a:off x="6979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F23FEF3-128D-42E2-9E7C-81AC26B5C644}"/>
                </a:ext>
              </a:extLst>
            </p:cNvPr>
            <p:cNvSpPr/>
            <p:nvPr/>
          </p:nvSpPr>
          <p:spPr>
            <a:xfrm>
              <a:off x="7410738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852EC3-2696-407D-9FF3-8DC6D9A5E212}"/>
                </a:ext>
              </a:extLst>
            </p:cNvPr>
            <p:cNvSpPr/>
            <p:nvPr/>
          </p:nvSpPr>
          <p:spPr>
            <a:xfrm>
              <a:off x="7843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B463692-97E9-45E1-ADCC-DB367199063E}"/>
                </a:ext>
              </a:extLst>
            </p:cNvPr>
            <p:cNvSpPr/>
            <p:nvPr/>
          </p:nvSpPr>
          <p:spPr>
            <a:xfrm>
              <a:off x="8275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1429C0F-1E28-41D0-A832-59856B37023F}"/>
                </a:ext>
              </a:extLst>
            </p:cNvPr>
            <p:cNvSpPr/>
            <p:nvPr/>
          </p:nvSpPr>
          <p:spPr>
            <a:xfrm>
              <a:off x="8707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F5BEF33-BCEC-4C96-9170-373415BFB81B}"/>
                </a:ext>
              </a:extLst>
            </p:cNvPr>
            <p:cNvSpPr/>
            <p:nvPr/>
          </p:nvSpPr>
          <p:spPr>
            <a:xfrm>
              <a:off x="9139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464EA72-A8DC-453E-875A-D701282F3390}"/>
                </a:ext>
              </a:extLst>
            </p:cNvPr>
            <p:cNvSpPr/>
            <p:nvPr/>
          </p:nvSpPr>
          <p:spPr>
            <a:xfrm>
              <a:off x="6979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375BA81-BE5A-44D1-BAA5-C13BF0836F4C}"/>
                </a:ext>
              </a:extLst>
            </p:cNvPr>
            <p:cNvSpPr/>
            <p:nvPr/>
          </p:nvSpPr>
          <p:spPr>
            <a:xfrm>
              <a:off x="7411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EAFDFD3-CC1B-4D38-A2D6-721B89F98715}"/>
                </a:ext>
              </a:extLst>
            </p:cNvPr>
            <p:cNvSpPr/>
            <p:nvPr/>
          </p:nvSpPr>
          <p:spPr>
            <a:xfrm>
              <a:off x="7843855" y="241401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A26326-0511-4482-B473-16450DCEEB4A}"/>
                </a:ext>
              </a:extLst>
            </p:cNvPr>
            <p:cNvSpPr/>
            <p:nvPr/>
          </p:nvSpPr>
          <p:spPr>
            <a:xfrm>
              <a:off x="8275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403033F-9646-4AB3-9E49-D8614FE9B7A9}"/>
                </a:ext>
              </a:extLst>
            </p:cNvPr>
            <p:cNvSpPr/>
            <p:nvPr/>
          </p:nvSpPr>
          <p:spPr>
            <a:xfrm>
              <a:off x="8707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8B2CF74-C3F1-4FC7-9ABA-3E1D31CEABD3}"/>
                </a:ext>
              </a:extLst>
            </p:cNvPr>
            <p:cNvSpPr/>
            <p:nvPr/>
          </p:nvSpPr>
          <p:spPr>
            <a:xfrm>
              <a:off x="9139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4F2A7F-2EC1-4C61-BB1D-AA4BB16F8F44}"/>
                </a:ext>
              </a:extLst>
            </p:cNvPr>
            <p:cNvSpPr/>
            <p:nvPr/>
          </p:nvSpPr>
          <p:spPr>
            <a:xfrm>
              <a:off x="6979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C82142C-65EF-4D69-835F-774947E109C4}"/>
                </a:ext>
              </a:extLst>
            </p:cNvPr>
            <p:cNvSpPr/>
            <p:nvPr/>
          </p:nvSpPr>
          <p:spPr>
            <a:xfrm>
              <a:off x="7411852" y="284561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FDCAD37-8568-4EC0-9A94-446FCFC07503}"/>
                </a:ext>
              </a:extLst>
            </p:cNvPr>
            <p:cNvSpPr/>
            <p:nvPr/>
          </p:nvSpPr>
          <p:spPr>
            <a:xfrm>
              <a:off x="7843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2641839-1CAC-4400-A1E0-28DED31F9C8D}"/>
                </a:ext>
              </a:extLst>
            </p:cNvPr>
            <p:cNvSpPr/>
            <p:nvPr/>
          </p:nvSpPr>
          <p:spPr>
            <a:xfrm>
              <a:off x="8275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D7D5AAC-3EDA-4ACA-956F-79D9044870C5}"/>
                </a:ext>
              </a:extLst>
            </p:cNvPr>
            <p:cNvSpPr/>
            <p:nvPr/>
          </p:nvSpPr>
          <p:spPr>
            <a:xfrm>
              <a:off x="8707852" y="284561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B1F1332-1325-4C24-9A46-58243A5B026D}"/>
                </a:ext>
              </a:extLst>
            </p:cNvPr>
            <p:cNvSpPr/>
            <p:nvPr/>
          </p:nvSpPr>
          <p:spPr>
            <a:xfrm>
              <a:off x="9139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4B22D2A-D84D-43E1-953C-3A1B2E39E254}"/>
                </a:ext>
              </a:extLst>
            </p:cNvPr>
            <p:cNvSpPr/>
            <p:nvPr/>
          </p:nvSpPr>
          <p:spPr>
            <a:xfrm>
              <a:off x="6979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0A2A50A-C1D4-47C3-9EEC-2A752BB0A58B}"/>
                </a:ext>
              </a:extLst>
            </p:cNvPr>
            <p:cNvSpPr/>
            <p:nvPr/>
          </p:nvSpPr>
          <p:spPr>
            <a:xfrm>
              <a:off x="7411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6CE740F-A0B2-4CEA-9555-C98EC3E87911}"/>
                </a:ext>
              </a:extLst>
            </p:cNvPr>
            <p:cNvSpPr/>
            <p:nvPr/>
          </p:nvSpPr>
          <p:spPr>
            <a:xfrm>
              <a:off x="7843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6F839C8-788A-49CF-BE00-92928BB2A93F}"/>
                </a:ext>
              </a:extLst>
            </p:cNvPr>
            <p:cNvSpPr/>
            <p:nvPr/>
          </p:nvSpPr>
          <p:spPr>
            <a:xfrm>
              <a:off x="8275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9274542-F626-4DF5-9223-CF1B27DBE675}"/>
                </a:ext>
              </a:extLst>
            </p:cNvPr>
            <p:cNvSpPr/>
            <p:nvPr/>
          </p:nvSpPr>
          <p:spPr>
            <a:xfrm>
              <a:off x="8707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A2469C6-9CAC-4967-B561-AB66D29F5B26}"/>
                </a:ext>
              </a:extLst>
            </p:cNvPr>
            <p:cNvSpPr/>
            <p:nvPr/>
          </p:nvSpPr>
          <p:spPr>
            <a:xfrm>
              <a:off x="9139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9306D908-B38E-425D-A41E-5EF83628C567}"/>
                </a:ext>
              </a:extLst>
            </p:cNvPr>
            <p:cNvSpPr/>
            <p:nvPr/>
          </p:nvSpPr>
          <p:spPr>
            <a:xfrm>
              <a:off x="6979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AC37CD3-871B-4320-92CF-723C1B28D2D1}"/>
                </a:ext>
              </a:extLst>
            </p:cNvPr>
            <p:cNvSpPr/>
            <p:nvPr/>
          </p:nvSpPr>
          <p:spPr>
            <a:xfrm>
              <a:off x="7411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FDF5343-74B0-44E2-BF2C-66EF64A09DEF}"/>
                </a:ext>
              </a:extLst>
            </p:cNvPr>
            <p:cNvSpPr/>
            <p:nvPr/>
          </p:nvSpPr>
          <p:spPr>
            <a:xfrm>
              <a:off x="7843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A2DD5A2-10E3-4244-9E9A-EECD634DEFDF}"/>
                </a:ext>
              </a:extLst>
            </p:cNvPr>
            <p:cNvSpPr/>
            <p:nvPr/>
          </p:nvSpPr>
          <p:spPr>
            <a:xfrm>
              <a:off x="8275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F4E50758-9046-4FAC-9D3B-99582C35D360}"/>
                </a:ext>
              </a:extLst>
            </p:cNvPr>
            <p:cNvSpPr/>
            <p:nvPr/>
          </p:nvSpPr>
          <p:spPr>
            <a:xfrm>
              <a:off x="8707853" y="3709207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EEB4BB9-0ADC-4AC5-96ED-9BCF8FBAF13C}"/>
                </a:ext>
              </a:extLst>
            </p:cNvPr>
            <p:cNvSpPr/>
            <p:nvPr/>
          </p:nvSpPr>
          <p:spPr>
            <a:xfrm>
              <a:off x="9139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8B4842E-B794-4A41-9EB8-08AA98160C04}"/>
                </a:ext>
              </a:extLst>
            </p:cNvPr>
            <p:cNvSpPr/>
            <p:nvPr/>
          </p:nvSpPr>
          <p:spPr>
            <a:xfrm>
              <a:off x="6979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7745A278-BB64-441F-93C1-501A9B338BA6}"/>
                </a:ext>
              </a:extLst>
            </p:cNvPr>
            <p:cNvSpPr/>
            <p:nvPr/>
          </p:nvSpPr>
          <p:spPr>
            <a:xfrm>
              <a:off x="7411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4C6A421F-8EB1-4B2D-B7FC-FEF2967449BB}"/>
                </a:ext>
              </a:extLst>
            </p:cNvPr>
            <p:cNvSpPr/>
            <p:nvPr/>
          </p:nvSpPr>
          <p:spPr>
            <a:xfrm>
              <a:off x="7843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60F41C4-EA79-4A91-9038-D4BD682DC964}"/>
                </a:ext>
              </a:extLst>
            </p:cNvPr>
            <p:cNvSpPr/>
            <p:nvPr/>
          </p:nvSpPr>
          <p:spPr>
            <a:xfrm>
              <a:off x="8275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BF6D282-722B-4012-A035-92606D9F7D49}"/>
                </a:ext>
              </a:extLst>
            </p:cNvPr>
            <p:cNvSpPr/>
            <p:nvPr/>
          </p:nvSpPr>
          <p:spPr>
            <a:xfrm>
              <a:off x="8707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83ED529-81AB-42B3-B761-AE07E51B8484}"/>
                </a:ext>
              </a:extLst>
            </p:cNvPr>
            <p:cNvSpPr/>
            <p:nvPr/>
          </p:nvSpPr>
          <p:spPr>
            <a:xfrm>
              <a:off x="9139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3C956013-7224-4932-85C4-4B1FA08D3086}"/>
                </a:ext>
              </a:extLst>
            </p:cNvPr>
            <p:cNvSpPr/>
            <p:nvPr/>
          </p:nvSpPr>
          <p:spPr>
            <a:xfrm>
              <a:off x="6993619" y="2000015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B512FB39-E332-47CA-80DD-7AEB35A76010}"/>
                </a:ext>
              </a:extLst>
            </p:cNvPr>
            <p:cNvSpPr/>
            <p:nvPr/>
          </p:nvSpPr>
          <p:spPr>
            <a:xfrm>
              <a:off x="6993619" y="3295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20D082E6-5C31-403F-A9B3-814D14FC1C5D}"/>
                </a:ext>
              </a:extLst>
            </p:cNvPr>
            <p:cNvSpPr/>
            <p:nvPr/>
          </p:nvSpPr>
          <p:spPr>
            <a:xfrm>
              <a:off x="7429852" y="2863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6E3D26F-F7C8-466F-87A0-42C47B9C4BC9}"/>
                </a:ext>
              </a:extLst>
            </p:cNvPr>
            <p:cNvSpPr/>
            <p:nvPr/>
          </p:nvSpPr>
          <p:spPr>
            <a:xfrm>
              <a:off x="7861852" y="2431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E7D18485-B540-43B3-A4F4-A8397769F2DE}"/>
                </a:ext>
              </a:extLst>
            </p:cNvPr>
            <p:cNvSpPr/>
            <p:nvPr/>
          </p:nvSpPr>
          <p:spPr>
            <a:xfrm>
              <a:off x="7861852" y="415920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479D52F-04EB-4A8E-AE0F-7DE06665486E}"/>
                </a:ext>
              </a:extLst>
            </p:cNvPr>
            <p:cNvSpPr/>
            <p:nvPr/>
          </p:nvSpPr>
          <p:spPr>
            <a:xfrm>
              <a:off x="8730544" y="285876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86798C19-DA51-4D68-9292-EBA322630627}"/>
                </a:ext>
              </a:extLst>
            </p:cNvPr>
            <p:cNvSpPr/>
            <p:nvPr/>
          </p:nvSpPr>
          <p:spPr>
            <a:xfrm>
              <a:off x="8725852" y="372720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1715CEE5-1B67-4573-9F91-621D9EC2DC61}"/>
                </a:ext>
              </a:extLst>
            </p:cNvPr>
            <p:cNvSpPr/>
            <p:nvPr/>
          </p:nvSpPr>
          <p:spPr>
            <a:xfrm>
              <a:off x="9157850" y="2000015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EF79E1D0-F535-45CE-80C3-DE0CBA964629}"/>
                </a:ext>
              </a:extLst>
            </p:cNvPr>
            <p:cNvSpPr/>
            <p:nvPr/>
          </p:nvSpPr>
          <p:spPr>
            <a:xfrm>
              <a:off x="9157850" y="2431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3E6E2596-4BC3-4357-A253-64A36B9844E1}"/>
              </a:ext>
            </a:extLst>
          </p:cNvPr>
          <p:cNvGrpSpPr/>
          <p:nvPr/>
        </p:nvGrpSpPr>
        <p:grpSpPr>
          <a:xfrm>
            <a:off x="421428" y="2201246"/>
            <a:ext cx="281161" cy="2559302"/>
            <a:chOff x="7740158" y="2027674"/>
            <a:chExt cx="281161" cy="2559302"/>
          </a:xfrm>
        </p:grpSpPr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DC9B10AA-DD2F-43D1-BE8F-80CD76F23E92}"/>
                </a:ext>
              </a:extLst>
            </p:cNvPr>
            <p:cNvSpPr txBox="1"/>
            <p:nvPr/>
          </p:nvSpPr>
          <p:spPr>
            <a:xfrm flipH="1">
              <a:off x="7740158" y="2027674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684E209-F191-4124-A40B-6647041443EA}"/>
                </a:ext>
              </a:extLst>
            </p:cNvPr>
            <p:cNvSpPr txBox="1"/>
            <p:nvPr/>
          </p:nvSpPr>
          <p:spPr>
            <a:xfrm flipH="1">
              <a:off x="7740162" y="2890971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542E2B1-9321-4C17-9046-E41D6CD44EED}"/>
                </a:ext>
              </a:extLst>
            </p:cNvPr>
            <p:cNvSpPr txBox="1"/>
            <p:nvPr/>
          </p:nvSpPr>
          <p:spPr>
            <a:xfrm flipH="1">
              <a:off x="7740159" y="3321767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A029C078-17CA-4F7F-887D-1B9DB10A4C96}"/>
                </a:ext>
              </a:extLst>
            </p:cNvPr>
            <p:cNvSpPr txBox="1"/>
            <p:nvPr/>
          </p:nvSpPr>
          <p:spPr>
            <a:xfrm flipH="1">
              <a:off x="7740159" y="3753716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8E4488B3-1824-4B35-82B3-86D4644F7373}"/>
                </a:ext>
              </a:extLst>
            </p:cNvPr>
            <p:cNvSpPr txBox="1"/>
            <p:nvPr/>
          </p:nvSpPr>
          <p:spPr>
            <a:xfrm flipH="1">
              <a:off x="7740159" y="4186866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D3C7C645-3EF9-48F3-978A-99A9B5CABD24}"/>
                </a:ext>
              </a:extLst>
            </p:cNvPr>
            <p:cNvSpPr txBox="1"/>
            <p:nvPr/>
          </p:nvSpPr>
          <p:spPr>
            <a:xfrm flipH="1">
              <a:off x="7740159" y="2455877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3" name="箭头: 右 232">
            <a:extLst>
              <a:ext uri="{FF2B5EF4-FFF2-40B4-BE49-F238E27FC236}">
                <a16:creationId xmlns:a16="http://schemas.microsoft.com/office/drawing/2014/main" id="{464DC62B-889F-41CA-998B-E8813DD30C30}"/>
              </a:ext>
            </a:extLst>
          </p:cNvPr>
          <p:cNvSpPr/>
          <p:nvPr/>
        </p:nvSpPr>
        <p:spPr>
          <a:xfrm>
            <a:off x="3692315" y="3273981"/>
            <a:ext cx="1233044" cy="369332"/>
          </a:xfrm>
          <a:prstGeom prst="rightArrow">
            <a:avLst>
              <a:gd name="adj1" fmla="val 50000"/>
              <a:gd name="adj2" fmla="val 63754"/>
            </a:avLst>
          </a:prstGeom>
          <a:solidFill>
            <a:srgbClr val="8FA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9" name="组合 518">
            <a:extLst>
              <a:ext uri="{FF2B5EF4-FFF2-40B4-BE49-F238E27FC236}">
                <a16:creationId xmlns:a16="http://schemas.microsoft.com/office/drawing/2014/main" id="{23FE1B00-2D04-40C4-A6A1-B3F7FD6F190A}"/>
              </a:ext>
            </a:extLst>
          </p:cNvPr>
          <p:cNvGrpSpPr/>
          <p:nvPr/>
        </p:nvGrpSpPr>
        <p:grpSpPr>
          <a:xfrm>
            <a:off x="5337490" y="2068597"/>
            <a:ext cx="4158380" cy="2802469"/>
            <a:chOff x="3425417" y="1778993"/>
            <a:chExt cx="4158380" cy="2802469"/>
          </a:xfrm>
        </p:grpSpPr>
        <p:grpSp>
          <p:nvGrpSpPr>
            <p:cNvPr id="600" name="组合 599">
              <a:extLst>
                <a:ext uri="{FF2B5EF4-FFF2-40B4-BE49-F238E27FC236}">
                  <a16:creationId xmlns:a16="http://schemas.microsoft.com/office/drawing/2014/main" id="{CE0381B7-43C9-4447-8AB1-6667CD9DCDA9}"/>
                </a:ext>
              </a:extLst>
            </p:cNvPr>
            <p:cNvGrpSpPr/>
            <p:nvPr/>
          </p:nvGrpSpPr>
          <p:grpSpPr>
            <a:xfrm>
              <a:off x="4964590" y="1920228"/>
              <a:ext cx="2339150" cy="2521232"/>
              <a:chOff x="8284450" y="2029168"/>
              <a:chExt cx="2339150" cy="2521232"/>
            </a:xfrm>
          </p:grpSpPr>
          <p:sp>
            <p:nvSpPr>
              <p:cNvPr id="601" name="矩形 600">
                <a:extLst>
                  <a:ext uri="{FF2B5EF4-FFF2-40B4-BE49-F238E27FC236}">
                    <a16:creationId xmlns:a16="http://schemas.microsoft.com/office/drawing/2014/main" id="{0E152693-A195-42B5-B7D5-0D97103533D1}"/>
                  </a:ext>
                </a:extLst>
              </p:cNvPr>
              <p:cNvSpPr/>
              <p:nvPr/>
            </p:nvSpPr>
            <p:spPr>
              <a:xfrm>
                <a:off x="10011600" y="2029168"/>
                <a:ext cx="180000" cy="2520000"/>
              </a:xfrm>
              <a:prstGeom prst="rect">
                <a:avLst/>
              </a:prstGeom>
              <a:solidFill>
                <a:srgbClr val="DEE6EF"/>
              </a:solidFill>
              <a:ln>
                <a:solidFill>
                  <a:srgbClr val="729F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2" name="矩形 601">
                <a:extLst>
                  <a:ext uri="{FF2B5EF4-FFF2-40B4-BE49-F238E27FC236}">
                    <a16:creationId xmlns:a16="http://schemas.microsoft.com/office/drawing/2014/main" id="{9CB7273F-7B97-4177-AEE3-9EC7EDEF72B3}"/>
                  </a:ext>
                </a:extLst>
              </p:cNvPr>
              <p:cNvSpPr/>
              <p:nvPr/>
            </p:nvSpPr>
            <p:spPr>
              <a:xfrm>
                <a:off x="8284450" y="2030400"/>
                <a:ext cx="180000" cy="2520000"/>
              </a:xfrm>
              <a:prstGeom prst="rect">
                <a:avLst/>
              </a:prstGeom>
              <a:solidFill>
                <a:srgbClr val="DEE6EF"/>
              </a:solidFill>
              <a:ln>
                <a:solidFill>
                  <a:srgbClr val="729F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3" name="矩形 602">
                <a:extLst>
                  <a:ext uri="{FF2B5EF4-FFF2-40B4-BE49-F238E27FC236}">
                    <a16:creationId xmlns:a16="http://schemas.microsoft.com/office/drawing/2014/main" id="{05223159-DB9E-4BFA-93FF-0D40867E90FF}"/>
                  </a:ext>
                </a:extLst>
              </p:cNvPr>
              <p:cNvSpPr/>
              <p:nvPr/>
            </p:nvSpPr>
            <p:spPr>
              <a:xfrm>
                <a:off x="8715600" y="2030400"/>
                <a:ext cx="180000" cy="2520000"/>
              </a:xfrm>
              <a:prstGeom prst="rect">
                <a:avLst/>
              </a:prstGeom>
              <a:solidFill>
                <a:srgbClr val="DEE6EF"/>
              </a:solidFill>
              <a:ln>
                <a:solidFill>
                  <a:srgbClr val="729F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4" name="矩形 603">
                <a:extLst>
                  <a:ext uri="{FF2B5EF4-FFF2-40B4-BE49-F238E27FC236}">
                    <a16:creationId xmlns:a16="http://schemas.microsoft.com/office/drawing/2014/main" id="{993DF610-C25E-47C5-9B1D-E66E259001E4}"/>
                  </a:ext>
                </a:extLst>
              </p:cNvPr>
              <p:cNvSpPr/>
              <p:nvPr/>
            </p:nvSpPr>
            <p:spPr>
              <a:xfrm>
                <a:off x="9147600" y="2030400"/>
                <a:ext cx="180000" cy="2520000"/>
              </a:xfrm>
              <a:prstGeom prst="rect">
                <a:avLst/>
              </a:prstGeom>
              <a:solidFill>
                <a:srgbClr val="DEE6EF"/>
              </a:solidFill>
              <a:ln>
                <a:solidFill>
                  <a:srgbClr val="729F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5" name="矩形 604">
                <a:extLst>
                  <a:ext uri="{FF2B5EF4-FFF2-40B4-BE49-F238E27FC236}">
                    <a16:creationId xmlns:a16="http://schemas.microsoft.com/office/drawing/2014/main" id="{1209B6D0-F0D6-44D3-87B9-6EB41CAB874B}"/>
                  </a:ext>
                </a:extLst>
              </p:cNvPr>
              <p:cNvSpPr/>
              <p:nvPr/>
            </p:nvSpPr>
            <p:spPr>
              <a:xfrm>
                <a:off x="10443600" y="2030400"/>
                <a:ext cx="180000" cy="2520000"/>
              </a:xfrm>
              <a:prstGeom prst="rect">
                <a:avLst/>
              </a:prstGeom>
              <a:solidFill>
                <a:srgbClr val="DEE6EF"/>
              </a:solidFill>
              <a:ln>
                <a:solidFill>
                  <a:srgbClr val="729F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21" name="矩形 520">
              <a:extLst>
                <a:ext uri="{FF2B5EF4-FFF2-40B4-BE49-F238E27FC236}">
                  <a16:creationId xmlns:a16="http://schemas.microsoft.com/office/drawing/2014/main" id="{F9A7590B-12A2-459C-AE61-9D37A3A2895E}"/>
                </a:ext>
              </a:extLst>
            </p:cNvPr>
            <p:cNvSpPr/>
            <p:nvPr/>
          </p:nvSpPr>
          <p:spPr>
            <a:xfrm>
              <a:off x="4935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2" name="矩形 521">
              <a:extLst>
                <a:ext uri="{FF2B5EF4-FFF2-40B4-BE49-F238E27FC236}">
                  <a16:creationId xmlns:a16="http://schemas.microsoft.com/office/drawing/2014/main" id="{31BCC797-6970-41C4-AA97-B7B6B681961D}"/>
                </a:ext>
              </a:extLst>
            </p:cNvPr>
            <p:cNvSpPr/>
            <p:nvPr/>
          </p:nvSpPr>
          <p:spPr>
            <a:xfrm>
              <a:off x="5366038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矩形 522">
              <a:extLst>
                <a:ext uri="{FF2B5EF4-FFF2-40B4-BE49-F238E27FC236}">
                  <a16:creationId xmlns:a16="http://schemas.microsoft.com/office/drawing/2014/main" id="{B5B02E86-D310-4056-9F5B-9300199D946B}"/>
                </a:ext>
              </a:extLst>
            </p:cNvPr>
            <p:cNvSpPr/>
            <p:nvPr/>
          </p:nvSpPr>
          <p:spPr>
            <a:xfrm>
              <a:off x="5799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矩形 523">
              <a:extLst>
                <a:ext uri="{FF2B5EF4-FFF2-40B4-BE49-F238E27FC236}">
                  <a16:creationId xmlns:a16="http://schemas.microsoft.com/office/drawing/2014/main" id="{9E58390C-B0F5-4814-84C7-81DC9179D1B7}"/>
                </a:ext>
              </a:extLst>
            </p:cNvPr>
            <p:cNvSpPr/>
            <p:nvPr/>
          </p:nvSpPr>
          <p:spPr>
            <a:xfrm>
              <a:off x="6231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5" name="矩形 524">
              <a:extLst>
                <a:ext uri="{FF2B5EF4-FFF2-40B4-BE49-F238E27FC236}">
                  <a16:creationId xmlns:a16="http://schemas.microsoft.com/office/drawing/2014/main" id="{3CB523FF-84D1-4F2B-BAAE-0154472961B7}"/>
                </a:ext>
              </a:extLst>
            </p:cNvPr>
            <p:cNvSpPr/>
            <p:nvPr/>
          </p:nvSpPr>
          <p:spPr>
            <a:xfrm>
              <a:off x="6663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39E9C02C-14FD-4922-92FE-43DDCBAA8740}"/>
                </a:ext>
              </a:extLst>
            </p:cNvPr>
            <p:cNvSpPr/>
            <p:nvPr/>
          </p:nvSpPr>
          <p:spPr>
            <a:xfrm>
              <a:off x="7095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724035A5-968D-4CFE-B69C-A8C70D8044D4}"/>
                </a:ext>
              </a:extLst>
            </p:cNvPr>
            <p:cNvSpPr/>
            <p:nvPr/>
          </p:nvSpPr>
          <p:spPr>
            <a:xfrm>
              <a:off x="4935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8" name="矩形 527">
              <a:extLst>
                <a:ext uri="{FF2B5EF4-FFF2-40B4-BE49-F238E27FC236}">
                  <a16:creationId xmlns:a16="http://schemas.microsoft.com/office/drawing/2014/main" id="{071151EF-9A6F-4631-A64B-4E2B32ED6FB0}"/>
                </a:ext>
              </a:extLst>
            </p:cNvPr>
            <p:cNvSpPr/>
            <p:nvPr/>
          </p:nvSpPr>
          <p:spPr>
            <a:xfrm>
              <a:off x="5367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矩形 528">
              <a:extLst>
                <a:ext uri="{FF2B5EF4-FFF2-40B4-BE49-F238E27FC236}">
                  <a16:creationId xmlns:a16="http://schemas.microsoft.com/office/drawing/2014/main" id="{6E6BDF08-E1A6-4837-97E1-65CE218EB891}"/>
                </a:ext>
              </a:extLst>
            </p:cNvPr>
            <p:cNvSpPr/>
            <p:nvPr/>
          </p:nvSpPr>
          <p:spPr>
            <a:xfrm>
              <a:off x="5799155" y="2319557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矩形 529">
              <a:extLst>
                <a:ext uri="{FF2B5EF4-FFF2-40B4-BE49-F238E27FC236}">
                  <a16:creationId xmlns:a16="http://schemas.microsoft.com/office/drawing/2014/main" id="{F4FDF1C0-B912-404B-BD19-F2DD2785679A}"/>
                </a:ext>
              </a:extLst>
            </p:cNvPr>
            <p:cNvSpPr/>
            <p:nvPr/>
          </p:nvSpPr>
          <p:spPr>
            <a:xfrm>
              <a:off x="6231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矩形 530">
              <a:extLst>
                <a:ext uri="{FF2B5EF4-FFF2-40B4-BE49-F238E27FC236}">
                  <a16:creationId xmlns:a16="http://schemas.microsoft.com/office/drawing/2014/main" id="{34D155AC-D36D-4716-B60A-C0B76274D2C5}"/>
                </a:ext>
              </a:extLst>
            </p:cNvPr>
            <p:cNvSpPr/>
            <p:nvPr/>
          </p:nvSpPr>
          <p:spPr>
            <a:xfrm>
              <a:off x="6663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矩形 531">
              <a:extLst>
                <a:ext uri="{FF2B5EF4-FFF2-40B4-BE49-F238E27FC236}">
                  <a16:creationId xmlns:a16="http://schemas.microsoft.com/office/drawing/2014/main" id="{896FB104-E9D8-4AA6-A2CE-F2B2EF83F786}"/>
                </a:ext>
              </a:extLst>
            </p:cNvPr>
            <p:cNvSpPr/>
            <p:nvPr/>
          </p:nvSpPr>
          <p:spPr>
            <a:xfrm>
              <a:off x="7095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84F98BA0-8172-48FE-9B8C-34BF03FF1824}"/>
                </a:ext>
              </a:extLst>
            </p:cNvPr>
            <p:cNvSpPr/>
            <p:nvPr/>
          </p:nvSpPr>
          <p:spPr>
            <a:xfrm>
              <a:off x="4935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7306AF24-0CE7-416C-860C-A32FE38EE7BB}"/>
                </a:ext>
              </a:extLst>
            </p:cNvPr>
            <p:cNvSpPr/>
            <p:nvPr/>
          </p:nvSpPr>
          <p:spPr>
            <a:xfrm>
              <a:off x="5367152" y="275115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矩形 534">
              <a:extLst>
                <a:ext uri="{FF2B5EF4-FFF2-40B4-BE49-F238E27FC236}">
                  <a16:creationId xmlns:a16="http://schemas.microsoft.com/office/drawing/2014/main" id="{0B4E075A-8CCE-4030-ADEC-FFBD9C16381C}"/>
                </a:ext>
              </a:extLst>
            </p:cNvPr>
            <p:cNvSpPr/>
            <p:nvPr/>
          </p:nvSpPr>
          <p:spPr>
            <a:xfrm>
              <a:off x="5799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矩形 535">
              <a:extLst>
                <a:ext uri="{FF2B5EF4-FFF2-40B4-BE49-F238E27FC236}">
                  <a16:creationId xmlns:a16="http://schemas.microsoft.com/office/drawing/2014/main" id="{180BA292-1446-4B77-A4FF-BD05C0B98DB1}"/>
                </a:ext>
              </a:extLst>
            </p:cNvPr>
            <p:cNvSpPr/>
            <p:nvPr/>
          </p:nvSpPr>
          <p:spPr>
            <a:xfrm>
              <a:off x="6231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矩形 536">
              <a:extLst>
                <a:ext uri="{FF2B5EF4-FFF2-40B4-BE49-F238E27FC236}">
                  <a16:creationId xmlns:a16="http://schemas.microsoft.com/office/drawing/2014/main" id="{1EE5379F-6BEF-4978-8F76-4DAF393B4444}"/>
                </a:ext>
              </a:extLst>
            </p:cNvPr>
            <p:cNvSpPr/>
            <p:nvPr/>
          </p:nvSpPr>
          <p:spPr>
            <a:xfrm>
              <a:off x="6663152" y="275115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矩形 537">
              <a:extLst>
                <a:ext uri="{FF2B5EF4-FFF2-40B4-BE49-F238E27FC236}">
                  <a16:creationId xmlns:a16="http://schemas.microsoft.com/office/drawing/2014/main" id="{B1F6BCD2-544B-4F87-A193-5C873876245A}"/>
                </a:ext>
              </a:extLst>
            </p:cNvPr>
            <p:cNvSpPr/>
            <p:nvPr/>
          </p:nvSpPr>
          <p:spPr>
            <a:xfrm>
              <a:off x="7095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矩形 538">
              <a:extLst>
                <a:ext uri="{FF2B5EF4-FFF2-40B4-BE49-F238E27FC236}">
                  <a16:creationId xmlns:a16="http://schemas.microsoft.com/office/drawing/2014/main" id="{F255DF6D-3B62-4E51-971B-FE0B6C56FEC8}"/>
                </a:ext>
              </a:extLst>
            </p:cNvPr>
            <p:cNvSpPr/>
            <p:nvPr/>
          </p:nvSpPr>
          <p:spPr>
            <a:xfrm>
              <a:off x="4935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0" name="矩形 539">
              <a:extLst>
                <a:ext uri="{FF2B5EF4-FFF2-40B4-BE49-F238E27FC236}">
                  <a16:creationId xmlns:a16="http://schemas.microsoft.com/office/drawing/2014/main" id="{0922C6E9-E7F3-414C-BB49-792F9427F101}"/>
                </a:ext>
              </a:extLst>
            </p:cNvPr>
            <p:cNvSpPr/>
            <p:nvPr/>
          </p:nvSpPr>
          <p:spPr>
            <a:xfrm>
              <a:off x="5367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矩形 540">
              <a:extLst>
                <a:ext uri="{FF2B5EF4-FFF2-40B4-BE49-F238E27FC236}">
                  <a16:creationId xmlns:a16="http://schemas.microsoft.com/office/drawing/2014/main" id="{72E5B1E1-4622-47F3-AB54-BAC4755BB3B1}"/>
                </a:ext>
              </a:extLst>
            </p:cNvPr>
            <p:cNvSpPr/>
            <p:nvPr/>
          </p:nvSpPr>
          <p:spPr>
            <a:xfrm>
              <a:off x="5799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矩形 541">
              <a:extLst>
                <a:ext uri="{FF2B5EF4-FFF2-40B4-BE49-F238E27FC236}">
                  <a16:creationId xmlns:a16="http://schemas.microsoft.com/office/drawing/2014/main" id="{683E90B0-9546-4D52-8EAD-B72F9B8D0E84}"/>
                </a:ext>
              </a:extLst>
            </p:cNvPr>
            <p:cNvSpPr/>
            <p:nvPr/>
          </p:nvSpPr>
          <p:spPr>
            <a:xfrm>
              <a:off x="6231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矩形 542">
              <a:extLst>
                <a:ext uri="{FF2B5EF4-FFF2-40B4-BE49-F238E27FC236}">
                  <a16:creationId xmlns:a16="http://schemas.microsoft.com/office/drawing/2014/main" id="{9066A097-AD3C-445B-8B2E-F08C1B1E30A3}"/>
                </a:ext>
              </a:extLst>
            </p:cNvPr>
            <p:cNvSpPr/>
            <p:nvPr/>
          </p:nvSpPr>
          <p:spPr>
            <a:xfrm>
              <a:off x="6663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A656073-1C05-4AC1-BBE7-642E8424E849}"/>
                </a:ext>
              </a:extLst>
            </p:cNvPr>
            <p:cNvSpPr/>
            <p:nvPr/>
          </p:nvSpPr>
          <p:spPr>
            <a:xfrm>
              <a:off x="7095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矩形 544">
              <a:extLst>
                <a:ext uri="{FF2B5EF4-FFF2-40B4-BE49-F238E27FC236}">
                  <a16:creationId xmlns:a16="http://schemas.microsoft.com/office/drawing/2014/main" id="{FEDC9510-6569-475C-90BB-61F10E0BA28E}"/>
                </a:ext>
              </a:extLst>
            </p:cNvPr>
            <p:cNvSpPr/>
            <p:nvPr/>
          </p:nvSpPr>
          <p:spPr>
            <a:xfrm>
              <a:off x="4935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6" name="矩形 545">
              <a:extLst>
                <a:ext uri="{FF2B5EF4-FFF2-40B4-BE49-F238E27FC236}">
                  <a16:creationId xmlns:a16="http://schemas.microsoft.com/office/drawing/2014/main" id="{E9959BBB-2ACB-45A0-B540-5B5E96C95152}"/>
                </a:ext>
              </a:extLst>
            </p:cNvPr>
            <p:cNvSpPr/>
            <p:nvPr/>
          </p:nvSpPr>
          <p:spPr>
            <a:xfrm>
              <a:off x="5367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矩形 546">
              <a:extLst>
                <a:ext uri="{FF2B5EF4-FFF2-40B4-BE49-F238E27FC236}">
                  <a16:creationId xmlns:a16="http://schemas.microsoft.com/office/drawing/2014/main" id="{E4B6F365-F4BC-4D29-9733-DCE94F6A935A}"/>
                </a:ext>
              </a:extLst>
            </p:cNvPr>
            <p:cNvSpPr/>
            <p:nvPr/>
          </p:nvSpPr>
          <p:spPr>
            <a:xfrm>
              <a:off x="5799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矩形 547">
              <a:extLst>
                <a:ext uri="{FF2B5EF4-FFF2-40B4-BE49-F238E27FC236}">
                  <a16:creationId xmlns:a16="http://schemas.microsoft.com/office/drawing/2014/main" id="{D484C78C-1ED9-4B2B-A93E-1C23FA044EC1}"/>
                </a:ext>
              </a:extLst>
            </p:cNvPr>
            <p:cNvSpPr/>
            <p:nvPr/>
          </p:nvSpPr>
          <p:spPr>
            <a:xfrm>
              <a:off x="6231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矩形 548">
              <a:extLst>
                <a:ext uri="{FF2B5EF4-FFF2-40B4-BE49-F238E27FC236}">
                  <a16:creationId xmlns:a16="http://schemas.microsoft.com/office/drawing/2014/main" id="{51632898-7361-4A28-8150-79D901068FD0}"/>
                </a:ext>
              </a:extLst>
            </p:cNvPr>
            <p:cNvSpPr/>
            <p:nvPr/>
          </p:nvSpPr>
          <p:spPr>
            <a:xfrm>
              <a:off x="6663153" y="3614749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矩形 549">
              <a:extLst>
                <a:ext uri="{FF2B5EF4-FFF2-40B4-BE49-F238E27FC236}">
                  <a16:creationId xmlns:a16="http://schemas.microsoft.com/office/drawing/2014/main" id="{6B4343D9-6470-4BDE-9158-262D8DB4E669}"/>
                </a:ext>
              </a:extLst>
            </p:cNvPr>
            <p:cNvSpPr/>
            <p:nvPr/>
          </p:nvSpPr>
          <p:spPr>
            <a:xfrm>
              <a:off x="7095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A3C05017-8FA0-42CA-A00E-125BCD07E6E6}"/>
                </a:ext>
              </a:extLst>
            </p:cNvPr>
            <p:cNvSpPr/>
            <p:nvPr/>
          </p:nvSpPr>
          <p:spPr>
            <a:xfrm>
              <a:off x="4935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2" name="矩形 551">
              <a:extLst>
                <a:ext uri="{FF2B5EF4-FFF2-40B4-BE49-F238E27FC236}">
                  <a16:creationId xmlns:a16="http://schemas.microsoft.com/office/drawing/2014/main" id="{562CC590-32AD-470D-BE14-E0A7D5C0E4B7}"/>
                </a:ext>
              </a:extLst>
            </p:cNvPr>
            <p:cNvSpPr/>
            <p:nvPr/>
          </p:nvSpPr>
          <p:spPr>
            <a:xfrm>
              <a:off x="5367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矩形 552">
              <a:extLst>
                <a:ext uri="{FF2B5EF4-FFF2-40B4-BE49-F238E27FC236}">
                  <a16:creationId xmlns:a16="http://schemas.microsoft.com/office/drawing/2014/main" id="{11BDAC56-F823-474A-8904-8280AF50BBF2}"/>
                </a:ext>
              </a:extLst>
            </p:cNvPr>
            <p:cNvSpPr/>
            <p:nvPr/>
          </p:nvSpPr>
          <p:spPr>
            <a:xfrm>
              <a:off x="5799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矩形 553">
              <a:extLst>
                <a:ext uri="{FF2B5EF4-FFF2-40B4-BE49-F238E27FC236}">
                  <a16:creationId xmlns:a16="http://schemas.microsoft.com/office/drawing/2014/main" id="{E751F7E3-DBEB-4A25-9236-04DDB551085B}"/>
                </a:ext>
              </a:extLst>
            </p:cNvPr>
            <p:cNvSpPr/>
            <p:nvPr/>
          </p:nvSpPr>
          <p:spPr>
            <a:xfrm>
              <a:off x="6231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矩形 554">
              <a:extLst>
                <a:ext uri="{FF2B5EF4-FFF2-40B4-BE49-F238E27FC236}">
                  <a16:creationId xmlns:a16="http://schemas.microsoft.com/office/drawing/2014/main" id="{ED41AFFE-783A-46DC-B392-A1ED50C3B6FF}"/>
                </a:ext>
              </a:extLst>
            </p:cNvPr>
            <p:cNvSpPr/>
            <p:nvPr/>
          </p:nvSpPr>
          <p:spPr>
            <a:xfrm>
              <a:off x="6663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矩形 555">
              <a:extLst>
                <a:ext uri="{FF2B5EF4-FFF2-40B4-BE49-F238E27FC236}">
                  <a16:creationId xmlns:a16="http://schemas.microsoft.com/office/drawing/2014/main" id="{FE46ECE8-2D7D-4A35-BD5E-E015C5C2E6AC}"/>
                </a:ext>
              </a:extLst>
            </p:cNvPr>
            <p:cNvSpPr/>
            <p:nvPr/>
          </p:nvSpPr>
          <p:spPr>
            <a:xfrm>
              <a:off x="7095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>
              <a:extLst>
                <a:ext uri="{FF2B5EF4-FFF2-40B4-BE49-F238E27FC236}">
                  <a16:creationId xmlns:a16="http://schemas.microsoft.com/office/drawing/2014/main" id="{2D914EB7-D176-4F5E-884C-4B0C800082C2}"/>
                </a:ext>
              </a:extLst>
            </p:cNvPr>
            <p:cNvSpPr/>
            <p:nvPr/>
          </p:nvSpPr>
          <p:spPr>
            <a:xfrm>
              <a:off x="4948919" y="190555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558" name="椭圆 557">
              <a:extLst>
                <a:ext uri="{FF2B5EF4-FFF2-40B4-BE49-F238E27FC236}">
                  <a16:creationId xmlns:a16="http://schemas.microsoft.com/office/drawing/2014/main" id="{F8A1F9FD-B1E8-46DE-8836-AE8B0A013FCB}"/>
                </a:ext>
              </a:extLst>
            </p:cNvPr>
            <p:cNvSpPr/>
            <p:nvPr/>
          </p:nvSpPr>
          <p:spPr>
            <a:xfrm>
              <a:off x="4948919" y="3201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559" name="椭圆 558">
              <a:extLst>
                <a:ext uri="{FF2B5EF4-FFF2-40B4-BE49-F238E27FC236}">
                  <a16:creationId xmlns:a16="http://schemas.microsoft.com/office/drawing/2014/main" id="{AFAC9C9E-C53D-47F1-90D0-D555C48A4889}"/>
                </a:ext>
              </a:extLst>
            </p:cNvPr>
            <p:cNvSpPr/>
            <p:nvPr/>
          </p:nvSpPr>
          <p:spPr>
            <a:xfrm>
              <a:off x="5385152" y="2769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560" name="椭圆 559">
              <a:extLst>
                <a:ext uri="{FF2B5EF4-FFF2-40B4-BE49-F238E27FC236}">
                  <a16:creationId xmlns:a16="http://schemas.microsoft.com/office/drawing/2014/main" id="{44468C73-5B37-44CC-A2CF-79CEB5828DED}"/>
                </a:ext>
              </a:extLst>
            </p:cNvPr>
            <p:cNvSpPr/>
            <p:nvPr/>
          </p:nvSpPr>
          <p:spPr>
            <a:xfrm>
              <a:off x="5817152" y="2337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561" name="椭圆 560">
              <a:extLst>
                <a:ext uri="{FF2B5EF4-FFF2-40B4-BE49-F238E27FC236}">
                  <a16:creationId xmlns:a16="http://schemas.microsoft.com/office/drawing/2014/main" id="{D3B74F5B-256B-49CC-870D-43730B1F9891}"/>
                </a:ext>
              </a:extLst>
            </p:cNvPr>
            <p:cNvSpPr/>
            <p:nvPr/>
          </p:nvSpPr>
          <p:spPr>
            <a:xfrm>
              <a:off x="5817152" y="406474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562" name="椭圆 561">
              <a:extLst>
                <a:ext uri="{FF2B5EF4-FFF2-40B4-BE49-F238E27FC236}">
                  <a16:creationId xmlns:a16="http://schemas.microsoft.com/office/drawing/2014/main" id="{F90DEA43-0087-4800-A0CF-1F226C2B2A48}"/>
                </a:ext>
              </a:extLst>
            </p:cNvPr>
            <p:cNvSpPr/>
            <p:nvPr/>
          </p:nvSpPr>
          <p:spPr>
            <a:xfrm>
              <a:off x="6685844" y="2764311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563" name="椭圆 562">
              <a:extLst>
                <a:ext uri="{FF2B5EF4-FFF2-40B4-BE49-F238E27FC236}">
                  <a16:creationId xmlns:a16="http://schemas.microsoft.com/office/drawing/2014/main" id="{4E90136F-8831-4A7E-84A0-CB2743FC1938}"/>
                </a:ext>
              </a:extLst>
            </p:cNvPr>
            <p:cNvSpPr/>
            <p:nvPr/>
          </p:nvSpPr>
          <p:spPr>
            <a:xfrm>
              <a:off x="6681152" y="363274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564" name="椭圆 563">
              <a:extLst>
                <a:ext uri="{FF2B5EF4-FFF2-40B4-BE49-F238E27FC236}">
                  <a16:creationId xmlns:a16="http://schemas.microsoft.com/office/drawing/2014/main" id="{DDB00067-5BC6-4CF5-88CD-AA9B22E63603}"/>
                </a:ext>
              </a:extLst>
            </p:cNvPr>
            <p:cNvSpPr/>
            <p:nvPr/>
          </p:nvSpPr>
          <p:spPr>
            <a:xfrm>
              <a:off x="7113150" y="190555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565" name="椭圆 564">
              <a:extLst>
                <a:ext uri="{FF2B5EF4-FFF2-40B4-BE49-F238E27FC236}">
                  <a16:creationId xmlns:a16="http://schemas.microsoft.com/office/drawing/2014/main" id="{8FBCC946-3404-422D-965B-4A679471133B}"/>
                </a:ext>
              </a:extLst>
            </p:cNvPr>
            <p:cNvSpPr/>
            <p:nvPr/>
          </p:nvSpPr>
          <p:spPr>
            <a:xfrm>
              <a:off x="7113150" y="2337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grpSp>
          <p:nvGrpSpPr>
            <p:cNvPr id="566" name="组合 565">
              <a:extLst>
                <a:ext uri="{FF2B5EF4-FFF2-40B4-BE49-F238E27FC236}">
                  <a16:creationId xmlns:a16="http://schemas.microsoft.com/office/drawing/2014/main" id="{43FEA995-8279-4467-A31A-39F7C8BB828C}"/>
                </a:ext>
              </a:extLst>
            </p:cNvPr>
            <p:cNvGrpSpPr/>
            <p:nvPr/>
          </p:nvGrpSpPr>
          <p:grpSpPr>
            <a:xfrm>
              <a:off x="3425417" y="1778993"/>
              <a:ext cx="4158380" cy="2802469"/>
              <a:chOff x="3448649" y="1906568"/>
              <a:chExt cx="4158380" cy="2802469"/>
            </a:xfrm>
          </p:grpSpPr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9076D1EC-D908-4539-88BA-FF9D02220F37}"/>
                  </a:ext>
                </a:extLst>
              </p:cNvPr>
              <p:cNvGrpSpPr/>
              <p:nvPr/>
            </p:nvGrpSpPr>
            <p:grpSpPr>
              <a:xfrm>
                <a:off x="4588287" y="2064361"/>
                <a:ext cx="281161" cy="2559302"/>
                <a:chOff x="7740158" y="2027674"/>
                <a:chExt cx="281161" cy="2559302"/>
              </a:xfrm>
            </p:grpSpPr>
            <p:sp>
              <p:nvSpPr>
                <p:cNvPr id="593" name="文本框 592">
                  <a:extLst>
                    <a:ext uri="{FF2B5EF4-FFF2-40B4-BE49-F238E27FC236}">
                      <a16:creationId xmlns:a16="http://schemas.microsoft.com/office/drawing/2014/main" id="{9A005F97-48CD-4861-B53B-5F3834751750}"/>
                    </a:ext>
                  </a:extLst>
                </p:cNvPr>
                <p:cNvSpPr txBox="1"/>
                <p:nvPr/>
              </p:nvSpPr>
              <p:spPr>
                <a:xfrm flipH="1">
                  <a:off x="7740158" y="2027674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4" name="文本框 593">
                  <a:extLst>
                    <a:ext uri="{FF2B5EF4-FFF2-40B4-BE49-F238E27FC236}">
                      <a16:creationId xmlns:a16="http://schemas.microsoft.com/office/drawing/2014/main" id="{FD7DABBA-CCC8-4DB0-892A-E1DA37724819}"/>
                    </a:ext>
                  </a:extLst>
                </p:cNvPr>
                <p:cNvSpPr txBox="1"/>
                <p:nvPr/>
              </p:nvSpPr>
              <p:spPr>
                <a:xfrm flipH="1">
                  <a:off x="7740162" y="2890971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5" name="文本框 594">
                  <a:extLst>
                    <a:ext uri="{FF2B5EF4-FFF2-40B4-BE49-F238E27FC236}">
                      <a16:creationId xmlns:a16="http://schemas.microsoft.com/office/drawing/2014/main" id="{9ADB589B-CA13-42A2-94FE-742665E07EC8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3321767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6" name="文本框 595">
                  <a:extLst>
                    <a:ext uri="{FF2B5EF4-FFF2-40B4-BE49-F238E27FC236}">
                      <a16:creationId xmlns:a16="http://schemas.microsoft.com/office/drawing/2014/main" id="{83E0C5F3-BDDC-4D40-8748-F11EEF3F4D6B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3753716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7" name="文本框 596">
                  <a:extLst>
                    <a:ext uri="{FF2B5EF4-FFF2-40B4-BE49-F238E27FC236}">
                      <a16:creationId xmlns:a16="http://schemas.microsoft.com/office/drawing/2014/main" id="{3021C824-3DD8-423B-8D52-FB2C0353E842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4186866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8" name="文本框 597">
                  <a:extLst>
                    <a:ext uri="{FF2B5EF4-FFF2-40B4-BE49-F238E27FC236}">
                      <a16:creationId xmlns:a16="http://schemas.microsoft.com/office/drawing/2014/main" id="{744EB191-40EC-43EA-BF17-07B37AC57709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2455877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69" name="文本框 568">
                <a:extLst>
                  <a:ext uri="{FF2B5EF4-FFF2-40B4-BE49-F238E27FC236}">
                    <a16:creationId xmlns:a16="http://schemas.microsoft.com/office/drawing/2014/main" id="{8FB217D8-9BBB-4CF4-A473-80B653098A64}"/>
                  </a:ext>
                </a:extLst>
              </p:cNvPr>
              <p:cNvSpPr txBox="1"/>
              <p:nvPr/>
            </p:nvSpPr>
            <p:spPr>
              <a:xfrm>
                <a:off x="3448649" y="3010594"/>
                <a:ext cx="1179125" cy="6516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</a:rPr>
                  <a:t>6-Row Tile</a:t>
                </a:r>
              </a:p>
              <a:p>
                <a:pPr algn="ctr"/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</a:rPr>
                  <a:t>N</a:t>
                </a:r>
                <a:r>
                  <a:rPr lang="en-US" altLang="zh-CN" baseline="-25000" dirty="0">
                    <a:solidFill>
                      <a:schemeClr val="accent1">
                        <a:lumMod val="75000"/>
                      </a:schemeClr>
                    </a:solidFill>
                  </a:rPr>
                  <a:t>6</a:t>
                </a:r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</a:rPr>
                  <a:t>=5</a:t>
                </a:r>
              </a:p>
            </p:txBody>
          </p:sp>
          <p:cxnSp>
            <p:nvCxnSpPr>
              <p:cNvPr id="570" name="直接连接符 569">
                <a:extLst>
                  <a:ext uri="{FF2B5EF4-FFF2-40B4-BE49-F238E27FC236}">
                    <a16:creationId xmlns:a16="http://schemas.microsoft.com/office/drawing/2014/main" id="{8D21B2B3-6CF3-4969-B475-BF924DAAACD0}"/>
                  </a:ext>
                </a:extLst>
              </p:cNvPr>
              <p:cNvCxnSpPr>
                <a:cxnSpLocks/>
                <a:stCxn id="569" idx="0"/>
              </p:cNvCxnSpPr>
              <p:nvPr/>
            </p:nvCxnSpPr>
            <p:spPr>
              <a:xfrm flipV="1">
                <a:off x="4038212" y="1906568"/>
                <a:ext cx="819123" cy="1104026"/>
              </a:xfrm>
              <a:prstGeom prst="line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直接连接符 570">
                <a:extLst>
                  <a:ext uri="{FF2B5EF4-FFF2-40B4-BE49-F238E27FC236}">
                    <a16:creationId xmlns:a16="http://schemas.microsoft.com/office/drawing/2014/main" id="{37DA2949-6960-46BA-9E5E-23CCE2D8756A}"/>
                  </a:ext>
                </a:extLst>
              </p:cNvPr>
              <p:cNvCxnSpPr>
                <a:cxnSpLocks/>
                <a:endCxn id="569" idx="2"/>
              </p:cNvCxnSpPr>
              <p:nvPr/>
            </p:nvCxnSpPr>
            <p:spPr>
              <a:xfrm flipH="1" flipV="1">
                <a:off x="4038212" y="3662194"/>
                <a:ext cx="817142" cy="1042079"/>
              </a:xfrm>
              <a:prstGeom prst="line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4" name="组合 573">
                <a:extLst>
                  <a:ext uri="{FF2B5EF4-FFF2-40B4-BE49-F238E27FC236}">
                    <a16:creationId xmlns:a16="http://schemas.microsoft.com/office/drawing/2014/main" id="{65CD848F-FEBA-4EC1-8947-091CC5089628}"/>
                  </a:ext>
                </a:extLst>
              </p:cNvPr>
              <p:cNvGrpSpPr/>
              <p:nvPr/>
            </p:nvGrpSpPr>
            <p:grpSpPr>
              <a:xfrm>
                <a:off x="4853029" y="1926906"/>
                <a:ext cx="2754000" cy="2782131"/>
                <a:chOff x="507747" y="2097975"/>
                <a:chExt cx="2754000" cy="2782131"/>
              </a:xfrm>
            </p:grpSpPr>
            <p:sp>
              <p:nvSpPr>
                <p:cNvPr id="584" name="等腰三角形 583">
                  <a:extLst>
                    <a:ext uri="{FF2B5EF4-FFF2-40B4-BE49-F238E27FC236}">
                      <a16:creationId xmlns:a16="http://schemas.microsoft.com/office/drawing/2014/main" id="{6E0DEC11-9A99-4C40-BACA-D1D24508FCB6}"/>
                    </a:ext>
                  </a:extLst>
                </p:cNvPr>
                <p:cNvSpPr/>
                <p:nvPr/>
              </p:nvSpPr>
              <p:spPr>
                <a:xfrm flipV="1">
                  <a:off x="707419" y="211597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5" name="等腰三角形 584">
                  <a:extLst>
                    <a:ext uri="{FF2B5EF4-FFF2-40B4-BE49-F238E27FC236}">
                      <a16:creationId xmlns:a16="http://schemas.microsoft.com/office/drawing/2014/main" id="{AC5C9418-C007-4094-8015-6E4479D744C1}"/>
                    </a:ext>
                  </a:extLst>
                </p:cNvPr>
                <p:cNvSpPr/>
                <p:nvPr/>
              </p:nvSpPr>
              <p:spPr>
                <a:xfrm flipV="1">
                  <a:off x="1135539" y="211490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6" name="等腰三角形 585">
                  <a:extLst>
                    <a:ext uri="{FF2B5EF4-FFF2-40B4-BE49-F238E27FC236}">
                      <a16:creationId xmlns:a16="http://schemas.microsoft.com/office/drawing/2014/main" id="{34800A50-8DD2-4695-A773-E0C1548EAE47}"/>
                    </a:ext>
                  </a:extLst>
                </p:cNvPr>
                <p:cNvSpPr/>
                <p:nvPr/>
              </p:nvSpPr>
              <p:spPr>
                <a:xfrm flipV="1">
                  <a:off x="1570569" y="211490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7" name="等腰三角形 586">
                  <a:extLst>
                    <a:ext uri="{FF2B5EF4-FFF2-40B4-BE49-F238E27FC236}">
                      <a16:creationId xmlns:a16="http://schemas.microsoft.com/office/drawing/2014/main" id="{FC314B9F-1540-424A-A008-BF87BC032BC7}"/>
                    </a:ext>
                  </a:extLst>
                </p:cNvPr>
                <p:cNvSpPr/>
                <p:nvPr/>
              </p:nvSpPr>
              <p:spPr>
                <a:xfrm flipV="1">
                  <a:off x="2430330" y="2114152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8" name="等腰三角形 587">
                  <a:extLst>
                    <a:ext uri="{FF2B5EF4-FFF2-40B4-BE49-F238E27FC236}">
                      <a16:creationId xmlns:a16="http://schemas.microsoft.com/office/drawing/2014/main" id="{48D2970B-5217-46FE-A5EC-47CE8F9DCA7F}"/>
                    </a:ext>
                  </a:extLst>
                </p:cNvPr>
                <p:cNvSpPr/>
                <p:nvPr/>
              </p:nvSpPr>
              <p:spPr>
                <a:xfrm flipV="1">
                  <a:off x="2865360" y="211597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90" name="矩形 589">
                  <a:extLst>
                    <a:ext uri="{FF2B5EF4-FFF2-40B4-BE49-F238E27FC236}">
                      <a16:creationId xmlns:a16="http://schemas.microsoft.com/office/drawing/2014/main" id="{677D7714-17E3-4AF1-9956-15680717B701}"/>
                    </a:ext>
                  </a:extLst>
                </p:cNvPr>
                <p:cNvSpPr/>
                <p:nvPr/>
              </p:nvSpPr>
              <p:spPr>
                <a:xfrm>
                  <a:off x="507747" y="2097975"/>
                  <a:ext cx="2754000" cy="2782131"/>
                </a:xfrm>
                <a:prstGeom prst="rect">
                  <a:avLst/>
                </a:prstGeom>
                <a:noFill/>
                <a:ln w="25400"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</p:grpSp>
      </p:grpSp>
      <p:sp>
        <p:nvSpPr>
          <p:cNvPr id="137" name="文本框 136">
            <a:extLst>
              <a:ext uri="{FF2B5EF4-FFF2-40B4-BE49-F238E27FC236}">
                <a16:creationId xmlns:a16="http://schemas.microsoft.com/office/drawing/2014/main" id="{A48831E3-87EB-407A-A307-1DDEDBD90297}"/>
              </a:ext>
            </a:extLst>
          </p:cNvPr>
          <p:cNvSpPr txBox="1"/>
          <p:nvPr/>
        </p:nvSpPr>
        <p:spPr>
          <a:xfrm>
            <a:off x="5744692" y="5034260"/>
            <a:ext cx="4797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columns kept after grouping the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rows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16DFCB4F-E736-4D40-8C2F-16766D935023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422946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FC09C9CA-A663-4855-A5CD-33EB5EDC30BB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5989272-63B5-4006-B89C-EB6504D37F71}"/>
              </a:ext>
            </a:extLst>
          </p:cNvPr>
          <p:cNvSpPr txBox="1"/>
          <p:nvPr/>
        </p:nvSpPr>
        <p:spPr>
          <a:xfrm>
            <a:off x="133438" y="1291948"/>
            <a:ext cx="4493870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>
              <a:lnSpc>
                <a:spcPct val="125000"/>
              </a:lnSpc>
            </a:pPr>
            <a:r>
              <a:rPr lang="en-US" altLang="zh-CN" b="1" i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: 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# distinct nonempty cols in an </a:t>
            </a:r>
            <a:r>
              <a:rPr lang="en-US" altLang="zh-CN" b="0" i="0" u="none" strike="noStrike" baseline="0" dirty="0" err="1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-row tile</a:t>
            </a:r>
          </a:p>
          <a:p>
            <a:pPr marR="0" algn="l">
              <a:lnSpc>
                <a:spcPct val="125000"/>
              </a:lnSpc>
            </a:pP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S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: 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sum of </a:t>
            </a:r>
            <a:r>
              <a:rPr lang="en-US" altLang="zh-CN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 values over </a:t>
            </a:r>
            <a:r>
              <a:rPr lang="en-US" altLang="zh-CN" b="0" i="0" u="none" strike="noStrike" baseline="0" dirty="0" err="1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-Row sub-tiles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2F19DD9-EA3C-4ED3-B241-5D5174A521CC}"/>
              </a:ext>
            </a:extLst>
          </p:cNvPr>
          <p:cNvGrpSpPr/>
          <p:nvPr/>
        </p:nvGrpSpPr>
        <p:grpSpPr>
          <a:xfrm>
            <a:off x="730805" y="2169356"/>
            <a:ext cx="2592003" cy="2591192"/>
            <a:chOff x="6979852" y="1982015"/>
            <a:chExt cx="2592003" cy="259119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14436EB-1C27-454A-B8E8-E7E907579314}"/>
                </a:ext>
              </a:extLst>
            </p:cNvPr>
            <p:cNvSpPr/>
            <p:nvPr/>
          </p:nvSpPr>
          <p:spPr>
            <a:xfrm>
              <a:off x="6979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F23FEF3-128D-42E2-9E7C-81AC26B5C644}"/>
                </a:ext>
              </a:extLst>
            </p:cNvPr>
            <p:cNvSpPr/>
            <p:nvPr/>
          </p:nvSpPr>
          <p:spPr>
            <a:xfrm>
              <a:off x="7410738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852EC3-2696-407D-9FF3-8DC6D9A5E212}"/>
                </a:ext>
              </a:extLst>
            </p:cNvPr>
            <p:cNvSpPr/>
            <p:nvPr/>
          </p:nvSpPr>
          <p:spPr>
            <a:xfrm>
              <a:off x="7843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B463692-97E9-45E1-ADCC-DB367199063E}"/>
                </a:ext>
              </a:extLst>
            </p:cNvPr>
            <p:cNvSpPr/>
            <p:nvPr/>
          </p:nvSpPr>
          <p:spPr>
            <a:xfrm>
              <a:off x="8275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1429C0F-1E28-41D0-A832-59856B37023F}"/>
                </a:ext>
              </a:extLst>
            </p:cNvPr>
            <p:cNvSpPr/>
            <p:nvPr/>
          </p:nvSpPr>
          <p:spPr>
            <a:xfrm>
              <a:off x="8707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F5BEF33-BCEC-4C96-9170-373415BFB81B}"/>
                </a:ext>
              </a:extLst>
            </p:cNvPr>
            <p:cNvSpPr/>
            <p:nvPr/>
          </p:nvSpPr>
          <p:spPr>
            <a:xfrm>
              <a:off x="9139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464EA72-A8DC-453E-875A-D701282F3390}"/>
                </a:ext>
              </a:extLst>
            </p:cNvPr>
            <p:cNvSpPr/>
            <p:nvPr/>
          </p:nvSpPr>
          <p:spPr>
            <a:xfrm>
              <a:off x="6979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375BA81-BE5A-44D1-BAA5-C13BF0836F4C}"/>
                </a:ext>
              </a:extLst>
            </p:cNvPr>
            <p:cNvSpPr/>
            <p:nvPr/>
          </p:nvSpPr>
          <p:spPr>
            <a:xfrm>
              <a:off x="7411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EAFDFD3-CC1B-4D38-A2D6-721B89F98715}"/>
                </a:ext>
              </a:extLst>
            </p:cNvPr>
            <p:cNvSpPr/>
            <p:nvPr/>
          </p:nvSpPr>
          <p:spPr>
            <a:xfrm>
              <a:off x="7843855" y="241401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A26326-0511-4482-B473-16450DCEEB4A}"/>
                </a:ext>
              </a:extLst>
            </p:cNvPr>
            <p:cNvSpPr/>
            <p:nvPr/>
          </p:nvSpPr>
          <p:spPr>
            <a:xfrm>
              <a:off x="8275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403033F-9646-4AB3-9E49-D8614FE9B7A9}"/>
                </a:ext>
              </a:extLst>
            </p:cNvPr>
            <p:cNvSpPr/>
            <p:nvPr/>
          </p:nvSpPr>
          <p:spPr>
            <a:xfrm>
              <a:off x="8707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8B2CF74-C3F1-4FC7-9ABA-3E1D31CEABD3}"/>
                </a:ext>
              </a:extLst>
            </p:cNvPr>
            <p:cNvSpPr/>
            <p:nvPr/>
          </p:nvSpPr>
          <p:spPr>
            <a:xfrm>
              <a:off x="9139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4F2A7F-2EC1-4C61-BB1D-AA4BB16F8F44}"/>
                </a:ext>
              </a:extLst>
            </p:cNvPr>
            <p:cNvSpPr/>
            <p:nvPr/>
          </p:nvSpPr>
          <p:spPr>
            <a:xfrm>
              <a:off x="6979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C82142C-65EF-4D69-835F-774947E109C4}"/>
                </a:ext>
              </a:extLst>
            </p:cNvPr>
            <p:cNvSpPr/>
            <p:nvPr/>
          </p:nvSpPr>
          <p:spPr>
            <a:xfrm>
              <a:off x="7411852" y="284561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FDCAD37-8568-4EC0-9A94-446FCFC07503}"/>
                </a:ext>
              </a:extLst>
            </p:cNvPr>
            <p:cNvSpPr/>
            <p:nvPr/>
          </p:nvSpPr>
          <p:spPr>
            <a:xfrm>
              <a:off x="7843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2641839-1CAC-4400-A1E0-28DED31F9C8D}"/>
                </a:ext>
              </a:extLst>
            </p:cNvPr>
            <p:cNvSpPr/>
            <p:nvPr/>
          </p:nvSpPr>
          <p:spPr>
            <a:xfrm>
              <a:off x="8275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D7D5AAC-3EDA-4ACA-956F-79D9044870C5}"/>
                </a:ext>
              </a:extLst>
            </p:cNvPr>
            <p:cNvSpPr/>
            <p:nvPr/>
          </p:nvSpPr>
          <p:spPr>
            <a:xfrm>
              <a:off x="8707852" y="284561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B1F1332-1325-4C24-9A46-58243A5B026D}"/>
                </a:ext>
              </a:extLst>
            </p:cNvPr>
            <p:cNvSpPr/>
            <p:nvPr/>
          </p:nvSpPr>
          <p:spPr>
            <a:xfrm>
              <a:off x="9139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4B22D2A-D84D-43E1-953C-3A1B2E39E254}"/>
                </a:ext>
              </a:extLst>
            </p:cNvPr>
            <p:cNvSpPr/>
            <p:nvPr/>
          </p:nvSpPr>
          <p:spPr>
            <a:xfrm>
              <a:off x="6979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0A2A50A-C1D4-47C3-9EEC-2A752BB0A58B}"/>
                </a:ext>
              </a:extLst>
            </p:cNvPr>
            <p:cNvSpPr/>
            <p:nvPr/>
          </p:nvSpPr>
          <p:spPr>
            <a:xfrm>
              <a:off x="7411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6CE740F-A0B2-4CEA-9555-C98EC3E87911}"/>
                </a:ext>
              </a:extLst>
            </p:cNvPr>
            <p:cNvSpPr/>
            <p:nvPr/>
          </p:nvSpPr>
          <p:spPr>
            <a:xfrm>
              <a:off x="7843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6F839C8-788A-49CF-BE00-92928BB2A93F}"/>
                </a:ext>
              </a:extLst>
            </p:cNvPr>
            <p:cNvSpPr/>
            <p:nvPr/>
          </p:nvSpPr>
          <p:spPr>
            <a:xfrm>
              <a:off x="8275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9274542-F626-4DF5-9223-CF1B27DBE675}"/>
                </a:ext>
              </a:extLst>
            </p:cNvPr>
            <p:cNvSpPr/>
            <p:nvPr/>
          </p:nvSpPr>
          <p:spPr>
            <a:xfrm>
              <a:off x="8707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A2469C6-9CAC-4967-B561-AB66D29F5B26}"/>
                </a:ext>
              </a:extLst>
            </p:cNvPr>
            <p:cNvSpPr/>
            <p:nvPr/>
          </p:nvSpPr>
          <p:spPr>
            <a:xfrm>
              <a:off x="9139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9306D908-B38E-425D-A41E-5EF83628C567}"/>
                </a:ext>
              </a:extLst>
            </p:cNvPr>
            <p:cNvSpPr/>
            <p:nvPr/>
          </p:nvSpPr>
          <p:spPr>
            <a:xfrm>
              <a:off x="6979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AC37CD3-871B-4320-92CF-723C1B28D2D1}"/>
                </a:ext>
              </a:extLst>
            </p:cNvPr>
            <p:cNvSpPr/>
            <p:nvPr/>
          </p:nvSpPr>
          <p:spPr>
            <a:xfrm>
              <a:off x="7411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FDF5343-74B0-44E2-BF2C-66EF64A09DEF}"/>
                </a:ext>
              </a:extLst>
            </p:cNvPr>
            <p:cNvSpPr/>
            <p:nvPr/>
          </p:nvSpPr>
          <p:spPr>
            <a:xfrm>
              <a:off x="7843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A2DD5A2-10E3-4244-9E9A-EECD634DEFDF}"/>
                </a:ext>
              </a:extLst>
            </p:cNvPr>
            <p:cNvSpPr/>
            <p:nvPr/>
          </p:nvSpPr>
          <p:spPr>
            <a:xfrm>
              <a:off x="8275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F4E50758-9046-4FAC-9D3B-99582C35D360}"/>
                </a:ext>
              </a:extLst>
            </p:cNvPr>
            <p:cNvSpPr/>
            <p:nvPr/>
          </p:nvSpPr>
          <p:spPr>
            <a:xfrm>
              <a:off x="8707853" y="3709207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EEB4BB9-0ADC-4AC5-96ED-9BCF8FBAF13C}"/>
                </a:ext>
              </a:extLst>
            </p:cNvPr>
            <p:cNvSpPr/>
            <p:nvPr/>
          </p:nvSpPr>
          <p:spPr>
            <a:xfrm>
              <a:off x="9139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8B4842E-B794-4A41-9EB8-08AA98160C04}"/>
                </a:ext>
              </a:extLst>
            </p:cNvPr>
            <p:cNvSpPr/>
            <p:nvPr/>
          </p:nvSpPr>
          <p:spPr>
            <a:xfrm>
              <a:off x="6979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7745A278-BB64-441F-93C1-501A9B338BA6}"/>
                </a:ext>
              </a:extLst>
            </p:cNvPr>
            <p:cNvSpPr/>
            <p:nvPr/>
          </p:nvSpPr>
          <p:spPr>
            <a:xfrm>
              <a:off x="7411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4C6A421F-8EB1-4B2D-B7FC-FEF2967449BB}"/>
                </a:ext>
              </a:extLst>
            </p:cNvPr>
            <p:cNvSpPr/>
            <p:nvPr/>
          </p:nvSpPr>
          <p:spPr>
            <a:xfrm>
              <a:off x="7843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60F41C4-EA79-4A91-9038-D4BD682DC964}"/>
                </a:ext>
              </a:extLst>
            </p:cNvPr>
            <p:cNvSpPr/>
            <p:nvPr/>
          </p:nvSpPr>
          <p:spPr>
            <a:xfrm>
              <a:off x="8275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BF6D282-722B-4012-A035-92606D9F7D49}"/>
                </a:ext>
              </a:extLst>
            </p:cNvPr>
            <p:cNvSpPr/>
            <p:nvPr/>
          </p:nvSpPr>
          <p:spPr>
            <a:xfrm>
              <a:off x="8707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83ED529-81AB-42B3-B761-AE07E51B8484}"/>
                </a:ext>
              </a:extLst>
            </p:cNvPr>
            <p:cNvSpPr/>
            <p:nvPr/>
          </p:nvSpPr>
          <p:spPr>
            <a:xfrm>
              <a:off x="9139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3C956013-7224-4932-85C4-4B1FA08D3086}"/>
                </a:ext>
              </a:extLst>
            </p:cNvPr>
            <p:cNvSpPr/>
            <p:nvPr/>
          </p:nvSpPr>
          <p:spPr>
            <a:xfrm>
              <a:off x="6993619" y="2000015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B512FB39-E332-47CA-80DD-7AEB35A76010}"/>
                </a:ext>
              </a:extLst>
            </p:cNvPr>
            <p:cNvSpPr/>
            <p:nvPr/>
          </p:nvSpPr>
          <p:spPr>
            <a:xfrm>
              <a:off x="6993619" y="3295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20D082E6-5C31-403F-A9B3-814D14FC1C5D}"/>
                </a:ext>
              </a:extLst>
            </p:cNvPr>
            <p:cNvSpPr/>
            <p:nvPr/>
          </p:nvSpPr>
          <p:spPr>
            <a:xfrm>
              <a:off x="7429852" y="2863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6E3D26F-F7C8-466F-87A0-42C47B9C4BC9}"/>
                </a:ext>
              </a:extLst>
            </p:cNvPr>
            <p:cNvSpPr/>
            <p:nvPr/>
          </p:nvSpPr>
          <p:spPr>
            <a:xfrm>
              <a:off x="7861852" y="2431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E7D18485-B540-43B3-A4F4-A8397769F2DE}"/>
                </a:ext>
              </a:extLst>
            </p:cNvPr>
            <p:cNvSpPr/>
            <p:nvPr/>
          </p:nvSpPr>
          <p:spPr>
            <a:xfrm>
              <a:off x="7861852" y="415920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479D52F-04EB-4A8E-AE0F-7DE06665486E}"/>
                </a:ext>
              </a:extLst>
            </p:cNvPr>
            <p:cNvSpPr/>
            <p:nvPr/>
          </p:nvSpPr>
          <p:spPr>
            <a:xfrm>
              <a:off x="8730544" y="285876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86798C19-DA51-4D68-9292-EBA322630627}"/>
                </a:ext>
              </a:extLst>
            </p:cNvPr>
            <p:cNvSpPr/>
            <p:nvPr/>
          </p:nvSpPr>
          <p:spPr>
            <a:xfrm>
              <a:off x="8725852" y="372720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1715CEE5-1B67-4573-9F91-621D9EC2DC61}"/>
                </a:ext>
              </a:extLst>
            </p:cNvPr>
            <p:cNvSpPr/>
            <p:nvPr/>
          </p:nvSpPr>
          <p:spPr>
            <a:xfrm>
              <a:off x="9157850" y="2000015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EF79E1D0-F535-45CE-80C3-DE0CBA964629}"/>
                </a:ext>
              </a:extLst>
            </p:cNvPr>
            <p:cNvSpPr/>
            <p:nvPr/>
          </p:nvSpPr>
          <p:spPr>
            <a:xfrm>
              <a:off x="9157850" y="2431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3E6E2596-4BC3-4357-A253-64A36B9844E1}"/>
              </a:ext>
            </a:extLst>
          </p:cNvPr>
          <p:cNvGrpSpPr/>
          <p:nvPr/>
        </p:nvGrpSpPr>
        <p:grpSpPr>
          <a:xfrm>
            <a:off x="421428" y="2201246"/>
            <a:ext cx="281161" cy="2559302"/>
            <a:chOff x="7740158" y="2027674"/>
            <a:chExt cx="281161" cy="2559302"/>
          </a:xfrm>
        </p:grpSpPr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DC9B10AA-DD2F-43D1-BE8F-80CD76F23E92}"/>
                </a:ext>
              </a:extLst>
            </p:cNvPr>
            <p:cNvSpPr txBox="1"/>
            <p:nvPr/>
          </p:nvSpPr>
          <p:spPr>
            <a:xfrm flipH="1">
              <a:off x="7740158" y="2027674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684E209-F191-4124-A40B-6647041443EA}"/>
                </a:ext>
              </a:extLst>
            </p:cNvPr>
            <p:cNvSpPr txBox="1"/>
            <p:nvPr/>
          </p:nvSpPr>
          <p:spPr>
            <a:xfrm flipH="1">
              <a:off x="7740162" y="2890971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542E2B1-9321-4C17-9046-E41D6CD44EED}"/>
                </a:ext>
              </a:extLst>
            </p:cNvPr>
            <p:cNvSpPr txBox="1"/>
            <p:nvPr/>
          </p:nvSpPr>
          <p:spPr>
            <a:xfrm flipH="1">
              <a:off x="7740159" y="3321767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A029C078-17CA-4F7F-887D-1B9DB10A4C96}"/>
                </a:ext>
              </a:extLst>
            </p:cNvPr>
            <p:cNvSpPr txBox="1"/>
            <p:nvPr/>
          </p:nvSpPr>
          <p:spPr>
            <a:xfrm flipH="1">
              <a:off x="7740159" y="3753716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8E4488B3-1824-4B35-82B3-86D4644F7373}"/>
                </a:ext>
              </a:extLst>
            </p:cNvPr>
            <p:cNvSpPr txBox="1"/>
            <p:nvPr/>
          </p:nvSpPr>
          <p:spPr>
            <a:xfrm flipH="1">
              <a:off x="7740159" y="4186866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D3C7C645-3EF9-48F3-978A-99A9B5CABD24}"/>
                </a:ext>
              </a:extLst>
            </p:cNvPr>
            <p:cNvSpPr txBox="1"/>
            <p:nvPr/>
          </p:nvSpPr>
          <p:spPr>
            <a:xfrm flipH="1">
              <a:off x="7740159" y="2455877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3" name="箭头: 右 232">
            <a:extLst>
              <a:ext uri="{FF2B5EF4-FFF2-40B4-BE49-F238E27FC236}">
                <a16:creationId xmlns:a16="http://schemas.microsoft.com/office/drawing/2014/main" id="{464DC62B-889F-41CA-998B-E8813DD30C30}"/>
              </a:ext>
            </a:extLst>
          </p:cNvPr>
          <p:cNvSpPr/>
          <p:nvPr/>
        </p:nvSpPr>
        <p:spPr>
          <a:xfrm>
            <a:off x="3692315" y="3273981"/>
            <a:ext cx="1233044" cy="369332"/>
          </a:xfrm>
          <a:prstGeom prst="rightArrow">
            <a:avLst>
              <a:gd name="adj1" fmla="val 50000"/>
              <a:gd name="adj2" fmla="val 63754"/>
            </a:avLst>
          </a:prstGeom>
          <a:solidFill>
            <a:srgbClr val="8FA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9" name="组合 518">
            <a:extLst>
              <a:ext uri="{FF2B5EF4-FFF2-40B4-BE49-F238E27FC236}">
                <a16:creationId xmlns:a16="http://schemas.microsoft.com/office/drawing/2014/main" id="{23FE1B00-2D04-40C4-A6A1-B3F7FD6F190A}"/>
              </a:ext>
            </a:extLst>
          </p:cNvPr>
          <p:cNvGrpSpPr/>
          <p:nvPr/>
        </p:nvGrpSpPr>
        <p:grpSpPr>
          <a:xfrm>
            <a:off x="6477128" y="2105860"/>
            <a:ext cx="4547145" cy="2749010"/>
            <a:chOff x="4565055" y="1816256"/>
            <a:chExt cx="4547145" cy="2749010"/>
          </a:xfrm>
        </p:grpSpPr>
        <p:grpSp>
          <p:nvGrpSpPr>
            <p:cNvPr id="599" name="组合 598">
              <a:extLst>
                <a:ext uri="{FF2B5EF4-FFF2-40B4-BE49-F238E27FC236}">
                  <a16:creationId xmlns:a16="http://schemas.microsoft.com/office/drawing/2014/main" id="{993E3F26-BEBD-4B7E-91AD-4CDF0590852F}"/>
                </a:ext>
              </a:extLst>
            </p:cNvPr>
            <p:cNvGrpSpPr/>
            <p:nvPr/>
          </p:nvGrpSpPr>
          <p:grpSpPr>
            <a:xfrm>
              <a:off x="5157290" y="1921460"/>
              <a:ext cx="2340423" cy="2520000"/>
              <a:chOff x="8477150" y="2030400"/>
              <a:chExt cx="2340423" cy="2520000"/>
            </a:xfrm>
          </p:grpSpPr>
          <p:sp>
            <p:nvSpPr>
              <p:cNvPr id="606" name="矩形 605">
                <a:extLst>
                  <a:ext uri="{FF2B5EF4-FFF2-40B4-BE49-F238E27FC236}">
                    <a16:creationId xmlns:a16="http://schemas.microsoft.com/office/drawing/2014/main" id="{7FA9B01B-D288-452E-9644-04ECD8AB0F1F}"/>
                  </a:ext>
                </a:extLst>
              </p:cNvPr>
              <p:cNvSpPr/>
              <p:nvPr/>
            </p:nvSpPr>
            <p:spPr>
              <a:xfrm>
                <a:off x="8477150" y="2030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7" name="矩形 606">
                <a:extLst>
                  <a:ext uri="{FF2B5EF4-FFF2-40B4-BE49-F238E27FC236}">
                    <a16:creationId xmlns:a16="http://schemas.microsoft.com/office/drawing/2014/main" id="{FB18E416-EC89-428B-B632-9424D975F675}"/>
                  </a:ext>
                </a:extLst>
              </p:cNvPr>
              <p:cNvSpPr/>
              <p:nvPr/>
            </p:nvSpPr>
            <p:spPr>
              <a:xfrm>
                <a:off x="8477150" y="3326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08" name="矩形 607">
                <a:extLst>
                  <a:ext uri="{FF2B5EF4-FFF2-40B4-BE49-F238E27FC236}">
                    <a16:creationId xmlns:a16="http://schemas.microsoft.com/office/drawing/2014/main" id="{D632819F-0DD4-459F-AFAC-6EB0C4378FEC}"/>
                  </a:ext>
                </a:extLst>
              </p:cNvPr>
              <p:cNvSpPr/>
              <p:nvPr/>
            </p:nvSpPr>
            <p:spPr>
              <a:xfrm>
                <a:off x="8910000" y="2030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9" name="矩形 608">
                <a:extLst>
                  <a:ext uri="{FF2B5EF4-FFF2-40B4-BE49-F238E27FC236}">
                    <a16:creationId xmlns:a16="http://schemas.microsoft.com/office/drawing/2014/main" id="{2153178B-0A40-4EBE-8186-4F6D8598DB3E}"/>
                  </a:ext>
                </a:extLst>
              </p:cNvPr>
              <p:cNvSpPr/>
              <p:nvPr/>
            </p:nvSpPr>
            <p:spPr>
              <a:xfrm>
                <a:off x="9341665" y="2030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0" name="矩形 609">
                <a:extLst>
                  <a:ext uri="{FF2B5EF4-FFF2-40B4-BE49-F238E27FC236}">
                    <a16:creationId xmlns:a16="http://schemas.microsoft.com/office/drawing/2014/main" id="{10DB5857-873A-421F-B96F-2008FBC7655A}"/>
                  </a:ext>
                </a:extLst>
              </p:cNvPr>
              <p:cNvSpPr/>
              <p:nvPr/>
            </p:nvSpPr>
            <p:spPr>
              <a:xfrm>
                <a:off x="10204821" y="2030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11" name="矩形 610">
                <a:extLst>
                  <a:ext uri="{FF2B5EF4-FFF2-40B4-BE49-F238E27FC236}">
                    <a16:creationId xmlns:a16="http://schemas.microsoft.com/office/drawing/2014/main" id="{97A3E88D-7DD5-430A-91EA-A001CA01E65C}"/>
                  </a:ext>
                </a:extLst>
              </p:cNvPr>
              <p:cNvSpPr/>
              <p:nvPr/>
            </p:nvSpPr>
            <p:spPr>
              <a:xfrm>
                <a:off x="10637573" y="2030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12" name="矩形 611">
                <a:extLst>
                  <a:ext uri="{FF2B5EF4-FFF2-40B4-BE49-F238E27FC236}">
                    <a16:creationId xmlns:a16="http://schemas.microsoft.com/office/drawing/2014/main" id="{1EFECB2C-9267-484C-96A5-54DC588E21AF}"/>
                  </a:ext>
                </a:extLst>
              </p:cNvPr>
              <p:cNvSpPr/>
              <p:nvPr/>
            </p:nvSpPr>
            <p:spPr>
              <a:xfrm>
                <a:off x="10205160" y="3326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13" name="矩形 612">
                <a:extLst>
                  <a:ext uri="{FF2B5EF4-FFF2-40B4-BE49-F238E27FC236}">
                    <a16:creationId xmlns:a16="http://schemas.microsoft.com/office/drawing/2014/main" id="{A2ACB533-AF37-4172-920B-F947F18021CA}"/>
                  </a:ext>
                </a:extLst>
              </p:cNvPr>
              <p:cNvSpPr/>
              <p:nvPr/>
            </p:nvSpPr>
            <p:spPr>
              <a:xfrm>
                <a:off x="9341159" y="3326400"/>
                <a:ext cx="180000" cy="1224000"/>
              </a:xfrm>
              <a:prstGeom prst="rect">
                <a:avLst/>
              </a:prstGeom>
              <a:solidFill>
                <a:srgbClr val="FFD8CE"/>
              </a:solidFill>
              <a:ln>
                <a:solidFill>
                  <a:srgbClr val="FF4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21" name="矩形 520">
              <a:extLst>
                <a:ext uri="{FF2B5EF4-FFF2-40B4-BE49-F238E27FC236}">
                  <a16:creationId xmlns:a16="http://schemas.microsoft.com/office/drawing/2014/main" id="{F9A7590B-12A2-459C-AE61-9D37A3A2895E}"/>
                </a:ext>
              </a:extLst>
            </p:cNvPr>
            <p:cNvSpPr/>
            <p:nvPr/>
          </p:nvSpPr>
          <p:spPr>
            <a:xfrm>
              <a:off x="4935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2" name="矩形 521">
              <a:extLst>
                <a:ext uri="{FF2B5EF4-FFF2-40B4-BE49-F238E27FC236}">
                  <a16:creationId xmlns:a16="http://schemas.microsoft.com/office/drawing/2014/main" id="{31BCC797-6970-41C4-AA97-B7B6B681961D}"/>
                </a:ext>
              </a:extLst>
            </p:cNvPr>
            <p:cNvSpPr/>
            <p:nvPr/>
          </p:nvSpPr>
          <p:spPr>
            <a:xfrm>
              <a:off x="5366038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矩形 522">
              <a:extLst>
                <a:ext uri="{FF2B5EF4-FFF2-40B4-BE49-F238E27FC236}">
                  <a16:creationId xmlns:a16="http://schemas.microsoft.com/office/drawing/2014/main" id="{B5B02E86-D310-4056-9F5B-9300199D946B}"/>
                </a:ext>
              </a:extLst>
            </p:cNvPr>
            <p:cNvSpPr/>
            <p:nvPr/>
          </p:nvSpPr>
          <p:spPr>
            <a:xfrm>
              <a:off x="5799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矩形 523">
              <a:extLst>
                <a:ext uri="{FF2B5EF4-FFF2-40B4-BE49-F238E27FC236}">
                  <a16:creationId xmlns:a16="http://schemas.microsoft.com/office/drawing/2014/main" id="{9E58390C-B0F5-4814-84C7-81DC9179D1B7}"/>
                </a:ext>
              </a:extLst>
            </p:cNvPr>
            <p:cNvSpPr/>
            <p:nvPr/>
          </p:nvSpPr>
          <p:spPr>
            <a:xfrm>
              <a:off x="6231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5" name="矩形 524">
              <a:extLst>
                <a:ext uri="{FF2B5EF4-FFF2-40B4-BE49-F238E27FC236}">
                  <a16:creationId xmlns:a16="http://schemas.microsoft.com/office/drawing/2014/main" id="{3CB523FF-84D1-4F2B-BAAE-0154472961B7}"/>
                </a:ext>
              </a:extLst>
            </p:cNvPr>
            <p:cNvSpPr/>
            <p:nvPr/>
          </p:nvSpPr>
          <p:spPr>
            <a:xfrm>
              <a:off x="6663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39E9C02C-14FD-4922-92FE-43DDCBAA8740}"/>
                </a:ext>
              </a:extLst>
            </p:cNvPr>
            <p:cNvSpPr/>
            <p:nvPr/>
          </p:nvSpPr>
          <p:spPr>
            <a:xfrm>
              <a:off x="7095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724035A5-968D-4CFE-B69C-A8C70D8044D4}"/>
                </a:ext>
              </a:extLst>
            </p:cNvPr>
            <p:cNvSpPr/>
            <p:nvPr/>
          </p:nvSpPr>
          <p:spPr>
            <a:xfrm>
              <a:off x="4935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8" name="矩形 527">
              <a:extLst>
                <a:ext uri="{FF2B5EF4-FFF2-40B4-BE49-F238E27FC236}">
                  <a16:creationId xmlns:a16="http://schemas.microsoft.com/office/drawing/2014/main" id="{071151EF-9A6F-4631-A64B-4E2B32ED6FB0}"/>
                </a:ext>
              </a:extLst>
            </p:cNvPr>
            <p:cNvSpPr/>
            <p:nvPr/>
          </p:nvSpPr>
          <p:spPr>
            <a:xfrm>
              <a:off x="5367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矩形 528">
              <a:extLst>
                <a:ext uri="{FF2B5EF4-FFF2-40B4-BE49-F238E27FC236}">
                  <a16:creationId xmlns:a16="http://schemas.microsoft.com/office/drawing/2014/main" id="{6E6BDF08-E1A6-4837-97E1-65CE218EB891}"/>
                </a:ext>
              </a:extLst>
            </p:cNvPr>
            <p:cNvSpPr/>
            <p:nvPr/>
          </p:nvSpPr>
          <p:spPr>
            <a:xfrm>
              <a:off x="5799155" y="2319557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矩形 529">
              <a:extLst>
                <a:ext uri="{FF2B5EF4-FFF2-40B4-BE49-F238E27FC236}">
                  <a16:creationId xmlns:a16="http://schemas.microsoft.com/office/drawing/2014/main" id="{F4FDF1C0-B912-404B-BD19-F2DD2785679A}"/>
                </a:ext>
              </a:extLst>
            </p:cNvPr>
            <p:cNvSpPr/>
            <p:nvPr/>
          </p:nvSpPr>
          <p:spPr>
            <a:xfrm>
              <a:off x="6231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矩形 530">
              <a:extLst>
                <a:ext uri="{FF2B5EF4-FFF2-40B4-BE49-F238E27FC236}">
                  <a16:creationId xmlns:a16="http://schemas.microsoft.com/office/drawing/2014/main" id="{34D155AC-D36D-4716-B60A-C0B76274D2C5}"/>
                </a:ext>
              </a:extLst>
            </p:cNvPr>
            <p:cNvSpPr/>
            <p:nvPr/>
          </p:nvSpPr>
          <p:spPr>
            <a:xfrm>
              <a:off x="6663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矩形 531">
              <a:extLst>
                <a:ext uri="{FF2B5EF4-FFF2-40B4-BE49-F238E27FC236}">
                  <a16:creationId xmlns:a16="http://schemas.microsoft.com/office/drawing/2014/main" id="{896FB104-E9D8-4AA6-A2CE-F2B2EF83F786}"/>
                </a:ext>
              </a:extLst>
            </p:cNvPr>
            <p:cNvSpPr/>
            <p:nvPr/>
          </p:nvSpPr>
          <p:spPr>
            <a:xfrm>
              <a:off x="7095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84F98BA0-8172-48FE-9B8C-34BF03FF1824}"/>
                </a:ext>
              </a:extLst>
            </p:cNvPr>
            <p:cNvSpPr/>
            <p:nvPr/>
          </p:nvSpPr>
          <p:spPr>
            <a:xfrm>
              <a:off x="4935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7306AF24-0CE7-416C-860C-A32FE38EE7BB}"/>
                </a:ext>
              </a:extLst>
            </p:cNvPr>
            <p:cNvSpPr/>
            <p:nvPr/>
          </p:nvSpPr>
          <p:spPr>
            <a:xfrm>
              <a:off x="5367152" y="275115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矩形 534">
              <a:extLst>
                <a:ext uri="{FF2B5EF4-FFF2-40B4-BE49-F238E27FC236}">
                  <a16:creationId xmlns:a16="http://schemas.microsoft.com/office/drawing/2014/main" id="{0B4E075A-8CCE-4030-ADEC-FFBD9C16381C}"/>
                </a:ext>
              </a:extLst>
            </p:cNvPr>
            <p:cNvSpPr/>
            <p:nvPr/>
          </p:nvSpPr>
          <p:spPr>
            <a:xfrm>
              <a:off x="5799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矩形 535">
              <a:extLst>
                <a:ext uri="{FF2B5EF4-FFF2-40B4-BE49-F238E27FC236}">
                  <a16:creationId xmlns:a16="http://schemas.microsoft.com/office/drawing/2014/main" id="{180BA292-1446-4B77-A4FF-BD05C0B98DB1}"/>
                </a:ext>
              </a:extLst>
            </p:cNvPr>
            <p:cNvSpPr/>
            <p:nvPr/>
          </p:nvSpPr>
          <p:spPr>
            <a:xfrm>
              <a:off x="6231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矩形 536">
              <a:extLst>
                <a:ext uri="{FF2B5EF4-FFF2-40B4-BE49-F238E27FC236}">
                  <a16:creationId xmlns:a16="http://schemas.microsoft.com/office/drawing/2014/main" id="{1EE5379F-6BEF-4978-8F76-4DAF393B4444}"/>
                </a:ext>
              </a:extLst>
            </p:cNvPr>
            <p:cNvSpPr/>
            <p:nvPr/>
          </p:nvSpPr>
          <p:spPr>
            <a:xfrm>
              <a:off x="6663152" y="275115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矩形 537">
              <a:extLst>
                <a:ext uri="{FF2B5EF4-FFF2-40B4-BE49-F238E27FC236}">
                  <a16:creationId xmlns:a16="http://schemas.microsoft.com/office/drawing/2014/main" id="{B1F6BCD2-544B-4F87-A193-5C873876245A}"/>
                </a:ext>
              </a:extLst>
            </p:cNvPr>
            <p:cNvSpPr/>
            <p:nvPr/>
          </p:nvSpPr>
          <p:spPr>
            <a:xfrm>
              <a:off x="7095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矩形 538">
              <a:extLst>
                <a:ext uri="{FF2B5EF4-FFF2-40B4-BE49-F238E27FC236}">
                  <a16:creationId xmlns:a16="http://schemas.microsoft.com/office/drawing/2014/main" id="{F255DF6D-3B62-4E51-971B-FE0B6C56FEC8}"/>
                </a:ext>
              </a:extLst>
            </p:cNvPr>
            <p:cNvSpPr/>
            <p:nvPr/>
          </p:nvSpPr>
          <p:spPr>
            <a:xfrm>
              <a:off x="4935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0" name="矩形 539">
              <a:extLst>
                <a:ext uri="{FF2B5EF4-FFF2-40B4-BE49-F238E27FC236}">
                  <a16:creationId xmlns:a16="http://schemas.microsoft.com/office/drawing/2014/main" id="{0922C6E9-E7F3-414C-BB49-792F9427F101}"/>
                </a:ext>
              </a:extLst>
            </p:cNvPr>
            <p:cNvSpPr/>
            <p:nvPr/>
          </p:nvSpPr>
          <p:spPr>
            <a:xfrm>
              <a:off x="5367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矩形 540">
              <a:extLst>
                <a:ext uri="{FF2B5EF4-FFF2-40B4-BE49-F238E27FC236}">
                  <a16:creationId xmlns:a16="http://schemas.microsoft.com/office/drawing/2014/main" id="{72E5B1E1-4622-47F3-AB54-BAC4755BB3B1}"/>
                </a:ext>
              </a:extLst>
            </p:cNvPr>
            <p:cNvSpPr/>
            <p:nvPr/>
          </p:nvSpPr>
          <p:spPr>
            <a:xfrm>
              <a:off x="5799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矩形 541">
              <a:extLst>
                <a:ext uri="{FF2B5EF4-FFF2-40B4-BE49-F238E27FC236}">
                  <a16:creationId xmlns:a16="http://schemas.microsoft.com/office/drawing/2014/main" id="{683E90B0-9546-4D52-8EAD-B72F9B8D0E84}"/>
                </a:ext>
              </a:extLst>
            </p:cNvPr>
            <p:cNvSpPr/>
            <p:nvPr/>
          </p:nvSpPr>
          <p:spPr>
            <a:xfrm>
              <a:off x="6231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矩形 542">
              <a:extLst>
                <a:ext uri="{FF2B5EF4-FFF2-40B4-BE49-F238E27FC236}">
                  <a16:creationId xmlns:a16="http://schemas.microsoft.com/office/drawing/2014/main" id="{9066A097-AD3C-445B-8B2E-F08C1B1E30A3}"/>
                </a:ext>
              </a:extLst>
            </p:cNvPr>
            <p:cNvSpPr/>
            <p:nvPr/>
          </p:nvSpPr>
          <p:spPr>
            <a:xfrm>
              <a:off x="6663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A656073-1C05-4AC1-BBE7-642E8424E849}"/>
                </a:ext>
              </a:extLst>
            </p:cNvPr>
            <p:cNvSpPr/>
            <p:nvPr/>
          </p:nvSpPr>
          <p:spPr>
            <a:xfrm>
              <a:off x="7095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矩形 544">
              <a:extLst>
                <a:ext uri="{FF2B5EF4-FFF2-40B4-BE49-F238E27FC236}">
                  <a16:creationId xmlns:a16="http://schemas.microsoft.com/office/drawing/2014/main" id="{FEDC9510-6569-475C-90BB-61F10E0BA28E}"/>
                </a:ext>
              </a:extLst>
            </p:cNvPr>
            <p:cNvSpPr/>
            <p:nvPr/>
          </p:nvSpPr>
          <p:spPr>
            <a:xfrm>
              <a:off x="4935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6" name="矩形 545">
              <a:extLst>
                <a:ext uri="{FF2B5EF4-FFF2-40B4-BE49-F238E27FC236}">
                  <a16:creationId xmlns:a16="http://schemas.microsoft.com/office/drawing/2014/main" id="{E9959BBB-2ACB-45A0-B540-5B5E96C95152}"/>
                </a:ext>
              </a:extLst>
            </p:cNvPr>
            <p:cNvSpPr/>
            <p:nvPr/>
          </p:nvSpPr>
          <p:spPr>
            <a:xfrm>
              <a:off x="5367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矩形 546">
              <a:extLst>
                <a:ext uri="{FF2B5EF4-FFF2-40B4-BE49-F238E27FC236}">
                  <a16:creationId xmlns:a16="http://schemas.microsoft.com/office/drawing/2014/main" id="{E4B6F365-F4BC-4D29-9733-DCE94F6A935A}"/>
                </a:ext>
              </a:extLst>
            </p:cNvPr>
            <p:cNvSpPr/>
            <p:nvPr/>
          </p:nvSpPr>
          <p:spPr>
            <a:xfrm>
              <a:off x="5799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矩形 547">
              <a:extLst>
                <a:ext uri="{FF2B5EF4-FFF2-40B4-BE49-F238E27FC236}">
                  <a16:creationId xmlns:a16="http://schemas.microsoft.com/office/drawing/2014/main" id="{D484C78C-1ED9-4B2B-A93E-1C23FA044EC1}"/>
                </a:ext>
              </a:extLst>
            </p:cNvPr>
            <p:cNvSpPr/>
            <p:nvPr/>
          </p:nvSpPr>
          <p:spPr>
            <a:xfrm>
              <a:off x="6231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矩形 548">
              <a:extLst>
                <a:ext uri="{FF2B5EF4-FFF2-40B4-BE49-F238E27FC236}">
                  <a16:creationId xmlns:a16="http://schemas.microsoft.com/office/drawing/2014/main" id="{51632898-7361-4A28-8150-79D901068FD0}"/>
                </a:ext>
              </a:extLst>
            </p:cNvPr>
            <p:cNvSpPr/>
            <p:nvPr/>
          </p:nvSpPr>
          <p:spPr>
            <a:xfrm>
              <a:off x="6663153" y="3614749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矩形 549">
              <a:extLst>
                <a:ext uri="{FF2B5EF4-FFF2-40B4-BE49-F238E27FC236}">
                  <a16:creationId xmlns:a16="http://schemas.microsoft.com/office/drawing/2014/main" id="{6B4343D9-6470-4BDE-9158-262D8DB4E669}"/>
                </a:ext>
              </a:extLst>
            </p:cNvPr>
            <p:cNvSpPr/>
            <p:nvPr/>
          </p:nvSpPr>
          <p:spPr>
            <a:xfrm>
              <a:off x="7095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A3C05017-8FA0-42CA-A00E-125BCD07E6E6}"/>
                </a:ext>
              </a:extLst>
            </p:cNvPr>
            <p:cNvSpPr/>
            <p:nvPr/>
          </p:nvSpPr>
          <p:spPr>
            <a:xfrm>
              <a:off x="4935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2" name="矩形 551">
              <a:extLst>
                <a:ext uri="{FF2B5EF4-FFF2-40B4-BE49-F238E27FC236}">
                  <a16:creationId xmlns:a16="http://schemas.microsoft.com/office/drawing/2014/main" id="{562CC590-32AD-470D-BE14-E0A7D5C0E4B7}"/>
                </a:ext>
              </a:extLst>
            </p:cNvPr>
            <p:cNvSpPr/>
            <p:nvPr/>
          </p:nvSpPr>
          <p:spPr>
            <a:xfrm>
              <a:off x="5367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矩形 552">
              <a:extLst>
                <a:ext uri="{FF2B5EF4-FFF2-40B4-BE49-F238E27FC236}">
                  <a16:creationId xmlns:a16="http://schemas.microsoft.com/office/drawing/2014/main" id="{11BDAC56-F823-474A-8904-8280AF50BBF2}"/>
                </a:ext>
              </a:extLst>
            </p:cNvPr>
            <p:cNvSpPr/>
            <p:nvPr/>
          </p:nvSpPr>
          <p:spPr>
            <a:xfrm>
              <a:off x="5799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矩形 553">
              <a:extLst>
                <a:ext uri="{FF2B5EF4-FFF2-40B4-BE49-F238E27FC236}">
                  <a16:creationId xmlns:a16="http://schemas.microsoft.com/office/drawing/2014/main" id="{E751F7E3-DBEB-4A25-9236-04DDB551085B}"/>
                </a:ext>
              </a:extLst>
            </p:cNvPr>
            <p:cNvSpPr/>
            <p:nvPr/>
          </p:nvSpPr>
          <p:spPr>
            <a:xfrm>
              <a:off x="6231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矩形 554">
              <a:extLst>
                <a:ext uri="{FF2B5EF4-FFF2-40B4-BE49-F238E27FC236}">
                  <a16:creationId xmlns:a16="http://schemas.microsoft.com/office/drawing/2014/main" id="{ED41AFFE-783A-46DC-B392-A1ED50C3B6FF}"/>
                </a:ext>
              </a:extLst>
            </p:cNvPr>
            <p:cNvSpPr/>
            <p:nvPr/>
          </p:nvSpPr>
          <p:spPr>
            <a:xfrm>
              <a:off x="6663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矩形 555">
              <a:extLst>
                <a:ext uri="{FF2B5EF4-FFF2-40B4-BE49-F238E27FC236}">
                  <a16:creationId xmlns:a16="http://schemas.microsoft.com/office/drawing/2014/main" id="{FE46ECE8-2D7D-4A35-BD5E-E015C5C2E6AC}"/>
                </a:ext>
              </a:extLst>
            </p:cNvPr>
            <p:cNvSpPr/>
            <p:nvPr/>
          </p:nvSpPr>
          <p:spPr>
            <a:xfrm>
              <a:off x="7095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>
              <a:extLst>
                <a:ext uri="{FF2B5EF4-FFF2-40B4-BE49-F238E27FC236}">
                  <a16:creationId xmlns:a16="http://schemas.microsoft.com/office/drawing/2014/main" id="{2D914EB7-D176-4F5E-884C-4B0C800082C2}"/>
                </a:ext>
              </a:extLst>
            </p:cNvPr>
            <p:cNvSpPr/>
            <p:nvPr/>
          </p:nvSpPr>
          <p:spPr>
            <a:xfrm>
              <a:off x="4948919" y="190555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558" name="椭圆 557">
              <a:extLst>
                <a:ext uri="{FF2B5EF4-FFF2-40B4-BE49-F238E27FC236}">
                  <a16:creationId xmlns:a16="http://schemas.microsoft.com/office/drawing/2014/main" id="{F8A1F9FD-B1E8-46DE-8836-AE8B0A013FCB}"/>
                </a:ext>
              </a:extLst>
            </p:cNvPr>
            <p:cNvSpPr/>
            <p:nvPr/>
          </p:nvSpPr>
          <p:spPr>
            <a:xfrm>
              <a:off x="4948919" y="3201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559" name="椭圆 558">
              <a:extLst>
                <a:ext uri="{FF2B5EF4-FFF2-40B4-BE49-F238E27FC236}">
                  <a16:creationId xmlns:a16="http://schemas.microsoft.com/office/drawing/2014/main" id="{AFAC9C9E-C53D-47F1-90D0-D555C48A4889}"/>
                </a:ext>
              </a:extLst>
            </p:cNvPr>
            <p:cNvSpPr/>
            <p:nvPr/>
          </p:nvSpPr>
          <p:spPr>
            <a:xfrm>
              <a:off x="5385152" y="2769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560" name="椭圆 559">
              <a:extLst>
                <a:ext uri="{FF2B5EF4-FFF2-40B4-BE49-F238E27FC236}">
                  <a16:creationId xmlns:a16="http://schemas.microsoft.com/office/drawing/2014/main" id="{44468C73-5B37-44CC-A2CF-79CEB5828DED}"/>
                </a:ext>
              </a:extLst>
            </p:cNvPr>
            <p:cNvSpPr/>
            <p:nvPr/>
          </p:nvSpPr>
          <p:spPr>
            <a:xfrm>
              <a:off x="5817152" y="2337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561" name="椭圆 560">
              <a:extLst>
                <a:ext uri="{FF2B5EF4-FFF2-40B4-BE49-F238E27FC236}">
                  <a16:creationId xmlns:a16="http://schemas.microsoft.com/office/drawing/2014/main" id="{D3B74F5B-256B-49CC-870D-43730B1F9891}"/>
                </a:ext>
              </a:extLst>
            </p:cNvPr>
            <p:cNvSpPr/>
            <p:nvPr/>
          </p:nvSpPr>
          <p:spPr>
            <a:xfrm>
              <a:off x="5817152" y="406474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562" name="椭圆 561">
              <a:extLst>
                <a:ext uri="{FF2B5EF4-FFF2-40B4-BE49-F238E27FC236}">
                  <a16:creationId xmlns:a16="http://schemas.microsoft.com/office/drawing/2014/main" id="{F90DEA43-0087-4800-A0CF-1F226C2B2A48}"/>
                </a:ext>
              </a:extLst>
            </p:cNvPr>
            <p:cNvSpPr/>
            <p:nvPr/>
          </p:nvSpPr>
          <p:spPr>
            <a:xfrm>
              <a:off x="6685844" y="2764311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563" name="椭圆 562">
              <a:extLst>
                <a:ext uri="{FF2B5EF4-FFF2-40B4-BE49-F238E27FC236}">
                  <a16:creationId xmlns:a16="http://schemas.microsoft.com/office/drawing/2014/main" id="{4E90136F-8831-4A7E-84A0-CB2743FC1938}"/>
                </a:ext>
              </a:extLst>
            </p:cNvPr>
            <p:cNvSpPr/>
            <p:nvPr/>
          </p:nvSpPr>
          <p:spPr>
            <a:xfrm>
              <a:off x="6681152" y="363274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564" name="椭圆 563">
              <a:extLst>
                <a:ext uri="{FF2B5EF4-FFF2-40B4-BE49-F238E27FC236}">
                  <a16:creationId xmlns:a16="http://schemas.microsoft.com/office/drawing/2014/main" id="{DDB00067-5BC6-4CF5-88CD-AA9B22E63603}"/>
                </a:ext>
              </a:extLst>
            </p:cNvPr>
            <p:cNvSpPr/>
            <p:nvPr/>
          </p:nvSpPr>
          <p:spPr>
            <a:xfrm>
              <a:off x="7113150" y="190555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565" name="椭圆 564">
              <a:extLst>
                <a:ext uri="{FF2B5EF4-FFF2-40B4-BE49-F238E27FC236}">
                  <a16:creationId xmlns:a16="http://schemas.microsoft.com/office/drawing/2014/main" id="{8FBCC946-3404-422D-965B-4A679471133B}"/>
                </a:ext>
              </a:extLst>
            </p:cNvPr>
            <p:cNvSpPr/>
            <p:nvPr/>
          </p:nvSpPr>
          <p:spPr>
            <a:xfrm>
              <a:off x="7113150" y="2337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grpSp>
          <p:nvGrpSpPr>
            <p:cNvPr id="566" name="组合 565">
              <a:extLst>
                <a:ext uri="{FF2B5EF4-FFF2-40B4-BE49-F238E27FC236}">
                  <a16:creationId xmlns:a16="http://schemas.microsoft.com/office/drawing/2014/main" id="{43FEA995-8279-4467-A31A-39F7C8BB828C}"/>
                </a:ext>
              </a:extLst>
            </p:cNvPr>
            <p:cNvGrpSpPr/>
            <p:nvPr/>
          </p:nvGrpSpPr>
          <p:grpSpPr>
            <a:xfrm>
              <a:off x="4565055" y="1816256"/>
              <a:ext cx="4547145" cy="2749010"/>
              <a:chOff x="4588287" y="1943831"/>
              <a:chExt cx="4547145" cy="2749010"/>
            </a:xfrm>
          </p:grpSpPr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9076D1EC-D908-4539-88BA-FF9D02220F37}"/>
                  </a:ext>
                </a:extLst>
              </p:cNvPr>
              <p:cNvGrpSpPr/>
              <p:nvPr/>
            </p:nvGrpSpPr>
            <p:grpSpPr>
              <a:xfrm>
                <a:off x="4588287" y="2064361"/>
                <a:ext cx="281161" cy="2559302"/>
                <a:chOff x="7740158" y="2027674"/>
                <a:chExt cx="281161" cy="2559302"/>
              </a:xfrm>
            </p:grpSpPr>
            <p:sp>
              <p:nvSpPr>
                <p:cNvPr id="593" name="文本框 592">
                  <a:extLst>
                    <a:ext uri="{FF2B5EF4-FFF2-40B4-BE49-F238E27FC236}">
                      <a16:creationId xmlns:a16="http://schemas.microsoft.com/office/drawing/2014/main" id="{9A005F97-48CD-4861-B53B-5F3834751750}"/>
                    </a:ext>
                  </a:extLst>
                </p:cNvPr>
                <p:cNvSpPr txBox="1"/>
                <p:nvPr/>
              </p:nvSpPr>
              <p:spPr>
                <a:xfrm flipH="1">
                  <a:off x="7740158" y="2027674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4" name="文本框 593">
                  <a:extLst>
                    <a:ext uri="{FF2B5EF4-FFF2-40B4-BE49-F238E27FC236}">
                      <a16:creationId xmlns:a16="http://schemas.microsoft.com/office/drawing/2014/main" id="{FD7DABBA-CCC8-4DB0-892A-E1DA37724819}"/>
                    </a:ext>
                  </a:extLst>
                </p:cNvPr>
                <p:cNvSpPr txBox="1"/>
                <p:nvPr/>
              </p:nvSpPr>
              <p:spPr>
                <a:xfrm flipH="1">
                  <a:off x="7740162" y="2890971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5" name="文本框 594">
                  <a:extLst>
                    <a:ext uri="{FF2B5EF4-FFF2-40B4-BE49-F238E27FC236}">
                      <a16:creationId xmlns:a16="http://schemas.microsoft.com/office/drawing/2014/main" id="{9ADB589B-CA13-42A2-94FE-742665E07EC8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3321767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6" name="文本框 595">
                  <a:extLst>
                    <a:ext uri="{FF2B5EF4-FFF2-40B4-BE49-F238E27FC236}">
                      <a16:creationId xmlns:a16="http://schemas.microsoft.com/office/drawing/2014/main" id="{83E0C5F3-BDDC-4D40-8748-F11EEF3F4D6B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3753716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7" name="文本框 596">
                  <a:extLst>
                    <a:ext uri="{FF2B5EF4-FFF2-40B4-BE49-F238E27FC236}">
                      <a16:creationId xmlns:a16="http://schemas.microsoft.com/office/drawing/2014/main" id="{3021C824-3DD8-423B-8D52-FB2C0353E842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4186866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8" name="文本框 597">
                  <a:extLst>
                    <a:ext uri="{FF2B5EF4-FFF2-40B4-BE49-F238E27FC236}">
                      <a16:creationId xmlns:a16="http://schemas.microsoft.com/office/drawing/2014/main" id="{744EB191-40EC-43EA-BF17-07B37AC57709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2455877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68" name="组合 567">
                <a:extLst>
                  <a:ext uri="{FF2B5EF4-FFF2-40B4-BE49-F238E27FC236}">
                    <a16:creationId xmlns:a16="http://schemas.microsoft.com/office/drawing/2014/main" id="{446CC648-0D8F-4224-9F3C-BE4216FD763E}"/>
                  </a:ext>
                </a:extLst>
              </p:cNvPr>
              <p:cNvGrpSpPr/>
              <p:nvPr/>
            </p:nvGrpSpPr>
            <p:grpSpPr>
              <a:xfrm>
                <a:off x="7942519" y="2728075"/>
                <a:ext cx="1192913" cy="1209320"/>
                <a:chOff x="10767113" y="2981934"/>
                <a:chExt cx="1192913" cy="1209320"/>
              </a:xfrm>
            </p:grpSpPr>
            <p:sp>
              <p:nvSpPr>
                <p:cNvPr id="591" name="矩形 590">
                  <a:extLst>
                    <a:ext uri="{FF2B5EF4-FFF2-40B4-BE49-F238E27FC236}">
                      <a16:creationId xmlns:a16="http://schemas.microsoft.com/office/drawing/2014/main" id="{3958642D-554B-4F6F-B350-E114AA41B3D5}"/>
                    </a:ext>
                  </a:extLst>
                </p:cNvPr>
                <p:cNvSpPr/>
                <p:nvPr/>
              </p:nvSpPr>
              <p:spPr>
                <a:xfrm>
                  <a:off x="10779226" y="2981934"/>
                  <a:ext cx="1180800" cy="11988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92" name="文本框 591">
                  <a:extLst>
                    <a:ext uri="{FF2B5EF4-FFF2-40B4-BE49-F238E27FC236}">
                      <a16:creationId xmlns:a16="http://schemas.microsoft.com/office/drawing/2014/main" id="{A57BFC80-31DE-4CEA-80BF-3D24B2F69B2D}"/>
                    </a:ext>
                  </a:extLst>
                </p:cNvPr>
                <p:cNvSpPr txBox="1"/>
                <p:nvPr/>
              </p:nvSpPr>
              <p:spPr>
                <a:xfrm>
                  <a:off x="10767113" y="2990925"/>
                  <a:ext cx="117912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3-Row Tile</a:t>
                  </a:r>
                </a:p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</a:t>
                  </a:r>
                  <a:r>
                    <a:rPr lang="en-US" altLang="zh-CN" baseline="-25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3-1</a:t>
                  </a:r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=5</a:t>
                  </a:r>
                </a:p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</a:t>
                  </a:r>
                  <a:r>
                    <a:rPr lang="en-US" altLang="zh-CN" baseline="-25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3-2</a:t>
                  </a:r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=3</a:t>
                  </a:r>
                  <a:endParaRPr lang="en-US" altLang="zh-CN" baseline="-25000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S</a:t>
                  </a:r>
                  <a:r>
                    <a:rPr lang="en-US" altLang="zh-CN" baseline="-25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</a:t>
                  </a:r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=8</a:t>
                  </a:r>
                </a:p>
              </p:txBody>
            </p:sp>
          </p:grpSp>
          <p:cxnSp>
            <p:nvCxnSpPr>
              <p:cNvPr id="572" name="直接连接符 571">
                <a:extLst>
                  <a:ext uri="{FF2B5EF4-FFF2-40B4-BE49-F238E27FC236}">
                    <a16:creationId xmlns:a16="http://schemas.microsoft.com/office/drawing/2014/main" id="{AFB5F15C-6637-4417-8FDA-B6762A81CF72}"/>
                  </a:ext>
                </a:extLst>
              </p:cNvPr>
              <p:cNvCxnSpPr>
                <a:cxnSpLocks/>
                <a:endCxn id="592" idx="0"/>
              </p:cNvCxnSpPr>
              <p:nvPr/>
            </p:nvCxnSpPr>
            <p:spPr>
              <a:xfrm>
                <a:off x="7676400" y="2016680"/>
                <a:ext cx="855682" cy="720386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直接连接符 572">
                <a:extLst>
                  <a:ext uri="{FF2B5EF4-FFF2-40B4-BE49-F238E27FC236}">
                    <a16:creationId xmlns:a16="http://schemas.microsoft.com/office/drawing/2014/main" id="{3999B99E-069C-4DC3-AB9B-2CAB7A8CCA61}"/>
                  </a:ext>
                </a:extLst>
              </p:cNvPr>
              <p:cNvCxnSpPr>
                <a:cxnSpLocks/>
                <a:endCxn id="592" idx="2"/>
              </p:cNvCxnSpPr>
              <p:nvPr/>
            </p:nvCxnSpPr>
            <p:spPr>
              <a:xfrm flipV="1">
                <a:off x="7677035" y="3937395"/>
                <a:ext cx="855047" cy="665672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4" name="组合 573">
                <a:extLst>
                  <a:ext uri="{FF2B5EF4-FFF2-40B4-BE49-F238E27FC236}">
                    <a16:creationId xmlns:a16="http://schemas.microsoft.com/office/drawing/2014/main" id="{65CD848F-FEBA-4EC1-8947-091CC5089628}"/>
                  </a:ext>
                </a:extLst>
              </p:cNvPr>
              <p:cNvGrpSpPr/>
              <p:nvPr/>
            </p:nvGrpSpPr>
            <p:grpSpPr>
              <a:xfrm>
                <a:off x="4914418" y="1943831"/>
                <a:ext cx="2754635" cy="2749010"/>
                <a:chOff x="569136" y="2114900"/>
                <a:chExt cx="2754635" cy="2749010"/>
              </a:xfrm>
            </p:grpSpPr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3D65E770-D555-4944-B59D-48BF625BB375}"/>
                    </a:ext>
                  </a:extLst>
                </p:cNvPr>
                <p:cNvSpPr/>
                <p:nvPr/>
              </p:nvSpPr>
              <p:spPr>
                <a:xfrm>
                  <a:off x="569136" y="2188808"/>
                  <a:ext cx="2754000" cy="1296000"/>
                </a:xfrm>
                <a:prstGeom prst="rect">
                  <a:avLst/>
                </a:prstGeom>
                <a:noFill/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76" name="等腰三角形 575">
                  <a:extLst>
                    <a:ext uri="{FF2B5EF4-FFF2-40B4-BE49-F238E27FC236}">
                      <a16:creationId xmlns:a16="http://schemas.microsoft.com/office/drawing/2014/main" id="{50B7CAAF-12EF-4360-9874-F82A7804B399}"/>
                    </a:ext>
                  </a:extLst>
                </p:cNvPr>
                <p:cNvSpPr/>
                <p:nvPr/>
              </p:nvSpPr>
              <p:spPr>
                <a:xfrm>
                  <a:off x="900119" y="4801377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7" name="等腰三角形 576">
                  <a:extLst>
                    <a:ext uri="{FF2B5EF4-FFF2-40B4-BE49-F238E27FC236}">
                      <a16:creationId xmlns:a16="http://schemas.microsoft.com/office/drawing/2014/main" id="{8CD8F5CA-E7EC-4BB7-BEBA-B180549F925D}"/>
                    </a:ext>
                  </a:extLst>
                </p:cNvPr>
                <p:cNvSpPr/>
                <p:nvPr/>
              </p:nvSpPr>
              <p:spPr>
                <a:xfrm>
                  <a:off x="1766439" y="4801377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8" name="等腰三角形 577">
                  <a:extLst>
                    <a:ext uri="{FF2B5EF4-FFF2-40B4-BE49-F238E27FC236}">
                      <a16:creationId xmlns:a16="http://schemas.microsoft.com/office/drawing/2014/main" id="{227F2627-AEF5-4C84-ABCF-0DF68C32E183}"/>
                    </a:ext>
                  </a:extLst>
                </p:cNvPr>
                <p:cNvSpPr/>
                <p:nvPr/>
              </p:nvSpPr>
              <p:spPr>
                <a:xfrm>
                  <a:off x="2628137" y="4800500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9" name="等腰三角形 578">
                  <a:extLst>
                    <a:ext uri="{FF2B5EF4-FFF2-40B4-BE49-F238E27FC236}">
                      <a16:creationId xmlns:a16="http://schemas.microsoft.com/office/drawing/2014/main" id="{882E6EE4-2C61-43A4-BFC4-74A813AF8DE5}"/>
                    </a:ext>
                  </a:extLst>
                </p:cNvPr>
                <p:cNvSpPr/>
                <p:nvPr/>
              </p:nvSpPr>
              <p:spPr>
                <a:xfrm flipV="1">
                  <a:off x="905226" y="2116382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0" name="等腰三角形 579">
                  <a:extLst>
                    <a:ext uri="{FF2B5EF4-FFF2-40B4-BE49-F238E27FC236}">
                      <a16:creationId xmlns:a16="http://schemas.microsoft.com/office/drawing/2014/main" id="{D9BBAB89-20BB-4762-B76E-EC72EB8931F0}"/>
                    </a:ext>
                  </a:extLst>
                </p:cNvPr>
                <p:cNvSpPr/>
                <p:nvPr/>
              </p:nvSpPr>
              <p:spPr>
                <a:xfrm flipV="1">
                  <a:off x="1330562" y="2116382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1" name="等腰三角形 580">
                  <a:extLst>
                    <a:ext uri="{FF2B5EF4-FFF2-40B4-BE49-F238E27FC236}">
                      <a16:creationId xmlns:a16="http://schemas.microsoft.com/office/drawing/2014/main" id="{0A0D2AE1-B58A-4E30-89AC-C6FB629FB7CD}"/>
                    </a:ext>
                  </a:extLst>
                </p:cNvPr>
                <p:cNvSpPr/>
                <p:nvPr/>
              </p:nvSpPr>
              <p:spPr>
                <a:xfrm flipV="1">
                  <a:off x="1760470" y="2116382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2" name="等腰三角形 581">
                  <a:extLst>
                    <a:ext uri="{FF2B5EF4-FFF2-40B4-BE49-F238E27FC236}">
                      <a16:creationId xmlns:a16="http://schemas.microsoft.com/office/drawing/2014/main" id="{AE8A2706-E9D0-407E-AA11-D309006B7164}"/>
                    </a:ext>
                  </a:extLst>
                </p:cNvPr>
                <p:cNvSpPr/>
                <p:nvPr/>
              </p:nvSpPr>
              <p:spPr>
                <a:xfrm flipV="1">
                  <a:off x="2628137" y="2114900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3" name="等腰三角形 582">
                  <a:extLst>
                    <a:ext uri="{FF2B5EF4-FFF2-40B4-BE49-F238E27FC236}">
                      <a16:creationId xmlns:a16="http://schemas.microsoft.com/office/drawing/2014/main" id="{89196F6D-AD1D-4C62-815C-A70CF4F39828}"/>
                    </a:ext>
                  </a:extLst>
                </p:cNvPr>
                <p:cNvSpPr/>
                <p:nvPr/>
              </p:nvSpPr>
              <p:spPr>
                <a:xfrm flipV="1">
                  <a:off x="3056987" y="2114900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9" name="矩形 588">
                  <a:extLst>
                    <a:ext uri="{FF2B5EF4-FFF2-40B4-BE49-F238E27FC236}">
                      <a16:creationId xmlns:a16="http://schemas.microsoft.com/office/drawing/2014/main" id="{99BC9F47-8C00-452B-971E-6DDCCE6146BF}"/>
                    </a:ext>
                  </a:extLst>
                </p:cNvPr>
                <p:cNvSpPr/>
                <p:nvPr/>
              </p:nvSpPr>
              <p:spPr>
                <a:xfrm>
                  <a:off x="569771" y="3485017"/>
                  <a:ext cx="2754000" cy="1296000"/>
                </a:xfrm>
                <a:prstGeom prst="rect">
                  <a:avLst/>
                </a:prstGeom>
                <a:noFill/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u="sng" dirty="0"/>
                </a:p>
              </p:txBody>
            </p:sp>
          </p:grpSp>
        </p:grpSp>
      </p:grpSp>
      <p:sp>
        <p:nvSpPr>
          <p:cNvPr id="145" name="文本框 144">
            <a:extLst>
              <a:ext uri="{FF2B5EF4-FFF2-40B4-BE49-F238E27FC236}">
                <a16:creationId xmlns:a16="http://schemas.microsoft.com/office/drawing/2014/main" id="{554DF4B1-407F-4DA1-A731-AA2FA3C12508}"/>
              </a:ext>
            </a:extLst>
          </p:cNvPr>
          <p:cNvSpPr txBox="1"/>
          <p:nvPr/>
        </p:nvSpPr>
        <p:spPr>
          <a:xfrm>
            <a:off x="5214472" y="4996702"/>
            <a:ext cx="6763587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S/N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→ more shared columns → better reuse →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larger tile</a:t>
            </a:r>
            <a:b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S/N ≈ 1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→ fewer shared columns → less reuse →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 tile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88185E71-4400-4BFF-A6F4-0F43F87ED6CC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4124154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FC09C9CA-A663-4855-A5CD-33EB5EDC30BB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5989272-63B5-4006-B89C-EB6504D37F71}"/>
              </a:ext>
            </a:extLst>
          </p:cNvPr>
          <p:cNvSpPr txBox="1"/>
          <p:nvPr/>
        </p:nvSpPr>
        <p:spPr>
          <a:xfrm>
            <a:off x="133438" y="1291948"/>
            <a:ext cx="4493870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>
              <a:lnSpc>
                <a:spcPct val="125000"/>
              </a:lnSpc>
            </a:pPr>
            <a:r>
              <a:rPr lang="en-US" altLang="zh-CN" b="1" i="1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: 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non-empty cols in </a:t>
            </a:r>
            <a:r>
              <a:rPr lang="en-US" altLang="zh-CN" b="0" i="0" u="none" strike="noStrike" baseline="0" dirty="0" err="1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-Row 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T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ile</a:t>
            </a:r>
          </a:p>
          <a:p>
            <a:pPr marR="0" algn="l">
              <a:lnSpc>
                <a:spcPct val="125000"/>
              </a:lnSpc>
            </a:pP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S</a:t>
            </a:r>
            <a:r>
              <a:rPr lang="en-US" altLang="zh-CN" b="1" i="0" u="none" strike="noStrike" baseline="-2500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: 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sum of </a:t>
            </a:r>
            <a:r>
              <a:rPr lang="en-US" altLang="zh-CN" b="0" i="1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N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 values over </a:t>
            </a:r>
            <a:r>
              <a:rPr lang="en-US" altLang="zh-CN" b="0" i="0" u="none" strike="noStrike" baseline="0" dirty="0" err="1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i</a:t>
            </a:r>
            <a:r>
              <a:rPr lang="en-US" altLang="zh-CN" b="0" i="0" u="none" strike="noStrike" baseline="0" dirty="0">
                <a:solidFill>
                  <a:prstClr val="black"/>
                </a:solidFill>
                <a:latin typeface="Arial" panose="020B0604020202020204" pitchFamily="34" charset="0"/>
                <a:ea typeface="Noto Sans SC" panose="020B0200000000000000" pitchFamily="34" charset="-122"/>
                <a:cs typeface="Arial" panose="020B0604020202020204" pitchFamily="34" charset="0"/>
              </a:rPr>
              <a:t>-Row sub-tiles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2F19DD9-EA3C-4ED3-B241-5D5174A521CC}"/>
              </a:ext>
            </a:extLst>
          </p:cNvPr>
          <p:cNvGrpSpPr/>
          <p:nvPr/>
        </p:nvGrpSpPr>
        <p:grpSpPr>
          <a:xfrm>
            <a:off x="730805" y="2169356"/>
            <a:ext cx="2592003" cy="2591192"/>
            <a:chOff x="6979852" y="1982015"/>
            <a:chExt cx="2592003" cy="259119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14436EB-1C27-454A-B8E8-E7E907579314}"/>
                </a:ext>
              </a:extLst>
            </p:cNvPr>
            <p:cNvSpPr/>
            <p:nvPr/>
          </p:nvSpPr>
          <p:spPr>
            <a:xfrm>
              <a:off x="6979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F23FEF3-128D-42E2-9E7C-81AC26B5C644}"/>
                </a:ext>
              </a:extLst>
            </p:cNvPr>
            <p:cNvSpPr/>
            <p:nvPr/>
          </p:nvSpPr>
          <p:spPr>
            <a:xfrm>
              <a:off x="7410738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9852EC3-2696-407D-9FF3-8DC6D9A5E212}"/>
                </a:ext>
              </a:extLst>
            </p:cNvPr>
            <p:cNvSpPr/>
            <p:nvPr/>
          </p:nvSpPr>
          <p:spPr>
            <a:xfrm>
              <a:off x="7843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B463692-97E9-45E1-ADCC-DB367199063E}"/>
                </a:ext>
              </a:extLst>
            </p:cNvPr>
            <p:cNvSpPr/>
            <p:nvPr/>
          </p:nvSpPr>
          <p:spPr>
            <a:xfrm>
              <a:off x="8275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1429C0F-1E28-41D0-A832-59856B37023F}"/>
                </a:ext>
              </a:extLst>
            </p:cNvPr>
            <p:cNvSpPr/>
            <p:nvPr/>
          </p:nvSpPr>
          <p:spPr>
            <a:xfrm>
              <a:off x="8707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F5BEF33-BCEC-4C96-9170-373415BFB81B}"/>
                </a:ext>
              </a:extLst>
            </p:cNvPr>
            <p:cNvSpPr/>
            <p:nvPr/>
          </p:nvSpPr>
          <p:spPr>
            <a:xfrm>
              <a:off x="9139855" y="1982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464EA72-A8DC-453E-875A-D701282F3390}"/>
                </a:ext>
              </a:extLst>
            </p:cNvPr>
            <p:cNvSpPr/>
            <p:nvPr/>
          </p:nvSpPr>
          <p:spPr>
            <a:xfrm>
              <a:off x="6979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375BA81-BE5A-44D1-BAA5-C13BF0836F4C}"/>
                </a:ext>
              </a:extLst>
            </p:cNvPr>
            <p:cNvSpPr/>
            <p:nvPr/>
          </p:nvSpPr>
          <p:spPr>
            <a:xfrm>
              <a:off x="7411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3EAFDFD3-CC1B-4D38-A2D6-721B89F98715}"/>
                </a:ext>
              </a:extLst>
            </p:cNvPr>
            <p:cNvSpPr/>
            <p:nvPr/>
          </p:nvSpPr>
          <p:spPr>
            <a:xfrm>
              <a:off x="7843855" y="2414015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A26326-0511-4482-B473-16450DCEEB4A}"/>
                </a:ext>
              </a:extLst>
            </p:cNvPr>
            <p:cNvSpPr/>
            <p:nvPr/>
          </p:nvSpPr>
          <p:spPr>
            <a:xfrm>
              <a:off x="8275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403033F-9646-4AB3-9E49-D8614FE9B7A9}"/>
                </a:ext>
              </a:extLst>
            </p:cNvPr>
            <p:cNvSpPr/>
            <p:nvPr/>
          </p:nvSpPr>
          <p:spPr>
            <a:xfrm>
              <a:off x="8707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8B2CF74-C3F1-4FC7-9ABA-3E1D31CEABD3}"/>
                </a:ext>
              </a:extLst>
            </p:cNvPr>
            <p:cNvSpPr/>
            <p:nvPr/>
          </p:nvSpPr>
          <p:spPr>
            <a:xfrm>
              <a:off x="9139855" y="2414015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4F2A7F-2EC1-4C61-BB1D-AA4BB16F8F44}"/>
                </a:ext>
              </a:extLst>
            </p:cNvPr>
            <p:cNvSpPr/>
            <p:nvPr/>
          </p:nvSpPr>
          <p:spPr>
            <a:xfrm>
              <a:off x="6979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C82142C-65EF-4D69-835F-774947E109C4}"/>
                </a:ext>
              </a:extLst>
            </p:cNvPr>
            <p:cNvSpPr/>
            <p:nvPr/>
          </p:nvSpPr>
          <p:spPr>
            <a:xfrm>
              <a:off x="7411852" y="284561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FDCAD37-8568-4EC0-9A94-446FCFC07503}"/>
                </a:ext>
              </a:extLst>
            </p:cNvPr>
            <p:cNvSpPr/>
            <p:nvPr/>
          </p:nvSpPr>
          <p:spPr>
            <a:xfrm>
              <a:off x="7843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2641839-1CAC-4400-A1E0-28DED31F9C8D}"/>
                </a:ext>
              </a:extLst>
            </p:cNvPr>
            <p:cNvSpPr/>
            <p:nvPr/>
          </p:nvSpPr>
          <p:spPr>
            <a:xfrm>
              <a:off x="8275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D7D5AAC-3EDA-4ACA-956F-79D9044870C5}"/>
                </a:ext>
              </a:extLst>
            </p:cNvPr>
            <p:cNvSpPr/>
            <p:nvPr/>
          </p:nvSpPr>
          <p:spPr>
            <a:xfrm>
              <a:off x="8707852" y="2845610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8B1F1332-1325-4C24-9A46-58243A5B026D}"/>
                </a:ext>
              </a:extLst>
            </p:cNvPr>
            <p:cNvSpPr/>
            <p:nvPr/>
          </p:nvSpPr>
          <p:spPr>
            <a:xfrm>
              <a:off x="9139852" y="2845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4B22D2A-D84D-43E1-953C-3A1B2E39E254}"/>
                </a:ext>
              </a:extLst>
            </p:cNvPr>
            <p:cNvSpPr/>
            <p:nvPr/>
          </p:nvSpPr>
          <p:spPr>
            <a:xfrm>
              <a:off x="6979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0A2A50A-C1D4-47C3-9EEC-2A752BB0A58B}"/>
                </a:ext>
              </a:extLst>
            </p:cNvPr>
            <p:cNvSpPr/>
            <p:nvPr/>
          </p:nvSpPr>
          <p:spPr>
            <a:xfrm>
              <a:off x="7411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26CE740F-A0B2-4CEA-9555-C98EC3E87911}"/>
                </a:ext>
              </a:extLst>
            </p:cNvPr>
            <p:cNvSpPr/>
            <p:nvPr/>
          </p:nvSpPr>
          <p:spPr>
            <a:xfrm>
              <a:off x="7843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6F839C8-788A-49CF-BE00-92928BB2A93F}"/>
                </a:ext>
              </a:extLst>
            </p:cNvPr>
            <p:cNvSpPr/>
            <p:nvPr/>
          </p:nvSpPr>
          <p:spPr>
            <a:xfrm>
              <a:off x="8275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9274542-F626-4DF5-9223-CF1B27DBE675}"/>
                </a:ext>
              </a:extLst>
            </p:cNvPr>
            <p:cNvSpPr/>
            <p:nvPr/>
          </p:nvSpPr>
          <p:spPr>
            <a:xfrm>
              <a:off x="8707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A2469C6-9CAC-4967-B561-AB66D29F5B26}"/>
                </a:ext>
              </a:extLst>
            </p:cNvPr>
            <p:cNvSpPr/>
            <p:nvPr/>
          </p:nvSpPr>
          <p:spPr>
            <a:xfrm>
              <a:off x="9139852" y="3277610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9306D908-B38E-425D-A41E-5EF83628C567}"/>
                </a:ext>
              </a:extLst>
            </p:cNvPr>
            <p:cNvSpPr/>
            <p:nvPr/>
          </p:nvSpPr>
          <p:spPr>
            <a:xfrm>
              <a:off x="6979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AC37CD3-871B-4320-92CF-723C1B28D2D1}"/>
                </a:ext>
              </a:extLst>
            </p:cNvPr>
            <p:cNvSpPr/>
            <p:nvPr/>
          </p:nvSpPr>
          <p:spPr>
            <a:xfrm>
              <a:off x="7411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FDF5343-74B0-44E2-BF2C-66EF64A09DEF}"/>
                </a:ext>
              </a:extLst>
            </p:cNvPr>
            <p:cNvSpPr/>
            <p:nvPr/>
          </p:nvSpPr>
          <p:spPr>
            <a:xfrm>
              <a:off x="7843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DA2DD5A2-10E3-4244-9E9A-EECD634DEFDF}"/>
                </a:ext>
              </a:extLst>
            </p:cNvPr>
            <p:cNvSpPr/>
            <p:nvPr/>
          </p:nvSpPr>
          <p:spPr>
            <a:xfrm>
              <a:off x="8275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F4E50758-9046-4FAC-9D3B-99582C35D360}"/>
                </a:ext>
              </a:extLst>
            </p:cNvPr>
            <p:cNvSpPr/>
            <p:nvPr/>
          </p:nvSpPr>
          <p:spPr>
            <a:xfrm>
              <a:off x="8707853" y="3709207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EEB4BB9-0ADC-4AC5-96ED-9BCF8FBAF13C}"/>
                </a:ext>
              </a:extLst>
            </p:cNvPr>
            <p:cNvSpPr/>
            <p:nvPr/>
          </p:nvSpPr>
          <p:spPr>
            <a:xfrm>
              <a:off x="9139853" y="3709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D8B4842E-B794-4A41-9EB8-08AA98160C04}"/>
                </a:ext>
              </a:extLst>
            </p:cNvPr>
            <p:cNvSpPr/>
            <p:nvPr/>
          </p:nvSpPr>
          <p:spPr>
            <a:xfrm>
              <a:off x="6979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7745A278-BB64-441F-93C1-501A9B338BA6}"/>
                </a:ext>
              </a:extLst>
            </p:cNvPr>
            <p:cNvSpPr/>
            <p:nvPr/>
          </p:nvSpPr>
          <p:spPr>
            <a:xfrm>
              <a:off x="7411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4C6A421F-8EB1-4B2D-B7FC-FEF2967449BB}"/>
                </a:ext>
              </a:extLst>
            </p:cNvPr>
            <p:cNvSpPr/>
            <p:nvPr/>
          </p:nvSpPr>
          <p:spPr>
            <a:xfrm>
              <a:off x="7843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560F41C4-EA79-4A91-9038-D4BD682DC964}"/>
                </a:ext>
              </a:extLst>
            </p:cNvPr>
            <p:cNvSpPr/>
            <p:nvPr/>
          </p:nvSpPr>
          <p:spPr>
            <a:xfrm>
              <a:off x="8275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BF6D282-722B-4012-A035-92606D9F7D49}"/>
                </a:ext>
              </a:extLst>
            </p:cNvPr>
            <p:cNvSpPr/>
            <p:nvPr/>
          </p:nvSpPr>
          <p:spPr>
            <a:xfrm>
              <a:off x="8707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83ED529-81AB-42B3-B761-AE07E51B8484}"/>
                </a:ext>
              </a:extLst>
            </p:cNvPr>
            <p:cNvSpPr/>
            <p:nvPr/>
          </p:nvSpPr>
          <p:spPr>
            <a:xfrm>
              <a:off x="9139853" y="414120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3C956013-7224-4932-85C4-4B1FA08D3086}"/>
                </a:ext>
              </a:extLst>
            </p:cNvPr>
            <p:cNvSpPr/>
            <p:nvPr/>
          </p:nvSpPr>
          <p:spPr>
            <a:xfrm>
              <a:off x="6993619" y="2000015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B512FB39-E332-47CA-80DD-7AEB35A76010}"/>
                </a:ext>
              </a:extLst>
            </p:cNvPr>
            <p:cNvSpPr/>
            <p:nvPr/>
          </p:nvSpPr>
          <p:spPr>
            <a:xfrm>
              <a:off x="6993619" y="3295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20D082E6-5C31-403F-A9B3-814D14FC1C5D}"/>
                </a:ext>
              </a:extLst>
            </p:cNvPr>
            <p:cNvSpPr/>
            <p:nvPr/>
          </p:nvSpPr>
          <p:spPr>
            <a:xfrm>
              <a:off x="7429852" y="2863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6E3D26F-F7C8-466F-87A0-42C47B9C4BC9}"/>
                </a:ext>
              </a:extLst>
            </p:cNvPr>
            <p:cNvSpPr/>
            <p:nvPr/>
          </p:nvSpPr>
          <p:spPr>
            <a:xfrm>
              <a:off x="7861852" y="2431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E7D18485-B540-43B3-A4F4-A8397769F2DE}"/>
                </a:ext>
              </a:extLst>
            </p:cNvPr>
            <p:cNvSpPr/>
            <p:nvPr/>
          </p:nvSpPr>
          <p:spPr>
            <a:xfrm>
              <a:off x="7861852" y="415920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B479D52F-04EB-4A8E-AE0F-7DE06665486E}"/>
                </a:ext>
              </a:extLst>
            </p:cNvPr>
            <p:cNvSpPr/>
            <p:nvPr/>
          </p:nvSpPr>
          <p:spPr>
            <a:xfrm>
              <a:off x="8730544" y="285876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86798C19-DA51-4D68-9292-EBA322630627}"/>
                </a:ext>
              </a:extLst>
            </p:cNvPr>
            <p:cNvSpPr/>
            <p:nvPr/>
          </p:nvSpPr>
          <p:spPr>
            <a:xfrm>
              <a:off x="8725852" y="372720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1715CEE5-1B67-4573-9F91-621D9EC2DC61}"/>
                </a:ext>
              </a:extLst>
            </p:cNvPr>
            <p:cNvSpPr/>
            <p:nvPr/>
          </p:nvSpPr>
          <p:spPr>
            <a:xfrm>
              <a:off x="9157850" y="2000015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EF79E1D0-F535-45CE-80C3-DE0CBA964629}"/>
                </a:ext>
              </a:extLst>
            </p:cNvPr>
            <p:cNvSpPr/>
            <p:nvPr/>
          </p:nvSpPr>
          <p:spPr>
            <a:xfrm>
              <a:off x="9157850" y="2431610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3E6E2596-4BC3-4357-A253-64A36B9844E1}"/>
              </a:ext>
            </a:extLst>
          </p:cNvPr>
          <p:cNvGrpSpPr/>
          <p:nvPr/>
        </p:nvGrpSpPr>
        <p:grpSpPr>
          <a:xfrm>
            <a:off x="421428" y="2201246"/>
            <a:ext cx="281161" cy="2559302"/>
            <a:chOff x="7740158" y="2027674"/>
            <a:chExt cx="281161" cy="2559302"/>
          </a:xfrm>
        </p:grpSpPr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DC9B10AA-DD2F-43D1-BE8F-80CD76F23E92}"/>
                </a:ext>
              </a:extLst>
            </p:cNvPr>
            <p:cNvSpPr txBox="1"/>
            <p:nvPr/>
          </p:nvSpPr>
          <p:spPr>
            <a:xfrm flipH="1">
              <a:off x="7740158" y="2027674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A684E209-F191-4124-A40B-6647041443EA}"/>
                </a:ext>
              </a:extLst>
            </p:cNvPr>
            <p:cNvSpPr txBox="1"/>
            <p:nvPr/>
          </p:nvSpPr>
          <p:spPr>
            <a:xfrm flipH="1">
              <a:off x="7740162" y="2890971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542E2B1-9321-4C17-9046-E41D6CD44EED}"/>
                </a:ext>
              </a:extLst>
            </p:cNvPr>
            <p:cNvSpPr txBox="1"/>
            <p:nvPr/>
          </p:nvSpPr>
          <p:spPr>
            <a:xfrm flipH="1">
              <a:off x="7740159" y="3321767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A029C078-17CA-4F7F-887D-1B9DB10A4C96}"/>
                </a:ext>
              </a:extLst>
            </p:cNvPr>
            <p:cNvSpPr txBox="1"/>
            <p:nvPr/>
          </p:nvSpPr>
          <p:spPr>
            <a:xfrm flipH="1">
              <a:off x="7740159" y="3753716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8E4488B3-1824-4B35-82B3-86D4644F7373}"/>
                </a:ext>
              </a:extLst>
            </p:cNvPr>
            <p:cNvSpPr txBox="1"/>
            <p:nvPr/>
          </p:nvSpPr>
          <p:spPr>
            <a:xfrm flipH="1">
              <a:off x="7740159" y="4186866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D3C7C645-3EF9-48F3-978A-99A9B5CABD24}"/>
                </a:ext>
              </a:extLst>
            </p:cNvPr>
            <p:cNvSpPr txBox="1"/>
            <p:nvPr/>
          </p:nvSpPr>
          <p:spPr>
            <a:xfrm flipH="1">
              <a:off x="7740159" y="2455877"/>
              <a:ext cx="2811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3" name="箭头: 右 232">
            <a:extLst>
              <a:ext uri="{FF2B5EF4-FFF2-40B4-BE49-F238E27FC236}">
                <a16:creationId xmlns:a16="http://schemas.microsoft.com/office/drawing/2014/main" id="{464DC62B-889F-41CA-998B-E8813DD30C30}"/>
              </a:ext>
            </a:extLst>
          </p:cNvPr>
          <p:cNvSpPr/>
          <p:nvPr/>
        </p:nvSpPr>
        <p:spPr>
          <a:xfrm>
            <a:off x="3692315" y="3273981"/>
            <a:ext cx="1233044" cy="369332"/>
          </a:xfrm>
          <a:prstGeom prst="rightArrow">
            <a:avLst>
              <a:gd name="adj1" fmla="val 50000"/>
              <a:gd name="adj2" fmla="val 63754"/>
            </a:avLst>
          </a:prstGeom>
          <a:solidFill>
            <a:srgbClr val="8FA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9" name="组合 518">
            <a:extLst>
              <a:ext uri="{FF2B5EF4-FFF2-40B4-BE49-F238E27FC236}">
                <a16:creationId xmlns:a16="http://schemas.microsoft.com/office/drawing/2014/main" id="{23FE1B00-2D04-40C4-A6A1-B3F7FD6F190A}"/>
              </a:ext>
            </a:extLst>
          </p:cNvPr>
          <p:cNvGrpSpPr/>
          <p:nvPr/>
        </p:nvGrpSpPr>
        <p:grpSpPr>
          <a:xfrm>
            <a:off x="5337490" y="2068597"/>
            <a:ext cx="5686783" cy="2802469"/>
            <a:chOff x="3425417" y="1778993"/>
            <a:chExt cx="5686783" cy="2802469"/>
          </a:xfrm>
        </p:grpSpPr>
        <p:grpSp>
          <p:nvGrpSpPr>
            <p:cNvPr id="520" name="组合 519">
              <a:extLst>
                <a:ext uri="{FF2B5EF4-FFF2-40B4-BE49-F238E27FC236}">
                  <a16:creationId xmlns:a16="http://schemas.microsoft.com/office/drawing/2014/main" id="{5FBAD80A-D63F-4E09-829F-1677943545D8}"/>
                </a:ext>
              </a:extLst>
            </p:cNvPr>
            <p:cNvGrpSpPr/>
            <p:nvPr/>
          </p:nvGrpSpPr>
          <p:grpSpPr>
            <a:xfrm>
              <a:off x="4964590" y="1920228"/>
              <a:ext cx="2533123" cy="2521232"/>
              <a:chOff x="8284450" y="2029168"/>
              <a:chExt cx="2533123" cy="2521232"/>
            </a:xfrm>
          </p:grpSpPr>
          <p:grpSp>
            <p:nvGrpSpPr>
              <p:cNvPr id="599" name="组合 598">
                <a:extLst>
                  <a:ext uri="{FF2B5EF4-FFF2-40B4-BE49-F238E27FC236}">
                    <a16:creationId xmlns:a16="http://schemas.microsoft.com/office/drawing/2014/main" id="{993E3F26-BEBD-4B7E-91AD-4CDF0590852F}"/>
                  </a:ext>
                </a:extLst>
              </p:cNvPr>
              <p:cNvGrpSpPr/>
              <p:nvPr/>
            </p:nvGrpSpPr>
            <p:grpSpPr>
              <a:xfrm>
                <a:off x="8477150" y="2030400"/>
                <a:ext cx="2340423" cy="2520000"/>
                <a:chOff x="8477150" y="2030400"/>
                <a:chExt cx="2340423" cy="2520000"/>
              </a:xfrm>
            </p:grpSpPr>
            <p:sp>
              <p:nvSpPr>
                <p:cNvPr id="606" name="矩形 605">
                  <a:extLst>
                    <a:ext uri="{FF2B5EF4-FFF2-40B4-BE49-F238E27FC236}">
                      <a16:creationId xmlns:a16="http://schemas.microsoft.com/office/drawing/2014/main" id="{7FA9B01B-D288-452E-9644-04ECD8AB0F1F}"/>
                    </a:ext>
                  </a:extLst>
                </p:cNvPr>
                <p:cNvSpPr/>
                <p:nvPr/>
              </p:nvSpPr>
              <p:spPr>
                <a:xfrm>
                  <a:off x="8477150" y="2030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07" name="矩形 606">
                  <a:extLst>
                    <a:ext uri="{FF2B5EF4-FFF2-40B4-BE49-F238E27FC236}">
                      <a16:creationId xmlns:a16="http://schemas.microsoft.com/office/drawing/2014/main" id="{FB18E416-EC89-428B-B632-9424D975F675}"/>
                    </a:ext>
                  </a:extLst>
                </p:cNvPr>
                <p:cNvSpPr/>
                <p:nvPr/>
              </p:nvSpPr>
              <p:spPr>
                <a:xfrm>
                  <a:off x="8477150" y="3326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08" name="矩形 607">
                  <a:extLst>
                    <a:ext uri="{FF2B5EF4-FFF2-40B4-BE49-F238E27FC236}">
                      <a16:creationId xmlns:a16="http://schemas.microsoft.com/office/drawing/2014/main" id="{D632819F-0DD4-459F-AFAC-6EB0C4378FEC}"/>
                    </a:ext>
                  </a:extLst>
                </p:cNvPr>
                <p:cNvSpPr/>
                <p:nvPr/>
              </p:nvSpPr>
              <p:spPr>
                <a:xfrm>
                  <a:off x="8910000" y="2030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9" name="矩形 608">
                  <a:extLst>
                    <a:ext uri="{FF2B5EF4-FFF2-40B4-BE49-F238E27FC236}">
                      <a16:creationId xmlns:a16="http://schemas.microsoft.com/office/drawing/2014/main" id="{2153178B-0A40-4EBE-8186-4F6D8598DB3E}"/>
                    </a:ext>
                  </a:extLst>
                </p:cNvPr>
                <p:cNvSpPr/>
                <p:nvPr/>
              </p:nvSpPr>
              <p:spPr>
                <a:xfrm>
                  <a:off x="9341665" y="2030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0" name="矩形 609">
                  <a:extLst>
                    <a:ext uri="{FF2B5EF4-FFF2-40B4-BE49-F238E27FC236}">
                      <a16:creationId xmlns:a16="http://schemas.microsoft.com/office/drawing/2014/main" id="{10DB5857-873A-421F-B96F-2008FBC7655A}"/>
                    </a:ext>
                  </a:extLst>
                </p:cNvPr>
                <p:cNvSpPr/>
                <p:nvPr/>
              </p:nvSpPr>
              <p:spPr>
                <a:xfrm>
                  <a:off x="10204821" y="2030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11" name="矩形 610">
                  <a:extLst>
                    <a:ext uri="{FF2B5EF4-FFF2-40B4-BE49-F238E27FC236}">
                      <a16:creationId xmlns:a16="http://schemas.microsoft.com/office/drawing/2014/main" id="{97A3E88D-7DD5-430A-91EA-A001CA01E65C}"/>
                    </a:ext>
                  </a:extLst>
                </p:cNvPr>
                <p:cNvSpPr/>
                <p:nvPr/>
              </p:nvSpPr>
              <p:spPr>
                <a:xfrm>
                  <a:off x="10637573" y="2030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12" name="矩形 611">
                  <a:extLst>
                    <a:ext uri="{FF2B5EF4-FFF2-40B4-BE49-F238E27FC236}">
                      <a16:creationId xmlns:a16="http://schemas.microsoft.com/office/drawing/2014/main" id="{1EFECB2C-9267-484C-96A5-54DC588E21AF}"/>
                    </a:ext>
                  </a:extLst>
                </p:cNvPr>
                <p:cNvSpPr/>
                <p:nvPr/>
              </p:nvSpPr>
              <p:spPr>
                <a:xfrm>
                  <a:off x="10205160" y="3326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13" name="矩形 612">
                  <a:extLst>
                    <a:ext uri="{FF2B5EF4-FFF2-40B4-BE49-F238E27FC236}">
                      <a16:creationId xmlns:a16="http://schemas.microsoft.com/office/drawing/2014/main" id="{A2ACB533-AF37-4172-920B-F947F18021CA}"/>
                    </a:ext>
                  </a:extLst>
                </p:cNvPr>
                <p:cNvSpPr/>
                <p:nvPr/>
              </p:nvSpPr>
              <p:spPr>
                <a:xfrm>
                  <a:off x="9341159" y="3326400"/>
                  <a:ext cx="180000" cy="1224000"/>
                </a:xfrm>
                <a:prstGeom prst="rect">
                  <a:avLst/>
                </a:prstGeom>
                <a:solidFill>
                  <a:srgbClr val="FFD8CE"/>
                </a:solidFill>
                <a:ln>
                  <a:solidFill>
                    <a:srgbClr val="FF4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600" name="组合 599">
                <a:extLst>
                  <a:ext uri="{FF2B5EF4-FFF2-40B4-BE49-F238E27FC236}">
                    <a16:creationId xmlns:a16="http://schemas.microsoft.com/office/drawing/2014/main" id="{CE0381B7-43C9-4447-8AB1-6667CD9DCDA9}"/>
                  </a:ext>
                </a:extLst>
              </p:cNvPr>
              <p:cNvGrpSpPr/>
              <p:nvPr/>
            </p:nvGrpSpPr>
            <p:grpSpPr>
              <a:xfrm>
                <a:off x="8284450" y="2029168"/>
                <a:ext cx="2339150" cy="2521232"/>
                <a:chOff x="8284450" y="2029168"/>
                <a:chExt cx="2339150" cy="2521232"/>
              </a:xfrm>
            </p:grpSpPr>
            <p:sp>
              <p:nvSpPr>
                <p:cNvPr id="601" name="矩形 600">
                  <a:extLst>
                    <a:ext uri="{FF2B5EF4-FFF2-40B4-BE49-F238E27FC236}">
                      <a16:creationId xmlns:a16="http://schemas.microsoft.com/office/drawing/2014/main" id="{0E152693-A195-42B5-B7D5-0D97103533D1}"/>
                    </a:ext>
                  </a:extLst>
                </p:cNvPr>
                <p:cNvSpPr/>
                <p:nvPr/>
              </p:nvSpPr>
              <p:spPr>
                <a:xfrm>
                  <a:off x="10011600" y="2029168"/>
                  <a:ext cx="180000" cy="2520000"/>
                </a:xfrm>
                <a:prstGeom prst="rect">
                  <a:avLst/>
                </a:prstGeom>
                <a:solidFill>
                  <a:srgbClr val="DEE6EF"/>
                </a:solidFill>
                <a:ln>
                  <a:solidFill>
                    <a:srgbClr val="729FC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02" name="矩形 601">
                  <a:extLst>
                    <a:ext uri="{FF2B5EF4-FFF2-40B4-BE49-F238E27FC236}">
                      <a16:creationId xmlns:a16="http://schemas.microsoft.com/office/drawing/2014/main" id="{9CB7273F-7B97-4177-AEE3-9EC7EDEF72B3}"/>
                    </a:ext>
                  </a:extLst>
                </p:cNvPr>
                <p:cNvSpPr/>
                <p:nvPr/>
              </p:nvSpPr>
              <p:spPr>
                <a:xfrm>
                  <a:off x="8284450" y="2030400"/>
                  <a:ext cx="180000" cy="2520000"/>
                </a:xfrm>
                <a:prstGeom prst="rect">
                  <a:avLst/>
                </a:prstGeom>
                <a:solidFill>
                  <a:srgbClr val="DEE6EF"/>
                </a:solidFill>
                <a:ln>
                  <a:solidFill>
                    <a:srgbClr val="729FC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03" name="矩形 602">
                  <a:extLst>
                    <a:ext uri="{FF2B5EF4-FFF2-40B4-BE49-F238E27FC236}">
                      <a16:creationId xmlns:a16="http://schemas.microsoft.com/office/drawing/2014/main" id="{05223159-DB9E-4BFA-93FF-0D40867E90FF}"/>
                    </a:ext>
                  </a:extLst>
                </p:cNvPr>
                <p:cNvSpPr/>
                <p:nvPr/>
              </p:nvSpPr>
              <p:spPr>
                <a:xfrm>
                  <a:off x="8715600" y="2030400"/>
                  <a:ext cx="180000" cy="2520000"/>
                </a:xfrm>
                <a:prstGeom prst="rect">
                  <a:avLst/>
                </a:prstGeom>
                <a:solidFill>
                  <a:srgbClr val="DEE6EF"/>
                </a:solidFill>
                <a:ln>
                  <a:solidFill>
                    <a:srgbClr val="729FC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04" name="矩形 603">
                  <a:extLst>
                    <a:ext uri="{FF2B5EF4-FFF2-40B4-BE49-F238E27FC236}">
                      <a16:creationId xmlns:a16="http://schemas.microsoft.com/office/drawing/2014/main" id="{993DF610-C25E-47C5-9B1D-E66E259001E4}"/>
                    </a:ext>
                  </a:extLst>
                </p:cNvPr>
                <p:cNvSpPr/>
                <p:nvPr/>
              </p:nvSpPr>
              <p:spPr>
                <a:xfrm>
                  <a:off x="9147600" y="2030400"/>
                  <a:ext cx="180000" cy="2520000"/>
                </a:xfrm>
                <a:prstGeom prst="rect">
                  <a:avLst/>
                </a:prstGeom>
                <a:solidFill>
                  <a:srgbClr val="DEE6EF"/>
                </a:solidFill>
                <a:ln>
                  <a:solidFill>
                    <a:srgbClr val="729FC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605" name="矩形 604">
                  <a:extLst>
                    <a:ext uri="{FF2B5EF4-FFF2-40B4-BE49-F238E27FC236}">
                      <a16:creationId xmlns:a16="http://schemas.microsoft.com/office/drawing/2014/main" id="{1209B6D0-F0D6-44D3-87B9-6EB41CAB874B}"/>
                    </a:ext>
                  </a:extLst>
                </p:cNvPr>
                <p:cNvSpPr/>
                <p:nvPr/>
              </p:nvSpPr>
              <p:spPr>
                <a:xfrm>
                  <a:off x="10443600" y="2030400"/>
                  <a:ext cx="180000" cy="2520000"/>
                </a:xfrm>
                <a:prstGeom prst="rect">
                  <a:avLst/>
                </a:prstGeom>
                <a:solidFill>
                  <a:srgbClr val="DEE6EF"/>
                </a:solidFill>
                <a:ln>
                  <a:solidFill>
                    <a:srgbClr val="729FC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</p:grpSp>
        <p:sp>
          <p:nvSpPr>
            <p:cNvPr id="521" name="矩形 520">
              <a:extLst>
                <a:ext uri="{FF2B5EF4-FFF2-40B4-BE49-F238E27FC236}">
                  <a16:creationId xmlns:a16="http://schemas.microsoft.com/office/drawing/2014/main" id="{F9A7590B-12A2-459C-AE61-9D37A3A2895E}"/>
                </a:ext>
              </a:extLst>
            </p:cNvPr>
            <p:cNvSpPr/>
            <p:nvPr/>
          </p:nvSpPr>
          <p:spPr>
            <a:xfrm>
              <a:off x="4935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2" name="矩形 521">
              <a:extLst>
                <a:ext uri="{FF2B5EF4-FFF2-40B4-BE49-F238E27FC236}">
                  <a16:creationId xmlns:a16="http://schemas.microsoft.com/office/drawing/2014/main" id="{31BCC797-6970-41C4-AA97-B7B6B681961D}"/>
                </a:ext>
              </a:extLst>
            </p:cNvPr>
            <p:cNvSpPr/>
            <p:nvPr/>
          </p:nvSpPr>
          <p:spPr>
            <a:xfrm>
              <a:off x="5366038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矩形 522">
              <a:extLst>
                <a:ext uri="{FF2B5EF4-FFF2-40B4-BE49-F238E27FC236}">
                  <a16:creationId xmlns:a16="http://schemas.microsoft.com/office/drawing/2014/main" id="{B5B02E86-D310-4056-9F5B-9300199D946B}"/>
                </a:ext>
              </a:extLst>
            </p:cNvPr>
            <p:cNvSpPr/>
            <p:nvPr/>
          </p:nvSpPr>
          <p:spPr>
            <a:xfrm>
              <a:off x="5799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矩形 523">
              <a:extLst>
                <a:ext uri="{FF2B5EF4-FFF2-40B4-BE49-F238E27FC236}">
                  <a16:creationId xmlns:a16="http://schemas.microsoft.com/office/drawing/2014/main" id="{9E58390C-B0F5-4814-84C7-81DC9179D1B7}"/>
                </a:ext>
              </a:extLst>
            </p:cNvPr>
            <p:cNvSpPr/>
            <p:nvPr/>
          </p:nvSpPr>
          <p:spPr>
            <a:xfrm>
              <a:off x="6231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5" name="矩形 524">
              <a:extLst>
                <a:ext uri="{FF2B5EF4-FFF2-40B4-BE49-F238E27FC236}">
                  <a16:creationId xmlns:a16="http://schemas.microsoft.com/office/drawing/2014/main" id="{3CB523FF-84D1-4F2B-BAAE-0154472961B7}"/>
                </a:ext>
              </a:extLst>
            </p:cNvPr>
            <p:cNvSpPr/>
            <p:nvPr/>
          </p:nvSpPr>
          <p:spPr>
            <a:xfrm>
              <a:off x="6663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39E9C02C-14FD-4922-92FE-43DDCBAA8740}"/>
                </a:ext>
              </a:extLst>
            </p:cNvPr>
            <p:cNvSpPr/>
            <p:nvPr/>
          </p:nvSpPr>
          <p:spPr>
            <a:xfrm>
              <a:off x="7095155" y="1887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724035A5-968D-4CFE-B69C-A8C70D8044D4}"/>
                </a:ext>
              </a:extLst>
            </p:cNvPr>
            <p:cNvSpPr/>
            <p:nvPr/>
          </p:nvSpPr>
          <p:spPr>
            <a:xfrm>
              <a:off x="4935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8" name="矩形 527">
              <a:extLst>
                <a:ext uri="{FF2B5EF4-FFF2-40B4-BE49-F238E27FC236}">
                  <a16:creationId xmlns:a16="http://schemas.microsoft.com/office/drawing/2014/main" id="{071151EF-9A6F-4631-A64B-4E2B32ED6FB0}"/>
                </a:ext>
              </a:extLst>
            </p:cNvPr>
            <p:cNvSpPr/>
            <p:nvPr/>
          </p:nvSpPr>
          <p:spPr>
            <a:xfrm>
              <a:off x="5367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矩形 528">
              <a:extLst>
                <a:ext uri="{FF2B5EF4-FFF2-40B4-BE49-F238E27FC236}">
                  <a16:creationId xmlns:a16="http://schemas.microsoft.com/office/drawing/2014/main" id="{6E6BDF08-E1A6-4837-97E1-65CE218EB891}"/>
                </a:ext>
              </a:extLst>
            </p:cNvPr>
            <p:cNvSpPr/>
            <p:nvPr/>
          </p:nvSpPr>
          <p:spPr>
            <a:xfrm>
              <a:off x="5799155" y="2319557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矩形 529">
              <a:extLst>
                <a:ext uri="{FF2B5EF4-FFF2-40B4-BE49-F238E27FC236}">
                  <a16:creationId xmlns:a16="http://schemas.microsoft.com/office/drawing/2014/main" id="{F4FDF1C0-B912-404B-BD19-F2DD2785679A}"/>
                </a:ext>
              </a:extLst>
            </p:cNvPr>
            <p:cNvSpPr/>
            <p:nvPr/>
          </p:nvSpPr>
          <p:spPr>
            <a:xfrm>
              <a:off x="6231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矩形 530">
              <a:extLst>
                <a:ext uri="{FF2B5EF4-FFF2-40B4-BE49-F238E27FC236}">
                  <a16:creationId xmlns:a16="http://schemas.microsoft.com/office/drawing/2014/main" id="{34D155AC-D36D-4716-B60A-C0B76274D2C5}"/>
                </a:ext>
              </a:extLst>
            </p:cNvPr>
            <p:cNvSpPr/>
            <p:nvPr/>
          </p:nvSpPr>
          <p:spPr>
            <a:xfrm>
              <a:off x="6663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矩形 531">
              <a:extLst>
                <a:ext uri="{FF2B5EF4-FFF2-40B4-BE49-F238E27FC236}">
                  <a16:creationId xmlns:a16="http://schemas.microsoft.com/office/drawing/2014/main" id="{896FB104-E9D8-4AA6-A2CE-F2B2EF83F786}"/>
                </a:ext>
              </a:extLst>
            </p:cNvPr>
            <p:cNvSpPr/>
            <p:nvPr/>
          </p:nvSpPr>
          <p:spPr>
            <a:xfrm>
              <a:off x="7095155" y="2319557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84F98BA0-8172-48FE-9B8C-34BF03FF1824}"/>
                </a:ext>
              </a:extLst>
            </p:cNvPr>
            <p:cNvSpPr/>
            <p:nvPr/>
          </p:nvSpPr>
          <p:spPr>
            <a:xfrm>
              <a:off x="4935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7306AF24-0CE7-416C-860C-A32FE38EE7BB}"/>
                </a:ext>
              </a:extLst>
            </p:cNvPr>
            <p:cNvSpPr/>
            <p:nvPr/>
          </p:nvSpPr>
          <p:spPr>
            <a:xfrm>
              <a:off x="5367152" y="275115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矩形 534">
              <a:extLst>
                <a:ext uri="{FF2B5EF4-FFF2-40B4-BE49-F238E27FC236}">
                  <a16:creationId xmlns:a16="http://schemas.microsoft.com/office/drawing/2014/main" id="{0B4E075A-8CCE-4030-ADEC-FFBD9C16381C}"/>
                </a:ext>
              </a:extLst>
            </p:cNvPr>
            <p:cNvSpPr/>
            <p:nvPr/>
          </p:nvSpPr>
          <p:spPr>
            <a:xfrm>
              <a:off x="5799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矩形 535">
              <a:extLst>
                <a:ext uri="{FF2B5EF4-FFF2-40B4-BE49-F238E27FC236}">
                  <a16:creationId xmlns:a16="http://schemas.microsoft.com/office/drawing/2014/main" id="{180BA292-1446-4B77-A4FF-BD05C0B98DB1}"/>
                </a:ext>
              </a:extLst>
            </p:cNvPr>
            <p:cNvSpPr/>
            <p:nvPr/>
          </p:nvSpPr>
          <p:spPr>
            <a:xfrm>
              <a:off x="6231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矩形 536">
              <a:extLst>
                <a:ext uri="{FF2B5EF4-FFF2-40B4-BE49-F238E27FC236}">
                  <a16:creationId xmlns:a16="http://schemas.microsoft.com/office/drawing/2014/main" id="{1EE5379F-6BEF-4978-8F76-4DAF393B4444}"/>
                </a:ext>
              </a:extLst>
            </p:cNvPr>
            <p:cNvSpPr/>
            <p:nvPr/>
          </p:nvSpPr>
          <p:spPr>
            <a:xfrm>
              <a:off x="6663152" y="2751152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矩形 537">
              <a:extLst>
                <a:ext uri="{FF2B5EF4-FFF2-40B4-BE49-F238E27FC236}">
                  <a16:creationId xmlns:a16="http://schemas.microsoft.com/office/drawing/2014/main" id="{B1F6BCD2-544B-4F87-A193-5C873876245A}"/>
                </a:ext>
              </a:extLst>
            </p:cNvPr>
            <p:cNvSpPr/>
            <p:nvPr/>
          </p:nvSpPr>
          <p:spPr>
            <a:xfrm>
              <a:off x="7095152" y="2751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矩形 538">
              <a:extLst>
                <a:ext uri="{FF2B5EF4-FFF2-40B4-BE49-F238E27FC236}">
                  <a16:creationId xmlns:a16="http://schemas.microsoft.com/office/drawing/2014/main" id="{F255DF6D-3B62-4E51-971B-FE0B6C56FEC8}"/>
                </a:ext>
              </a:extLst>
            </p:cNvPr>
            <p:cNvSpPr/>
            <p:nvPr/>
          </p:nvSpPr>
          <p:spPr>
            <a:xfrm>
              <a:off x="4935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0" name="矩形 539">
              <a:extLst>
                <a:ext uri="{FF2B5EF4-FFF2-40B4-BE49-F238E27FC236}">
                  <a16:creationId xmlns:a16="http://schemas.microsoft.com/office/drawing/2014/main" id="{0922C6E9-E7F3-414C-BB49-792F9427F101}"/>
                </a:ext>
              </a:extLst>
            </p:cNvPr>
            <p:cNvSpPr/>
            <p:nvPr/>
          </p:nvSpPr>
          <p:spPr>
            <a:xfrm>
              <a:off x="5367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矩形 540">
              <a:extLst>
                <a:ext uri="{FF2B5EF4-FFF2-40B4-BE49-F238E27FC236}">
                  <a16:creationId xmlns:a16="http://schemas.microsoft.com/office/drawing/2014/main" id="{72E5B1E1-4622-47F3-AB54-BAC4755BB3B1}"/>
                </a:ext>
              </a:extLst>
            </p:cNvPr>
            <p:cNvSpPr/>
            <p:nvPr/>
          </p:nvSpPr>
          <p:spPr>
            <a:xfrm>
              <a:off x="5799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矩形 541">
              <a:extLst>
                <a:ext uri="{FF2B5EF4-FFF2-40B4-BE49-F238E27FC236}">
                  <a16:creationId xmlns:a16="http://schemas.microsoft.com/office/drawing/2014/main" id="{683E90B0-9546-4D52-8EAD-B72F9B8D0E84}"/>
                </a:ext>
              </a:extLst>
            </p:cNvPr>
            <p:cNvSpPr/>
            <p:nvPr/>
          </p:nvSpPr>
          <p:spPr>
            <a:xfrm>
              <a:off x="6231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矩形 542">
              <a:extLst>
                <a:ext uri="{FF2B5EF4-FFF2-40B4-BE49-F238E27FC236}">
                  <a16:creationId xmlns:a16="http://schemas.microsoft.com/office/drawing/2014/main" id="{9066A097-AD3C-445B-8B2E-F08C1B1E30A3}"/>
                </a:ext>
              </a:extLst>
            </p:cNvPr>
            <p:cNvSpPr/>
            <p:nvPr/>
          </p:nvSpPr>
          <p:spPr>
            <a:xfrm>
              <a:off x="6663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A656073-1C05-4AC1-BBE7-642E8424E849}"/>
                </a:ext>
              </a:extLst>
            </p:cNvPr>
            <p:cNvSpPr/>
            <p:nvPr/>
          </p:nvSpPr>
          <p:spPr>
            <a:xfrm>
              <a:off x="7095152" y="3183152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矩形 544">
              <a:extLst>
                <a:ext uri="{FF2B5EF4-FFF2-40B4-BE49-F238E27FC236}">
                  <a16:creationId xmlns:a16="http://schemas.microsoft.com/office/drawing/2014/main" id="{FEDC9510-6569-475C-90BB-61F10E0BA28E}"/>
                </a:ext>
              </a:extLst>
            </p:cNvPr>
            <p:cNvSpPr/>
            <p:nvPr/>
          </p:nvSpPr>
          <p:spPr>
            <a:xfrm>
              <a:off x="4935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6" name="矩形 545">
              <a:extLst>
                <a:ext uri="{FF2B5EF4-FFF2-40B4-BE49-F238E27FC236}">
                  <a16:creationId xmlns:a16="http://schemas.microsoft.com/office/drawing/2014/main" id="{E9959BBB-2ACB-45A0-B540-5B5E96C95152}"/>
                </a:ext>
              </a:extLst>
            </p:cNvPr>
            <p:cNvSpPr/>
            <p:nvPr/>
          </p:nvSpPr>
          <p:spPr>
            <a:xfrm>
              <a:off x="5367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矩形 546">
              <a:extLst>
                <a:ext uri="{FF2B5EF4-FFF2-40B4-BE49-F238E27FC236}">
                  <a16:creationId xmlns:a16="http://schemas.microsoft.com/office/drawing/2014/main" id="{E4B6F365-F4BC-4D29-9733-DCE94F6A935A}"/>
                </a:ext>
              </a:extLst>
            </p:cNvPr>
            <p:cNvSpPr/>
            <p:nvPr/>
          </p:nvSpPr>
          <p:spPr>
            <a:xfrm>
              <a:off x="5799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矩形 547">
              <a:extLst>
                <a:ext uri="{FF2B5EF4-FFF2-40B4-BE49-F238E27FC236}">
                  <a16:creationId xmlns:a16="http://schemas.microsoft.com/office/drawing/2014/main" id="{D484C78C-1ED9-4B2B-A93E-1C23FA044EC1}"/>
                </a:ext>
              </a:extLst>
            </p:cNvPr>
            <p:cNvSpPr/>
            <p:nvPr/>
          </p:nvSpPr>
          <p:spPr>
            <a:xfrm>
              <a:off x="6231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矩形 548">
              <a:extLst>
                <a:ext uri="{FF2B5EF4-FFF2-40B4-BE49-F238E27FC236}">
                  <a16:creationId xmlns:a16="http://schemas.microsoft.com/office/drawing/2014/main" id="{51632898-7361-4A28-8150-79D901068FD0}"/>
                </a:ext>
              </a:extLst>
            </p:cNvPr>
            <p:cNvSpPr/>
            <p:nvPr/>
          </p:nvSpPr>
          <p:spPr>
            <a:xfrm>
              <a:off x="6663153" y="3614749"/>
              <a:ext cx="432000" cy="432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矩形 549">
              <a:extLst>
                <a:ext uri="{FF2B5EF4-FFF2-40B4-BE49-F238E27FC236}">
                  <a16:creationId xmlns:a16="http://schemas.microsoft.com/office/drawing/2014/main" id="{6B4343D9-6470-4BDE-9158-262D8DB4E669}"/>
                </a:ext>
              </a:extLst>
            </p:cNvPr>
            <p:cNvSpPr/>
            <p:nvPr/>
          </p:nvSpPr>
          <p:spPr>
            <a:xfrm>
              <a:off x="7095153" y="3614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A3C05017-8FA0-42CA-A00E-125BCD07E6E6}"/>
                </a:ext>
              </a:extLst>
            </p:cNvPr>
            <p:cNvSpPr/>
            <p:nvPr/>
          </p:nvSpPr>
          <p:spPr>
            <a:xfrm>
              <a:off x="4935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2" name="矩形 551">
              <a:extLst>
                <a:ext uri="{FF2B5EF4-FFF2-40B4-BE49-F238E27FC236}">
                  <a16:creationId xmlns:a16="http://schemas.microsoft.com/office/drawing/2014/main" id="{562CC590-32AD-470D-BE14-E0A7D5C0E4B7}"/>
                </a:ext>
              </a:extLst>
            </p:cNvPr>
            <p:cNvSpPr/>
            <p:nvPr/>
          </p:nvSpPr>
          <p:spPr>
            <a:xfrm>
              <a:off x="5367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矩形 552">
              <a:extLst>
                <a:ext uri="{FF2B5EF4-FFF2-40B4-BE49-F238E27FC236}">
                  <a16:creationId xmlns:a16="http://schemas.microsoft.com/office/drawing/2014/main" id="{11BDAC56-F823-474A-8904-8280AF50BBF2}"/>
                </a:ext>
              </a:extLst>
            </p:cNvPr>
            <p:cNvSpPr/>
            <p:nvPr/>
          </p:nvSpPr>
          <p:spPr>
            <a:xfrm>
              <a:off x="5799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矩形 553">
              <a:extLst>
                <a:ext uri="{FF2B5EF4-FFF2-40B4-BE49-F238E27FC236}">
                  <a16:creationId xmlns:a16="http://schemas.microsoft.com/office/drawing/2014/main" id="{E751F7E3-DBEB-4A25-9236-04DDB551085B}"/>
                </a:ext>
              </a:extLst>
            </p:cNvPr>
            <p:cNvSpPr/>
            <p:nvPr/>
          </p:nvSpPr>
          <p:spPr>
            <a:xfrm>
              <a:off x="6231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矩形 554">
              <a:extLst>
                <a:ext uri="{FF2B5EF4-FFF2-40B4-BE49-F238E27FC236}">
                  <a16:creationId xmlns:a16="http://schemas.microsoft.com/office/drawing/2014/main" id="{ED41AFFE-783A-46DC-B392-A1ED50C3B6FF}"/>
                </a:ext>
              </a:extLst>
            </p:cNvPr>
            <p:cNvSpPr/>
            <p:nvPr/>
          </p:nvSpPr>
          <p:spPr>
            <a:xfrm>
              <a:off x="6663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矩形 555">
              <a:extLst>
                <a:ext uri="{FF2B5EF4-FFF2-40B4-BE49-F238E27FC236}">
                  <a16:creationId xmlns:a16="http://schemas.microsoft.com/office/drawing/2014/main" id="{FE46ECE8-2D7D-4A35-BD5E-E015C5C2E6AC}"/>
                </a:ext>
              </a:extLst>
            </p:cNvPr>
            <p:cNvSpPr/>
            <p:nvPr/>
          </p:nvSpPr>
          <p:spPr>
            <a:xfrm>
              <a:off x="7095153" y="4046749"/>
              <a:ext cx="432000" cy="432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>
              <a:extLst>
                <a:ext uri="{FF2B5EF4-FFF2-40B4-BE49-F238E27FC236}">
                  <a16:creationId xmlns:a16="http://schemas.microsoft.com/office/drawing/2014/main" id="{2D914EB7-D176-4F5E-884C-4B0C800082C2}"/>
                </a:ext>
              </a:extLst>
            </p:cNvPr>
            <p:cNvSpPr/>
            <p:nvPr/>
          </p:nvSpPr>
          <p:spPr>
            <a:xfrm>
              <a:off x="4948919" y="190555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558" name="椭圆 557">
              <a:extLst>
                <a:ext uri="{FF2B5EF4-FFF2-40B4-BE49-F238E27FC236}">
                  <a16:creationId xmlns:a16="http://schemas.microsoft.com/office/drawing/2014/main" id="{F8A1F9FD-B1E8-46DE-8836-AE8B0A013FCB}"/>
                </a:ext>
              </a:extLst>
            </p:cNvPr>
            <p:cNvSpPr/>
            <p:nvPr/>
          </p:nvSpPr>
          <p:spPr>
            <a:xfrm>
              <a:off x="4948919" y="3201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g</a:t>
              </a:r>
              <a:endParaRPr lang="zh-CN" altLang="en-US" sz="2400" dirty="0"/>
            </a:p>
          </p:txBody>
        </p:sp>
        <p:sp>
          <p:nvSpPr>
            <p:cNvPr id="559" name="椭圆 558">
              <a:extLst>
                <a:ext uri="{FF2B5EF4-FFF2-40B4-BE49-F238E27FC236}">
                  <a16:creationId xmlns:a16="http://schemas.microsoft.com/office/drawing/2014/main" id="{AFAC9C9E-C53D-47F1-90D0-D555C48A4889}"/>
                </a:ext>
              </a:extLst>
            </p:cNvPr>
            <p:cNvSpPr/>
            <p:nvPr/>
          </p:nvSpPr>
          <p:spPr>
            <a:xfrm>
              <a:off x="5385152" y="2769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560" name="椭圆 559">
              <a:extLst>
                <a:ext uri="{FF2B5EF4-FFF2-40B4-BE49-F238E27FC236}">
                  <a16:creationId xmlns:a16="http://schemas.microsoft.com/office/drawing/2014/main" id="{44468C73-5B37-44CC-A2CF-79CEB5828DED}"/>
                </a:ext>
              </a:extLst>
            </p:cNvPr>
            <p:cNvSpPr/>
            <p:nvPr/>
          </p:nvSpPr>
          <p:spPr>
            <a:xfrm>
              <a:off x="5817152" y="2337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561" name="椭圆 560">
              <a:extLst>
                <a:ext uri="{FF2B5EF4-FFF2-40B4-BE49-F238E27FC236}">
                  <a16:creationId xmlns:a16="http://schemas.microsoft.com/office/drawing/2014/main" id="{D3B74F5B-256B-49CC-870D-43730B1F9891}"/>
                </a:ext>
              </a:extLst>
            </p:cNvPr>
            <p:cNvSpPr/>
            <p:nvPr/>
          </p:nvSpPr>
          <p:spPr>
            <a:xfrm>
              <a:off x="5817152" y="406474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i</a:t>
              </a:r>
              <a:endParaRPr lang="zh-CN" altLang="en-US" sz="2400" dirty="0"/>
            </a:p>
          </p:txBody>
        </p:sp>
        <p:sp>
          <p:nvSpPr>
            <p:cNvPr id="562" name="椭圆 561">
              <a:extLst>
                <a:ext uri="{FF2B5EF4-FFF2-40B4-BE49-F238E27FC236}">
                  <a16:creationId xmlns:a16="http://schemas.microsoft.com/office/drawing/2014/main" id="{F90DEA43-0087-4800-A0CF-1F226C2B2A48}"/>
                </a:ext>
              </a:extLst>
            </p:cNvPr>
            <p:cNvSpPr/>
            <p:nvPr/>
          </p:nvSpPr>
          <p:spPr>
            <a:xfrm>
              <a:off x="6685844" y="2764311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563" name="椭圆 562">
              <a:extLst>
                <a:ext uri="{FF2B5EF4-FFF2-40B4-BE49-F238E27FC236}">
                  <a16:creationId xmlns:a16="http://schemas.microsoft.com/office/drawing/2014/main" id="{4E90136F-8831-4A7E-84A0-CB2743FC1938}"/>
                </a:ext>
              </a:extLst>
            </p:cNvPr>
            <p:cNvSpPr/>
            <p:nvPr/>
          </p:nvSpPr>
          <p:spPr>
            <a:xfrm>
              <a:off x="6681152" y="3632749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h</a:t>
              </a:r>
              <a:endParaRPr lang="zh-CN" altLang="en-US" sz="2400" dirty="0"/>
            </a:p>
          </p:txBody>
        </p:sp>
        <p:sp>
          <p:nvSpPr>
            <p:cNvPr id="564" name="椭圆 563">
              <a:extLst>
                <a:ext uri="{FF2B5EF4-FFF2-40B4-BE49-F238E27FC236}">
                  <a16:creationId xmlns:a16="http://schemas.microsoft.com/office/drawing/2014/main" id="{DDB00067-5BC6-4CF5-88CD-AA9B22E63603}"/>
                </a:ext>
              </a:extLst>
            </p:cNvPr>
            <p:cNvSpPr/>
            <p:nvPr/>
          </p:nvSpPr>
          <p:spPr>
            <a:xfrm>
              <a:off x="7113150" y="1905557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565" name="椭圆 564">
              <a:extLst>
                <a:ext uri="{FF2B5EF4-FFF2-40B4-BE49-F238E27FC236}">
                  <a16:creationId xmlns:a16="http://schemas.microsoft.com/office/drawing/2014/main" id="{8FBCC946-3404-422D-965B-4A679471133B}"/>
                </a:ext>
              </a:extLst>
            </p:cNvPr>
            <p:cNvSpPr/>
            <p:nvPr/>
          </p:nvSpPr>
          <p:spPr>
            <a:xfrm>
              <a:off x="7113150" y="2337152"/>
              <a:ext cx="396000" cy="396000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grpSp>
          <p:nvGrpSpPr>
            <p:cNvPr id="566" name="组合 565">
              <a:extLst>
                <a:ext uri="{FF2B5EF4-FFF2-40B4-BE49-F238E27FC236}">
                  <a16:creationId xmlns:a16="http://schemas.microsoft.com/office/drawing/2014/main" id="{43FEA995-8279-4467-A31A-39F7C8BB828C}"/>
                </a:ext>
              </a:extLst>
            </p:cNvPr>
            <p:cNvGrpSpPr/>
            <p:nvPr/>
          </p:nvGrpSpPr>
          <p:grpSpPr>
            <a:xfrm>
              <a:off x="3425417" y="1778993"/>
              <a:ext cx="5686783" cy="2802469"/>
              <a:chOff x="3448649" y="1906568"/>
              <a:chExt cx="5686783" cy="2802469"/>
            </a:xfrm>
          </p:grpSpPr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9076D1EC-D908-4539-88BA-FF9D02220F37}"/>
                  </a:ext>
                </a:extLst>
              </p:cNvPr>
              <p:cNvGrpSpPr/>
              <p:nvPr/>
            </p:nvGrpSpPr>
            <p:grpSpPr>
              <a:xfrm>
                <a:off x="4588287" y="2064361"/>
                <a:ext cx="281161" cy="2559302"/>
                <a:chOff x="7740158" y="2027674"/>
                <a:chExt cx="281161" cy="2559302"/>
              </a:xfrm>
            </p:grpSpPr>
            <p:sp>
              <p:nvSpPr>
                <p:cNvPr id="593" name="文本框 592">
                  <a:extLst>
                    <a:ext uri="{FF2B5EF4-FFF2-40B4-BE49-F238E27FC236}">
                      <a16:creationId xmlns:a16="http://schemas.microsoft.com/office/drawing/2014/main" id="{9A005F97-48CD-4861-B53B-5F3834751750}"/>
                    </a:ext>
                  </a:extLst>
                </p:cNvPr>
                <p:cNvSpPr txBox="1"/>
                <p:nvPr/>
              </p:nvSpPr>
              <p:spPr>
                <a:xfrm flipH="1">
                  <a:off x="7740158" y="2027674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4" name="文本框 593">
                  <a:extLst>
                    <a:ext uri="{FF2B5EF4-FFF2-40B4-BE49-F238E27FC236}">
                      <a16:creationId xmlns:a16="http://schemas.microsoft.com/office/drawing/2014/main" id="{FD7DABBA-CCC8-4DB0-892A-E1DA37724819}"/>
                    </a:ext>
                  </a:extLst>
                </p:cNvPr>
                <p:cNvSpPr txBox="1"/>
                <p:nvPr/>
              </p:nvSpPr>
              <p:spPr>
                <a:xfrm flipH="1">
                  <a:off x="7740162" y="2890971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5" name="文本框 594">
                  <a:extLst>
                    <a:ext uri="{FF2B5EF4-FFF2-40B4-BE49-F238E27FC236}">
                      <a16:creationId xmlns:a16="http://schemas.microsoft.com/office/drawing/2014/main" id="{9ADB589B-CA13-42A2-94FE-742665E07EC8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3321767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6" name="文本框 595">
                  <a:extLst>
                    <a:ext uri="{FF2B5EF4-FFF2-40B4-BE49-F238E27FC236}">
                      <a16:creationId xmlns:a16="http://schemas.microsoft.com/office/drawing/2014/main" id="{83E0C5F3-BDDC-4D40-8748-F11EEF3F4D6B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3753716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7" name="文本框 596">
                  <a:extLst>
                    <a:ext uri="{FF2B5EF4-FFF2-40B4-BE49-F238E27FC236}">
                      <a16:creationId xmlns:a16="http://schemas.microsoft.com/office/drawing/2014/main" id="{3021C824-3DD8-423B-8D52-FB2C0353E842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4186866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8" name="文本框 597">
                  <a:extLst>
                    <a:ext uri="{FF2B5EF4-FFF2-40B4-BE49-F238E27FC236}">
                      <a16:creationId xmlns:a16="http://schemas.microsoft.com/office/drawing/2014/main" id="{744EB191-40EC-43EA-BF17-07B37AC57709}"/>
                    </a:ext>
                  </a:extLst>
                </p:cNvPr>
                <p:cNvSpPr txBox="1"/>
                <p:nvPr/>
              </p:nvSpPr>
              <p:spPr>
                <a:xfrm flipH="1">
                  <a:off x="7740159" y="2455877"/>
                  <a:ext cx="28115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endParaRPr lang="zh-CN" altLang="en-US" sz="2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68" name="组合 567">
                <a:extLst>
                  <a:ext uri="{FF2B5EF4-FFF2-40B4-BE49-F238E27FC236}">
                    <a16:creationId xmlns:a16="http://schemas.microsoft.com/office/drawing/2014/main" id="{446CC648-0D8F-4224-9F3C-BE4216FD763E}"/>
                  </a:ext>
                </a:extLst>
              </p:cNvPr>
              <p:cNvGrpSpPr/>
              <p:nvPr/>
            </p:nvGrpSpPr>
            <p:grpSpPr>
              <a:xfrm>
                <a:off x="7942519" y="2728075"/>
                <a:ext cx="1192913" cy="1209320"/>
                <a:chOff x="10767113" y="2981934"/>
                <a:chExt cx="1192913" cy="1209320"/>
              </a:xfrm>
            </p:grpSpPr>
            <p:sp>
              <p:nvSpPr>
                <p:cNvPr id="591" name="矩形 590">
                  <a:extLst>
                    <a:ext uri="{FF2B5EF4-FFF2-40B4-BE49-F238E27FC236}">
                      <a16:creationId xmlns:a16="http://schemas.microsoft.com/office/drawing/2014/main" id="{3958642D-554B-4F6F-B350-E114AA41B3D5}"/>
                    </a:ext>
                  </a:extLst>
                </p:cNvPr>
                <p:cNvSpPr/>
                <p:nvPr/>
              </p:nvSpPr>
              <p:spPr>
                <a:xfrm>
                  <a:off x="10779226" y="2981934"/>
                  <a:ext cx="1180800" cy="11988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92" name="文本框 591">
                  <a:extLst>
                    <a:ext uri="{FF2B5EF4-FFF2-40B4-BE49-F238E27FC236}">
                      <a16:creationId xmlns:a16="http://schemas.microsoft.com/office/drawing/2014/main" id="{A57BFC80-31DE-4CEA-80BF-3D24B2F69B2D}"/>
                    </a:ext>
                  </a:extLst>
                </p:cNvPr>
                <p:cNvSpPr txBox="1"/>
                <p:nvPr/>
              </p:nvSpPr>
              <p:spPr>
                <a:xfrm>
                  <a:off x="10767113" y="2990925"/>
                  <a:ext cx="117912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3-Row Tile</a:t>
                  </a:r>
                </a:p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</a:t>
                  </a:r>
                  <a:r>
                    <a:rPr lang="en-US" altLang="zh-CN" baseline="-25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3-1</a:t>
                  </a:r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=5</a:t>
                  </a:r>
                </a:p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N</a:t>
                  </a:r>
                  <a:r>
                    <a:rPr lang="en-US" altLang="zh-CN" baseline="-25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3-2</a:t>
                  </a:r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=3</a:t>
                  </a:r>
                  <a:endParaRPr lang="en-US" altLang="zh-CN" baseline="-25000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  <a:p>
                  <a:pPr algn="ctr"/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S</a:t>
                  </a:r>
                  <a:r>
                    <a:rPr lang="en-US" altLang="zh-CN" baseline="-25000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3</a:t>
                  </a:r>
                  <a:r>
                    <a:rPr lang="en-US" altLang="zh-CN" dirty="0">
                      <a:solidFill>
                        <a:schemeClr val="accent6">
                          <a:lumMod val="75000"/>
                        </a:schemeClr>
                      </a:solidFill>
                    </a:rPr>
                    <a:t>=8</a:t>
                  </a:r>
                </a:p>
              </p:txBody>
            </p:sp>
          </p:grpSp>
          <p:sp>
            <p:nvSpPr>
              <p:cNvPr id="569" name="文本框 568">
                <a:extLst>
                  <a:ext uri="{FF2B5EF4-FFF2-40B4-BE49-F238E27FC236}">
                    <a16:creationId xmlns:a16="http://schemas.microsoft.com/office/drawing/2014/main" id="{8FB217D8-9BBB-4CF4-A473-80B653098A64}"/>
                  </a:ext>
                </a:extLst>
              </p:cNvPr>
              <p:cNvSpPr txBox="1"/>
              <p:nvPr/>
            </p:nvSpPr>
            <p:spPr>
              <a:xfrm>
                <a:off x="3448649" y="3010594"/>
                <a:ext cx="1179125" cy="6516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</a:rPr>
                  <a:t>6-Row Tile</a:t>
                </a:r>
              </a:p>
              <a:p>
                <a:pPr algn="ctr"/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</a:rPr>
                  <a:t>N</a:t>
                </a:r>
                <a:r>
                  <a:rPr lang="en-US" altLang="zh-CN" baseline="-25000" dirty="0">
                    <a:solidFill>
                      <a:schemeClr val="accent1">
                        <a:lumMod val="75000"/>
                      </a:schemeClr>
                    </a:solidFill>
                  </a:rPr>
                  <a:t>6</a:t>
                </a:r>
                <a:r>
                  <a:rPr lang="en-US" altLang="zh-CN" dirty="0">
                    <a:solidFill>
                      <a:schemeClr val="accent1">
                        <a:lumMod val="75000"/>
                      </a:schemeClr>
                    </a:solidFill>
                  </a:rPr>
                  <a:t>=5</a:t>
                </a:r>
              </a:p>
            </p:txBody>
          </p:sp>
          <p:cxnSp>
            <p:nvCxnSpPr>
              <p:cNvPr id="570" name="直接连接符 569">
                <a:extLst>
                  <a:ext uri="{FF2B5EF4-FFF2-40B4-BE49-F238E27FC236}">
                    <a16:creationId xmlns:a16="http://schemas.microsoft.com/office/drawing/2014/main" id="{8D21B2B3-6CF3-4969-B475-BF924DAAACD0}"/>
                  </a:ext>
                </a:extLst>
              </p:cNvPr>
              <p:cNvCxnSpPr>
                <a:cxnSpLocks/>
                <a:stCxn id="569" idx="0"/>
              </p:cNvCxnSpPr>
              <p:nvPr/>
            </p:nvCxnSpPr>
            <p:spPr>
              <a:xfrm flipV="1">
                <a:off x="4038212" y="1906568"/>
                <a:ext cx="819123" cy="1104026"/>
              </a:xfrm>
              <a:prstGeom prst="line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直接连接符 570">
                <a:extLst>
                  <a:ext uri="{FF2B5EF4-FFF2-40B4-BE49-F238E27FC236}">
                    <a16:creationId xmlns:a16="http://schemas.microsoft.com/office/drawing/2014/main" id="{37DA2949-6960-46BA-9E5E-23CCE2D8756A}"/>
                  </a:ext>
                </a:extLst>
              </p:cNvPr>
              <p:cNvCxnSpPr>
                <a:cxnSpLocks/>
                <a:endCxn id="569" idx="2"/>
              </p:cNvCxnSpPr>
              <p:nvPr/>
            </p:nvCxnSpPr>
            <p:spPr>
              <a:xfrm flipH="1" flipV="1">
                <a:off x="4038212" y="3662194"/>
                <a:ext cx="817142" cy="1042079"/>
              </a:xfrm>
              <a:prstGeom prst="line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直接连接符 571">
                <a:extLst>
                  <a:ext uri="{FF2B5EF4-FFF2-40B4-BE49-F238E27FC236}">
                    <a16:creationId xmlns:a16="http://schemas.microsoft.com/office/drawing/2014/main" id="{AFB5F15C-6637-4417-8FDA-B6762A81CF72}"/>
                  </a:ext>
                </a:extLst>
              </p:cNvPr>
              <p:cNvCxnSpPr>
                <a:cxnSpLocks/>
                <a:endCxn id="592" idx="0"/>
              </p:cNvCxnSpPr>
              <p:nvPr/>
            </p:nvCxnSpPr>
            <p:spPr>
              <a:xfrm>
                <a:off x="7676400" y="2016680"/>
                <a:ext cx="855682" cy="720386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直接连接符 572">
                <a:extLst>
                  <a:ext uri="{FF2B5EF4-FFF2-40B4-BE49-F238E27FC236}">
                    <a16:creationId xmlns:a16="http://schemas.microsoft.com/office/drawing/2014/main" id="{3999B99E-069C-4DC3-AB9B-2CAB7A8CCA61}"/>
                  </a:ext>
                </a:extLst>
              </p:cNvPr>
              <p:cNvCxnSpPr>
                <a:cxnSpLocks/>
                <a:endCxn id="592" idx="2"/>
              </p:cNvCxnSpPr>
              <p:nvPr/>
            </p:nvCxnSpPr>
            <p:spPr>
              <a:xfrm flipV="1">
                <a:off x="7677035" y="3937395"/>
                <a:ext cx="855047" cy="665672"/>
              </a:xfrm>
              <a:prstGeom prst="line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4" name="组合 573">
                <a:extLst>
                  <a:ext uri="{FF2B5EF4-FFF2-40B4-BE49-F238E27FC236}">
                    <a16:creationId xmlns:a16="http://schemas.microsoft.com/office/drawing/2014/main" id="{65CD848F-FEBA-4EC1-8947-091CC5089628}"/>
                  </a:ext>
                </a:extLst>
              </p:cNvPr>
              <p:cNvGrpSpPr/>
              <p:nvPr/>
            </p:nvGrpSpPr>
            <p:grpSpPr>
              <a:xfrm>
                <a:off x="4853029" y="1926906"/>
                <a:ext cx="2816024" cy="2782131"/>
                <a:chOff x="507747" y="2097975"/>
                <a:chExt cx="2816024" cy="2782131"/>
              </a:xfrm>
            </p:grpSpPr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3D65E770-D555-4944-B59D-48BF625BB375}"/>
                    </a:ext>
                  </a:extLst>
                </p:cNvPr>
                <p:cNvSpPr/>
                <p:nvPr/>
              </p:nvSpPr>
              <p:spPr>
                <a:xfrm>
                  <a:off x="569136" y="2188808"/>
                  <a:ext cx="2754000" cy="1296000"/>
                </a:xfrm>
                <a:prstGeom prst="rect">
                  <a:avLst/>
                </a:prstGeom>
                <a:noFill/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576" name="等腰三角形 575">
                  <a:extLst>
                    <a:ext uri="{FF2B5EF4-FFF2-40B4-BE49-F238E27FC236}">
                      <a16:creationId xmlns:a16="http://schemas.microsoft.com/office/drawing/2014/main" id="{50B7CAAF-12EF-4360-9874-F82A7804B399}"/>
                    </a:ext>
                  </a:extLst>
                </p:cNvPr>
                <p:cNvSpPr/>
                <p:nvPr/>
              </p:nvSpPr>
              <p:spPr>
                <a:xfrm>
                  <a:off x="900119" y="4801377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7" name="等腰三角形 576">
                  <a:extLst>
                    <a:ext uri="{FF2B5EF4-FFF2-40B4-BE49-F238E27FC236}">
                      <a16:creationId xmlns:a16="http://schemas.microsoft.com/office/drawing/2014/main" id="{8CD8F5CA-E7EC-4BB7-BEBA-B180549F925D}"/>
                    </a:ext>
                  </a:extLst>
                </p:cNvPr>
                <p:cNvSpPr/>
                <p:nvPr/>
              </p:nvSpPr>
              <p:spPr>
                <a:xfrm>
                  <a:off x="1766439" y="4801377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8" name="等腰三角形 577">
                  <a:extLst>
                    <a:ext uri="{FF2B5EF4-FFF2-40B4-BE49-F238E27FC236}">
                      <a16:creationId xmlns:a16="http://schemas.microsoft.com/office/drawing/2014/main" id="{227F2627-AEF5-4C84-ABCF-0DF68C32E183}"/>
                    </a:ext>
                  </a:extLst>
                </p:cNvPr>
                <p:cNvSpPr/>
                <p:nvPr/>
              </p:nvSpPr>
              <p:spPr>
                <a:xfrm>
                  <a:off x="2628137" y="4800500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9" name="等腰三角形 578">
                  <a:extLst>
                    <a:ext uri="{FF2B5EF4-FFF2-40B4-BE49-F238E27FC236}">
                      <a16:creationId xmlns:a16="http://schemas.microsoft.com/office/drawing/2014/main" id="{882E6EE4-2C61-43A4-BFC4-74A813AF8DE5}"/>
                    </a:ext>
                  </a:extLst>
                </p:cNvPr>
                <p:cNvSpPr/>
                <p:nvPr/>
              </p:nvSpPr>
              <p:spPr>
                <a:xfrm flipV="1">
                  <a:off x="905226" y="2116382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0" name="等腰三角形 579">
                  <a:extLst>
                    <a:ext uri="{FF2B5EF4-FFF2-40B4-BE49-F238E27FC236}">
                      <a16:creationId xmlns:a16="http://schemas.microsoft.com/office/drawing/2014/main" id="{D9BBAB89-20BB-4762-B76E-EC72EB8931F0}"/>
                    </a:ext>
                  </a:extLst>
                </p:cNvPr>
                <p:cNvSpPr/>
                <p:nvPr/>
              </p:nvSpPr>
              <p:spPr>
                <a:xfrm flipV="1">
                  <a:off x="1330562" y="2116382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1" name="等腰三角形 580">
                  <a:extLst>
                    <a:ext uri="{FF2B5EF4-FFF2-40B4-BE49-F238E27FC236}">
                      <a16:creationId xmlns:a16="http://schemas.microsoft.com/office/drawing/2014/main" id="{0A0D2AE1-B58A-4E30-89AC-C6FB629FB7CD}"/>
                    </a:ext>
                  </a:extLst>
                </p:cNvPr>
                <p:cNvSpPr/>
                <p:nvPr/>
              </p:nvSpPr>
              <p:spPr>
                <a:xfrm flipV="1">
                  <a:off x="1760470" y="2116382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2" name="等腰三角形 581">
                  <a:extLst>
                    <a:ext uri="{FF2B5EF4-FFF2-40B4-BE49-F238E27FC236}">
                      <a16:creationId xmlns:a16="http://schemas.microsoft.com/office/drawing/2014/main" id="{AE8A2706-E9D0-407E-AA11-D309006B7164}"/>
                    </a:ext>
                  </a:extLst>
                </p:cNvPr>
                <p:cNvSpPr/>
                <p:nvPr/>
              </p:nvSpPr>
              <p:spPr>
                <a:xfrm flipV="1">
                  <a:off x="2628137" y="2114900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3" name="等腰三角形 582">
                  <a:extLst>
                    <a:ext uri="{FF2B5EF4-FFF2-40B4-BE49-F238E27FC236}">
                      <a16:creationId xmlns:a16="http://schemas.microsoft.com/office/drawing/2014/main" id="{89196F6D-AD1D-4C62-815C-A70CF4F39828}"/>
                    </a:ext>
                  </a:extLst>
                </p:cNvPr>
                <p:cNvSpPr/>
                <p:nvPr/>
              </p:nvSpPr>
              <p:spPr>
                <a:xfrm flipV="1">
                  <a:off x="3056987" y="2114900"/>
                  <a:ext cx="72538" cy="62533"/>
                </a:xfrm>
                <a:prstGeom prst="triangle">
                  <a:avLst/>
                </a:prstGeom>
                <a:solidFill>
                  <a:schemeClr val="accent6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4" name="等腰三角形 583">
                  <a:extLst>
                    <a:ext uri="{FF2B5EF4-FFF2-40B4-BE49-F238E27FC236}">
                      <a16:creationId xmlns:a16="http://schemas.microsoft.com/office/drawing/2014/main" id="{6E0DEC11-9A99-4C40-BACA-D1D24508FCB6}"/>
                    </a:ext>
                  </a:extLst>
                </p:cNvPr>
                <p:cNvSpPr/>
                <p:nvPr/>
              </p:nvSpPr>
              <p:spPr>
                <a:xfrm flipV="1">
                  <a:off x="707419" y="211597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5" name="等腰三角形 584">
                  <a:extLst>
                    <a:ext uri="{FF2B5EF4-FFF2-40B4-BE49-F238E27FC236}">
                      <a16:creationId xmlns:a16="http://schemas.microsoft.com/office/drawing/2014/main" id="{AC5C9418-C007-4094-8015-6E4479D744C1}"/>
                    </a:ext>
                  </a:extLst>
                </p:cNvPr>
                <p:cNvSpPr/>
                <p:nvPr/>
              </p:nvSpPr>
              <p:spPr>
                <a:xfrm flipV="1">
                  <a:off x="1135539" y="211490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6" name="等腰三角形 585">
                  <a:extLst>
                    <a:ext uri="{FF2B5EF4-FFF2-40B4-BE49-F238E27FC236}">
                      <a16:creationId xmlns:a16="http://schemas.microsoft.com/office/drawing/2014/main" id="{34800A50-8DD2-4695-A773-E0C1548EAE47}"/>
                    </a:ext>
                  </a:extLst>
                </p:cNvPr>
                <p:cNvSpPr/>
                <p:nvPr/>
              </p:nvSpPr>
              <p:spPr>
                <a:xfrm flipV="1">
                  <a:off x="1570569" y="211490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7" name="等腰三角形 586">
                  <a:extLst>
                    <a:ext uri="{FF2B5EF4-FFF2-40B4-BE49-F238E27FC236}">
                      <a16:creationId xmlns:a16="http://schemas.microsoft.com/office/drawing/2014/main" id="{FC314B9F-1540-424A-A008-BF87BC032BC7}"/>
                    </a:ext>
                  </a:extLst>
                </p:cNvPr>
                <p:cNvSpPr/>
                <p:nvPr/>
              </p:nvSpPr>
              <p:spPr>
                <a:xfrm flipV="1">
                  <a:off x="2430330" y="2114152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8" name="等腰三角形 587">
                  <a:extLst>
                    <a:ext uri="{FF2B5EF4-FFF2-40B4-BE49-F238E27FC236}">
                      <a16:creationId xmlns:a16="http://schemas.microsoft.com/office/drawing/2014/main" id="{48D2970B-5217-46FE-A5EC-47CE8F9DCA7F}"/>
                    </a:ext>
                  </a:extLst>
                </p:cNvPr>
                <p:cNvSpPr/>
                <p:nvPr/>
              </p:nvSpPr>
              <p:spPr>
                <a:xfrm flipV="1">
                  <a:off x="2865360" y="2115970"/>
                  <a:ext cx="72538" cy="62533"/>
                </a:xfrm>
                <a:prstGeom prst="triangle">
                  <a:avLst/>
                </a:prstGeom>
                <a:solidFill>
                  <a:srgbClr val="2A6099"/>
                </a:solidFill>
                <a:ln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89" name="矩形 588">
                  <a:extLst>
                    <a:ext uri="{FF2B5EF4-FFF2-40B4-BE49-F238E27FC236}">
                      <a16:creationId xmlns:a16="http://schemas.microsoft.com/office/drawing/2014/main" id="{99BC9F47-8C00-452B-971E-6DDCCE6146BF}"/>
                    </a:ext>
                  </a:extLst>
                </p:cNvPr>
                <p:cNvSpPr/>
                <p:nvPr/>
              </p:nvSpPr>
              <p:spPr>
                <a:xfrm>
                  <a:off x="569771" y="3485017"/>
                  <a:ext cx="2754000" cy="1296000"/>
                </a:xfrm>
                <a:prstGeom prst="rect">
                  <a:avLst/>
                </a:prstGeom>
                <a:noFill/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u="sng" dirty="0"/>
                </a:p>
              </p:txBody>
            </p:sp>
            <p:sp>
              <p:nvSpPr>
                <p:cNvPr id="590" name="矩形 589">
                  <a:extLst>
                    <a:ext uri="{FF2B5EF4-FFF2-40B4-BE49-F238E27FC236}">
                      <a16:creationId xmlns:a16="http://schemas.microsoft.com/office/drawing/2014/main" id="{677D7714-17E3-4AF1-9956-15680717B701}"/>
                    </a:ext>
                  </a:extLst>
                </p:cNvPr>
                <p:cNvSpPr/>
                <p:nvPr/>
              </p:nvSpPr>
              <p:spPr>
                <a:xfrm>
                  <a:off x="507747" y="2097975"/>
                  <a:ext cx="2754000" cy="2782131"/>
                </a:xfrm>
                <a:prstGeom prst="rect">
                  <a:avLst/>
                </a:prstGeom>
                <a:noFill/>
                <a:ln w="25400">
                  <a:solidFill>
                    <a:srgbClr val="2A60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文本框 159">
                <a:extLst>
                  <a:ext uri="{FF2B5EF4-FFF2-40B4-BE49-F238E27FC236}">
                    <a16:creationId xmlns:a16="http://schemas.microsoft.com/office/drawing/2014/main" id="{C551EF92-5E0D-450A-94AC-DEB8E6845F02}"/>
                  </a:ext>
                </a:extLst>
              </p:cNvPr>
              <p:cNvSpPr txBox="1"/>
              <p:nvPr/>
            </p:nvSpPr>
            <p:spPr>
              <a:xfrm>
                <a:off x="102492" y="4945675"/>
                <a:ext cx="11836400" cy="14433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r>
                      <a:rPr kumimoji="0" lang="zh-CN" altLang="zh-CN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𝜸</m:t>
                    </m:r>
                  </m:oMath>
                </a14:m>
                <a:r>
                  <a:rPr kumimoji="0" lang="zh-CN" altLang="zh-CN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:</a:t>
                </a:r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</a:t>
                </a:r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The threshold for 64-row tiles. If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kumimoji="0" lang="zh-CN" altLang="zh-CN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</m:ctrlPr>
                          </m:sSubPr>
                          <m:e>
                            <m:r>
                              <a:rPr kumimoji="0" lang="zh-CN" altLang="zh-CN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𝑆</m:t>
                            </m:r>
                          </m:e>
                          <m:sub>
                            <m:r>
                              <a:rPr kumimoji="0" lang="en-US" altLang="zh-CN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16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</m:ctrlPr>
                          </m:sSubPr>
                          <m:e>
                            <m: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𝑁</m:t>
                            </m:r>
                          </m:e>
                          <m:sub>
                            <m:r>
                              <a:rPr kumimoji="0" lang="en-US" altLang="zh-CN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64</m:t>
                            </m:r>
                          </m:sub>
                        </m:sSub>
                      </m:den>
                    </m:f>
                    <m:r>
                      <a:rPr kumimoji="0" lang="zh-CN" altLang="zh-CN" b="0" i="1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&gt; </m:t>
                    </m:r>
                    <m:r>
                      <a:rPr kumimoji="0" lang="zh-CN" altLang="zh-CN" b="0" i="1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𝛾</m:t>
                    </m:r>
                  </m:oMath>
                </a14:m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, it dictates that the region's density justifies a 64-row partition, prioritizing data reuse.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r>
                      <a:rPr kumimoji="0" lang="zh-CN" altLang="zh-CN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𝜹</m:t>
                    </m:r>
                  </m:oMath>
                </a14:m>
                <a:r>
                  <a:rPr kumimoji="0" lang="zh-CN" altLang="zh-CN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:</a:t>
                </a:r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</a:t>
                </a:r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The threshold for 16-row tiles. If the 64-row check fails, but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kumimoji="0" lang="zh-CN" altLang="zh-CN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</m:ctrlPr>
                          </m:sSubPr>
                          <m:e>
                            <m:r>
                              <a:rPr kumimoji="0" lang="zh-CN" altLang="zh-CN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𝑆</m:t>
                            </m:r>
                          </m:e>
                          <m:sub>
                            <m: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8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</m:ctrlPr>
                          </m:sSubPr>
                          <m:e>
                            <m:r>
                              <a:rPr kumimoji="0" lang="zh-CN" altLang="zh-CN" b="0" i="1" u="none" strike="noStrike" cap="none" normalizeH="0" baseline="0" dirty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𝑁</m:t>
                            </m:r>
                          </m:e>
                          <m:sub>
                            <m:r>
                              <a:rPr kumimoji="0" lang="en-US" altLang="zh-CN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</a:rPr>
                              <m:t>16</m:t>
                            </m:r>
                          </m:sub>
                        </m:sSub>
                      </m:den>
                    </m:f>
                    <m:r>
                      <a:rPr kumimoji="0" lang="en-US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&gt;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𝛿</m:t>
                    </m:r>
                  </m:oMath>
                </a14:m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, the region is assigned a 16-row partition. Falling below </a:t>
                </a:r>
                <a14:m>
                  <m:oMath xmlns:m="http://schemas.openxmlformats.org/officeDocument/2006/math"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𝛿</m:t>
                    </m:r>
                  </m:oMath>
                </a14:m>
                <a:r>
                  <a:rPr kumimoji="0" lang="zh-CN" altLang="zh-CN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forces a fallback to 8-row tiles to avoid excessive zero-padding.</a:t>
                </a:r>
                <a:endParaRPr kumimoji="0" lang="zh-CN" altLang="zh-CN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0" name="文本框 159">
                <a:extLst>
                  <a:ext uri="{FF2B5EF4-FFF2-40B4-BE49-F238E27FC236}">
                    <a16:creationId xmlns:a16="http://schemas.microsoft.com/office/drawing/2014/main" id="{C551EF92-5E0D-450A-94AC-DEB8E6845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92" y="4945675"/>
                <a:ext cx="11836400" cy="1443344"/>
              </a:xfrm>
              <a:prstGeom prst="rect">
                <a:avLst/>
              </a:prstGeom>
              <a:blipFill>
                <a:blip r:embed="rId9"/>
                <a:stretch>
                  <a:fillRect l="-464" t="-27004" r="-773" b="-215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1" name="文本框 160">
            <a:extLst>
              <a:ext uri="{FF2B5EF4-FFF2-40B4-BE49-F238E27FC236}">
                <a16:creationId xmlns:a16="http://schemas.microsoft.com/office/drawing/2014/main" id="{59B908EA-CD63-4AA6-A3AB-D57B944D6931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2487446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CBA8D385-D383-488D-8C3A-FD8258A186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18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41FDA3B-5734-4E19-ADB8-DFB6384D1AC9}"/>
              </a:ext>
            </a:extLst>
          </p:cNvPr>
          <p:cNvSpPr txBox="1"/>
          <p:nvPr/>
        </p:nvSpPr>
        <p:spPr>
          <a:xfrm>
            <a:off x="-20320" y="781685"/>
            <a:ext cx="5659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pic>
        <p:nvPicPr>
          <p:cNvPr id="10" name="图形 9">
            <a:extLst>
              <a:ext uri="{FF2B5EF4-FFF2-40B4-BE49-F238E27FC236}">
                <a16:creationId xmlns:a16="http://schemas.microsoft.com/office/drawing/2014/main" id="{752705EE-4CEF-4890-A7C3-7482C7C277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00" y="1547655"/>
            <a:ext cx="10444235" cy="432000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AF5EC2C2-8479-4633-B461-D64192928476}"/>
              </a:ext>
            </a:extLst>
          </p:cNvPr>
          <p:cNvGrpSpPr/>
          <p:nvPr/>
        </p:nvGrpSpPr>
        <p:grpSpPr>
          <a:xfrm>
            <a:off x="7971702" y="1706738"/>
            <a:ext cx="4117428" cy="1293175"/>
            <a:chOff x="8049864" y="1440000"/>
            <a:chExt cx="4022093" cy="129317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564924D-E44B-4991-91BF-DBC7E97C04A4}"/>
                </a:ext>
              </a:extLst>
            </p:cNvPr>
            <p:cNvSpPr/>
            <p:nvPr/>
          </p:nvSpPr>
          <p:spPr>
            <a:xfrm>
              <a:off x="8075957" y="1440000"/>
              <a:ext cx="3996000" cy="124281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CA7A2742-F280-4C87-A460-8F47B74DEC96}"/>
                    </a:ext>
                  </a:extLst>
                </p:cNvPr>
                <p:cNvSpPr txBox="1"/>
                <p:nvPr/>
              </p:nvSpPr>
              <p:spPr>
                <a:xfrm>
                  <a:off x="8049864" y="1440000"/>
                  <a:ext cx="3995087" cy="12931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Probe 64-Row Tile: If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extract 64 rows, advance row pointer by 64.</a:t>
                  </a:r>
                </a:p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Example: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=12, </m:t>
                      </m:r>
                      <m:sSub>
                        <m:sSubPr>
                          <m:ctrlP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Since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downgrade to 4-row tile.</a:t>
                  </a:r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CA7A2742-F280-4C87-A460-8F47B74DEC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9864" y="1440000"/>
                  <a:ext cx="3995087" cy="1293175"/>
                </a:xfrm>
                <a:prstGeom prst="rect">
                  <a:avLst/>
                </a:prstGeom>
                <a:blipFill>
                  <a:blip r:embed="rId11"/>
                  <a:stretch>
                    <a:fillRect l="-894" t="-23585" r="-3428" b="-198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FC788E49-2009-4512-AEAB-79AB69F1C4C6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602282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CBA8D385-D383-488D-8C3A-FD8258A186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41FDA3B-5734-4E19-ADB8-DFB6384D1AC9}"/>
              </a:ext>
            </a:extLst>
          </p:cNvPr>
          <p:cNvSpPr txBox="1"/>
          <p:nvPr/>
        </p:nvSpPr>
        <p:spPr>
          <a:xfrm>
            <a:off x="-20320" y="781685"/>
            <a:ext cx="5659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F9EA57A6-07D9-4851-BFD5-FFBD408D84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00" y="1547655"/>
            <a:ext cx="10444235" cy="432000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C5FDD468-5B7A-419C-8DEC-6651E21AF2F0}"/>
              </a:ext>
            </a:extLst>
          </p:cNvPr>
          <p:cNvGrpSpPr/>
          <p:nvPr/>
        </p:nvGrpSpPr>
        <p:grpSpPr>
          <a:xfrm>
            <a:off x="7971702" y="1706738"/>
            <a:ext cx="4117428" cy="1293175"/>
            <a:chOff x="8049864" y="1440000"/>
            <a:chExt cx="4022093" cy="1293175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ACCD7FC-3DB4-4883-AADF-9348860EF228}"/>
                </a:ext>
              </a:extLst>
            </p:cNvPr>
            <p:cNvSpPr/>
            <p:nvPr/>
          </p:nvSpPr>
          <p:spPr>
            <a:xfrm>
              <a:off x="8075957" y="1440000"/>
              <a:ext cx="3996000" cy="124281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D27919A8-70B3-4060-8FD8-570EF4B595BC}"/>
                    </a:ext>
                  </a:extLst>
                </p:cNvPr>
                <p:cNvSpPr txBox="1"/>
                <p:nvPr/>
              </p:nvSpPr>
              <p:spPr>
                <a:xfrm>
                  <a:off x="8049864" y="1440000"/>
                  <a:ext cx="3995087" cy="12931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Probe 64-Row Tile: If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extract 64 rows, advance row pointer by 64.</a:t>
                  </a:r>
                </a:p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Example: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=12, </m:t>
                      </m:r>
                      <m:sSub>
                        <m:sSubPr>
                          <m:ctrlP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Since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downgrade to 4-row tile.</a:t>
                  </a:r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D27919A8-70B3-4060-8FD8-570EF4B595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9864" y="1440000"/>
                  <a:ext cx="3995087" cy="1293175"/>
                </a:xfrm>
                <a:prstGeom prst="rect">
                  <a:avLst/>
                </a:prstGeom>
                <a:blipFill>
                  <a:blip r:embed="rId11"/>
                  <a:stretch>
                    <a:fillRect l="-894" t="-23585" r="-3428" b="-198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FD5E100-F596-4794-8564-5A57149B650B}"/>
              </a:ext>
            </a:extLst>
          </p:cNvPr>
          <p:cNvGrpSpPr/>
          <p:nvPr/>
        </p:nvGrpSpPr>
        <p:grpSpPr>
          <a:xfrm>
            <a:off x="7971702" y="3418068"/>
            <a:ext cx="4117428" cy="1293175"/>
            <a:chOff x="8062910" y="3585061"/>
            <a:chExt cx="4022093" cy="1293175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FC284CDE-6AEF-42FB-94E6-1CC37AA641D7}"/>
                </a:ext>
              </a:extLst>
            </p:cNvPr>
            <p:cNvSpPr/>
            <p:nvPr/>
          </p:nvSpPr>
          <p:spPr>
            <a:xfrm>
              <a:off x="8089003" y="3601809"/>
              <a:ext cx="3996000" cy="1242000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36CEEB2F-8EEB-4D9B-B7E2-83F41DF7FC89}"/>
                    </a:ext>
                  </a:extLst>
                </p:cNvPr>
                <p:cNvSpPr txBox="1"/>
                <p:nvPr/>
              </p:nvSpPr>
              <p:spPr>
                <a:xfrm>
                  <a:off x="8062910" y="3585061"/>
                  <a:ext cx="3995087" cy="12931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Probe 16-Row Tile: If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en-US" altLang="zh-CN" sz="1600" i="1" dirty="0">
                          <a:latin typeface="Cambria Math" panose="02040503050406030204" pitchFamily="18" charset="0"/>
                        </a:rPr>
                        <m:t>δ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extract 16 rows, advance row pointer by 16.</a:t>
                  </a:r>
                </a:p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Example: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Since </a:t>
                  </a:r>
                </a:p>
                <a:p>
                  <a:pPr>
                    <a:lnSpc>
                      <a:spcPct val="125000"/>
                    </a:lnSpc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en-US" altLang="zh-CN" sz="1600" i="1" dirty="0">
                          <a:latin typeface="Cambria Math" panose="02040503050406030204" pitchFamily="18" charset="0"/>
                        </a:rPr>
                        <m:t>δ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downgrade to 2-row tile.</a:t>
                  </a:r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36CEEB2F-8EEB-4D9B-B7E2-83F41DF7FC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2910" y="3585061"/>
                  <a:ext cx="3995087" cy="1293175"/>
                </a:xfrm>
                <a:prstGeom prst="rect">
                  <a:avLst/>
                </a:prstGeom>
                <a:blipFill>
                  <a:blip r:embed="rId12"/>
                  <a:stretch>
                    <a:fillRect l="-1788" t="-23585" b="-4339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20EC3FC9-D5A2-4099-909F-F7D26A2B2C99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1987353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CBA8D385-D383-488D-8C3A-FD8258A186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41FDA3B-5734-4E19-ADB8-DFB6384D1AC9}"/>
              </a:ext>
            </a:extLst>
          </p:cNvPr>
          <p:cNvSpPr txBox="1"/>
          <p:nvPr/>
        </p:nvSpPr>
        <p:spPr>
          <a:xfrm>
            <a:off x="-20320" y="781685"/>
            <a:ext cx="5659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0AE0B22-2970-426E-923B-49BE641D2B45}"/>
              </a:ext>
            </a:extLst>
          </p:cNvPr>
          <p:cNvGrpSpPr/>
          <p:nvPr/>
        </p:nvGrpSpPr>
        <p:grpSpPr>
          <a:xfrm>
            <a:off x="7971702" y="1706738"/>
            <a:ext cx="4117428" cy="1293175"/>
            <a:chOff x="8049864" y="1440000"/>
            <a:chExt cx="4022093" cy="1293175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99A019D-DE00-4AEA-B779-CB220269D3AD}"/>
                </a:ext>
              </a:extLst>
            </p:cNvPr>
            <p:cNvSpPr/>
            <p:nvPr/>
          </p:nvSpPr>
          <p:spPr>
            <a:xfrm>
              <a:off x="8075957" y="1440000"/>
              <a:ext cx="3996000" cy="1242813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EC052BD8-DF5A-4174-A008-DDB0C4C0A4E2}"/>
                    </a:ext>
                  </a:extLst>
                </p:cNvPr>
                <p:cNvSpPr txBox="1"/>
                <p:nvPr/>
              </p:nvSpPr>
              <p:spPr>
                <a:xfrm>
                  <a:off x="8049864" y="1440000"/>
                  <a:ext cx="3995087" cy="12931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Probe 64-Row Tile: If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64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extract 64 rows, advance row pointer by 64.</a:t>
                  </a:r>
                </a:p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Example: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=12, </m:t>
                      </m:r>
                      <m:sSub>
                        <m:sSubPr>
                          <m:ctrlP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Since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downgrade to 4-row tile.</a:t>
                  </a:r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EC052BD8-DF5A-4174-A008-DDB0C4C0A4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9864" y="1440000"/>
                  <a:ext cx="3995087" cy="1293175"/>
                </a:xfrm>
                <a:prstGeom prst="rect">
                  <a:avLst/>
                </a:prstGeom>
                <a:blipFill>
                  <a:blip r:embed="rId9"/>
                  <a:stretch>
                    <a:fillRect l="-894" t="-23585" r="-3428" b="-198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25A8123-626B-4A44-AE0D-A4B1D20E57A0}"/>
              </a:ext>
            </a:extLst>
          </p:cNvPr>
          <p:cNvGrpSpPr/>
          <p:nvPr/>
        </p:nvGrpSpPr>
        <p:grpSpPr>
          <a:xfrm>
            <a:off x="7971702" y="3418068"/>
            <a:ext cx="4117428" cy="1293175"/>
            <a:chOff x="8062910" y="3585061"/>
            <a:chExt cx="4022093" cy="1293175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C2E914E-78BC-4B36-A5BD-D999A2807AD2}"/>
                </a:ext>
              </a:extLst>
            </p:cNvPr>
            <p:cNvSpPr/>
            <p:nvPr/>
          </p:nvSpPr>
          <p:spPr>
            <a:xfrm>
              <a:off x="8089003" y="3601809"/>
              <a:ext cx="3996000" cy="1242000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186AE5E8-63CE-4316-9418-15CF1C54E811}"/>
                    </a:ext>
                  </a:extLst>
                </p:cNvPr>
                <p:cNvSpPr txBox="1"/>
                <p:nvPr/>
              </p:nvSpPr>
              <p:spPr>
                <a:xfrm>
                  <a:off x="8062910" y="3585061"/>
                  <a:ext cx="3995087" cy="12931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Probe 16-Row Tile: If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en-US" altLang="zh-CN" sz="1600" i="1" dirty="0">
                          <a:latin typeface="Cambria Math" panose="02040503050406030204" pitchFamily="18" charset="0"/>
                        </a:rPr>
                        <m:t>δ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extract 16 rows, advance row pointer by 16.</a:t>
                  </a:r>
                </a:p>
                <a:p>
                  <a:pPr>
                    <a:lnSpc>
                      <a:spcPct val="125000"/>
                    </a:lnSpc>
                  </a:pP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Example: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Since </a:t>
                  </a:r>
                </a:p>
                <a:p>
                  <a:pPr>
                    <a:lnSpc>
                      <a:spcPct val="125000"/>
                    </a:lnSpc>
                  </a:pP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zh-CN" sz="16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 dirty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en-US" altLang="zh-CN" sz="1600" i="1" dirty="0">
                          <a:latin typeface="Cambria Math" panose="02040503050406030204" pitchFamily="18" charset="0"/>
                        </a:rPr>
                        <m:t>δ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, downgrade to 2-row tile.</a:t>
                  </a:r>
                  <a:endParaRPr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186AE5E8-63CE-4316-9418-15CF1C54E8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2910" y="3585061"/>
                  <a:ext cx="3995087" cy="1293175"/>
                </a:xfrm>
                <a:prstGeom prst="rect">
                  <a:avLst/>
                </a:prstGeom>
                <a:blipFill>
                  <a:blip r:embed="rId10"/>
                  <a:stretch>
                    <a:fillRect l="-1788" t="-23585" b="-4339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3ACDE90-ACFC-46BF-9360-BD53DF3C0435}"/>
              </a:ext>
            </a:extLst>
          </p:cNvPr>
          <p:cNvGrpSpPr/>
          <p:nvPr/>
        </p:nvGrpSpPr>
        <p:grpSpPr>
          <a:xfrm>
            <a:off x="7997795" y="5128586"/>
            <a:ext cx="4089782" cy="1093966"/>
            <a:chOff x="8062910" y="5109730"/>
            <a:chExt cx="4022093" cy="109396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F5E0757-131C-4443-9F07-5EAD20BC0431}"/>
                </a:ext>
              </a:extLst>
            </p:cNvPr>
            <p:cNvSpPr/>
            <p:nvPr/>
          </p:nvSpPr>
          <p:spPr>
            <a:xfrm>
              <a:off x="8089003" y="5126478"/>
              <a:ext cx="3996000" cy="1077218"/>
            </a:xfrm>
            <a:prstGeom prst="rect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411D6799-A06B-4EEF-939C-4130F4DD9CB1}"/>
                </a:ext>
              </a:extLst>
            </p:cNvPr>
            <p:cNvSpPr txBox="1"/>
            <p:nvPr/>
          </p:nvSpPr>
          <p:spPr>
            <a:xfrm>
              <a:off x="8062910" y="5109730"/>
              <a:ext cx="399508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600" dirty="0">
                  <a:latin typeface="Arial" panose="020B0604020202020204" pitchFamily="34" charset="0"/>
                  <a:ea typeface="Google Sans Text"/>
                  <a:cs typeface="Arial" panose="020B0604020202020204" pitchFamily="34" charset="0"/>
                </a:rPr>
                <a:t>8-Row Tile</a:t>
              </a:r>
              <a:r>
                <a:rPr lang="zh-CN" altLang="zh-CN" sz="1600" b="1" dirty="0">
                  <a:latin typeface="Arial" panose="020B0604020202020204" pitchFamily="34" charset="0"/>
                  <a:ea typeface="Google Sans Text"/>
                  <a:cs typeface="Arial" panose="020B0604020202020204" pitchFamily="34" charset="0"/>
                </a:rPr>
                <a:t>:</a:t>
              </a:r>
              <a:r>
                <a:rPr lang="zh-CN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 If both fail,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use</a:t>
              </a:r>
              <a:r>
                <a:rPr lang="zh-CN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 8 rows,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 Little column sharing means a large tile is not useful.</a:t>
              </a:r>
              <a:r>
                <a:rPr lang="zh-CN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Move</a:t>
              </a:r>
              <a:r>
                <a:rPr lang="zh-CN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row </a:t>
              </a:r>
              <a:r>
                <a:rPr lang="zh-CN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pointer by 8.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Example: Use 2 rows, move pointer by 2</a:t>
              </a:r>
              <a:r>
                <a:rPr lang="zh-CN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10" name="图形 9">
            <a:extLst>
              <a:ext uri="{FF2B5EF4-FFF2-40B4-BE49-F238E27FC236}">
                <a16:creationId xmlns:a16="http://schemas.microsoft.com/office/drawing/2014/main" id="{28C7C7D3-7654-4627-A8BF-C2F110FB21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7600" y="1547655"/>
            <a:ext cx="10444235" cy="4320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3786FD8-6FDF-4158-A42C-3933C470E36E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44791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CBA8D385-D383-488D-8C3A-FD8258A186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25154" y="6471920"/>
            <a:ext cx="427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21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41FDA3B-5734-4E19-ADB8-DFB6384D1AC9}"/>
              </a:ext>
            </a:extLst>
          </p:cNvPr>
          <p:cNvSpPr txBox="1"/>
          <p:nvPr/>
        </p:nvSpPr>
        <p:spPr>
          <a:xfrm>
            <a:off x="-20320" y="781685"/>
            <a:ext cx="5659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How to Partition the Matrix?</a:t>
            </a:r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7443ED03-4907-4F52-BB50-E2616CAFC2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7600" y="1547655"/>
            <a:ext cx="10444235" cy="43200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84B726F-A6D6-4134-8C81-886AE03B809B}"/>
              </a:ext>
            </a:extLst>
          </p:cNvPr>
          <p:cNvSpPr txBox="1"/>
          <p:nvPr/>
        </p:nvSpPr>
        <p:spPr>
          <a:xfrm>
            <a:off x="187892" y="5974158"/>
            <a:ext cx="111105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 this process →  one linear scan → 64/16/8-row sub-matrices → no global reorder → row mapping to original rows 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2144775-871F-4B89-8FEF-DEDA6734E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>
                <a:ln>
                  <a:noFill/>
                </a:ln>
                <a:solidFill>
                  <a:srgbClr val="172033"/>
                </a:solidFill>
                <a:effectLst/>
                <a:latin typeface="Arial" panose="020B0604020202020204" pitchFamily="34" charset="0"/>
                <a:ea typeface="Inter"/>
              </a:rPr>
              <a:t>.</a:t>
            </a:r>
            <a:r>
              <a:rPr kumimoji="0" lang="zh-CN" altLang="zh-CN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2D79B82-6E2F-4466-9A48-4A8ECAF38941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1769833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8B66ED49-2BE3-4742-B866-7599AEBD7B49}"/>
                  </a:ext>
                </a:extLst>
              </p:cNvPr>
              <p:cNvSpPr txBox="1"/>
              <p:nvPr/>
            </p:nvSpPr>
            <p:spPr>
              <a:xfrm>
                <a:off x="-20320" y="781685"/>
                <a:ext cx="1221232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Generation Mechanism of </a:t>
                </a:r>
                <a14:m>
                  <m:oMath xmlns:m="http://schemas.openxmlformats.org/officeDocument/2006/math">
                    <m:r>
                      <a:rPr lang="en-US" altLang="zh-CN" sz="3200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微软雅黑"/>
                        <a:cs typeface="Arial" panose="020B0604020202020204" pitchFamily="34" charset="0"/>
                      </a:rPr>
                      <m:t>𝜸</m:t>
                    </m:r>
                    <m:r>
                      <a:rPr lang="en-US" altLang="zh-CN" sz="3200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微软雅黑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zh-CN" sz="32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CN" sz="3200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微软雅黑"/>
                        <a:cs typeface="Arial" panose="020B0604020202020204" pitchFamily="34" charset="0"/>
                      </a:rPr>
                      <m:t>𝜹</m:t>
                    </m:r>
                  </m:oMath>
                </a14:m>
                <a:endParaRPr lang="en-US" altLang="zh-CN" sz="3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8B66ED49-2BE3-4742-B866-7599AEBD7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320" y="781685"/>
                <a:ext cx="12212320" cy="584775"/>
              </a:xfrm>
              <a:prstGeom prst="rect">
                <a:avLst/>
              </a:prstGeom>
              <a:blipFill>
                <a:blip r:embed="rId3"/>
                <a:stretch>
                  <a:fillRect l="-1298" t="-13542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7" name="文本框 11"/>
          <p:cNvSpPr txBox="1"/>
          <p:nvPr/>
        </p:nvSpPr>
        <p:spPr>
          <a:xfrm>
            <a:off x="11707223" y="6471920"/>
            <a:ext cx="4508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22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B5C3D21-E617-4614-BDF5-F33A65070AF0}"/>
              </a:ext>
            </a:extLst>
          </p:cNvPr>
          <p:cNvGrpSpPr/>
          <p:nvPr/>
        </p:nvGrpSpPr>
        <p:grpSpPr>
          <a:xfrm>
            <a:off x="981075" y="1474376"/>
            <a:ext cx="4226400" cy="377192"/>
            <a:chOff x="1059873" y="2906608"/>
            <a:chExt cx="4226400" cy="37719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C06D0AD-6D9C-40F9-BCBB-1C00B7BCBBCD}"/>
                </a:ext>
              </a:extLst>
            </p:cNvPr>
            <p:cNvSpPr/>
            <p:nvPr/>
          </p:nvSpPr>
          <p:spPr>
            <a:xfrm>
              <a:off x="1059873" y="2913000"/>
              <a:ext cx="4226400" cy="370800"/>
            </a:xfrm>
            <a:prstGeom prst="rect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C41B43A-400E-4E04-8C21-3597FAFAB17B}"/>
                </a:ext>
              </a:extLst>
            </p:cNvPr>
            <p:cNvSpPr txBox="1"/>
            <p:nvPr/>
          </p:nvSpPr>
          <p:spPr>
            <a:xfrm>
              <a:off x="1060637" y="2906608"/>
              <a:ext cx="4225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Matrix Features &amp; Historical Throughput 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D22951E-3FB6-4E54-BC2E-9E65E8D3F47E}"/>
              </a:ext>
            </a:extLst>
          </p:cNvPr>
          <p:cNvGrpSpPr/>
          <p:nvPr/>
        </p:nvGrpSpPr>
        <p:grpSpPr>
          <a:xfrm>
            <a:off x="1132275" y="2236620"/>
            <a:ext cx="3924000" cy="648000"/>
            <a:chOff x="1151891" y="2340471"/>
            <a:chExt cx="3924000" cy="648000"/>
          </a:xfrm>
        </p:grpSpPr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E473F097-7CBE-414D-A054-B0FECB3E3DFA}"/>
                </a:ext>
              </a:extLst>
            </p:cNvPr>
            <p:cNvSpPr txBox="1"/>
            <p:nvPr/>
          </p:nvSpPr>
          <p:spPr>
            <a:xfrm>
              <a:off x="1151891" y="2341305"/>
              <a:ext cx="39234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XGBoost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Training</a:t>
              </a:r>
            </a:p>
            <a:p>
              <a:pPr algn="ctr"/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Heavy Weighting on Optimal Configs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A8E3BC3-9798-4FBC-BCE3-03D3184642D3}"/>
                </a:ext>
              </a:extLst>
            </p:cNvPr>
            <p:cNvSpPr/>
            <p:nvPr/>
          </p:nvSpPr>
          <p:spPr>
            <a:xfrm>
              <a:off x="1151891" y="2340471"/>
              <a:ext cx="3924000" cy="648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5F0C69D-0125-4F07-9AE7-B7B68DA57B2E}"/>
              </a:ext>
            </a:extLst>
          </p:cNvPr>
          <p:cNvGrpSpPr/>
          <p:nvPr/>
        </p:nvGrpSpPr>
        <p:grpSpPr>
          <a:xfrm>
            <a:off x="1848232" y="3269671"/>
            <a:ext cx="2492086" cy="397976"/>
            <a:chOff x="2918114" y="3282434"/>
            <a:chExt cx="2492086" cy="397976"/>
          </a:xfrm>
        </p:grpSpPr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F7DC219D-8C88-4ADB-AA96-65A4E637BC56}"/>
                </a:ext>
              </a:extLst>
            </p:cNvPr>
            <p:cNvSpPr txBox="1"/>
            <p:nvPr/>
          </p:nvSpPr>
          <p:spPr>
            <a:xfrm>
              <a:off x="2918114" y="3282434"/>
              <a:ext cx="249208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Trained Scoring Model 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6792400-E94E-4AC9-A9E9-CE202C91F160}"/>
                </a:ext>
              </a:extLst>
            </p:cNvPr>
            <p:cNvSpPr/>
            <p:nvPr/>
          </p:nvSpPr>
          <p:spPr>
            <a:xfrm>
              <a:off x="2918114" y="3311078"/>
              <a:ext cx="24912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060F68EA-FD41-4393-B1FA-FB2C7766400B}"/>
              </a:ext>
            </a:extLst>
          </p:cNvPr>
          <p:cNvGrpSpPr/>
          <p:nvPr/>
        </p:nvGrpSpPr>
        <p:grpSpPr>
          <a:xfrm>
            <a:off x="6738864" y="1483315"/>
            <a:ext cx="4087854" cy="369332"/>
            <a:chOff x="6635391" y="1936075"/>
            <a:chExt cx="4087854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文本框 139">
                  <a:extLst>
                    <a:ext uri="{FF2B5EF4-FFF2-40B4-BE49-F238E27FC236}">
                      <a16:creationId xmlns:a16="http://schemas.microsoft.com/office/drawing/2014/main" id="{E678CFB4-E21E-49E4-BFCD-C952412273A6}"/>
                    </a:ext>
                  </a:extLst>
                </p:cNvPr>
                <p:cNvSpPr txBox="1"/>
                <p:nvPr/>
              </p:nvSpPr>
              <p:spPr>
                <a:xfrm>
                  <a:off x="6636155" y="1936075"/>
                  <a:ext cx="408709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18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Predefined Candidate Grid for </a:t>
                  </a:r>
                  <a14:m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𝛾</m:t>
                      </m:r>
                    </m:oMath>
                  </a14:m>
                  <a:r>
                    <a:rPr lang="en-US" altLang="zh-CN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zh-CN" altLang="zh-CN" sz="18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and </a:t>
                  </a:r>
                  <a14:m>
                    <m:oMath xmlns:m="http://schemas.openxmlformats.org/officeDocument/2006/math">
                      <m:r>
                        <a:rPr kumimoji="0" lang="en-US" altLang="zh-CN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Google Sans Text"/>
                          <a:cs typeface="Arial" panose="020B0604020202020204" pitchFamily="34" charset="0"/>
                        </a:rPr>
                        <m:t>𝛿</m:t>
                      </m:r>
                    </m:oMath>
                  </a14:m>
                  <a:endPara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0" name="文本框 139">
                  <a:extLst>
                    <a:ext uri="{FF2B5EF4-FFF2-40B4-BE49-F238E27FC236}">
                      <a16:creationId xmlns:a16="http://schemas.microsoft.com/office/drawing/2014/main" id="{E678CFB4-E21E-49E4-BFCD-C952412273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6155" y="1936075"/>
                  <a:ext cx="4087090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343" t="-8197" b="-245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0F7CFEA-904C-44BA-9750-42F46CFAF4AB}"/>
                </a:ext>
              </a:extLst>
            </p:cNvPr>
            <p:cNvSpPr/>
            <p:nvPr/>
          </p:nvSpPr>
          <p:spPr>
            <a:xfrm>
              <a:off x="6635391" y="1936075"/>
              <a:ext cx="40860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86A48EE-CC2E-4E74-90E5-018F57381935}"/>
              </a:ext>
            </a:extLst>
          </p:cNvPr>
          <p:cNvGrpSpPr/>
          <p:nvPr/>
        </p:nvGrpSpPr>
        <p:grpSpPr>
          <a:xfrm>
            <a:off x="7221274" y="2371701"/>
            <a:ext cx="3123034" cy="372994"/>
            <a:chOff x="5439075" y="2700844"/>
            <a:chExt cx="3123034" cy="372994"/>
          </a:xfrm>
        </p:grpSpPr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E2BBA1B8-6FAC-45FE-AB9E-3DFA3F5D8180}"/>
                </a:ext>
              </a:extLst>
            </p:cNvPr>
            <p:cNvSpPr txBox="1"/>
            <p:nvPr/>
          </p:nvSpPr>
          <p:spPr>
            <a:xfrm>
              <a:off x="5439641" y="2700844"/>
              <a:ext cx="31224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Efficient Scoring via C-Model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7307C5C-3F27-485A-A69E-58CA122D18D9}"/>
                </a:ext>
              </a:extLst>
            </p:cNvPr>
            <p:cNvSpPr/>
            <p:nvPr/>
          </p:nvSpPr>
          <p:spPr>
            <a:xfrm>
              <a:off x="5439075" y="2704506"/>
              <a:ext cx="31212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8C1B059D-14E2-453D-89B3-4F277DF61C96}"/>
              </a:ext>
            </a:extLst>
          </p:cNvPr>
          <p:cNvGrpSpPr/>
          <p:nvPr/>
        </p:nvGrpSpPr>
        <p:grpSpPr>
          <a:xfrm>
            <a:off x="6635391" y="3263748"/>
            <a:ext cx="4294800" cy="372994"/>
            <a:chOff x="4629150" y="4280078"/>
            <a:chExt cx="4294800" cy="372994"/>
          </a:xfrm>
        </p:grpSpPr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1095CA7E-BBE5-43E2-A0DD-3EE805825B91}"/>
                </a:ext>
              </a:extLst>
            </p:cNvPr>
            <p:cNvSpPr txBox="1"/>
            <p:nvPr/>
          </p:nvSpPr>
          <p:spPr>
            <a:xfrm>
              <a:off x="4629150" y="4280078"/>
              <a:ext cx="42931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Select Pair with Highest Predicted Score 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D6A8278-D31A-4756-B034-CE23644D3B73}"/>
                </a:ext>
              </a:extLst>
            </p:cNvPr>
            <p:cNvSpPr/>
            <p:nvPr/>
          </p:nvSpPr>
          <p:spPr>
            <a:xfrm>
              <a:off x="4629150" y="4283740"/>
              <a:ext cx="42948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文本框 142">
                <a:extLst>
                  <a:ext uri="{FF2B5EF4-FFF2-40B4-BE49-F238E27FC236}">
                    <a16:creationId xmlns:a16="http://schemas.microsoft.com/office/drawing/2014/main" id="{8E112F66-F967-4AFD-B920-59AD907A185F}"/>
                  </a:ext>
                </a:extLst>
              </p:cNvPr>
              <p:cNvSpPr txBox="1"/>
              <p:nvPr/>
            </p:nvSpPr>
            <p:spPr>
              <a:xfrm>
                <a:off x="398739" y="4049068"/>
                <a:ext cx="11533909" cy="21358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l"/>
                  <a:tabLst/>
                </a:pPr>
                <a:r>
                  <a:rPr kumimoji="0" lang="en-US" altLang="zh-CN" sz="1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Offline Training</a:t>
                </a:r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 We train an </a:t>
                </a:r>
                <a:r>
                  <a:rPr kumimoji="0" lang="en-US" altLang="zh-CN" sz="180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XGBoost</a:t>
                </a:r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model on matrix features</a:t>
                </a:r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 Extreme sample weights are assigned to optimal configurations to strictly target peak performance.</a:t>
                </a:r>
              </a:p>
              <a:p>
                <a:pPr marL="285750" marR="0" lvl="0" indent="-28575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l"/>
                  <a:tabLst/>
                </a:pPr>
                <a:r>
                  <a:rPr kumimoji="0" lang="en-US" altLang="zh-CN" sz="1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Lightweight Deployment</a:t>
                </a:r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The trained model is exported into </a:t>
                </a:r>
                <a:r>
                  <a:rPr lang="en-US" altLang="zh-CN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dependency-free C code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, eliminating all ML library overhead during execution</a:t>
                </a:r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lvl="0" indent="-285750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l"/>
                </a:pPr>
                <a:r>
                  <a:rPr kumimoji="0" lang="en-US" altLang="zh-CN" sz="1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Online Inference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: During preprocessing, the C-model rapidly scores a </a:t>
                </a:r>
                <a:r>
                  <a:rPr lang="en-US" altLang="zh-CN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predefined </a:t>
                </a:r>
                <a14:m>
                  <m:oMath xmlns:m="http://schemas.openxmlformats.org/officeDocument/2006/math"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𝛾</m:t>
                    </m:r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𝛿</m:t>
                    </m:r>
                  </m:oMath>
                </a14:m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grid. The pair with the </a:t>
                </a:r>
                <a:r>
                  <a:rPr lang="en-US" altLang="zh-CN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highest predicted throughput 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is selected as the final thresholds.</a:t>
                </a:r>
                <a:endParaRPr kumimoji="0" lang="en-US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3" name="文本框 142">
                <a:extLst>
                  <a:ext uri="{FF2B5EF4-FFF2-40B4-BE49-F238E27FC236}">
                    <a16:creationId xmlns:a16="http://schemas.microsoft.com/office/drawing/2014/main" id="{8E112F66-F967-4AFD-B920-59AD907A18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39" y="4049068"/>
                <a:ext cx="11533909" cy="2135841"/>
              </a:xfrm>
              <a:prstGeom prst="rect">
                <a:avLst/>
              </a:prstGeom>
              <a:blipFill>
                <a:blip r:embed="rId8"/>
                <a:stretch>
                  <a:fillRect l="-317" b="-34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D5C3500B-6F77-476E-9624-EBC77FE56BAC}"/>
              </a:ext>
            </a:extLst>
          </p:cNvPr>
          <p:cNvCxnSpPr>
            <a:cxnSpLocks/>
            <a:stCxn id="8" idx="2"/>
            <a:endCxn id="14" idx="0"/>
          </p:cNvCxnSpPr>
          <p:nvPr/>
        </p:nvCxnSpPr>
        <p:spPr>
          <a:xfrm>
            <a:off x="3094275" y="1851568"/>
            <a:ext cx="0" cy="385052"/>
          </a:xfrm>
          <a:prstGeom prst="straightConnector1">
            <a:avLst/>
          </a:prstGeom>
          <a:ln w="571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F9CF03EC-BB8D-4EFB-A3A0-191CF65C272E}"/>
              </a:ext>
            </a:extLst>
          </p:cNvPr>
          <p:cNvCxnSpPr>
            <a:cxnSpLocks/>
            <a:stCxn id="14" idx="2"/>
            <a:endCxn id="18" idx="0"/>
          </p:cNvCxnSpPr>
          <p:nvPr/>
        </p:nvCxnSpPr>
        <p:spPr>
          <a:xfrm flipH="1">
            <a:off x="3093832" y="2884620"/>
            <a:ext cx="443" cy="413695"/>
          </a:xfrm>
          <a:prstGeom prst="straightConnector1">
            <a:avLst/>
          </a:prstGeom>
          <a:ln w="571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1C6FC86F-18FA-4FE7-99C3-E2094551E087}"/>
              </a:ext>
            </a:extLst>
          </p:cNvPr>
          <p:cNvCxnSpPr>
            <a:cxnSpLocks/>
          </p:cNvCxnSpPr>
          <p:nvPr/>
        </p:nvCxnSpPr>
        <p:spPr>
          <a:xfrm flipH="1">
            <a:off x="8783074" y="1863231"/>
            <a:ext cx="99" cy="519054"/>
          </a:xfrm>
          <a:prstGeom prst="straightConnector1">
            <a:avLst/>
          </a:prstGeom>
          <a:ln w="571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3220C2BD-F40D-4A99-B240-9FCB2B5C59FB}"/>
              </a:ext>
            </a:extLst>
          </p:cNvPr>
          <p:cNvCxnSpPr>
            <a:stCxn id="35" idx="2"/>
            <a:endCxn id="142" idx="0"/>
          </p:cNvCxnSpPr>
          <p:nvPr/>
        </p:nvCxnSpPr>
        <p:spPr>
          <a:xfrm>
            <a:off x="8781874" y="2744695"/>
            <a:ext cx="106" cy="519053"/>
          </a:xfrm>
          <a:prstGeom prst="straightConnector1">
            <a:avLst/>
          </a:prstGeom>
          <a:ln w="571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5997442B-6BBD-480B-8C06-65B6FEEBDC6C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文本框 95">
            <a:extLst>
              <a:ext uri="{FF2B5EF4-FFF2-40B4-BE49-F238E27FC236}">
                <a16:creationId xmlns:a16="http://schemas.microsoft.com/office/drawing/2014/main" id="{8B66ED49-2BE3-4742-B866-7599AEBD7B49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Load Balancing Strategy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7" name="文本框 11"/>
          <p:cNvSpPr txBox="1"/>
          <p:nvPr/>
        </p:nvSpPr>
        <p:spPr>
          <a:xfrm>
            <a:off x="11707223" y="6471920"/>
            <a:ext cx="4508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972047E1-1194-4AE1-90BA-FE2B8336CF2E}"/>
                  </a:ext>
                </a:extLst>
              </p:cNvPr>
              <p:cNvSpPr txBox="1"/>
              <p:nvPr/>
            </p:nvSpPr>
            <p:spPr>
              <a:xfrm>
                <a:off x="490375" y="4083538"/>
                <a:ext cx="11190930" cy="21358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Row Splitting</a:t>
                </a:r>
                <a:r>
                  <a:rPr kumimoji="0" lang="zh-CN" altLang="zh-CN" sz="1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:</a:t>
                </a:r>
                <a:r>
                  <a:rPr kumimoji="0" lang="zh-CN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</a:t>
                </a:r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Set a fixed fragment threshold </a:t>
                </a:r>
                <a14:m>
                  <m:oMath xmlns:m="http://schemas.openxmlformats.org/officeDocument/2006/math"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𝑇h𝑟</m:t>
                    </m:r>
                  </m:oMath>
                </a14:m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</a:t>
                </a:r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per thread block. If a row</a:t>
                </a:r>
                <a:r>
                  <a:rPr kumimoji="0" lang="en-US" altLang="zh-CN" sz="180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</a:t>
                </a:r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tile has fragments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altLang="zh-CN" sz="180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b="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kumimoji="0" lang="en-US" altLang="zh-CN" sz="1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&gt;</m:t>
                    </m:r>
                    <m:r>
                      <a:rPr kumimoji="0" lang="en-US" altLang="zh-CN" sz="1800" b="0" i="1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𝑇h𝑟</m:t>
                    </m:r>
                  </m:oMath>
                </a14:m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, it is split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b="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  <m:t>𝑏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kumimoji="0" lang="en-US" altLang="zh-CN" sz="180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kumimoji="0" lang="en-US" altLang="zh-CN" sz="180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altLang="zh-CN" b="0" i="1" dirty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altLang="zh-CN" sz="1800" b="0" i="1" u="none" strike="noStrike" cap="none" normalizeH="0" baseline="0" dirty="0" err="1" smtClean="0">
                                <a:ln>
                                  <a:noFill/>
                                </a:ln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Google Sans Text"/>
                                <a:cs typeface="Arial" panose="020B0604020202020204" pitchFamily="34" charset="0"/>
                              </a:rPr>
                              <m:t>𝑇h𝑟</m:t>
                            </m:r>
                          </m:den>
                        </m:f>
                      </m:e>
                    </m:d>
                    <m:r>
                      <a:rPr kumimoji="0" lang="en-US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0" lang="en-US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concurrent tasks, </a:t>
                </a:r>
                <a:r>
                  <a:rPr lang="en-US" altLang="zh-CN" dirty="0"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assigning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altLang="zh-CN" i="1" dirty="0" smtClean="0">
                            <a:latin typeface="Cambria Math" panose="02040503050406030204" pitchFamily="18" charset="0"/>
                            <a:ea typeface="Google Sans Text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  <a:ea typeface="Google Sans Text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i="1" dirty="0"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dirty="0" smtClean="0"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altLang="zh-CN" b="0" i="1" dirty="0"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i="1" dirty="0"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dirty="0" err="1"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altLang="zh-CN" b="0" i="1" dirty="0" err="1"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altLang="zh-CN" dirty="0"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 fragments to each independent thread block.</a:t>
                </a:r>
                <a:endParaRPr kumimoji="0" lang="en-US" altLang="zh-CN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Google Sans Text"/>
                  <a:cs typeface="Arial" panose="020B0604020202020204" pitchFamily="34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Defects:</a:t>
                </a:r>
              </a:p>
              <a:p>
                <a:pPr marL="342900" indent="-342900">
                  <a:lnSpc>
                    <a:spcPct val="125000"/>
                  </a:lnSpc>
                  <a:buFont typeface="+mj-lt"/>
                  <a:buAutoNum type="arabicPeriod"/>
                </a:pPr>
                <a:r>
                  <a:rPr kumimoji="0" lang="zh-CN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 global </a:t>
                </a:r>
                <a14:m>
                  <m:oMath xmlns:m="http://schemas.openxmlformats.org/officeDocument/2006/math">
                    <m:r>
                      <a:rPr kumimoji="0" lang="zh-CN" altLang="zh-CN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𝑇h𝑟</m:t>
                    </m:r>
                  </m:oMath>
                </a14:m>
                <a:r>
                  <a:rPr kumimoji="0" lang="zh-CN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ignores sub-matrix diversity, causing severe </a:t>
                </a:r>
                <a:r>
                  <a:rPr kumimoji="0" lang="zh-CN" altLang="zh-CN" sz="180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tail latency </a:t>
                </a:r>
                <a:r>
                  <a:rPr kumimoji="0" lang="zh-CN" altLang="zh-CN" sz="1800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kumimoji="0" lang="zh-CN" altLang="zh-CN" sz="180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load imbalance</a:t>
                </a:r>
                <a:r>
                  <a:rPr kumimoji="0" lang="zh-CN" altLang="zh-CN" sz="18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buFont typeface="+mj-lt"/>
                  <a:buAutoNum type="arabicPeriod"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Concurrent fetches from multiple blocks can </a:t>
                </a:r>
                <a:r>
                  <a:rPr lang="en-US" altLang="zh-CN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evict each other's data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, destroying temporal locality.</a:t>
                </a:r>
              </a:p>
              <a:p>
                <a:pPr marL="342900" indent="-342900">
                  <a:lnSpc>
                    <a:spcPct val="125000"/>
                  </a:lnSpc>
                  <a:buFont typeface="+mj-lt"/>
                  <a:buAutoNum type="arabicPeriod"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Fragmented blocks rely on </a:t>
                </a:r>
                <a:r>
                  <a:rPr lang="en-US" altLang="zh-CN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atomic additions 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to accumulate results, inducing synchronization overhead.</a:t>
                </a:r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0" name="文本框 89">
                <a:extLst>
                  <a:ext uri="{FF2B5EF4-FFF2-40B4-BE49-F238E27FC236}">
                    <a16:creationId xmlns:a16="http://schemas.microsoft.com/office/drawing/2014/main" id="{972047E1-1194-4AE1-90BA-FE2B8336C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75" y="4083538"/>
                <a:ext cx="11190930" cy="2135841"/>
              </a:xfrm>
              <a:prstGeom prst="rect">
                <a:avLst/>
              </a:prstGeom>
              <a:blipFill>
                <a:blip r:embed="rId6"/>
                <a:stretch>
                  <a:fillRect l="-436" t="-2286" r="-436" b="-37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形 7">
            <a:extLst>
              <a:ext uri="{FF2B5EF4-FFF2-40B4-BE49-F238E27FC236}">
                <a16:creationId xmlns:a16="http://schemas.microsoft.com/office/drawing/2014/main" id="{BC0F583C-9341-4A76-BB97-C5790F2BBA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57880" y="1035512"/>
            <a:ext cx="6480000" cy="2948108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E92AC369-5A3B-43D6-B037-0DCB196C9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036ED7B-85D0-4365-BA0C-B6DBF7E52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ABC379B-4058-43B9-BFBD-4A5842551DA8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678229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文本框 95">
            <a:extLst>
              <a:ext uri="{FF2B5EF4-FFF2-40B4-BE49-F238E27FC236}">
                <a16:creationId xmlns:a16="http://schemas.microsoft.com/office/drawing/2014/main" id="{8B66ED49-2BE3-4742-B866-7599AEBD7B49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Load Balancing Strategy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7" name="文本框 11"/>
          <p:cNvSpPr txBox="1"/>
          <p:nvPr/>
        </p:nvSpPr>
        <p:spPr>
          <a:xfrm>
            <a:off x="11707223" y="6471920"/>
            <a:ext cx="4508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1FAB5148-BB40-45E4-A745-C6E59B7D2167}"/>
                  </a:ext>
                </a:extLst>
              </p:cNvPr>
              <p:cNvSpPr txBox="1"/>
              <p:nvPr/>
            </p:nvSpPr>
            <p:spPr>
              <a:xfrm>
                <a:off x="429260" y="3273414"/>
                <a:ext cx="10968990" cy="23239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The cost model consists of the following four components: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Parallel execution latency: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𝒃𝒂𝒔𝒆</m:t>
                        </m:r>
                      </m:sub>
                    </m:sSub>
                    <m:d>
                      <m:dPr>
                        <m:ctrlP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𝑻𝒉𝒓</m:t>
                        </m:r>
                      </m:e>
                    </m:d>
                    <m:r>
                      <a:rPr lang="zh-CN" altLang="en-US" i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en-US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𝑡𝑜𝑡𝑎𝑙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zh-CN" alt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𝑠𝑚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𝑠𝑚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zh-CN" altLang="en-US" i="0">
                        <a:latin typeface="Cambria Math" panose="02040503050406030204" pitchFamily="18" charset="0"/>
                      </a:rPr>
                      <m:t>×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𝑇h𝑟</m:t>
                    </m:r>
                  </m:oMath>
                </a14:m>
                <a:endParaRPr lang="en-US" altLang="zh-CN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Tail latency dominated by the last execution wave: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𝒕𝒂𝒊𝒍</m:t>
                        </m:r>
                      </m:sub>
                    </m:sSub>
                    <m:d>
                      <m:dPr>
                        <m:ctrlP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𝑻𝒉𝒓</m:t>
                        </m:r>
                      </m:e>
                    </m:d>
                    <m:r>
                      <a:rPr lang="zh-CN" altLang="en-US" i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1≤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⌈"/>
                                <m:endChr m:val="⌉"/>
                                <m:ctrlPr>
                                  <a:rPr lang="en-US" altLang="zh-CN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Google Sans Text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altLang="zh-CN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Google Sans Text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Google Sans Text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Google Sans Text"/>
                                            <a:cs typeface="Arial" panose="020B0604020202020204" pitchFamily="34" charset="0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a:rPr lang="en-US" altLang="zh-CN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Google Sans Text"/>
                                            <a:cs typeface="Arial" panose="020B0604020202020204" pitchFamily="34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i="1" dirty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Google Sans Text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 dirty="0" err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Google Sans Text"/>
                                            <a:cs typeface="Arial" panose="020B0604020202020204" pitchFamily="34" charset="0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altLang="zh-CN" i="1" dirty="0" err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Google Sans Text"/>
                                            <a:cs typeface="Arial" panose="020B0604020202020204" pitchFamily="34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Inter-block L2 cache interference caused by tile partitioning: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  <m:r>
                          <a:rPr lang="zh-CN" altLang="en-US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𝑻𝒉𝒓</m:t>
                        </m:r>
                      </m:e>
                    </m:d>
                    <m:r>
                      <a:rPr lang="zh-CN" altLang="en-US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zh-CN" altLang="en-US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zh-CN" alt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zh-CN" alt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sSub>
                          <m:sSub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&gt;1</m:t>
                        </m:r>
                      </m:sub>
                      <m:sup/>
                      <m:e>
                        <m:d>
                          <m:d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type m:val="lin"/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CN" altLang="en-US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zh-CN" alt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nary>
                  </m:oMath>
                </a14:m>
                <a:endParaRPr lang="en-US" altLang="zh-CN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Atomic accumulation overhead: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𝒂𝒕𝒐𝒎</m:t>
                        </m:r>
                      </m:sub>
                    </m:sSub>
                    <m:d>
                      <m:dPr>
                        <m:ctrlP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𝑻𝒉𝒓</m:t>
                        </m:r>
                      </m:e>
                    </m:d>
                    <m:r>
                      <a:rPr lang="zh-CN" altLang="en-US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𝑎𝑡𝑜𝑚</m:t>
                        </m:r>
                      </m:sub>
                    </m:sSub>
                    <m:r>
                      <a:rPr lang="zh-CN" alt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nary>
                      <m:naryPr>
                        <m:chr m:val="∑"/>
                        <m:limLoc m:val="subSup"/>
                        <m:ctrlP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zh-CN" altLang="en-US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  <m:e>
                        <m:d>
                          <m:dPr>
                            <m:ctrlPr>
                              <a:rPr lang="zh-CN" alt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zh-CN" alt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zh-CN" altLang="en-US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</m:nary>
                    <m:r>
                      <a:rPr lang="zh-CN" altLang="en-US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type m:val="lin"/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𝑐𝑜𝑙𝐵</m:t>
                        </m:r>
                      </m:num>
                      <m:den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den>
                    </m:f>
                  </m:oMath>
                </a14:m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1FAB5148-BB40-45E4-A745-C6E59B7D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60" y="3273414"/>
                <a:ext cx="10968990" cy="2323906"/>
              </a:xfrm>
              <a:prstGeom prst="rect">
                <a:avLst/>
              </a:prstGeom>
              <a:blipFill>
                <a:blip r:embed="rId6"/>
                <a:stretch>
                  <a:fillRect l="-444" b="-288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753594A5-762D-4C10-BBC0-A5050D1BF14D}"/>
                  </a:ext>
                </a:extLst>
              </p:cNvPr>
              <p:cNvSpPr txBox="1"/>
              <p:nvPr/>
            </p:nvSpPr>
            <p:spPr>
              <a:xfrm>
                <a:off x="429260" y="1812105"/>
                <a:ext cx="1143988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 formulate a cost model to identify the optimal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𝑻𝒉𝒓</m:t>
                    </m:r>
                  </m:oMath>
                </a14:m>
                <a:r>
                  <a:rPr lang="en-US" altLang="zh-CN" sz="24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𝑪𝒐𝒔𝒕</m:t>
                      </m:r>
                      <m:d>
                        <m:d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𝑻𝒉𝒓</m:t>
                          </m:r>
                        </m:e>
                      </m:d>
                      <m:r>
                        <a:rPr lang="zh-CN" altLang="en-US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𝒃𝒂𝒔𝒆</m:t>
                          </m:r>
                        </m:sub>
                      </m:sSub>
                      <m:d>
                        <m:d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𝑻𝒉𝒓</m:t>
                          </m:r>
                        </m:e>
                      </m:d>
                      <m:r>
                        <a:rPr lang="zh-CN" altLang="en-US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𝒕𝒂𝒊𝒍</m:t>
                          </m:r>
                        </m:sub>
                      </m:sSub>
                      <m:d>
                        <m:d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𝑻𝒉𝒓</m:t>
                          </m:r>
                        </m:e>
                      </m:d>
                      <m:r>
                        <a:rPr lang="zh-CN" altLang="en-US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𝑻𝒉𝒓</m:t>
                          </m:r>
                        </m:e>
                      </m:d>
                      <m:r>
                        <a:rPr lang="zh-CN" altLang="en-US" sz="2400" b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𝒂𝒕𝒐𝒎</m:t>
                          </m:r>
                        </m:sub>
                      </m:sSub>
                      <m:d>
                        <m:dPr>
                          <m:ctrlP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𝑻𝒉𝒓</m:t>
                          </m:r>
                        </m:e>
                      </m:d>
                    </m:oMath>
                  </m:oMathPara>
                </a14:m>
                <a:endParaRPr lang="zh-CN" altLang="en-US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753594A5-762D-4C10-BBC0-A5050D1BF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60" y="1812105"/>
                <a:ext cx="11439888" cy="1015663"/>
              </a:xfrm>
              <a:prstGeom prst="rect">
                <a:avLst/>
              </a:prstGeom>
              <a:blipFill>
                <a:blip r:embed="rId7"/>
                <a:stretch>
                  <a:fillRect l="-7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396C5D0A-58EA-4705-A9AA-3774D11CE739}"/>
              </a:ext>
            </a:extLst>
          </p:cNvPr>
          <p:cNvSpPr txBox="1"/>
          <p:nvPr/>
        </p:nvSpPr>
        <p:spPr>
          <a:xfrm>
            <a:off x="429260" y="5755448"/>
            <a:ext cx="8863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lowest-cost </a:t>
            </a:r>
            <a:r>
              <a:rPr lang="en-US" altLang="zh-CN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candidates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then test and choose the </a:t>
            </a:r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fastest one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A06104-9230-4760-A77B-C0EB5557DB45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1486844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7" name="文本框 11"/>
          <p:cNvSpPr txBox="1"/>
          <p:nvPr/>
        </p:nvSpPr>
        <p:spPr>
          <a:xfrm>
            <a:off x="11707223" y="6471920"/>
            <a:ext cx="4508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25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4FE2180D-987B-48AE-B2BD-66FAF690E520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Algorithm Description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F8105A-F60C-4EF7-81C4-73CDD7C82A4D}"/>
              </a:ext>
            </a:extLst>
          </p:cNvPr>
          <p:cNvSpPr txBox="1"/>
          <p:nvPr/>
        </p:nvSpPr>
        <p:spPr>
          <a:xfrm>
            <a:off x="6297295" y="2207438"/>
            <a:ext cx="42246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64/16-Row</a:t>
            </a:r>
            <a:r>
              <a:rPr kumimoji="0" lang="zh-CN" altLang="zh-CN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Tailored for dense regions. Driven by Asynchronous Pipelining and Double Buffers to hide memory latency.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0499178-8379-4965-816B-7EA336B1CD60}"/>
              </a:ext>
            </a:extLst>
          </p:cNvPr>
          <p:cNvSpPr txBox="1"/>
          <p:nvPr/>
        </p:nvSpPr>
        <p:spPr>
          <a:xfrm>
            <a:off x="6297295" y="4264273"/>
            <a:ext cx="4226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8-Row</a:t>
            </a:r>
            <a:r>
              <a:rPr kumimoji="0" lang="zh-CN" altLang="zh-CN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Tailored for extremely sparse regions. Driven by an Operand Swapping Strategy to break hardware dimensional limits.</a:t>
            </a:r>
          </a:p>
        </p:txBody>
      </p:sp>
      <p:pic>
        <p:nvPicPr>
          <p:cNvPr id="12" name="图形 11">
            <a:extLst>
              <a:ext uri="{FF2B5EF4-FFF2-40B4-BE49-F238E27FC236}">
                <a16:creationId xmlns:a16="http://schemas.microsoft.com/office/drawing/2014/main" id="{7ACB894C-FE5F-4AED-ABC2-370390BA6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4655" y="1643588"/>
            <a:ext cx="5581650" cy="39624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6528CF5-1D46-45C3-B089-5B8153B3C731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3670796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7" name="文本框 11"/>
          <p:cNvSpPr txBox="1"/>
          <p:nvPr/>
        </p:nvSpPr>
        <p:spPr>
          <a:xfrm>
            <a:off x="11707223" y="6471920"/>
            <a:ext cx="4508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26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4FE2180D-987B-48AE-B2BD-66FAF690E520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Algorithm for 64/16-Row Tile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2EE8E45-1DD2-4D82-A1D3-8AC287272B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160" y="796865"/>
            <a:ext cx="3898164" cy="5616000"/>
          </a:xfrm>
          <a:prstGeom prst="rect">
            <a:avLst/>
          </a:prstGeom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id="{CFE87D02-0522-4CC9-8FBD-FA899AB20893}"/>
              </a:ext>
            </a:extLst>
          </p:cNvPr>
          <p:cNvGrpSpPr/>
          <p:nvPr/>
        </p:nvGrpSpPr>
        <p:grpSpPr>
          <a:xfrm>
            <a:off x="478240" y="1579315"/>
            <a:ext cx="8705686" cy="710918"/>
            <a:chOff x="478240" y="1579315"/>
            <a:chExt cx="8705686" cy="710918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C3AE22E-75EC-4EDC-A80D-C6DA4818EDA1}"/>
                </a:ext>
              </a:extLst>
            </p:cNvPr>
            <p:cNvSpPr txBox="1"/>
            <p:nvPr/>
          </p:nvSpPr>
          <p:spPr>
            <a:xfrm>
              <a:off x="478240" y="1579315"/>
              <a:ext cx="56076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600" b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①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Initializes registers and allocates double buffers in SMEM.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E897C53-1EAE-4B76-A398-895EB95D3499}"/>
                </a:ext>
              </a:extLst>
            </p:cNvPr>
            <p:cNvSpPr/>
            <p:nvPr/>
          </p:nvSpPr>
          <p:spPr>
            <a:xfrm>
              <a:off x="6137276" y="1579315"/>
              <a:ext cx="2708274" cy="71091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A4C29BD-EB51-4915-97D1-EB5849D08E22}"/>
                </a:ext>
              </a:extLst>
            </p:cNvPr>
            <p:cNvSpPr txBox="1"/>
            <p:nvPr/>
          </p:nvSpPr>
          <p:spPr>
            <a:xfrm>
              <a:off x="8845550" y="1802195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①</a:t>
              </a:r>
              <a:endParaRPr lang="zh-CN" altLang="en-US" sz="1600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616578D-2A0B-42B9-876E-0E138FA5C728}"/>
              </a:ext>
            </a:extLst>
          </p:cNvPr>
          <p:cNvGrpSpPr/>
          <p:nvPr/>
        </p:nvGrpSpPr>
        <p:grpSpPr>
          <a:xfrm>
            <a:off x="487200" y="2259391"/>
            <a:ext cx="9386337" cy="764199"/>
            <a:chOff x="487200" y="2259391"/>
            <a:chExt cx="9386337" cy="7641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1E050D1B-48EF-429E-A925-025D734DDD3B}"/>
                    </a:ext>
                  </a:extLst>
                </p:cNvPr>
                <p:cNvSpPr txBox="1"/>
                <p:nvPr/>
              </p:nvSpPr>
              <p:spPr>
                <a:xfrm>
                  <a:off x="487200" y="2259391"/>
                  <a:ext cx="5608800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1" lang="zh-CN" altLang="en-US" sz="1600" dirty="0">
                      <a:latin typeface="微软雅黑" panose="020B0503020204020204" pitchFamily="34" charset="-122"/>
                      <a:cs typeface="Times New Roman" panose="02020603050405020304" pitchFamily="18" charset="0"/>
                    </a:rPr>
                    <a:t>② </a:t>
                  </a:r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Executes vectorized asynchronous prefetch of the first dense block via </a:t>
                  </a:r>
                  <a14:m>
                    <m:oMath xmlns:m="http://schemas.openxmlformats.org/officeDocument/2006/math">
                      <m:r>
                        <a:rPr lang="en-US" altLang="zh-CN" sz="1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𝑐𝑝</m:t>
                      </m:r>
                      <m:r>
                        <a:rPr lang="en-US" altLang="zh-CN" sz="1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altLang="zh-CN" sz="1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𝑎𝑠𝑦𝑛𝑐</m:t>
                      </m:r>
                    </m:oMath>
                  </a14:m>
                  <a:r>
                    <a:rPr lang="en-US" altLang="zh-CN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  <a:endParaRPr kumimoji="0" lang="zh-CN" altLang="zh-CN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1E050D1B-48EF-429E-A925-025D734DDD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200" y="2259391"/>
                  <a:ext cx="5608800" cy="584775"/>
                </a:xfrm>
                <a:prstGeom prst="rect">
                  <a:avLst/>
                </a:prstGeom>
                <a:blipFill>
                  <a:blip r:embed="rId7"/>
                  <a:stretch>
                    <a:fillRect l="-652" t="-3125" b="-1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1DA55AF-3ED6-401D-A435-5ECA94BE5EF9}"/>
                </a:ext>
              </a:extLst>
            </p:cNvPr>
            <p:cNvSpPr/>
            <p:nvPr/>
          </p:nvSpPr>
          <p:spPr>
            <a:xfrm>
              <a:off x="6137277" y="2649783"/>
              <a:ext cx="3387724" cy="33855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DF8F248-D724-45F2-B733-CD69192F8E3F}"/>
                </a:ext>
              </a:extLst>
            </p:cNvPr>
            <p:cNvSpPr txBox="1"/>
            <p:nvPr/>
          </p:nvSpPr>
          <p:spPr>
            <a:xfrm>
              <a:off x="9535161" y="2685036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②</a:t>
              </a:r>
              <a:endParaRPr lang="zh-CN" altLang="en-US" sz="1600" dirty="0"/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05992232-E55A-4846-A0BC-330EB2BAE5D9}"/>
              </a:ext>
            </a:extLst>
          </p:cNvPr>
          <p:cNvGrpSpPr/>
          <p:nvPr/>
        </p:nvGrpSpPr>
        <p:grpSpPr>
          <a:xfrm>
            <a:off x="487200" y="3183128"/>
            <a:ext cx="9360291" cy="1569328"/>
            <a:chOff x="487200" y="3183128"/>
            <a:chExt cx="9360291" cy="1569328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5033B66-28C9-4690-A320-FE7AF8E00E42}"/>
                </a:ext>
              </a:extLst>
            </p:cNvPr>
            <p:cNvSpPr txBox="1"/>
            <p:nvPr/>
          </p:nvSpPr>
          <p:spPr>
            <a:xfrm>
              <a:off x="487200" y="3185688"/>
              <a:ext cx="56088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③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Alternates buffer pointers in the loop to prefetch the next block while synchronizing the current one.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509491A-4016-4B14-80B3-604BAB560A67}"/>
                </a:ext>
              </a:extLst>
            </p:cNvPr>
            <p:cNvSpPr/>
            <p:nvPr/>
          </p:nvSpPr>
          <p:spPr>
            <a:xfrm>
              <a:off x="6137276" y="3183128"/>
              <a:ext cx="3387724" cy="1569328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0806E5CC-C23F-4C9D-9281-5A9AD28F1328}"/>
                </a:ext>
              </a:extLst>
            </p:cNvPr>
            <p:cNvSpPr txBox="1"/>
            <p:nvPr/>
          </p:nvSpPr>
          <p:spPr>
            <a:xfrm>
              <a:off x="9509115" y="3826145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③</a:t>
              </a:r>
              <a:endParaRPr lang="zh-CN" altLang="en-US" sz="1600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D6CC9C5B-3140-4926-A952-EFD91505B547}"/>
              </a:ext>
            </a:extLst>
          </p:cNvPr>
          <p:cNvGrpSpPr/>
          <p:nvPr/>
        </p:nvGrpSpPr>
        <p:grpSpPr>
          <a:xfrm>
            <a:off x="485326" y="4111985"/>
            <a:ext cx="9806675" cy="1034581"/>
            <a:chOff x="485326" y="4111985"/>
            <a:chExt cx="9806675" cy="103458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F469493-A6EA-4E57-AA6F-C5B4E5625331}"/>
                </a:ext>
              </a:extLst>
            </p:cNvPr>
            <p:cNvSpPr txBox="1"/>
            <p:nvPr/>
          </p:nvSpPr>
          <p:spPr>
            <a:xfrm>
              <a:off x="485326" y="4111985"/>
              <a:ext cx="56076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④ </a:t>
              </a:r>
              <a:r>
                <a:rPr kumimoji="0" lang="en-US" altLang="zh-CN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Loads sparse fragments directly to registers and extracts dense matrix B via ldmatrix.x2.trans</a:t>
              </a:r>
              <a:endPara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3CB43C9-AA7E-4BC0-9FD1-7107CFC31AAA}"/>
                </a:ext>
              </a:extLst>
            </p:cNvPr>
            <p:cNvSpPr/>
            <p:nvPr/>
          </p:nvSpPr>
          <p:spPr>
            <a:xfrm>
              <a:off x="6133465" y="4780610"/>
              <a:ext cx="3820160" cy="33217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17DA74A-7483-4769-AC62-3BD3F8CBE862}"/>
                </a:ext>
              </a:extLst>
            </p:cNvPr>
            <p:cNvSpPr txBox="1"/>
            <p:nvPr/>
          </p:nvSpPr>
          <p:spPr>
            <a:xfrm>
              <a:off x="9953625" y="4808012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④</a:t>
              </a:r>
              <a:endParaRPr lang="zh-CN" altLang="en-US" sz="16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13A77E4B-ECA3-4E2B-A79B-28745D40737E}"/>
              </a:ext>
            </a:extLst>
          </p:cNvPr>
          <p:cNvGrpSpPr/>
          <p:nvPr/>
        </p:nvGrpSpPr>
        <p:grpSpPr>
          <a:xfrm>
            <a:off x="484126" y="5038282"/>
            <a:ext cx="8925860" cy="785648"/>
            <a:chOff x="484126" y="5038282"/>
            <a:chExt cx="8925860" cy="785648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3E40A21-3D45-46F3-8CD7-22E0B221D852}"/>
                </a:ext>
              </a:extLst>
            </p:cNvPr>
            <p:cNvSpPr txBox="1"/>
            <p:nvPr/>
          </p:nvSpPr>
          <p:spPr>
            <a:xfrm>
              <a:off x="484126" y="5038282"/>
              <a:ext cx="56088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⑤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Executes repeated MMA operations on fragments.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3317E38-A3B3-4920-A6B7-F272A684610D}"/>
                </a:ext>
              </a:extLst>
            </p:cNvPr>
            <p:cNvSpPr/>
            <p:nvPr/>
          </p:nvSpPr>
          <p:spPr>
            <a:xfrm>
              <a:off x="6133465" y="5145487"/>
              <a:ext cx="2927985" cy="67844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53D26E00-FD70-4015-BCEF-808839CACFD8}"/>
                </a:ext>
              </a:extLst>
            </p:cNvPr>
            <p:cNvSpPr txBox="1"/>
            <p:nvPr/>
          </p:nvSpPr>
          <p:spPr>
            <a:xfrm>
              <a:off x="9071610" y="5343485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⑤</a:t>
              </a:r>
              <a:endParaRPr lang="zh-CN" altLang="en-US" sz="1600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4C7502F-2623-4758-A18F-19DA60F1D5CB}"/>
              </a:ext>
            </a:extLst>
          </p:cNvPr>
          <p:cNvGrpSpPr/>
          <p:nvPr/>
        </p:nvGrpSpPr>
        <p:grpSpPr>
          <a:xfrm>
            <a:off x="487200" y="5718360"/>
            <a:ext cx="9068201" cy="660195"/>
            <a:chOff x="487200" y="5718360"/>
            <a:chExt cx="9068201" cy="660195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311E25E-34F0-4864-9074-67A66BD72AF8}"/>
                </a:ext>
              </a:extLst>
            </p:cNvPr>
            <p:cNvSpPr txBox="1"/>
            <p:nvPr/>
          </p:nvSpPr>
          <p:spPr>
            <a:xfrm>
              <a:off x="487200" y="5718360"/>
              <a:ext cx="56088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⑥ </a:t>
              </a:r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Retrieves the mapped row address and writes results back to global memory.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D5B4E922-4AD6-45BF-8FE1-A1A8C9F5B952}"/>
                </a:ext>
              </a:extLst>
            </p:cNvPr>
            <p:cNvSpPr/>
            <p:nvPr/>
          </p:nvSpPr>
          <p:spPr>
            <a:xfrm>
              <a:off x="6133464" y="6018722"/>
              <a:ext cx="3083561" cy="359833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57820CA-D5E7-488B-AEFC-9D83E8C3AB0A}"/>
                </a:ext>
              </a:extLst>
            </p:cNvPr>
            <p:cNvSpPr txBox="1"/>
            <p:nvPr/>
          </p:nvSpPr>
          <p:spPr>
            <a:xfrm>
              <a:off x="9217025" y="6033075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⑥</a:t>
              </a:r>
              <a:endParaRPr lang="zh-CN" altLang="en-US" sz="1600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1D831956-0AA5-4C0B-8486-D0DBF04AE227}"/>
              </a:ext>
            </a:extLst>
          </p:cNvPr>
          <p:cNvSpPr txBox="1"/>
          <p:nvPr/>
        </p:nvSpPr>
        <p:spPr>
          <a:xfrm>
            <a:off x="2889250" y="1460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21B5356-B519-4B55-B3C3-136D94409EB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256824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32D238D0-890D-4AD8-8844-1F225E515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949" y="829527"/>
            <a:ext cx="5072408" cy="556333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28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7" name="文本框 11"/>
          <p:cNvSpPr txBox="1"/>
          <p:nvPr/>
        </p:nvSpPr>
        <p:spPr>
          <a:xfrm>
            <a:off x="11707223" y="6471920"/>
            <a:ext cx="4508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lvl="0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lvl="0"/>
            <a:r>
              <a:rPr lang="en-US" altLang="en-US" dirty="0">
                <a:solidFill>
                  <a:srgbClr val="FFFFFF"/>
                </a:solidFill>
              </a:rPr>
              <a:t>27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4FE2180D-987B-48AE-B2BD-66FAF690E520}"/>
              </a:ext>
            </a:extLst>
          </p:cNvPr>
          <p:cNvSpPr txBox="1"/>
          <p:nvPr/>
        </p:nvSpPr>
        <p:spPr>
          <a:xfrm>
            <a:off x="-20320" y="781685"/>
            <a:ext cx="12212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Algorithm for 8-Row Tile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2E912C1-D90C-47A3-9001-6734566EBA2D}"/>
              </a:ext>
            </a:extLst>
          </p:cNvPr>
          <p:cNvGrpSpPr/>
          <p:nvPr/>
        </p:nvGrpSpPr>
        <p:grpSpPr>
          <a:xfrm>
            <a:off x="178128" y="1801745"/>
            <a:ext cx="9640236" cy="1007072"/>
            <a:chOff x="178128" y="1801745"/>
            <a:chExt cx="9640236" cy="100707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B8E21B0-023B-4DFE-B100-8D940AC6BFC7}"/>
                </a:ext>
              </a:extLst>
            </p:cNvPr>
            <p:cNvSpPr/>
            <p:nvPr/>
          </p:nvSpPr>
          <p:spPr>
            <a:xfrm>
              <a:off x="6211675" y="1900685"/>
              <a:ext cx="3268313" cy="908132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D835C89-CF64-4BE4-9192-7C6B15FA8BFF}"/>
                </a:ext>
              </a:extLst>
            </p:cNvPr>
            <p:cNvSpPr txBox="1"/>
            <p:nvPr/>
          </p:nvSpPr>
          <p:spPr>
            <a:xfrm>
              <a:off x="178128" y="1801745"/>
              <a:ext cx="564568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① Initializes registers and allocates a single buffer in SMEM.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60CC4A68-E301-4F78-AA01-F2F03E9D795A}"/>
                </a:ext>
              </a:extLst>
            </p:cNvPr>
            <p:cNvSpPr txBox="1"/>
            <p:nvPr/>
          </p:nvSpPr>
          <p:spPr>
            <a:xfrm>
              <a:off x="9479988" y="2158007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①</a:t>
              </a:r>
              <a:endParaRPr lang="zh-CN" altLang="en-US" sz="1600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F641F10-83DC-4D82-BAF4-59EB81FB52D3}"/>
              </a:ext>
            </a:extLst>
          </p:cNvPr>
          <p:cNvGrpSpPr/>
          <p:nvPr/>
        </p:nvGrpSpPr>
        <p:grpSpPr>
          <a:xfrm>
            <a:off x="178128" y="2383532"/>
            <a:ext cx="9908985" cy="1814422"/>
            <a:chOff x="178128" y="2383532"/>
            <a:chExt cx="9908985" cy="1814422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45A7C150-3172-404E-AFAD-9026474498DD}"/>
                </a:ext>
              </a:extLst>
            </p:cNvPr>
            <p:cNvSpPr/>
            <p:nvPr/>
          </p:nvSpPr>
          <p:spPr>
            <a:xfrm>
              <a:off x="6211675" y="3534833"/>
              <a:ext cx="3537062" cy="66312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6771FA5-A35C-492D-A2F9-9D7A95DCFC74}"/>
                </a:ext>
              </a:extLst>
            </p:cNvPr>
            <p:cNvSpPr txBox="1"/>
            <p:nvPr/>
          </p:nvSpPr>
          <p:spPr>
            <a:xfrm>
              <a:off x="178128" y="2383532"/>
              <a:ext cx="564568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② Fetches dense matrix into SMEM via vectorized loads.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937E158-D744-4F5B-820B-1ECD082489BC}"/>
                </a:ext>
              </a:extLst>
            </p:cNvPr>
            <p:cNvSpPr txBox="1"/>
            <p:nvPr/>
          </p:nvSpPr>
          <p:spPr>
            <a:xfrm>
              <a:off x="9748737" y="3697208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②</a:t>
              </a:r>
              <a:endParaRPr lang="zh-CN" altLang="en-US" sz="1600" dirty="0"/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6C8C30E-2B38-41E1-9D43-3C418A346C1A}"/>
              </a:ext>
            </a:extLst>
          </p:cNvPr>
          <p:cNvGrpSpPr/>
          <p:nvPr/>
        </p:nvGrpSpPr>
        <p:grpSpPr>
          <a:xfrm>
            <a:off x="178128" y="2965319"/>
            <a:ext cx="10560096" cy="1548032"/>
            <a:chOff x="178128" y="2965319"/>
            <a:chExt cx="10560096" cy="154803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E3D09F3-B72E-4117-8E2C-69FDBE67D2F5}"/>
                </a:ext>
              </a:extLst>
            </p:cNvPr>
            <p:cNvSpPr/>
            <p:nvPr/>
          </p:nvSpPr>
          <p:spPr>
            <a:xfrm>
              <a:off x="6211675" y="4238294"/>
              <a:ext cx="4215660" cy="199244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2971A3B-3BE4-46BE-9D22-5D5B29D5A40A}"/>
                </a:ext>
              </a:extLst>
            </p:cNvPr>
            <p:cNvSpPr txBox="1"/>
            <p:nvPr/>
          </p:nvSpPr>
          <p:spPr>
            <a:xfrm>
              <a:off x="178128" y="2965319"/>
              <a:ext cx="564568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③ Loads sparse matrix A directly to registers to serve as the right operand.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6A44D5EB-F5BC-4C53-B299-0EDCF4975FEA}"/>
                </a:ext>
              </a:extLst>
            </p:cNvPr>
            <p:cNvSpPr txBox="1"/>
            <p:nvPr/>
          </p:nvSpPr>
          <p:spPr>
            <a:xfrm>
              <a:off x="10399848" y="4174797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③</a:t>
              </a:r>
              <a:endParaRPr lang="zh-CN" altLang="en-US" sz="1600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3EA901F-92C4-415F-90AC-1533834CEAFB}"/>
              </a:ext>
            </a:extLst>
          </p:cNvPr>
          <p:cNvGrpSpPr/>
          <p:nvPr/>
        </p:nvGrpSpPr>
        <p:grpSpPr>
          <a:xfrm>
            <a:off x="180518" y="3793327"/>
            <a:ext cx="10231815" cy="953043"/>
            <a:chOff x="180518" y="3793327"/>
            <a:chExt cx="10231815" cy="953043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1243B39-612D-4D8D-B124-BD675A9E01BB}"/>
                </a:ext>
              </a:extLst>
            </p:cNvPr>
            <p:cNvSpPr/>
            <p:nvPr/>
          </p:nvSpPr>
          <p:spPr>
            <a:xfrm>
              <a:off x="6211675" y="4479316"/>
              <a:ext cx="3858556" cy="19124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2F75DCA8-C7EE-4230-B8E2-9897D751CC9C}"/>
                    </a:ext>
                  </a:extLst>
                </p:cNvPr>
                <p:cNvSpPr txBox="1"/>
                <p:nvPr/>
              </p:nvSpPr>
              <p:spPr>
                <a:xfrm>
                  <a:off x="180518" y="3793327"/>
                  <a:ext cx="5645686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zh-CN" altLang="zh-CN" sz="16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④ Extracts dense matrix B via </a:t>
                  </a:r>
                  <a14:m>
                    <m:oMath xmlns:m="http://schemas.openxmlformats.org/officeDocument/2006/math">
                      <m:r>
                        <a:rPr kumimoji="0" lang="zh-CN" altLang="zh-CN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𝑙𝑑𝑚𝑎𝑡𝑟𝑖𝑥</m:t>
                      </m:r>
                      <m:r>
                        <a:rPr kumimoji="0" lang="zh-CN" altLang="zh-CN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kumimoji="0" lang="zh-CN" altLang="zh-CN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zh-CN" altLang="zh-CN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4.</m:t>
                      </m:r>
                      <m:r>
                        <a:rPr kumimoji="0" lang="zh-CN" altLang="zh-CN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𝑡𝑟𝑎𝑛𝑠</m:t>
                      </m:r>
                    </m:oMath>
                  </a14:m>
                  <a:r>
                    <a:rPr kumimoji="0" lang="zh-CN" altLang="zh-CN" sz="16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cs typeface="Arial" panose="020B0604020202020204" pitchFamily="34" charset="0"/>
                    </a:rPr>
                    <a:t> to achieve hardware-level transpose as the left operand. </a:t>
                  </a:r>
                </a:p>
              </p:txBody>
            </p:sp>
          </mc:Choice>
          <mc:Fallback xmlns="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2F75DCA8-C7EE-4230-B8E2-9897D751CC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518" y="3793327"/>
                  <a:ext cx="5645686" cy="584775"/>
                </a:xfrm>
                <a:prstGeom prst="rect">
                  <a:avLst/>
                </a:prstGeom>
                <a:blipFill>
                  <a:blip r:embed="rId7"/>
                  <a:stretch>
                    <a:fillRect l="-648" t="-3125" r="-1512" b="-1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47D0C85-997D-4B76-8D0E-95F1BB95690B}"/>
                </a:ext>
              </a:extLst>
            </p:cNvPr>
            <p:cNvSpPr txBox="1"/>
            <p:nvPr/>
          </p:nvSpPr>
          <p:spPr>
            <a:xfrm>
              <a:off x="10073957" y="4407816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④</a:t>
              </a:r>
              <a:endParaRPr lang="zh-CN" altLang="en-US" sz="16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4D440DB-E794-4C43-842F-22A3D74A3B33}"/>
              </a:ext>
            </a:extLst>
          </p:cNvPr>
          <p:cNvGrpSpPr/>
          <p:nvPr/>
        </p:nvGrpSpPr>
        <p:grpSpPr>
          <a:xfrm>
            <a:off x="178128" y="4621335"/>
            <a:ext cx="9908985" cy="584775"/>
            <a:chOff x="178128" y="4621335"/>
            <a:chExt cx="9908985" cy="584775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A6EE287-93D8-4BBE-9B4A-C6226129DD34}"/>
                </a:ext>
              </a:extLst>
            </p:cNvPr>
            <p:cNvSpPr/>
            <p:nvPr/>
          </p:nvSpPr>
          <p:spPr>
            <a:xfrm>
              <a:off x="6211675" y="4710219"/>
              <a:ext cx="3537062" cy="42722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38CB644A-90B9-480B-91B5-89CB4CCB4B6A}"/>
                    </a:ext>
                  </a:extLst>
                </p:cNvPr>
                <p:cNvSpPr txBox="1"/>
                <p:nvPr/>
              </p:nvSpPr>
              <p:spPr>
                <a:xfrm>
                  <a:off x="178128" y="4621335"/>
                  <a:ext cx="5645686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⑤ Executes swapped MMA computation based on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</m:e>
                        <m:sup>
                          <m: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sup>
                      </m:sSup>
                      <m:r>
                        <a:rPr lang="zh-CN" altLang="en-US" sz="1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 </m:t>
                      </m:r>
                      <m:sSup>
                        <m:sSupPr>
                          <m:ctrlP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𝐵</m:t>
                          </m:r>
                        </m:e>
                        <m:sup>
                          <m: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sup>
                      </m:sSup>
                      <m:r>
                        <a:rPr lang="zh-CN" altLang="en-US" sz="16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sSup>
                        <m:sSupPr>
                          <m:ctrlP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p>
                          <m:r>
                            <a:rPr lang="zh-CN" altLang="en-US" sz="160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sup>
                      </m:sSup>
                    </m:oMath>
                  </a14:m>
                  <a:r>
                    <a:rPr lang="zh-CN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38CB644A-90B9-480B-91B5-89CB4CCB4B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128" y="4621335"/>
                  <a:ext cx="5645686" cy="584775"/>
                </a:xfrm>
                <a:prstGeom prst="rect">
                  <a:avLst/>
                </a:prstGeom>
                <a:blipFill>
                  <a:blip r:embed="rId8"/>
                  <a:stretch>
                    <a:fillRect l="-540" t="-3125" b="-1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C7DB415A-0D86-4A8A-8BBB-5588473A552F}"/>
                </a:ext>
              </a:extLst>
            </p:cNvPr>
            <p:cNvSpPr txBox="1"/>
            <p:nvPr/>
          </p:nvSpPr>
          <p:spPr>
            <a:xfrm>
              <a:off x="9748737" y="4771968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⑤</a:t>
              </a:r>
              <a:endParaRPr lang="zh-CN" altLang="en-US" sz="1600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83CCCDA1-D249-42BF-A71C-A04C2A5FA44F}"/>
              </a:ext>
            </a:extLst>
          </p:cNvPr>
          <p:cNvGrpSpPr/>
          <p:nvPr/>
        </p:nvGrpSpPr>
        <p:grpSpPr>
          <a:xfrm>
            <a:off x="178128" y="5445439"/>
            <a:ext cx="10684833" cy="852579"/>
            <a:chOff x="179014" y="5449342"/>
            <a:chExt cx="10684833" cy="852579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17322B57-0B77-4530-89A5-AF77A3E577A1}"/>
                </a:ext>
              </a:extLst>
            </p:cNvPr>
            <p:cNvSpPr/>
            <p:nvPr/>
          </p:nvSpPr>
          <p:spPr>
            <a:xfrm>
              <a:off x="6211674" y="5638800"/>
              <a:ext cx="4313797" cy="663121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970A407-DDA8-404D-84EC-DEE1E0F6908F}"/>
                </a:ext>
              </a:extLst>
            </p:cNvPr>
            <p:cNvSpPr txBox="1"/>
            <p:nvPr/>
          </p:nvSpPr>
          <p:spPr>
            <a:xfrm>
              <a:off x="179014" y="5449342"/>
              <a:ext cx="56448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⑥ Remaps transposed results via StoreTransposedMMA and writes back to global memory. 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F68ACDF0-1D80-4550-B4DF-0D85FF376487}"/>
                </a:ext>
              </a:extLst>
            </p:cNvPr>
            <p:cNvSpPr txBox="1"/>
            <p:nvPr/>
          </p:nvSpPr>
          <p:spPr>
            <a:xfrm>
              <a:off x="10525471" y="5794435"/>
              <a:ext cx="33837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zh-CN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⑥</a:t>
              </a:r>
              <a:endParaRPr lang="zh-CN" altLang="en-US" sz="1600" dirty="0"/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3B013F11-BC2F-46AC-B191-B075592F9F7F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</p:spTree>
    <p:extLst>
      <p:ext uri="{BB962C8B-B14F-4D97-AF65-F5344CB8AC3E}">
        <p14:creationId xmlns:p14="http://schemas.microsoft.com/office/powerpoint/2010/main" val="200497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9332" y="3014027"/>
            <a:ext cx="269138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spc="400" dirty="0">
                <a:latin typeface="Arial"/>
                <a:ea typeface="微软雅黑"/>
              </a:rPr>
              <a:t>Outline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FA44199-01A1-41B8-9F9C-7F61FC04DD29}"/>
              </a:ext>
            </a:extLst>
          </p:cNvPr>
          <p:cNvCxnSpPr>
            <a:cxnSpLocks/>
          </p:cNvCxnSpPr>
          <p:nvPr/>
        </p:nvCxnSpPr>
        <p:spPr>
          <a:xfrm>
            <a:off x="4529889" y="1467853"/>
            <a:ext cx="0" cy="4271210"/>
          </a:xfrm>
          <a:prstGeom prst="line">
            <a:avLst/>
          </a:prstGeom>
          <a:ln w="28575">
            <a:solidFill>
              <a:srgbClr val="8FAA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4F83063-5A17-436C-895F-09C6C5734E6C}"/>
              </a:ext>
            </a:extLst>
          </p:cNvPr>
          <p:cNvSpPr txBox="1"/>
          <p:nvPr/>
        </p:nvSpPr>
        <p:spPr>
          <a:xfrm>
            <a:off x="5239065" y="1581794"/>
            <a:ext cx="4094708" cy="369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Background</a:t>
            </a:r>
            <a:endParaRPr lang="en-US" altLang="en-US" sz="3200" spc="200" dirty="0">
              <a:solidFill>
                <a:srgbClr val="4874CB"/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Motivation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TileSpMM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rgbClr val="4874CB"/>
                </a:solidFill>
                <a:latin typeface="Arial"/>
                <a:ea typeface="微软雅黑"/>
              </a:rPr>
              <a:t>Evaluation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Conclusion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491898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29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D4DF2E4-6397-4611-A2AC-1FDB9EBD1E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167425"/>
              </p:ext>
            </p:extLst>
          </p:nvPr>
        </p:nvGraphicFramePr>
        <p:xfrm>
          <a:off x="153035" y="1752708"/>
          <a:ext cx="5125166" cy="17100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847493">
                  <a:extLst>
                    <a:ext uri="{9D8B030D-6E8A-4147-A177-3AD203B41FA5}">
                      <a16:colId xmlns:a16="http://schemas.microsoft.com/office/drawing/2014/main" val="386157548"/>
                    </a:ext>
                  </a:extLst>
                </a:gridCol>
                <a:gridCol w="1749516">
                  <a:extLst>
                    <a:ext uri="{9D8B030D-6E8A-4147-A177-3AD203B41FA5}">
                      <a16:colId xmlns:a16="http://schemas.microsoft.com/office/drawing/2014/main" val="1654998207"/>
                    </a:ext>
                  </a:extLst>
                </a:gridCol>
                <a:gridCol w="1528157">
                  <a:extLst>
                    <a:ext uri="{9D8B030D-6E8A-4147-A177-3AD203B41FA5}">
                      <a16:colId xmlns:a16="http://schemas.microsoft.com/office/drawing/2014/main" val="931555245"/>
                    </a:ext>
                  </a:extLst>
                </a:gridCol>
              </a:tblGrid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NVIDIA GPU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Precision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Perf. (TFLOPS)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29254"/>
                  </a:ext>
                </a:extLst>
              </a:tr>
              <a:tr h="34200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RTX 5090 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GB</a:t>
                      </a:r>
                    </a:p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GDDR7, 1.79 TB/s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FP16/FP32 (mixed)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209.5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9099017"/>
                  </a:ext>
                </a:extLst>
              </a:tr>
              <a:tr h="34200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TF32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104.8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497884"/>
                  </a:ext>
                </a:extLst>
              </a:tr>
              <a:tr h="34200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H100</a:t>
                      </a:r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SXM 80 GB</a:t>
                      </a:r>
                    </a:p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HBM3, 3.35 TB/s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FP16/FP32 (mixed)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0632625"/>
                  </a:ext>
                </a:extLst>
              </a:tr>
              <a:tr h="34200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TF32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zh-CN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09872635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87BED906-3135-43AE-B837-EE31E55C1AE6}"/>
              </a:ext>
            </a:extLst>
          </p:cNvPr>
          <p:cNvSpPr txBox="1"/>
          <p:nvPr/>
        </p:nvSpPr>
        <p:spPr>
          <a:xfrm>
            <a:off x="78789" y="3543724"/>
            <a:ext cx="6093411" cy="98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25000"/>
              </a:lnSpc>
              <a:defRPr/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FP16/FP32 (mixed): 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FlashSparse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SMaT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SSpMM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defRPr/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TF32:</a:t>
            </a:r>
            <a:r>
              <a:rPr lang="zh-CN" alt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FlashSparse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Acc-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SpMM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sz="16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RoDe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(FP32)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6C0BDA7-EAE9-4A92-A176-6DFBD4686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35332"/>
              </p:ext>
            </p:extLst>
          </p:nvPr>
        </p:nvGraphicFramePr>
        <p:xfrm>
          <a:off x="6281938" y="1553089"/>
          <a:ext cx="5496506" cy="4494784"/>
        </p:xfrm>
        <a:graphic>
          <a:graphicData uri="http://schemas.openxmlformats.org/drawingml/2006/table">
            <a:tbl>
              <a:tblPr firstCol="1">
                <a:tableStyleId>{9D7B26C5-4107-4FEC-AEDC-1716B250A1EF}</a:tableStyleId>
              </a:tblPr>
              <a:tblGrid>
                <a:gridCol w="1575460">
                  <a:extLst>
                    <a:ext uri="{9D8B030D-6E8A-4147-A177-3AD203B41FA5}">
                      <a16:colId xmlns:a16="http://schemas.microsoft.com/office/drawing/2014/main" val="2441371040"/>
                    </a:ext>
                  </a:extLst>
                </a:gridCol>
                <a:gridCol w="736270">
                  <a:extLst>
                    <a:ext uri="{9D8B030D-6E8A-4147-A177-3AD203B41FA5}">
                      <a16:colId xmlns:a16="http://schemas.microsoft.com/office/drawing/2014/main" val="3665449087"/>
                    </a:ext>
                  </a:extLst>
                </a:gridCol>
                <a:gridCol w="985652">
                  <a:extLst>
                    <a:ext uri="{9D8B030D-6E8A-4147-A177-3AD203B41FA5}">
                      <a16:colId xmlns:a16="http://schemas.microsoft.com/office/drawing/2014/main" val="3677873196"/>
                    </a:ext>
                  </a:extLst>
                </a:gridCol>
                <a:gridCol w="1217221">
                  <a:extLst>
                    <a:ext uri="{9D8B030D-6E8A-4147-A177-3AD203B41FA5}">
                      <a16:colId xmlns:a16="http://schemas.microsoft.com/office/drawing/2014/main" val="160419444"/>
                    </a:ext>
                  </a:extLst>
                </a:gridCol>
                <a:gridCol w="981903">
                  <a:extLst>
                    <a:ext uri="{9D8B030D-6E8A-4147-A177-3AD203B41FA5}">
                      <a16:colId xmlns:a16="http://schemas.microsoft.com/office/drawing/2014/main" val="1247198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altLang="zh-CN" sz="1600" dirty="0">
                          <a:effectLst/>
                        </a:rPr>
                        <a:t>Dataset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altLang="zh-CN" sz="1600" dirty="0" err="1">
                          <a:effectLst/>
                        </a:rPr>
                        <a:t>Abbr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#Vertex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#Edge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AvgL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0567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roadNet</a:t>
                      </a:r>
                      <a:r>
                        <a:rPr lang="en-US" sz="1600" dirty="0">
                          <a:effectLst/>
                        </a:rPr>
                        <a:t>-CA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rCA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1,971,281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5,533,214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2.81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6582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roadNet</a:t>
                      </a:r>
                      <a:r>
                        <a:rPr lang="en-US" sz="1600" dirty="0">
                          <a:effectLst/>
                        </a:rPr>
                        <a:t>-PA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rPA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1,090,920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3,083,796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2.83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93464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web-BerkStan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WB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685,230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7,600,595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11.09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973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PROTEINS_full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PR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43,466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162,088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3.73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92759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DD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DD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334,925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1,686,092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5.03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7882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Yeast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Yt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1,710,902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3,636,546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2.13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8716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YeastH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YH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3,138,114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6,487,230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2.07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875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citeseer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cite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3,327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9,228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2.77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33419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pubmed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pub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19,717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88,651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4.50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6987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ppi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ppi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56,944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818,716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14.38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0807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amazon0505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ama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410,236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4,878,874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11.89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16295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reddit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red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232,965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114,848,857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492.99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16771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protein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 err="1">
                          <a:effectLst/>
                        </a:rPr>
                        <a:t>prot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132,534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79,255,038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598.00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9732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com-amazon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com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>
                          <a:effectLst/>
                        </a:rPr>
                        <a:t>334,863</a:t>
                      </a:r>
                      <a:endParaRPr lang="zh-CN" sz="16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1,851,744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5.53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36031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soc-</a:t>
                      </a:r>
                      <a:r>
                        <a:rPr lang="en-US" sz="1600" dirty="0" err="1">
                          <a:effectLst/>
                        </a:rPr>
                        <a:t>BlogCatalog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soc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88,784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2,093,195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600" dirty="0">
                          <a:effectLst/>
                        </a:rPr>
                        <a:t>23.58</a:t>
                      </a:r>
                      <a:endParaRPr lang="zh-CN" sz="16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1882841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0F7BEEC3-AD39-4080-8B33-2212E4551102}"/>
              </a:ext>
            </a:extLst>
          </p:cNvPr>
          <p:cNvSpPr txBox="1"/>
          <p:nvPr/>
        </p:nvSpPr>
        <p:spPr>
          <a:xfrm>
            <a:off x="-20320" y="781685"/>
            <a:ext cx="4040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Experimental Setup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95C196F-A44C-4C1F-B796-B858FDFE9149}"/>
              </a:ext>
            </a:extLst>
          </p:cNvPr>
          <p:cNvSpPr txBox="1"/>
          <p:nvPr/>
        </p:nvSpPr>
        <p:spPr>
          <a:xfrm>
            <a:off x="64135" y="4533228"/>
            <a:ext cx="5831274" cy="190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DLMC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: Pruned neural network weights for AI workloads.</a:t>
            </a:r>
          </a:p>
          <a:p>
            <a:pPr>
              <a:lnSpc>
                <a:spcPct val="125000"/>
              </a:lnSpc>
            </a:pPr>
            <a:r>
              <a:rPr lang="en-US" altLang="zh-CN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SuiteSparse</a:t>
            </a: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Collection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: Diverse irregular matrices for scientific computing.</a:t>
            </a:r>
          </a:p>
          <a:p>
            <a:pPr>
              <a:lnSpc>
                <a:spcPct val="125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Graph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Datasets: Real-world graphs for graph analytics and GCN scenarios.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39CCF4E-2071-44A5-BC53-0F10151C73B4}"/>
              </a:ext>
            </a:extLst>
          </p:cNvPr>
          <p:cNvSpPr txBox="1"/>
          <p:nvPr/>
        </p:nvSpPr>
        <p:spPr>
          <a:xfrm>
            <a:off x="64135" y="1425795"/>
            <a:ext cx="1040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760414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30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7BEEC3-AD39-4080-8B33-2212E4551102}"/>
              </a:ext>
            </a:extLst>
          </p:cNvPr>
          <p:cNvSpPr txBox="1"/>
          <p:nvPr/>
        </p:nvSpPr>
        <p:spPr>
          <a:xfrm>
            <a:off x="-20320" y="781685"/>
            <a:ext cx="5151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Performance Comparison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9F87457-BD5C-4E49-ABF3-6F5F6F79CBEB}"/>
              </a:ext>
            </a:extLst>
          </p:cNvPr>
          <p:cNvSpPr txBox="1"/>
          <p:nvPr/>
        </p:nvSpPr>
        <p:spPr>
          <a:xfrm>
            <a:off x="151058" y="5171084"/>
            <a:ext cx="11824970" cy="1293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DLMC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Dataset: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achieves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2.23×–2.48×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speedup over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H100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2.43×–2.95×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RTX 5090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across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TF32 and FP16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settings.  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SuiteSparse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Dataset: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achieves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1.88×–4.76×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speedup over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H100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1.97×–4.70×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RTX 5090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across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TF32 and FP16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settings.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48D4A6D9-FBD6-4CE5-9CA3-AB411C76FC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6240" y="1297177"/>
            <a:ext cx="11520000" cy="371246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6186D26A-7856-4C15-8FAE-3B47ECD8F1FC}"/>
              </a:ext>
            </a:extLst>
          </p:cNvPr>
          <p:cNvSpPr txBox="1"/>
          <p:nvPr/>
        </p:nvSpPr>
        <p:spPr>
          <a:xfrm>
            <a:off x="-10160" y="4932515"/>
            <a:ext cx="12202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Kernel performance on H100 and RTX 5090 GPUs. (a, c) </a:t>
            </a:r>
            <a:r>
              <a:rPr lang="en-US" altLang="zh-CN" sz="1400" dirty="0" err="1"/>
              <a:t>TileSpMM</a:t>
            </a:r>
            <a:r>
              <a:rPr lang="en-US" altLang="zh-CN" sz="1400" dirty="0"/>
              <a:t> speedup over </a:t>
            </a:r>
            <a:r>
              <a:rPr lang="en-US" altLang="zh-CN" sz="1400" dirty="0" err="1"/>
              <a:t>cuSPARSE</a:t>
            </a:r>
            <a:r>
              <a:rPr lang="en-US" altLang="zh-CN" sz="1400" dirty="0"/>
              <a:t>. (b, d) Absolute TFLOPS on </a:t>
            </a:r>
            <a:r>
              <a:rPr lang="en-US" altLang="zh-CN" sz="1400" dirty="0" err="1"/>
              <a:t>SuiteSparse</a:t>
            </a:r>
            <a:r>
              <a:rPr lang="en-US" altLang="zh-CN" sz="1400" dirty="0"/>
              <a:t> with FP16 and </a:t>
            </a:r>
            <a:r>
              <a:rPr lang="en-US" altLang="zh-CN" sz="1400" dirty="0" err="1"/>
              <a:t>colB</a:t>
            </a:r>
            <a:r>
              <a:rPr lang="en-US" altLang="zh-CN" sz="1400" dirty="0"/>
              <a:t> = 128.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18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31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7BEEC3-AD39-4080-8B33-2212E4551102}"/>
              </a:ext>
            </a:extLst>
          </p:cNvPr>
          <p:cNvSpPr txBox="1"/>
          <p:nvPr/>
        </p:nvSpPr>
        <p:spPr>
          <a:xfrm>
            <a:off x="-20320" y="781685"/>
            <a:ext cx="51511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Performance Comparison</a:t>
            </a: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15D3EA5E-8474-4E51-A896-FF646D08D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040" y="1366460"/>
            <a:ext cx="5760000" cy="2683519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65CD998-18E2-420D-AED2-376E83678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291684"/>
              </p:ext>
            </p:extLst>
          </p:nvPr>
        </p:nvGraphicFramePr>
        <p:xfrm>
          <a:off x="6024563" y="3715587"/>
          <a:ext cx="6070597" cy="263709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752327">
                  <a:extLst>
                    <a:ext uri="{9D8B030D-6E8A-4147-A177-3AD203B41FA5}">
                      <a16:colId xmlns:a16="http://schemas.microsoft.com/office/drawing/2014/main" val="4234569641"/>
                    </a:ext>
                  </a:extLst>
                </a:gridCol>
                <a:gridCol w="651404">
                  <a:extLst>
                    <a:ext uri="{9D8B030D-6E8A-4147-A177-3AD203B41FA5}">
                      <a16:colId xmlns:a16="http://schemas.microsoft.com/office/drawing/2014/main" val="3981898500"/>
                    </a:ext>
                  </a:extLst>
                </a:gridCol>
                <a:gridCol w="678928">
                  <a:extLst>
                    <a:ext uri="{9D8B030D-6E8A-4147-A177-3AD203B41FA5}">
                      <a16:colId xmlns:a16="http://schemas.microsoft.com/office/drawing/2014/main" val="3719521734"/>
                    </a:ext>
                  </a:extLst>
                </a:gridCol>
                <a:gridCol w="703394">
                  <a:extLst>
                    <a:ext uri="{9D8B030D-6E8A-4147-A177-3AD203B41FA5}">
                      <a16:colId xmlns:a16="http://schemas.microsoft.com/office/drawing/2014/main" val="1959957935"/>
                    </a:ext>
                  </a:extLst>
                </a:gridCol>
                <a:gridCol w="651404">
                  <a:extLst>
                    <a:ext uri="{9D8B030D-6E8A-4147-A177-3AD203B41FA5}">
                      <a16:colId xmlns:a16="http://schemas.microsoft.com/office/drawing/2014/main" val="25324474"/>
                    </a:ext>
                  </a:extLst>
                </a:gridCol>
                <a:gridCol w="651404">
                  <a:extLst>
                    <a:ext uri="{9D8B030D-6E8A-4147-A177-3AD203B41FA5}">
                      <a16:colId xmlns:a16="http://schemas.microsoft.com/office/drawing/2014/main" val="2111688417"/>
                    </a:ext>
                  </a:extLst>
                </a:gridCol>
                <a:gridCol w="678928">
                  <a:extLst>
                    <a:ext uri="{9D8B030D-6E8A-4147-A177-3AD203B41FA5}">
                      <a16:colId xmlns:a16="http://schemas.microsoft.com/office/drawing/2014/main" val="727293301"/>
                    </a:ext>
                  </a:extLst>
                </a:gridCol>
                <a:gridCol w="651404">
                  <a:extLst>
                    <a:ext uri="{9D8B030D-6E8A-4147-A177-3AD203B41FA5}">
                      <a16:colId xmlns:a16="http://schemas.microsoft.com/office/drawing/2014/main" val="3596951558"/>
                    </a:ext>
                  </a:extLst>
                </a:gridCol>
                <a:gridCol w="651404">
                  <a:extLst>
                    <a:ext uri="{9D8B030D-6E8A-4147-A177-3AD203B41FA5}">
                      <a16:colId xmlns:a16="http://schemas.microsoft.com/office/drawing/2014/main" val="807957394"/>
                    </a:ext>
                  </a:extLst>
                </a:gridCol>
              </a:tblGrid>
              <a:tr h="258439">
                <a:tc>
                  <a:txBody>
                    <a:bodyPr/>
                    <a:lstStyle/>
                    <a:p>
                      <a:pPr algn="ctr"/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FP16/FP32 (mixed)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TF32</a:t>
                      </a:r>
                      <a:endParaRPr lang="zh-CN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90983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Speedup</a:t>
                      </a:r>
                      <a:endParaRPr lang="zh-CN" altLang="en-US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Flash.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SMaT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SSpMM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cuSP.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Flash.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Acc.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RoDe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cuSP.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759409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&lt;1</a:t>
                      </a:r>
                      <a:endParaRPr lang="zh-CN" sz="14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2.89%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13.33%</a:t>
                      </a:r>
                      <a:endParaRPr lang="zh-CN" sz="1400" b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32.45%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28.47%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2.26%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45776593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1–1.5</a:t>
                      </a:r>
                      <a:endParaRPr lang="zh-CN" sz="14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73.75%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56.23%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13.80%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66.30%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30.77%</a:t>
                      </a:r>
                      <a:endParaRPr lang="zh-CN" sz="1400" b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33.21%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38.02%</a:t>
                      </a:r>
                      <a:endParaRPr lang="zh-CN" sz="1400" b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710163642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1.5–2</a:t>
                      </a:r>
                      <a:endParaRPr lang="zh-CN" sz="14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12.59%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16.40%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31.60%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16.85%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13.21%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14.86%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23.52%</a:t>
                      </a:r>
                      <a:endParaRPr lang="zh-CN" sz="1400" b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382639925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≥2</a:t>
                      </a:r>
                      <a:endParaRPr lang="zh-CN" sz="14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4.16%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99.69%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24.47%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54.34%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3.52%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23.57%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23.46%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36.20%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486134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13.72x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2.36x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1.25x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1.64x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1.41x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1.97x</a:t>
                      </a:r>
                      <a:endParaRPr lang="zh-CN" sz="14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44218260"/>
                  </a:ext>
                </a:extLst>
              </a:tr>
              <a:tr h="25843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endParaRPr lang="zh-CN" sz="14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4.95x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253.62x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110.69x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24.45x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3.20x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194.99x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7.05x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tabLst>
                          <a:tab pos="239395" algn="l"/>
                        </a:tabLst>
                      </a:pPr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15.54x</a:t>
                      </a:r>
                      <a:endParaRPr lang="zh-CN" sz="14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3287592478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4E2C0F56-5FC2-461A-A09D-57909E5848EB}"/>
              </a:ext>
            </a:extLst>
          </p:cNvPr>
          <p:cNvSpPr txBox="1"/>
          <p:nvPr/>
        </p:nvSpPr>
        <p:spPr>
          <a:xfrm>
            <a:off x="7386738" y="3217259"/>
            <a:ext cx="410621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Performance Speedup Distribution of </a:t>
            </a:r>
            <a:r>
              <a:rPr lang="en-US" altLang="zh-CN" sz="1300" dirty="0" err="1"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 on the </a:t>
            </a:r>
            <a:r>
              <a:rPr lang="en-US" altLang="zh-CN" sz="1300" dirty="0" err="1">
                <a:latin typeface="Arial" panose="020B0604020202020204" pitchFamily="34" charset="0"/>
                <a:cs typeface="Arial" panose="020B0604020202020204" pitchFamily="34" charset="0"/>
              </a:rPr>
              <a:t>SuiteSparse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 Dataset Using an RTX 5090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20E973F-DA68-4794-B263-97F2E42B1214}"/>
              </a:ext>
            </a:extLst>
          </p:cNvPr>
          <p:cNvSpPr txBox="1"/>
          <p:nvPr/>
        </p:nvSpPr>
        <p:spPr>
          <a:xfrm>
            <a:off x="497565" y="4029020"/>
            <a:ext cx="50609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Performance comparison of </a:t>
            </a:r>
            <a:r>
              <a:rPr lang="en-US" altLang="zh-CN" sz="1300" dirty="0" err="1"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 and other baselines across different sparsity </a:t>
            </a:r>
            <a:r>
              <a:rPr lang="en-US" altLang="zh-CN" sz="1300">
                <a:latin typeface="Arial" panose="020B0604020202020204" pitchFamily="34" charset="0"/>
                <a:cs typeface="Arial" panose="020B0604020202020204" pitchFamily="34" charset="0"/>
              </a:rPr>
              <a:t>levels on 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the DLMC dataset using the H100 GPU.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623B22-BE08-4960-9287-B03B71EF5DE5}"/>
              </a:ext>
            </a:extLst>
          </p:cNvPr>
          <p:cNvSpPr txBox="1"/>
          <p:nvPr/>
        </p:nvSpPr>
        <p:spPr>
          <a:xfrm>
            <a:off x="6076400" y="1672652"/>
            <a:ext cx="5654542" cy="144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Across varying sparsity ratios and configurations on the H100 GPU,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achieves a speedup of at least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2.0x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over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in every group, reaching up to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2.7x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B451A4D-8743-4ACC-B65C-DC7B5D54D6C0}"/>
              </a:ext>
            </a:extLst>
          </p:cNvPr>
          <p:cNvSpPr txBox="1"/>
          <p:nvPr/>
        </p:nvSpPr>
        <p:spPr>
          <a:xfrm>
            <a:off x="335999" y="4800951"/>
            <a:ext cx="5760001" cy="144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On the RTX 5090 GPU, TileSpMM achieves a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&gt;2.0x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speedup over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of the matrices under FP16, and outperforms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cuSPARSE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97%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of the test matrices under TF32.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66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32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7BEEC3-AD39-4080-8B33-2212E4551102}"/>
              </a:ext>
            </a:extLst>
          </p:cNvPr>
          <p:cNvSpPr txBox="1"/>
          <p:nvPr/>
        </p:nvSpPr>
        <p:spPr>
          <a:xfrm>
            <a:off x="-20319" y="781685"/>
            <a:ext cx="31699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Ablation Study</a:t>
            </a:r>
          </a:p>
        </p:txBody>
      </p:sp>
      <p:pic>
        <p:nvPicPr>
          <p:cNvPr id="9" name="图形 8">
            <a:extLst>
              <a:ext uri="{FF2B5EF4-FFF2-40B4-BE49-F238E27FC236}">
                <a16:creationId xmlns:a16="http://schemas.microsoft.com/office/drawing/2014/main" id="{54743EF5-B32E-4CD5-B5B5-4331805DB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3198" y="1274835"/>
            <a:ext cx="6120000" cy="462598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977EF29-BDCB-4C89-AF1D-625EC4BAF161}"/>
              </a:ext>
            </a:extLst>
          </p:cNvPr>
          <p:cNvSpPr txBox="1"/>
          <p:nvPr/>
        </p:nvSpPr>
        <p:spPr>
          <a:xfrm>
            <a:off x="-10160" y="5900820"/>
            <a:ext cx="76517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Ablation study of </a:t>
            </a:r>
            <a:r>
              <a:rPr lang="en-US" altLang="zh-CN" sz="1300" dirty="0" err="1"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. V1, V2, and V3 progressively incorporate multi-granularity partitioning and load balancing. The inset pie charts show the selected 64/16/8-row tile distribution for each matrix.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B6673E6-262C-4621-9B86-9E1A329AD0B8}"/>
                  </a:ext>
                </a:extLst>
              </p:cNvPr>
              <p:cNvSpPr txBox="1"/>
              <p:nvPr/>
            </p:nvSpPr>
            <p:spPr>
              <a:xfrm>
                <a:off x="6400728" y="1945535"/>
                <a:ext cx="5480122" cy="32515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Multi-granularity Partitioning (</a:t>
                </a:r>
                <a14:m>
                  <m:oMath xmlns:m="http://schemas.openxmlformats.org/officeDocument/2006/math"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𝑉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1→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𝑉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2</m:t>
                    </m:r>
                  </m:oMath>
                </a14:m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): Yields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1.12x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to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2.13x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speedups by flexibly assigning 64-Row tiles to dense clusters to maximize throughput, while preserving 8-Row for sparse regions to strictly control zero-padding.</a:t>
                </a:r>
              </a:p>
              <a:p>
                <a:pPr marR="0" lvl="0" algn="l" defTabSz="914400" rtl="0" eaLnBrk="0" fontAlgn="base" latinLnBrk="0" hangingPunct="0">
                  <a:lnSpc>
                    <a:spcPct val="125000"/>
                  </a:lnSpc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Load Balancing Strategy (</a:t>
                </a:r>
                <a14:m>
                  <m:oMath xmlns:m="http://schemas.openxmlformats.org/officeDocument/2006/math"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𝑉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2→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𝑉</m:t>
                    </m:r>
                    <m:r>
                      <a:rPr kumimoji="0" lang="zh-CN" altLang="zh-CN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Google Sans Text"/>
                      </a:rPr>
                      <m:t>3</m:t>
                    </m:r>
                  </m:oMath>
                </a14:m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): Achieves an additional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1.14x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to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1.47x </a:t>
                </a:r>
                <a:r>
                  <a:rPr kumimoji="0" lang="zh-CN" altLang="zh-CN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Google Sans Text"/>
                    <a:cs typeface="Arial" panose="020B0604020202020204" pitchFamily="34" charset="0"/>
                  </a:rPr>
                  <a:t>speedup by successfully redistributing long-tail tasks, ensuring balanced execution times across GPU SMs.</a:t>
                </a:r>
                <a:endParaRPr kumimoji="0" lang="zh-CN" altLang="zh-CN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B6673E6-262C-4621-9B86-9E1A329AD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28" y="1945535"/>
                <a:ext cx="5480122" cy="3251531"/>
              </a:xfrm>
              <a:prstGeom prst="rect">
                <a:avLst/>
              </a:prstGeom>
              <a:blipFill>
                <a:blip r:embed="rId10"/>
                <a:stretch>
                  <a:fillRect l="-1001" r="-1780" b="-20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205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33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7BEEC3-AD39-4080-8B33-2212E4551102}"/>
              </a:ext>
            </a:extLst>
          </p:cNvPr>
          <p:cNvSpPr txBox="1"/>
          <p:nvPr/>
        </p:nvSpPr>
        <p:spPr>
          <a:xfrm>
            <a:off x="-20320" y="781685"/>
            <a:ext cx="6230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End-to-end GCNs Performance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AFC43ED-CFB6-455F-A8A3-9B8D14ACCC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40" y="1331331"/>
            <a:ext cx="10080000" cy="291966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20B2774-73B4-4EDB-8EA1-0CD80402C4A2}"/>
              </a:ext>
            </a:extLst>
          </p:cNvPr>
          <p:cNvSpPr txBox="1"/>
          <p:nvPr/>
        </p:nvSpPr>
        <p:spPr>
          <a:xfrm>
            <a:off x="1243960" y="4184612"/>
            <a:ext cx="9573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End-to-end GCN performance speedup on RTX 5090 (top) and H100 (bottom) GPUs. Speedups are normalized to </a:t>
            </a:r>
            <a:r>
              <a:rPr lang="en-US" altLang="zh-CN" sz="1300" dirty="0" err="1">
                <a:latin typeface="Arial" panose="020B0604020202020204" pitchFamily="34" charset="0"/>
                <a:cs typeface="Arial" panose="020B0604020202020204" pitchFamily="34" charset="0"/>
              </a:rPr>
              <a:t>FlashSparse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 FP16 (1.0× baseline); FP16 and TF32 results are shown.</a:t>
            </a:r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01D3C1D-ECEE-4E50-9772-E3D475063002}"/>
              </a:ext>
            </a:extLst>
          </p:cNvPr>
          <p:cNvSpPr txBox="1"/>
          <p:nvPr/>
        </p:nvSpPr>
        <p:spPr>
          <a:xfrm>
            <a:off x="412592" y="4787991"/>
            <a:ext cx="11595416" cy="152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Experimental Setup: Evaluated on a 5-layer GCN in </a:t>
            </a:r>
            <a:r>
              <a:rPr kumimoji="0" lang="en-US" altLang="zh-CN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PyTorch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one-time preprocessing overhead is cached and fully amortized.</a:t>
            </a:r>
          </a:p>
          <a:p>
            <a:pPr marL="0" marR="0" lvl="0" indent="0" algn="l" defTabSz="914400" rtl="0" eaLnBrk="0" fontAlgn="base" latinLnBrk="0" hangingPunct="0">
              <a:lnSpc>
                <a:spcPct val="125000"/>
              </a:lnSpc>
              <a:spcAft>
                <a:spcPts val="600"/>
              </a:spcAft>
              <a:buClrTx/>
              <a:buSzTx/>
              <a:tabLst/>
            </a:pP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Overall Speedup: Compared to </a:t>
            </a:r>
            <a:r>
              <a:rPr kumimoji="0" lang="en-US" altLang="zh-CN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FlashSparse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FP16, achieves geometric mean speedups of 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1.5x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(up to 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13.2x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on RTX 5090, and 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1.7x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(up to 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14.6x</a:t>
            </a:r>
            <a:r>
              <a:rPr kumimoji="0" lang="en-US" altLang="zh-CN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on H100.</a:t>
            </a:r>
            <a:endParaRPr kumimoji="0" lang="zh-CN" altLang="zh-CN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118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34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7BEEC3-AD39-4080-8B33-2212E4551102}"/>
              </a:ext>
            </a:extLst>
          </p:cNvPr>
          <p:cNvSpPr txBox="1"/>
          <p:nvPr/>
        </p:nvSpPr>
        <p:spPr>
          <a:xfrm>
            <a:off x="-20320" y="781685"/>
            <a:ext cx="6795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Preprocessing Overhead Analysis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F29652D-5EC3-4259-92FA-6FBB106CAE49}"/>
              </a:ext>
            </a:extLst>
          </p:cNvPr>
          <p:cNvSpPr txBox="1"/>
          <p:nvPr/>
        </p:nvSpPr>
        <p:spPr>
          <a:xfrm>
            <a:off x="267335" y="6015538"/>
            <a:ext cx="67035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Preprocessing time of different SpMM methods under (a) TF32 and (b) FP16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9E9BECF-1448-4F19-8BA5-AC8F18D93ADB}"/>
                  </a:ext>
                </a:extLst>
              </p:cNvPr>
              <p:cNvSpPr txBox="1"/>
              <p:nvPr/>
            </p:nvSpPr>
            <p:spPr>
              <a:xfrm>
                <a:off x="6814820" y="4242651"/>
                <a:ext cx="5377180" cy="1789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The preprocessing time </a:t>
                </a:r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scales linearly with the number of </a:t>
                </a:r>
                <a:r>
                  <a:rPr lang="en-US" altLang="zh-CN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nonzeros</a:t>
                </a:r>
                <a:r>
                  <a:rPr lang="en-US" altLang="zh-CN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𝑶</m:t>
                    </m:r>
                    <m:r>
                      <a:rPr lang="en-US" altLang="zh-CN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𝑵𝑵𝒁</m:t>
                    </m:r>
                    <m:r>
                      <a:rPr lang="en-US" altLang="zh-CN" b="1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. As a </a:t>
                </a:r>
                <a:r>
                  <a:rPr lang="en-US" altLang="zh-CN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one-time preprocessing cost</a:t>
                </a:r>
                <a:r>
                  <a:rPr lang="en-US" altLang="zh-CN" dirty="0">
                    <a:latin typeface="Arial" panose="020B0604020202020204" pitchFamily="34" charset="0"/>
                    <a:cs typeface="Arial" panose="020B0604020202020204" pitchFamily="34" charset="0"/>
                  </a:rPr>
                  <a:t>, It is effectively shared across repeated workloads (e.g., GCNs) and the overhead is acceptable.</a:t>
                </a:r>
                <a:endParaRPr kumimoji="0" lang="zh-CN" altLang="zh-CN" sz="1800" i="0" u="none" strike="noStrike" cap="none" normalizeH="0" baseline="0" dirty="0">
                  <a:ln>
                    <a:noFill/>
                  </a:ln>
                  <a:solidFill>
                    <a:srgbClr val="4874CB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9E9BECF-1448-4F19-8BA5-AC8F18D93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20" y="4242651"/>
                <a:ext cx="5377180" cy="1789592"/>
              </a:xfrm>
              <a:prstGeom prst="rect">
                <a:avLst/>
              </a:prstGeom>
              <a:blipFill>
                <a:blip r:embed="rId8"/>
                <a:stretch>
                  <a:fillRect l="-1020" r="-1814" b="-44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AF78A96F-130C-464C-886E-282C4172EC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5" y="1477147"/>
            <a:ext cx="6480000" cy="455509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DFBB748-C2B2-4C65-9BD7-58AAFE1C1DB3}"/>
              </a:ext>
            </a:extLst>
          </p:cNvPr>
          <p:cNvSpPr/>
          <p:nvPr/>
        </p:nvSpPr>
        <p:spPr>
          <a:xfrm>
            <a:off x="8726046" y="2107822"/>
            <a:ext cx="1839242" cy="28080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 Prediction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65D88B1-447F-4C01-893A-071E93A3DB03}"/>
              </a:ext>
            </a:extLst>
          </p:cNvPr>
          <p:cNvSpPr/>
          <p:nvPr/>
        </p:nvSpPr>
        <p:spPr>
          <a:xfrm>
            <a:off x="8823261" y="1516772"/>
            <a:ext cx="1644812" cy="28128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 Extraction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4D3C688-CFBA-41FB-B712-23EC189E7B92}"/>
              </a:ext>
            </a:extLst>
          </p:cNvPr>
          <p:cNvSpPr/>
          <p:nvPr/>
        </p:nvSpPr>
        <p:spPr>
          <a:xfrm>
            <a:off x="8794880" y="3880002"/>
            <a:ext cx="1701575" cy="28080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 Conversion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C17966B-495E-41D6-90AC-ED2C076EEEFE}"/>
              </a:ext>
            </a:extLst>
          </p:cNvPr>
          <p:cNvSpPr/>
          <p:nvPr/>
        </p:nvSpPr>
        <p:spPr>
          <a:xfrm>
            <a:off x="9100785" y="3289437"/>
            <a:ext cx="1089765" cy="28080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Partitioning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4E7CF56-E962-4E48-9FD3-23A127BF9AAC}"/>
              </a:ext>
            </a:extLst>
          </p:cNvPr>
          <p:cNvSpPr/>
          <p:nvPr/>
        </p:nvSpPr>
        <p:spPr>
          <a:xfrm>
            <a:off x="8927987" y="2698386"/>
            <a:ext cx="1435361" cy="281286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Load Balancing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F705413-E699-493E-99A6-10DBF9CA7F11}"/>
              </a:ext>
            </a:extLst>
          </p:cNvPr>
          <p:cNvSpPr txBox="1"/>
          <p:nvPr/>
        </p:nvSpPr>
        <p:spPr>
          <a:xfrm>
            <a:off x="6799192" y="1464059"/>
            <a:ext cx="1794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Preprocessing: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0E3A173-B60A-4118-9F8E-C0A5A43DE042}"/>
              </a:ext>
            </a:extLst>
          </p:cNvPr>
          <p:cNvCxnSpPr>
            <a:stCxn id="18" idx="2"/>
            <a:endCxn id="7" idx="0"/>
          </p:cNvCxnSpPr>
          <p:nvPr/>
        </p:nvCxnSpPr>
        <p:spPr>
          <a:xfrm>
            <a:off x="9645667" y="1798058"/>
            <a:ext cx="0" cy="3097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17F34D7-C9F5-4756-8AB2-975F26C53098}"/>
              </a:ext>
            </a:extLst>
          </p:cNvPr>
          <p:cNvCxnSpPr>
            <a:cxnSpLocks/>
            <a:stCxn id="7" idx="2"/>
            <a:endCxn id="23" idx="0"/>
          </p:cNvCxnSpPr>
          <p:nvPr/>
        </p:nvCxnSpPr>
        <p:spPr>
          <a:xfrm>
            <a:off x="9645667" y="2388622"/>
            <a:ext cx="1" cy="3097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1DCC5FF0-82EE-4ADF-A6CC-539E7D06AC69}"/>
              </a:ext>
            </a:extLst>
          </p:cNvPr>
          <p:cNvCxnSpPr>
            <a:cxnSpLocks/>
            <a:stCxn id="23" idx="2"/>
            <a:endCxn id="22" idx="0"/>
          </p:cNvCxnSpPr>
          <p:nvPr/>
        </p:nvCxnSpPr>
        <p:spPr>
          <a:xfrm>
            <a:off x="9645668" y="2979672"/>
            <a:ext cx="0" cy="3097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5E7C8625-6220-4B72-8C0D-18221227F907}"/>
              </a:ext>
            </a:extLst>
          </p:cNvPr>
          <p:cNvCxnSpPr>
            <a:cxnSpLocks/>
            <a:stCxn id="22" idx="2"/>
            <a:endCxn id="21" idx="0"/>
          </p:cNvCxnSpPr>
          <p:nvPr/>
        </p:nvCxnSpPr>
        <p:spPr>
          <a:xfrm>
            <a:off x="9645668" y="3570237"/>
            <a:ext cx="0" cy="30976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796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9332" y="3014027"/>
            <a:ext cx="269138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4800" b="1" spc="400" dirty="0">
                <a:latin typeface="Arial"/>
                <a:ea typeface="微软雅黑"/>
              </a:rPr>
              <a:t>Outline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FA44199-01A1-41B8-9F9C-7F61FC04DD29}"/>
              </a:ext>
            </a:extLst>
          </p:cNvPr>
          <p:cNvCxnSpPr>
            <a:cxnSpLocks/>
          </p:cNvCxnSpPr>
          <p:nvPr/>
        </p:nvCxnSpPr>
        <p:spPr>
          <a:xfrm>
            <a:off x="4529889" y="1467853"/>
            <a:ext cx="0" cy="4271210"/>
          </a:xfrm>
          <a:prstGeom prst="line">
            <a:avLst/>
          </a:prstGeom>
          <a:ln w="28575">
            <a:solidFill>
              <a:srgbClr val="8FAA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4F83063-5A17-436C-895F-09C6C5734E6C}"/>
              </a:ext>
            </a:extLst>
          </p:cNvPr>
          <p:cNvSpPr txBox="1"/>
          <p:nvPr/>
        </p:nvSpPr>
        <p:spPr>
          <a:xfrm>
            <a:off x="5239065" y="1581794"/>
            <a:ext cx="4094708" cy="369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Background</a:t>
            </a:r>
            <a:endParaRPr lang="en-US" altLang="en-US" sz="3200" spc="200" dirty="0">
              <a:solidFill>
                <a:srgbClr val="4874CB"/>
              </a:solidFill>
              <a:latin typeface="Arial"/>
              <a:ea typeface="微软雅黑"/>
            </a:endParaRP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Motivation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zh-CN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TileSpMM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chemeClr val="bg2">
                    <a:lumMod val="85000"/>
                  </a:schemeClr>
                </a:solidFill>
                <a:latin typeface="Arial"/>
                <a:ea typeface="微软雅黑"/>
              </a:rPr>
              <a:t>Evaluation</a:t>
            </a:r>
          </a:p>
          <a:p>
            <a:pPr marL="457200" lvl="0" indent="-457200" algn="l">
              <a:lnSpc>
                <a:spcPct val="150000"/>
              </a:lnSpc>
              <a:buFont typeface="Wingdings" charset="0"/>
              <a:buChar char="n"/>
            </a:pPr>
            <a:r>
              <a:rPr lang="en-US" altLang="en-US" sz="3200" spc="200" dirty="0">
                <a:solidFill>
                  <a:srgbClr val="4874CB"/>
                </a:solidFill>
                <a:latin typeface="Arial"/>
                <a:ea typeface="微软雅黑"/>
              </a:rPr>
              <a:t>Conclusion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450498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783590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图片 3" descr="icp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35" y="118745"/>
            <a:ext cx="1427480" cy="570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ssslab4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3245" y="59055"/>
            <a:ext cx="1268095" cy="629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校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580" y="40005"/>
            <a:ext cx="706755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CE17F9-BF73-42F7-914D-E80E86833DED}"/>
              </a:ext>
            </a:extLst>
          </p:cNvPr>
          <p:cNvSpPr txBox="1"/>
          <p:nvPr/>
        </p:nvSpPr>
        <p:spPr>
          <a:xfrm>
            <a:off x="-10160" y="6483690"/>
            <a:ext cx="11836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  <a:latin typeface="Arial"/>
              </a:rPr>
              <a:t>Z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eng</a:t>
            </a:r>
            <a:r>
              <a:rPr lang="en-GB" altLang="zh-CN" sz="1400" dirty="0">
                <a:solidFill>
                  <a:schemeClr val="bg1"/>
                </a:solidFill>
                <a:latin typeface="Arial"/>
              </a:rPr>
              <a:t> et al.,</a:t>
            </a:r>
            <a:r>
              <a:rPr lang="en-US" altLang="en-GB" sz="1400" dirty="0">
                <a:solidFill>
                  <a:schemeClr val="bg1"/>
                </a:solidFill>
                <a:latin typeface="Arial"/>
              </a:rPr>
              <a:t> TileSpMM: A Variable-Size Tiled Algorithm for Sparse Matrix-Matrix Multiplication on Tensor Cores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10023A9-A09E-4B85-9348-FC8B3058ED6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36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F847D0-17C6-46EE-8F92-99C522EF97C8}"/>
              </a:ext>
            </a:extLst>
          </p:cNvPr>
          <p:cNvSpPr txBox="1"/>
          <p:nvPr/>
        </p:nvSpPr>
        <p:spPr>
          <a:xfrm>
            <a:off x="425767" y="1977704"/>
            <a:ext cx="11340465" cy="317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This work introduces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TileSpMM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an algorithmic approach designed to accelerate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unstructured SpMM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by leveraging the computational capabilities of modern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Tensor Core Units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To address the inherent trade-off between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zero-padding overhead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locality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found in traditional single-granularity tiling, we use a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locality-aware dynamic partitioning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method with a specific load balancing strategy to improve hardware utilization.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Experimental evaluations on the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NVIDIA H100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RTX 5090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GPUs indicate that our proposed method can provide consistent and positive performance improvements when compared with existing SpMM baselines.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7490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-1" y="2631075"/>
            <a:ext cx="1219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en-US" sz="3600" b="1" kern="600" dirty="0">
                <a:solidFill>
                  <a:schemeClr val="accent1"/>
                </a:solidFill>
                <a:latin typeface="Arial"/>
                <a:ea typeface="Adobe 黑体 Std R"/>
              </a:rPr>
              <a:t>TileSpMM: A Variable-Size Tiled Algorithm for Sparse Matrix-Matrix Multiplication on Tensor Cores</a:t>
            </a:r>
            <a:endParaRPr lang="en-US" altLang="en-US" sz="3600" b="1" kern="600" dirty="0">
              <a:solidFill>
                <a:schemeClr val="accent1"/>
              </a:solidFill>
              <a:latin typeface="Arial"/>
              <a:ea typeface="宋体"/>
            </a:endParaRPr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6419215"/>
            <a:ext cx="12192000" cy="438785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l"/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204649-532A-43AB-9D2D-35C579F742D5}"/>
              </a:ext>
            </a:extLst>
          </p:cNvPr>
          <p:cNvSpPr txBox="1"/>
          <p:nvPr/>
        </p:nvSpPr>
        <p:spPr>
          <a:xfrm>
            <a:off x="1254442" y="1356630"/>
            <a:ext cx="10102850" cy="1323439"/>
          </a:xfrm>
          <a:prstGeom prst="rect">
            <a:avLst/>
          </a:prstGeom>
          <a:ln w="12700">
            <a:prstDash val="solid"/>
            <a:miter/>
          </a:ln>
        </p:spPr>
        <p:txBody>
          <a:bodyPr>
            <a:spAutoFit/>
          </a:bodyPr>
          <a:lstStyle/>
          <a:p>
            <a:pPr lvl="0" algn="ctr"/>
            <a:r>
              <a:rPr lang="en-US" altLang="zh-CN" sz="8000" b="1" dirty="0">
                <a:solidFill>
                  <a:srgbClr val="4874CB"/>
                </a:solidFill>
                <a:latin typeface="Arial"/>
                <a:ea typeface="Arial"/>
              </a:rPr>
              <a:t>Thanks</a:t>
            </a:r>
            <a:r>
              <a:rPr lang="zh-CN" altLang="en-US" sz="8000" b="1" dirty="0">
                <a:solidFill>
                  <a:srgbClr val="4874CB"/>
                </a:solidFill>
                <a:latin typeface="Arial"/>
                <a:ea typeface="Arial"/>
              </a:rPr>
              <a:t>！</a:t>
            </a:r>
            <a:endParaRPr lang="zh-CN" altLang="zh-CN" sz="8000" b="1" dirty="0">
              <a:solidFill>
                <a:srgbClr val="4874CB"/>
              </a:solidFill>
              <a:latin typeface="Arial"/>
              <a:ea typeface="Arial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1BA4D78-525F-4CE5-810D-5421B98CD20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730942" y="6471920"/>
            <a:ext cx="421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en-US" dirty="0">
                <a:solidFill>
                  <a:srgbClr val="FFFFFF"/>
                </a:solidFill>
              </a:rPr>
              <a:t>37</a:t>
            </a:r>
          </a:p>
        </p:txBody>
      </p:sp>
      <p:sp>
        <p:nvSpPr>
          <p:cNvPr id="18" name="副标题 2">
            <a:extLst>
              <a:ext uri="{FF2B5EF4-FFF2-40B4-BE49-F238E27FC236}">
                <a16:creationId xmlns:a16="http://schemas.microsoft.com/office/drawing/2014/main" id="{B8939396-462E-4A80-BA84-5FB06305B95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4505684"/>
            <a:ext cx="12192000" cy="1519429"/>
          </a:xfrm>
          <a:prstGeom prst="rect">
            <a:avLst/>
          </a:prstGeom>
        </p:spPr>
        <p:txBody>
          <a:bodyPr/>
          <a:lstStyle>
            <a:lvl1pPr marL="342900" lvl="0" indent="-342900" algn="l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/>
                <a:ea typeface="微软雅黑"/>
              </a:defRPr>
            </a:lvl1pPr>
            <a:lvl2pPr marL="742950" lvl="1" indent="-285750" algn="l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/>
                <a:ea typeface="微软雅黑"/>
              </a:defRPr>
            </a:lvl2pPr>
            <a:lvl3pPr marL="1143000" lvl="2" indent="-228600" algn="l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/>
                <a:ea typeface="微软雅黑"/>
              </a:defRPr>
            </a:lvl3pPr>
            <a:lvl4pPr marL="1600200" lvl="3" indent="-228600" algn="l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4pPr>
            <a:lvl5pPr marL="2057400" lvl="4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5pPr>
            <a:lvl6pPr marL="2514600" lvl="5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6pPr>
            <a:lvl7pPr marL="2971800" lvl="6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7pPr>
            <a:lvl8pPr marL="3429000" lvl="7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8pPr>
            <a:lvl9pPr marL="3886200" lvl="8" indent="-228600" algn="l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/>
                <a:ea typeface="微软雅黑"/>
              </a:defRPr>
            </a:lvl9pPr>
          </a:lstStyle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b="0" u="sng" dirty="0">
                <a:latin typeface="Arial"/>
                <a:ea typeface="微软雅黑"/>
              </a:rPr>
              <a:t>Hongwei Zeng</a:t>
            </a:r>
            <a:r>
              <a:rPr lang="en-US" altLang="en-US" sz="2400" b="0" dirty="0">
                <a:latin typeface="Arial"/>
                <a:ea typeface="微软雅黑"/>
              </a:rPr>
              <a:t>, </a:t>
            </a:r>
            <a:r>
              <a:rPr lang="en-US" altLang="en-US" sz="2400" b="0" dirty="0" err="1">
                <a:latin typeface="Arial"/>
                <a:ea typeface="微软雅黑"/>
              </a:rPr>
              <a:t>Shuqin</a:t>
            </a:r>
            <a:r>
              <a:rPr lang="en-US" altLang="en-US" sz="2400" b="0" dirty="0">
                <a:latin typeface="Arial"/>
                <a:ea typeface="微软雅黑"/>
              </a:rPr>
              <a:t> Feng, </a:t>
            </a:r>
            <a:r>
              <a:rPr lang="en-US" altLang="en-US" sz="2400" b="0" dirty="0" err="1">
                <a:latin typeface="Arial"/>
                <a:ea typeface="微软雅黑"/>
              </a:rPr>
              <a:t>Haocheng</a:t>
            </a:r>
            <a:r>
              <a:rPr lang="en-US" altLang="en-US" sz="2400" b="0" dirty="0">
                <a:latin typeface="Arial"/>
                <a:ea typeface="微软雅黑"/>
              </a:rPr>
              <a:t> Lian, </a:t>
            </a:r>
            <a:r>
              <a:rPr lang="en-US" altLang="en-US" sz="2400" b="0" dirty="0" err="1">
                <a:latin typeface="Arial"/>
                <a:ea typeface="微软雅黑"/>
              </a:rPr>
              <a:t>Yuechen</a:t>
            </a:r>
            <a:r>
              <a:rPr lang="en-US" altLang="en-US" sz="2400" b="0" dirty="0">
                <a:latin typeface="Arial"/>
                <a:ea typeface="微软雅黑"/>
              </a:rPr>
              <a:t> Lu, </a:t>
            </a:r>
            <a:r>
              <a:rPr lang="en-US" altLang="en-US" sz="2400" b="0" dirty="0" err="1">
                <a:latin typeface="Arial"/>
                <a:ea typeface="微软雅黑"/>
              </a:rPr>
              <a:t>Weifeng</a:t>
            </a:r>
            <a:r>
              <a:rPr lang="en-US" altLang="en-US" sz="2400" b="0" dirty="0">
                <a:latin typeface="Arial"/>
                <a:ea typeface="微软雅黑"/>
              </a:rPr>
              <a:t> Liu</a:t>
            </a:r>
          </a:p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en-US" sz="2400" b="0" dirty="0">
                <a:latin typeface="Arial"/>
                <a:ea typeface="微软雅黑"/>
              </a:rPr>
              <a:t>Super Scientific Software Laboratory, China University of </a:t>
            </a:r>
            <a:r>
              <a:rPr lang="en-US" altLang="en-US" sz="2400" dirty="0">
                <a:latin typeface="Arial"/>
              </a:rPr>
              <a:t>Petroleum-Beijing, China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EE2A7E4-9533-41CA-B838-E0B2CD8A88FC}"/>
              </a:ext>
            </a:extLst>
          </p:cNvPr>
          <p:cNvSpPr/>
          <p:nvPr/>
        </p:nvSpPr>
        <p:spPr>
          <a:xfrm>
            <a:off x="0" y="0"/>
            <a:ext cx="12192000" cy="1123508"/>
          </a:xfrm>
          <a:prstGeom prst="rect">
            <a:avLst/>
          </a:prstGeom>
          <a:solidFill>
            <a:schemeClr val="accent1">
              <a:alpha val="61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20" name="图片 19" descr="icpp">
            <a:extLst>
              <a:ext uri="{FF2B5EF4-FFF2-40B4-BE49-F238E27FC236}">
                <a16:creationId xmlns:a16="http://schemas.microsoft.com/office/drawing/2014/main" id="{FCDE0DD8-5D7B-4616-B888-2D68AF575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718" y="147242"/>
            <a:ext cx="2009539" cy="8027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3D8A593-D5D4-49C8-A93D-2742D5099D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259" y="147242"/>
            <a:ext cx="2809597" cy="80274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8FBB351-F86A-4F19-BEC2-089402BB7E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858" y="218564"/>
            <a:ext cx="4063020" cy="66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664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mU4NzExZThlNGRiMThjZTVlM2FmYzIxZDdmOTg5Mj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23771</TotalTime>
  <Words>3741</Words>
  <Application>Microsoft Office PowerPoint</Application>
  <PresentationFormat>宽屏</PresentationFormat>
  <Paragraphs>657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46" baseType="lpstr">
      <vt:lpstr>Inter</vt:lpstr>
      <vt:lpstr>微软雅黑</vt:lpstr>
      <vt:lpstr>Arial</vt:lpstr>
      <vt:lpstr>Calibri</vt:lpstr>
      <vt:lpstr>Cambria Math</vt:lpstr>
      <vt:lpstr>Times New Roman</vt:lpstr>
      <vt:lpstr>Wingdings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宏伟 曾</cp:lastModifiedBy>
  <cp:revision>799</cp:revision>
  <dcterms:created xsi:type="dcterms:W3CDTF">2023-07-27T08:41:00Z</dcterms:created>
  <dcterms:modified xsi:type="dcterms:W3CDTF">2026-10-02T12:29:19Z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A7848B4040AD4F1AB1355A8A49AA175C_12</vt:lpwstr>
  </property>
  <property fmtid="{D5CDD505-2E9C-101B-9397-08002B2CF9AE}" pid="3" name="KSOProductBuildVer">
    <vt:lpwstr>2052-12.1.0.15120</vt:lpwstr>
  </property>
</Properties>
</file>