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54" r:id="rId3"/>
    <p:sldMasterId id="2147483660" r:id="rId4"/>
  </p:sldMasterIdLst>
  <p:notesMasterIdLst>
    <p:notesMasterId r:id="rId6"/>
  </p:notesMasterIdLst>
  <p:sldIdLst>
    <p:sldId id="256" r:id="rId5"/>
    <p:sldId id="257" r:id="rId7"/>
    <p:sldId id="258" r:id="rId8"/>
    <p:sldId id="259" r:id="rId9"/>
    <p:sldId id="260" r:id="rId10"/>
    <p:sldId id="261" r:id="rId11"/>
    <p:sldId id="262" r:id="rId12"/>
    <p:sldId id="263" r:id="rId13"/>
    <p:sldId id="265" r:id="rId14"/>
    <p:sldId id="266" r:id="rId15"/>
    <p:sldId id="292" r:id="rId16"/>
    <p:sldId id="267" r:id="rId17"/>
    <p:sldId id="268" r:id="rId18"/>
    <p:sldId id="269" r:id="rId19"/>
    <p:sldId id="270" r:id="rId20"/>
    <p:sldId id="271" r:id="rId21"/>
    <p:sldId id="272" r:id="rId22"/>
    <p:sldId id="290" r:id="rId23"/>
    <p:sldId id="273" r:id="rId24"/>
    <p:sldId id="274" r:id="rId25"/>
    <p:sldId id="275" r:id="rId26"/>
    <p:sldId id="276" r:id="rId27"/>
    <p:sldId id="277" r:id="rId28"/>
    <p:sldId id="278" r:id="rId29"/>
    <p:sldId id="279" r:id="rId30"/>
    <p:sldId id="280" r:id="rId31"/>
    <p:sldId id="281" r:id="rId32"/>
    <p:sldId id="282" r:id="rId33"/>
    <p:sldId id="291" r:id="rId34"/>
    <p:sldId id="283" r:id="rId35"/>
    <p:sldId id="285" r:id="rId36"/>
  </p:sldIdLst>
  <p:sldSz cx="9144000" cy="51435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1pPr>
    <a:lvl2pPr marR="0" lvl="1"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2pPr>
    <a:lvl3pPr marR="0" lvl="2"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3pPr>
    <a:lvl4pPr marR="0" lvl="3"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4pPr>
    <a:lvl5pPr marR="0" lvl="4"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5pPr>
    <a:lvl6pPr marR="0" lvl="5"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6pPr>
    <a:lvl7pPr marR="0" lvl="6"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7pPr>
    <a:lvl8pPr marR="0" lvl="7"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8pPr>
    <a:lvl9pPr marR="0" lvl="8"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9pPr>
  </p:defaultTextStyle>
  <p:extLst>
    <p:ext uri="{EFAFB233-063F-42B5-8137-9DF3F51BA10A}">
      <p15:sldGuideLst xmlns:p15="http://schemas.microsoft.com/office/powerpoint/2012/main">
        <p15:guide id="1" orient="horz" pos="1496" userDrawn="1">
          <p15:clr>
            <a:srgbClr val="747775"/>
          </p15:clr>
        </p15:guide>
        <p15:guide id="2" pos="2861" userDrawn="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DCF7"/>
    <a:srgbClr val="1D52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20"/>
    <p:restoredTop sz="94660"/>
  </p:normalViewPr>
  <p:slideViewPr>
    <p:cSldViewPr snapToGrid="0" showGuides="1">
      <p:cViewPr varScale="1">
        <p:scale>
          <a:sx n="100" d="100"/>
          <a:sy n="100" d="100"/>
        </p:scale>
        <p:origin x="0" y="0"/>
      </p:cViewPr>
      <p:guideLst>
        <p:guide orient="horz" pos="1496"/>
        <p:guide pos="2861"/>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2" name="Shape 2"/>
        <p:cNvGrpSpPr/>
        <p:nvPr/>
      </p:nvGrpSpPr>
      <p:grpSpPr>
        <a:xfrm>
          <a:off x="0" y="0"/>
          <a:ext cx="0" cy="0"/>
          <a:chOff x="0" y="0"/>
          <a:chExt cx="0" cy="0"/>
        </a:xfrm>
      </p:grpSpPr>
      <p:sp>
        <p:nvSpPr>
          <p:cNvPr id="3" name="Google Shape;3;n"/>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1pPr>
    <a:lvl2pPr marR="0" lvl="1"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2pPr>
    <a:lvl3pPr marR="0" lvl="2"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3pPr>
    <a:lvl4pPr marR="0" lvl="3"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4pPr>
    <a:lvl5pPr marR="0" lvl="4"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5pPr>
    <a:lvl6pPr marR="0" lvl="5"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6pPr>
    <a:lvl7pPr marR="0" lvl="6"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7pPr>
    <a:lvl8pPr marR="0" lvl="7"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8pPr>
    <a:lvl9pPr marR="0" lvl="8"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56" name="Shape 156"/>
        <p:cNvGrpSpPr/>
        <p:nvPr/>
      </p:nvGrpSpPr>
      <p:grpSpPr>
        <a:xfrm>
          <a:off x="0" y="0"/>
          <a:ext cx="0" cy="0"/>
          <a:chOff x="0" y="0"/>
          <a:chExt cx="0" cy="0"/>
        </a:xfrm>
      </p:grpSpPr>
      <p:sp>
        <p:nvSpPr>
          <p:cNvPr id="157" name="Google Shape;157;g3bbca51f0e7_2_53: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g3bbca51f0e7_2_53:notes"/>
          <p:cNvSpPr txBox="1"/>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tLang="zh-CN"/>
              <a:t>H</a:t>
            </a:r>
            <a:r>
              <a:rPr lang="zh-CN"/>
              <a:t>ello. I am Haocheng</a:t>
            </a:r>
            <a:r>
              <a:rPr lang="x-none" altLang="zh-CN"/>
              <a:t> </a:t>
            </a:r>
            <a:r>
              <a:rPr lang="zh-CN">
                <a:sym typeface="+mn-ea"/>
              </a:rPr>
              <a:t>Lian </a:t>
            </a:r>
            <a:r>
              <a:rPr lang="zh-CN"/>
              <a:t>from the China University of Petroleum (Beijing). The title of my report is Uni-STC: Unified Sparse Tensor Core. This work is completed in collaboration with the National University of Defense Technology.</a:t>
            </a:r>
            <a:endParaRPr 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370" name="Shape 370"/>
        <p:cNvGrpSpPr/>
        <p:nvPr/>
      </p:nvGrpSpPr>
      <p:grpSpPr>
        <a:xfrm>
          <a:off x="0" y="0"/>
          <a:ext cx="0" cy="0"/>
          <a:chOff x="0" y="0"/>
          <a:chExt cx="0" cy="0"/>
        </a:xfrm>
      </p:grpSpPr>
      <p:sp>
        <p:nvSpPr>
          <p:cNvPr id="371" name="Google Shape;371;g3bbca51f0e7_2_311: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g3bbca51f0e7_2_311:notes"/>
          <p:cNvSpPr txBox="1"/>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tLang="zh-CN"/>
              <a:t>The outer product order used by TMS originates from three classic matrix multiplication dataflows, including the dot product, the outer product, and the row-row</a:t>
            </a:r>
            <a:r>
              <a:rPr lang="x-none" altLang="en-US"/>
              <a:t> method</a:t>
            </a:r>
            <a:r>
              <a:rPr lang="en-US" altLang="zh-CN"/>
              <a:t>.</a:t>
            </a:r>
            <a:endParaRPr lang="en-US" altLang="zh-CN"/>
          </a:p>
          <a:p>
            <a:pPr marL="0" lvl="0" indent="0" algn="l" rtl="0">
              <a:spcBef>
                <a:spcPts val="0"/>
              </a:spcBef>
              <a:spcAft>
                <a:spcPts val="0"/>
              </a:spcAft>
              <a:buNone/>
            </a:pP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370" name="Shape 370"/>
        <p:cNvGrpSpPr/>
        <p:nvPr/>
      </p:nvGrpSpPr>
      <p:grpSpPr>
        <a:xfrm>
          <a:off x="0" y="0"/>
          <a:ext cx="0" cy="0"/>
          <a:chOff x="0" y="0"/>
          <a:chExt cx="0" cy="0"/>
        </a:xfrm>
      </p:grpSpPr>
      <p:sp>
        <p:nvSpPr>
          <p:cNvPr id="371" name="Google Shape;371;g3bbca51f0e7_2_311: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g3bbca51f0e7_2_311:notes"/>
          <p:cNvSpPr txBox="1"/>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tLang="zh-CN"/>
              <a:t>We designed an exhaustive experiment for these three execution orders, assuming that Uni-STC can execute 8 T-t</a:t>
            </a:r>
            <a:r>
              <a:rPr lang="x-none" altLang="en-US"/>
              <a:t>hree</a:t>
            </a:r>
            <a:r>
              <a:rPr lang="en-US" altLang="zh-CN"/>
              <a:t> tasks per cycle to analyze the data reuse rates of matrices A and B. </a:t>
            </a:r>
            <a:r>
              <a:rPr lang="x-none" altLang="en-US"/>
              <a:t>The r</a:t>
            </a:r>
            <a:r>
              <a:rPr lang="en-US" altLang="zh-CN"/>
              <a:t>esults show that, compared to the dot product and row-row orders, the outer product method is superior in terms of parallelism and data reuse capability.</a:t>
            </a:r>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388" name="Shape 388"/>
        <p:cNvGrpSpPr/>
        <p:nvPr/>
      </p:nvGrpSpPr>
      <p:grpSpPr>
        <a:xfrm>
          <a:off x="0" y="0"/>
          <a:ext cx="0" cy="0"/>
          <a:chOff x="0" y="0"/>
          <a:chExt cx="0" cy="0"/>
        </a:xfrm>
      </p:grpSpPr>
      <p:sp>
        <p:nvSpPr>
          <p:cNvPr id="389" name="Google Shape;389;g3bbca51f0e7_2_328: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g3bbca51f0e7_2_328:notes"/>
          <p:cNvSpPr txBox="1"/>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x-none" altLang="en-US"/>
              <a:t>For t</a:t>
            </a:r>
            <a:r>
              <a:rPr lang="en-US" altLang="zh-CN"/>
              <a:t>he</a:t>
            </a:r>
            <a:r>
              <a:rPr lang="x-none" altLang="en-US"/>
              <a:t> </a:t>
            </a:r>
            <a:r>
              <a:rPr lang="x-none" altLang="en-US">
                <a:sym typeface="+mn-ea"/>
              </a:rPr>
              <a:t>concatenated</a:t>
            </a:r>
            <a:r>
              <a:rPr lang="en-US" altLang="zh-CN">
                <a:sym typeface="+mn-ea"/>
              </a:rPr>
              <a:t> T</a:t>
            </a:r>
            <a:r>
              <a:rPr lang="x-none" altLang="en-US">
                <a:sym typeface="+mn-ea"/>
              </a:rPr>
              <a:t>-four</a:t>
            </a:r>
            <a:r>
              <a:rPr lang="en-US" altLang="zh-CN">
                <a:sym typeface="+mn-ea"/>
              </a:rPr>
              <a:t> tasks</a:t>
            </a:r>
            <a:r>
              <a:rPr lang="en-US" altLang="zh-CN"/>
              <a:t> generate</a:t>
            </a:r>
            <a:r>
              <a:rPr lang="x-none" altLang="en-US"/>
              <a:t>d</a:t>
            </a:r>
            <a:r>
              <a:rPr lang="en-US" altLang="zh-CN"/>
              <a:t> from </a:t>
            </a:r>
            <a:r>
              <a:rPr lang="en-US" altLang="zh-CN">
                <a:sym typeface="+mn-ea"/>
              </a:rPr>
              <a:t>DPG</a:t>
            </a:r>
            <a:r>
              <a:rPr lang="x-none" altLang="en-US"/>
              <a:t>, </a:t>
            </a:r>
            <a:r>
              <a:rPr lang="en-US" altLang="zh-CN"/>
              <a:t>we fill these tasks into the</a:t>
            </a:r>
            <a:r>
              <a:rPr lang="x-none" altLang="en-US"/>
              <a:t> dot product</a:t>
            </a:r>
            <a:r>
              <a:rPr lang="en-US" altLang="zh-CN"/>
              <a:t> queue in a Z-shaped order</a:t>
            </a:r>
            <a:r>
              <a:rPr lang="x-none" altLang="en-US"/>
              <a:t> to improve locality and reduce network area.</a:t>
            </a:r>
            <a:endParaRPr lang="x-none" altLang="en-US">
              <a:ea typeface="宋体"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411" name="Shape 411"/>
        <p:cNvGrpSpPr/>
        <p:nvPr/>
      </p:nvGrpSpPr>
      <p:grpSpPr>
        <a:xfrm>
          <a:off x="0" y="0"/>
          <a:ext cx="0" cy="0"/>
          <a:chOff x="0" y="0"/>
          <a:chExt cx="0" cy="0"/>
        </a:xfrm>
      </p:grpSpPr>
      <p:sp>
        <p:nvSpPr>
          <p:cNvPr id="412" name="Google Shape;412;g3bbca51f0e7_2_350: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g3bbca51f0e7_2_350:notes"/>
          <p:cNvSpPr txBox="1"/>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tLang="zh-CN"/>
              <a:t>With the </a:t>
            </a:r>
            <a:r>
              <a:rPr lang="en-US" altLang="zh-CN"/>
              <a:t>above three components in place, we designed a three-stage pipeline to make them work together.</a:t>
            </a:r>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422" name="Shape 422"/>
        <p:cNvGrpSpPr/>
        <p:nvPr/>
      </p:nvGrpSpPr>
      <p:grpSpPr>
        <a:xfrm>
          <a:off x="0" y="0"/>
          <a:ext cx="0" cy="0"/>
          <a:chOff x="0" y="0"/>
          <a:chExt cx="0" cy="0"/>
        </a:xfrm>
      </p:grpSpPr>
      <p:sp>
        <p:nvSpPr>
          <p:cNvPr id="423" name="Google Shape;423;g3bbca51f0e7_2_360: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g3bbca51f0e7_2_360:notes"/>
          <p:cNvSpPr txBox="1"/>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tLang="zh-CN"/>
              <a:t>Next are the data structures and instruction sets. For this downscaled sparse matrix on the left, </a:t>
            </a:r>
            <a:r>
              <a:rPr lang="zh-CN" altLang="en-US">
                <a:ea typeface="宋体" charset="0"/>
              </a:rPr>
              <a:t>【</a:t>
            </a:r>
            <a:r>
              <a:rPr lang="en-US" altLang="zh-CN">
                <a:ea typeface="宋体" charset="0"/>
              </a:rPr>
              <a:t>click</a:t>
            </a:r>
            <a:r>
              <a:rPr lang="zh-CN" altLang="en-US">
                <a:ea typeface="宋体" charset="0"/>
              </a:rPr>
              <a:t>】</a:t>
            </a:r>
            <a:r>
              <a:rPr lang="en-US" altLang="zh-CN"/>
              <a:t> we first divide it into three non-zero blocks and then organize them using the CSR format. </a:t>
            </a:r>
            <a:r>
              <a:rPr lang="zh-CN" altLang="en-US">
                <a:ea typeface="宋体" charset="0"/>
                <a:sym typeface="+mn-ea"/>
              </a:rPr>
              <a:t>【</a:t>
            </a:r>
            <a:r>
              <a:rPr lang="en-US" altLang="zh-CN">
                <a:ea typeface="宋体" charset="0"/>
                <a:sym typeface="+mn-ea"/>
              </a:rPr>
              <a:t>click</a:t>
            </a:r>
            <a:r>
              <a:rPr lang="zh-CN" altLang="en-US">
                <a:ea typeface="宋体" charset="0"/>
                <a:sym typeface="+mn-ea"/>
              </a:rPr>
              <a:t>】</a:t>
            </a:r>
            <a:r>
              <a:rPr lang="en-US" altLang="zh-CN"/>
              <a:t>Within each non-zero block, we use a two-level bitmap and ValPtr to index the non-zero elements. </a:t>
            </a:r>
            <a:r>
              <a:rPr lang="zh-CN" altLang="en-US">
                <a:ea typeface="宋体" charset="0"/>
                <a:sym typeface="+mn-ea"/>
              </a:rPr>
              <a:t>【</a:t>
            </a:r>
            <a:r>
              <a:rPr lang="en-US" altLang="zh-CN">
                <a:ea typeface="宋体" charset="0"/>
                <a:sym typeface="+mn-ea"/>
              </a:rPr>
              <a:t>click</a:t>
            </a:r>
            <a:r>
              <a:rPr lang="zh-CN" altLang="en-US">
                <a:ea typeface="宋体" charset="0"/>
                <a:sym typeface="+mn-ea"/>
              </a:rPr>
              <a:t>】</a:t>
            </a:r>
            <a:r>
              <a:rPr lang="en-US" altLang="zh-CN"/>
              <a:t> </a:t>
            </a:r>
            <a:r>
              <a:rPr lang="x-none" altLang="en-US"/>
              <a:t>Finally,</a:t>
            </a:r>
            <a:r>
              <a:rPr lang="en-US" altLang="zh-CN"/>
              <a:t> </a:t>
            </a:r>
            <a:r>
              <a:rPr lang="x-none" altLang="en-US"/>
              <a:t>a</a:t>
            </a:r>
            <a:r>
              <a:rPr lang="en-US" altLang="zh-CN"/>
              <a:t>ll non-zero elements are stored contiguously according to the index order.</a:t>
            </a:r>
            <a:endParaRPr lang="en-US" altLang="zh-CN"/>
          </a:p>
          <a:p>
            <a:pPr marL="0" lvl="0" indent="0" algn="l" rtl="0">
              <a:spcBef>
                <a:spcPts val="0"/>
              </a:spcBef>
              <a:spcAft>
                <a:spcPts val="0"/>
              </a:spcAft>
              <a:buNone/>
            </a:pPr>
            <a:endParaRPr lang="en-US" altLang="zh-CN"/>
          </a:p>
          <a:p>
            <a:pPr marL="0" lvl="0" indent="0" algn="l" rtl="0">
              <a:spcBef>
                <a:spcPts val="0"/>
              </a:spcBef>
              <a:spcAft>
                <a:spcPts val="0"/>
              </a:spcAft>
              <a:buNone/>
            </a:pPr>
            <a:r>
              <a:rPr lang="en-US" altLang="zh-CN"/>
              <a:t>The instruction set of Uni-STC is divided into three parts:</a:t>
            </a:r>
            <a:endParaRPr lang="en-US" altLang="zh-CN"/>
          </a:p>
          <a:p>
            <a:pPr marL="0" lvl="0" indent="0" algn="l" rtl="0">
              <a:spcBef>
                <a:spcPts val="0"/>
              </a:spcBef>
              <a:spcAft>
                <a:spcPts val="0"/>
              </a:spcAft>
              <a:buNone/>
            </a:pPr>
            <a:r>
              <a:rPr lang="en-US" altLang="zh-CN"/>
              <a:t>1. Loading part</a:t>
            </a:r>
            <a:endParaRPr lang="en-US" altLang="zh-CN"/>
          </a:p>
          <a:p>
            <a:pPr marL="0" lvl="0" indent="0" algn="l" rtl="0">
              <a:spcBef>
                <a:spcPts val="0"/>
              </a:spcBef>
              <a:spcAft>
                <a:spcPts val="0"/>
              </a:spcAft>
              <a:buNone/>
            </a:pPr>
            <a:r>
              <a:rPr lang="en-US" altLang="zh-CN"/>
              <a:t>2. Task generation part</a:t>
            </a:r>
            <a:endParaRPr lang="en-US" altLang="zh-CN"/>
          </a:p>
          <a:p>
            <a:pPr marL="0" lvl="0" indent="0" algn="l" rtl="0">
              <a:spcBef>
                <a:spcPts val="0"/>
              </a:spcBef>
              <a:spcAft>
                <a:spcPts val="0"/>
              </a:spcAft>
              <a:buNone/>
            </a:pPr>
            <a:r>
              <a:rPr lang="en-US" altLang="zh-CN"/>
              <a:t>3. Calculation and storage part</a:t>
            </a:r>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446" name="Shape 446"/>
        <p:cNvGrpSpPr/>
        <p:nvPr/>
      </p:nvGrpSpPr>
      <p:grpSpPr>
        <a:xfrm>
          <a:off x="0" y="0"/>
          <a:ext cx="0" cy="0"/>
          <a:chOff x="0" y="0"/>
          <a:chExt cx="0" cy="0"/>
        </a:xfrm>
      </p:grpSpPr>
      <p:sp>
        <p:nvSpPr>
          <p:cNvPr id="447" name="Google Shape;447;g3bbca51f0e7_2_383: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g3bbca51f0e7_2_383:notes"/>
          <p:cNvSpPr txBox="1"/>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tLang="zh-CN"/>
              <a:t>Thi</a:t>
            </a:r>
            <a:r>
              <a:rPr lang="x-none" altLang="en-US"/>
              <a:t>s part is integration method and internal state machine. The integration method contains two changes of GPU frontend, the first is to modify...</a:t>
            </a:r>
            <a:r>
              <a:rPr lang="zh-CN" altLang="x-none">
                <a:ea typeface="宋体" charset="0"/>
              </a:rPr>
              <a:t>，</a:t>
            </a:r>
            <a:r>
              <a:rPr lang="en-US" altLang="zh-CN">
                <a:ea typeface="宋体" charset="0"/>
              </a:rPr>
              <a:t>the</a:t>
            </a:r>
            <a:r>
              <a:rPr lang="x-none" altLang="en-US">
                <a:ea typeface="宋体" charset="0"/>
              </a:rPr>
              <a:t> second, we add mma instruction by using the m16n8k16 mma instruction format. And we skip ...</a:t>
            </a:r>
            <a:r>
              <a:rPr lang="zh-CN" altLang="x-none">
                <a:ea typeface="宋体" charset="0"/>
              </a:rPr>
              <a:t>【看</a:t>
            </a:r>
            <a:r>
              <a:rPr lang="en-US" altLang="zh-CN">
                <a:ea typeface="宋体" charset="0"/>
              </a:rPr>
              <a:t>PPT</a:t>
            </a:r>
            <a:r>
              <a:rPr lang="zh-CN" altLang="en-US">
                <a:ea typeface="宋体" charset="0"/>
              </a:rPr>
              <a:t>念】</a:t>
            </a:r>
            <a:endParaRPr lang="zh-CN" altLang="en-US">
              <a:ea typeface="宋体" charset="0"/>
            </a:endParaRPr>
          </a:p>
          <a:p>
            <a:pPr marL="0" lvl="0" indent="0" algn="l" rtl="0">
              <a:spcBef>
                <a:spcPts val="0"/>
              </a:spcBef>
              <a:spcAft>
                <a:spcPts val="0"/>
              </a:spcAft>
              <a:buNone/>
            </a:pPr>
            <a:endParaRPr lang="zh-CN" altLang="en-US">
              <a:ea typeface="宋体" charset="0"/>
            </a:endParaRPr>
          </a:p>
          <a:p>
            <a:pPr marL="0" lvl="0" indent="0" algn="l" rtl="0">
              <a:spcBef>
                <a:spcPts val="0"/>
              </a:spcBef>
              <a:spcAft>
                <a:spcPts val="0"/>
              </a:spcAft>
              <a:buNone/>
            </a:pPr>
            <a:r>
              <a:rPr lang="en-US" altLang="zh-CN">
                <a:ea typeface="宋体" charset="0"/>
              </a:rPr>
              <a:t>To handle T3 task generation, we added an internal state machine. This ensures asynchronous execution, so </a:t>
            </a:r>
            <a:r>
              <a:rPr lang="x-none" altLang="en-US">
                <a:ea typeface="宋体" charset="0"/>
              </a:rPr>
              <a:t>numeric </a:t>
            </a:r>
            <a:r>
              <a:rPr lang="en-US" altLang="zh-CN">
                <a:ea typeface="宋体" charset="0"/>
              </a:rPr>
              <a:t>calculations only begin once task generation is complete.</a:t>
            </a:r>
            <a:endParaRPr lang="en-US" altLang="zh-CN">
              <a:ea typeface="宋体"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462" name="Shape 462"/>
        <p:cNvGrpSpPr/>
        <p:nvPr/>
      </p:nvGrpSpPr>
      <p:grpSpPr>
        <a:xfrm>
          <a:off x="0" y="0"/>
          <a:ext cx="0" cy="0"/>
          <a:chOff x="0" y="0"/>
          <a:chExt cx="0" cy="0"/>
        </a:xfrm>
      </p:grpSpPr>
      <p:sp>
        <p:nvSpPr>
          <p:cNvPr id="463" name="Google Shape;463;g3bbca51f0e7_2_398: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g3bbca51f0e7_2_398:notes"/>
          <p:cNvSpPr txBox="1"/>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x-none" altLang="zh-CN"/>
              <a:t>The next part is uni-stc’s dataflow.</a:t>
            </a:r>
            <a:endParaRPr lang="x-none"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485" name="Shape 485"/>
        <p:cNvGrpSpPr/>
        <p:nvPr/>
      </p:nvGrpSpPr>
      <p:grpSpPr>
        <a:xfrm>
          <a:off x="0" y="0"/>
          <a:ext cx="0" cy="0"/>
          <a:chOff x="0" y="0"/>
          <a:chExt cx="0" cy="0"/>
        </a:xfrm>
      </p:grpSpPr>
      <p:sp>
        <p:nvSpPr>
          <p:cNvPr id="486" name="Google Shape;486;g3bbca51f0e7_2_420: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g3bbca51f0e7_2_420:notes"/>
          <p:cNvSpPr txBox="1"/>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tLang="zh-CN"/>
              <a:t>The algorithm implementation of SpMV or</a:t>
            </a:r>
            <a:r>
              <a:rPr lang="x-none" altLang="en-US"/>
              <a:t> SpMSpV</a:t>
            </a:r>
            <a:r>
              <a:rPr lang="en-US" altLang="zh-CN"/>
              <a:t> using Uni-STC consists of five parts</a:t>
            </a:r>
            <a:r>
              <a:rPr lang="x-none" altLang="en-US"/>
              <a:t>: </a:t>
            </a:r>
            <a:r>
              <a:rPr lang="zh-CN" altLang="x-none">
                <a:ea typeface="宋体" charset="0"/>
                <a:sym typeface="+mn-ea"/>
              </a:rPr>
              <a:t>【</a:t>
            </a:r>
            <a:r>
              <a:rPr lang="en-US" altLang="zh-CN">
                <a:ea typeface="宋体" charset="0"/>
                <a:sym typeface="+mn-ea"/>
              </a:rPr>
              <a:t>click</a:t>
            </a:r>
            <a:r>
              <a:rPr lang="zh-CN" altLang="en-US">
                <a:ea typeface="宋体" charset="0"/>
                <a:sym typeface="+mn-ea"/>
              </a:rPr>
              <a:t>】</a:t>
            </a:r>
            <a:r>
              <a:rPr lang="x-none" altLang="en-US"/>
              <a:t>12345</a:t>
            </a:r>
            <a:endParaRPr lang="en-US" altLang="zh-CN"/>
          </a:p>
          <a:p>
            <a:pPr marL="0" lvl="0" indent="0" algn="l" rtl="0">
              <a:spcBef>
                <a:spcPts val="0"/>
              </a:spcBef>
              <a:spcAft>
                <a:spcPts val="0"/>
              </a:spcAft>
              <a:buNone/>
            </a:pPr>
            <a:endParaRPr lang="en-US" altLang="zh-CN"/>
          </a:p>
          <a:p>
            <a:pPr marL="0" lvl="0" indent="0" algn="l" rtl="0">
              <a:spcBef>
                <a:spcPts val="0"/>
              </a:spcBef>
              <a:spcAft>
                <a:spcPts val="0"/>
              </a:spcAft>
              <a:buNone/>
            </a:pPr>
            <a:endParaRPr lang="zh-CN" altLang="en-US"/>
          </a:p>
          <a:p>
            <a:pPr marL="0" lvl="0" indent="0" algn="l" rtl="0">
              <a:spcBef>
                <a:spcPts val="0"/>
              </a:spcBef>
              <a:spcAft>
                <a:spcPts val="0"/>
              </a:spcAft>
              <a:buNone/>
            </a:pPr>
            <a:endParaRPr lang="x-none"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485" name="Shape 485"/>
        <p:cNvGrpSpPr/>
        <p:nvPr/>
      </p:nvGrpSpPr>
      <p:grpSpPr>
        <a:xfrm>
          <a:off x="0" y="0"/>
          <a:ext cx="0" cy="0"/>
          <a:chOff x="0" y="0"/>
          <a:chExt cx="0" cy="0"/>
        </a:xfrm>
      </p:grpSpPr>
      <p:sp>
        <p:nvSpPr>
          <p:cNvPr id="486" name="Google Shape;486;g3bbca51f0e7_2_420: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g3bbca51f0e7_2_420:notes"/>
          <p:cNvSpPr txBox="1"/>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tLang="zh-CN"/>
              <a:t>The implementations of SpMM and SpGEMM are also similar; the difference is that at the software level, we utilize the row-row method for implementation.</a:t>
            </a:r>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512" name="Shape 512"/>
        <p:cNvGrpSpPr/>
        <p:nvPr/>
      </p:nvGrpSpPr>
      <p:grpSpPr>
        <a:xfrm>
          <a:off x="0" y="0"/>
          <a:ext cx="0" cy="0"/>
          <a:chOff x="0" y="0"/>
          <a:chExt cx="0" cy="0"/>
        </a:xfrm>
      </p:grpSpPr>
      <p:sp>
        <p:nvSpPr>
          <p:cNvPr id="513" name="Google Shape;513;g3bbca51f0e7_2_446: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g3bbca51f0e7_2_446:notes"/>
          <p:cNvSpPr txBox="1"/>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tLang="zh-CN"/>
              <a:t>At the hardware level, unlike DS-STC and RM-STC, which can only generate and execute T3 tasks serially based on T2 tasks, our Uni-STC can...</a:t>
            </a:r>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62" name="Shape 162"/>
        <p:cNvGrpSpPr/>
        <p:nvPr/>
      </p:nvGrpSpPr>
      <p:grpSpPr>
        <a:xfrm>
          <a:off x="0" y="0"/>
          <a:ext cx="0" cy="0"/>
          <a:chOff x="0" y="0"/>
          <a:chExt cx="0" cy="0"/>
        </a:xfrm>
      </p:grpSpPr>
      <p:sp>
        <p:nvSpPr>
          <p:cNvPr id="163" name="Google Shape;163;g3bbca51f0e7_2_59: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g3bbca51f0e7_2_59:notes"/>
          <p:cNvSpPr txBox="1"/>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My report is divided into these five parts</a:t>
            </a:r>
            <a:endParaRPr 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523" name="Shape 523"/>
        <p:cNvGrpSpPr/>
        <p:nvPr/>
      </p:nvGrpSpPr>
      <p:grpSpPr>
        <a:xfrm>
          <a:off x="0" y="0"/>
          <a:ext cx="0" cy="0"/>
          <a:chOff x="0" y="0"/>
          <a:chExt cx="0" cy="0"/>
        </a:xfrm>
      </p:grpSpPr>
      <p:sp>
        <p:nvSpPr>
          <p:cNvPr id="524" name="Google Shape;524;g3bbca51f0e7_2_456: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g3bbca51f0e7_2_456:notes"/>
          <p:cNvSpPr txBox="1"/>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546" name="Shape 546"/>
        <p:cNvGrpSpPr/>
        <p:nvPr/>
      </p:nvGrpSpPr>
      <p:grpSpPr>
        <a:xfrm>
          <a:off x="0" y="0"/>
          <a:ext cx="0" cy="0"/>
          <a:chOff x="0" y="0"/>
          <a:chExt cx="0" cy="0"/>
        </a:xfrm>
      </p:grpSpPr>
      <p:sp>
        <p:nvSpPr>
          <p:cNvPr id="547" name="Google Shape;547;g3bbca51f0e7_2_478: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 name="Google Shape;548;g3bbca51f0e7_2_478:notes"/>
          <p:cNvSpPr txBox="1"/>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tLang="zh-CN"/>
              <a:t>This experiment utilizes 2,893 sparse matrices from SuiteSparse and 302 sparse weight matrices from DLMC. The workload covers four sparse kernels, ResNet-50 and Transformer inference, and the AMG solver. The simulation environment uses an modified AccelSim to handle asynchronous memory </a:t>
            </a:r>
            <a:r>
              <a:rPr lang="en-US" altLang="zh-CN"/>
              <a:t>access, while internal computations are processed by a custom C++ simulator.</a:t>
            </a:r>
            <a:endParaRPr lang="en-US" altLang="zh-CN"/>
          </a:p>
          <a:p>
            <a:pPr marL="0" lvl="0" indent="0" algn="l" rtl="0">
              <a:spcBef>
                <a:spcPts val="0"/>
              </a:spcBef>
              <a:spcAft>
                <a:spcPts val="0"/>
              </a:spcAft>
              <a:buNone/>
            </a:pPr>
            <a:endParaRPr lang="en-US" altLang="zh-CN"/>
          </a:p>
          <a:p>
            <a:pPr marL="0" lvl="0" indent="0" algn="l" rtl="0">
              <a:spcBef>
                <a:spcPts val="0"/>
              </a:spcBef>
              <a:spcAft>
                <a:spcPts val="0"/>
              </a:spcAft>
              <a:buNone/>
            </a:pPr>
            <a:r>
              <a:rPr lang="en-US" altLang="zh-CN">
                <a:ea typeface="宋体" charset="0"/>
              </a:rPr>
              <a:t>The work we compared is shown in the table below. In addition to STC, which is used for the primary comparison, we implemented STC versions of several DSAs for performance comparison. The table on the right displays the 8 representative matrices we used for detailed performance analysis.</a:t>
            </a:r>
            <a:endParaRPr lang="en-US" altLang="zh-CN">
              <a:ea typeface="宋体"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557" name="Shape 557"/>
        <p:cNvGrpSpPr/>
        <p:nvPr/>
      </p:nvGrpSpPr>
      <p:grpSpPr>
        <a:xfrm>
          <a:off x="0" y="0"/>
          <a:ext cx="0" cy="0"/>
          <a:chOff x="0" y="0"/>
          <a:chExt cx="0" cy="0"/>
        </a:xfrm>
      </p:grpSpPr>
      <p:sp>
        <p:nvSpPr>
          <p:cNvPr id="558" name="Google Shape;558;g3bbca51f0e7_2_488: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g3bbca51f0e7_2_488:notes"/>
          <p:cNvSpPr txBox="1"/>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tLang="zh-CN"/>
              <a:t>We first conducted a comparative analysis of the data structures.</a:t>
            </a:r>
            <a:endParaRPr lang="en-US"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567" name="Shape 567"/>
        <p:cNvGrpSpPr/>
        <p:nvPr/>
      </p:nvGrpSpPr>
      <p:grpSpPr>
        <a:xfrm>
          <a:off x="0" y="0"/>
          <a:ext cx="0" cy="0"/>
          <a:chOff x="0" y="0"/>
          <a:chExt cx="0" cy="0"/>
        </a:xfrm>
      </p:grpSpPr>
      <p:sp>
        <p:nvSpPr>
          <p:cNvPr id="568" name="Google Shape;568;g3bbca51f0e7_2_497: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g3bbca51f0e7_2_497:notes"/>
          <p:cNvSpPr txBox="1"/>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tLang="zh-CN"/>
              <a:t>In terms of performance, we first compared various works using random matrices of order 8192, and Uni-STC achieved the highest average MAC utilization.</a:t>
            </a:r>
            <a:endParaRPr lang="en-US"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577" name="Shape 577"/>
        <p:cNvGrpSpPr/>
        <p:nvPr/>
      </p:nvGrpSpPr>
      <p:grpSpPr>
        <a:xfrm>
          <a:off x="0" y="0"/>
          <a:ext cx="0" cy="0"/>
          <a:chOff x="0" y="0"/>
          <a:chExt cx="0" cy="0"/>
        </a:xfrm>
      </p:grpSpPr>
      <p:sp>
        <p:nvSpPr>
          <p:cNvPr id="578" name="Google Shape;578;g3bbca51f0e7_2_506: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g3bbca51f0e7_2_506:notes"/>
          <p:cNvSpPr txBox="1"/>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tLang="zh-CN"/>
              <a:t>We evaluate four sparse operators and AI inference using eight representative matrices.</a:t>
            </a:r>
            <a:endParaRPr lang="en-US" altLang="zh-CN"/>
          </a:p>
          <a:p>
            <a:pPr marL="0" lvl="0" indent="0" algn="l" rtl="0">
              <a:spcBef>
                <a:spcPts val="0"/>
              </a:spcBef>
              <a:spcAft>
                <a:spcPts val="0"/>
              </a:spcAft>
              <a:buNone/>
            </a:pPr>
            <a:endParaRPr lang="en-US" altLang="zh-CN"/>
          </a:p>
          <a:p>
            <a:pPr marL="0" lvl="0" indent="0" algn="l" rtl="0">
              <a:spcBef>
                <a:spcPts val="0"/>
              </a:spcBef>
              <a:spcAft>
                <a:spcPts val="0"/>
              </a:spcAft>
              <a:buNone/>
            </a:pPr>
            <a:r>
              <a:rPr lang="x-none" altLang="en-US"/>
              <a:t>1. </a:t>
            </a:r>
            <a:r>
              <a:rPr lang="en-US" altLang="zh-CN"/>
              <a:t>Uni-STC consistently outperforms RM-STC across all sparse workloads.</a:t>
            </a:r>
            <a:r>
              <a:rPr lang="x-none" altLang="en-US"/>
              <a:t> </a:t>
            </a:r>
            <a:endParaRPr lang="x-none" altLang="en-US"/>
          </a:p>
          <a:p>
            <a:pPr marL="0" lvl="0" indent="0" algn="l" rtl="0">
              <a:spcBef>
                <a:spcPts val="0"/>
              </a:spcBef>
              <a:spcAft>
                <a:spcPts val="0"/>
              </a:spcAft>
              <a:buNone/>
            </a:pPr>
            <a:r>
              <a:rPr lang="x-none" altLang="en-US"/>
              <a:t>2. </a:t>
            </a:r>
            <a:r>
              <a:rPr lang="en-US" altLang="zh-CN"/>
              <a:t>This speedup re</a:t>
            </a:r>
            <a:r>
              <a:rPr lang="x-none" altLang="en-US"/>
              <a:t>ason is ...</a:t>
            </a:r>
            <a:endParaRPr lang="x-none" altLang="en-US"/>
          </a:p>
          <a:p>
            <a:pPr marL="0" lvl="0" indent="0" algn="l" rtl="0">
              <a:spcBef>
                <a:spcPts val="0"/>
              </a:spcBef>
              <a:spcAft>
                <a:spcPts val="0"/>
              </a:spcAft>
              <a:buNone/>
            </a:pPr>
            <a:endParaRPr lang="x-none" altLang="en-US"/>
          </a:p>
          <a:p>
            <a:pPr marL="0" lvl="0" indent="0" algn="l" rtl="0">
              <a:spcBef>
                <a:spcPts val="0"/>
              </a:spcBef>
              <a:spcAft>
                <a:spcPts val="0"/>
              </a:spcAft>
              <a:buNone/>
            </a:pPr>
            <a:r>
              <a:rPr lang="x-none" altLang="en-US"/>
              <a:t>1. </a:t>
            </a:r>
            <a:r>
              <a:rPr lang="en-US" altLang="zh-CN"/>
              <a:t>For </a:t>
            </a:r>
            <a:r>
              <a:rPr lang="en-US" altLang="zh-CN"/>
              <a:t>the energy efficiency, first, our SDPU and DPG units reduce write traffic and dynamic power consumption.</a:t>
            </a:r>
            <a:endParaRPr lang="en-US" altLang="zh-CN"/>
          </a:p>
          <a:p>
            <a:pPr marL="0" lvl="0" indent="0" algn="l" rtl="0">
              <a:spcBef>
                <a:spcPts val="0"/>
              </a:spcBef>
              <a:spcAft>
                <a:spcPts val="0"/>
              </a:spcAft>
              <a:buNone/>
            </a:pPr>
            <a:r>
              <a:rPr lang="en-US" altLang="zh-CN"/>
              <a:t>2. Second, our Outer-product task order optimizes data reuse, lowering the memory access energy.</a:t>
            </a:r>
            <a:endParaRPr lang="en-US" altLang="zh-CN"/>
          </a:p>
          <a:p>
            <a:pPr marL="0" lvl="0" indent="0" algn="l" rtl="0">
              <a:spcBef>
                <a:spcPts val="0"/>
              </a:spcBef>
              <a:spcAft>
                <a:spcPts val="0"/>
              </a:spcAft>
              <a:buNone/>
            </a:pPr>
            <a:endParaRPr lang="en-US" altLang="zh-CN"/>
          </a:p>
          <a:p>
            <a:pPr marL="0" lvl="0" indent="0" algn="l" rtl="0">
              <a:spcBef>
                <a:spcPts val="0"/>
              </a:spcBef>
              <a:spcAft>
                <a:spcPts val="0"/>
              </a:spcAft>
              <a:buNone/>
            </a:pPr>
            <a:r>
              <a:rPr lang="x-none" altLang="zh-CN"/>
              <a:t>We also evaluate the four sparse kernels using the all matices of SuiteSparse, </a:t>
            </a:r>
            <a:r>
              <a:rPr lang="zh-CN" altLang="x-none">
                <a:ea typeface="宋体" charset="0"/>
              </a:rPr>
              <a:t>【念</a:t>
            </a:r>
            <a:r>
              <a:rPr lang="en-US" altLang="zh-CN">
                <a:ea typeface="宋体" charset="0"/>
              </a:rPr>
              <a:t>PPT</a:t>
            </a:r>
            <a:r>
              <a:rPr lang="zh-CN" altLang="en-US">
                <a:ea typeface="宋体" charset="0"/>
              </a:rPr>
              <a:t>】</a:t>
            </a:r>
            <a:endParaRPr lang="zh-CN" altLang="en-US">
              <a:ea typeface="宋体"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593" name="Shape 593"/>
        <p:cNvGrpSpPr/>
        <p:nvPr/>
      </p:nvGrpSpPr>
      <p:grpSpPr>
        <a:xfrm>
          <a:off x="0" y="0"/>
          <a:ext cx="0" cy="0"/>
          <a:chOff x="0" y="0"/>
          <a:chExt cx="0" cy="0"/>
        </a:xfrm>
      </p:grpSpPr>
      <p:sp>
        <p:nvSpPr>
          <p:cNvPr id="594" name="Google Shape;594;g3bbca51f0e7_2_521: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5" name="Google Shape;595;g3bbca51f0e7_2_521:notes"/>
          <p:cNvSpPr txBox="1"/>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tLang="zh-CN">
                <a:ea typeface="宋体" charset="0"/>
              </a:rPr>
              <a:t>For the AMG Solver, Uni-STC achieves </a:t>
            </a:r>
            <a:r>
              <a:rPr lang="x-none" altLang="en-US">
                <a:ea typeface="宋体" charset="0"/>
              </a:rPr>
              <a:t>four point eight four times</a:t>
            </a:r>
            <a:r>
              <a:rPr lang="en-US" altLang="zh-CN">
                <a:ea typeface="宋体" charset="0"/>
              </a:rPr>
              <a:t> and </a:t>
            </a:r>
            <a:r>
              <a:rPr lang="x-none" altLang="en-US">
                <a:ea typeface="宋体" charset="0"/>
              </a:rPr>
              <a:t>two point four six times</a:t>
            </a:r>
            <a:r>
              <a:rPr lang="en-US" altLang="zh-CN">
                <a:ea typeface="宋体" charset="0"/>
              </a:rPr>
              <a:t> performance improvements over DS-STC on the SpMV and SpGEMM kernels respectively, thus achieving a geometric mean speedup of </a:t>
            </a:r>
            <a:r>
              <a:rPr lang="x-none" altLang="en-US">
                <a:ea typeface="宋体" charset="0"/>
              </a:rPr>
              <a:t>three point nine eight times</a:t>
            </a:r>
            <a:r>
              <a:rPr lang="en-US" altLang="zh-CN">
                <a:ea typeface="宋体" charset="0"/>
              </a:rPr>
              <a:t>.</a:t>
            </a:r>
            <a:endParaRPr lang="en-US" altLang="zh-CN">
              <a:ea typeface="宋体"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PhAnim="0" showMasterSp="0">
  <p:cSld>
    <p:spTree>
      <p:nvGrpSpPr>
        <p:cNvPr id="603" name="Shape 603"/>
        <p:cNvGrpSpPr/>
        <p:nvPr/>
      </p:nvGrpSpPr>
      <p:grpSpPr>
        <a:xfrm>
          <a:off x="0" y="0"/>
          <a:ext cx="0" cy="0"/>
          <a:chOff x="0" y="0"/>
          <a:chExt cx="0" cy="0"/>
        </a:xfrm>
      </p:grpSpPr>
      <p:sp>
        <p:nvSpPr>
          <p:cNvPr id="604" name="Google Shape;604;g3bbca51f0e7_2_530: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5" name="Google Shape;605;g3bbca51f0e7_2_530:notes"/>
          <p:cNvSpPr txBox="1"/>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tLang="zh-CN"/>
              <a:t>We also conducted a sensitivity analysis on the quantity of DPGs use</a:t>
            </a:r>
            <a:r>
              <a:rPr lang="x-none" altLang="en-US"/>
              <a:t> the EED metric, which present the energy efficiency density.</a:t>
            </a:r>
            <a:endParaRPr lang="x-none"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PhAnim="0" showMasterSp="0">
  <p:cSld>
    <p:spTree>
      <p:nvGrpSpPr>
        <p:cNvPr id="613" name="Shape 613"/>
        <p:cNvGrpSpPr/>
        <p:nvPr/>
      </p:nvGrpSpPr>
      <p:grpSpPr>
        <a:xfrm>
          <a:off x="0" y="0"/>
          <a:ext cx="0" cy="0"/>
          <a:chOff x="0" y="0"/>
          <a:chExt cx="0" cy="0"/>
        </a:xfrm>
      </p:grpSpPr>
      <p:sp>
        <p:nvSpPr>
          <p:cNvPr id="614" name="Google Shape;614;g3bbca51f0e7_2_539: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5" name="Google Shape;615;g3bbca51f0e7_2_539:notes"/>
          <p:cNvSpPr txBox="1"/>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14</a:t>
            </a:r>
            <a:endParaRPr lang="zh-C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PhAnim="0" showMasterSp="0">
  <p:cSld>
    <p:spTree>
      <p:nvGrpSpPr>
        <p:cNvPr id="623" name="Shape 623"/>
        <p:cNvGrpSpPr/>
        <p:nvPr/>
      </p:nvGrpSpPr>
      <p:grpSpPr>
        <a:xfrm>
          <a:off x="0" y="0"/>
          <a:ext cx="0" cy="0"/>
          <a:chOff x="0" y="0"/>
          <a:chExt cx="0" cy="0"/>
        </a:xfrm>
      </p:grpSpPr>
      <p:sp>
        <p:nvSpPr>
          <p:cNvPr id="624" name="Google Shape;624;g3bbca51f0e7_2_548: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5" name="Google Shape;625;g3bbca51f0e7_2_548:notes"/>
          <p:cNvSpPr txBox="1"/>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tLang="zh-CN">
                <a:sym typeface="+mn-ea"/>
              </a:rPr>
              <a:t>In conclusion, </a:t>
            </a:r>
            <a:endParaRPr lang="zh-C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PhAnim="0" showMasterSp="0">
  <p:cSld>
    <p:spTree>
      <p:nvGrpSpPr>
        <p:cNvPr id="613" name="Shape 613"/>
        <p:cNvGrpSpPr/>
        <p:nvPr/>
      </p:nvGrpSpPr>
      <p:grpSpPr>
        <a:xfrm>
          <a:off x="0" y="0"/>
          <a:ext cx="0" cy="0"/>
          <a:chOff x="0" y="0"/>
          <a:chExt cx="0" cy="0"/>
        </a:xfrm>
      </p:grpSpPr>
      <p:sp>
        <p:nvSpPr>
          <p:cNvPr id="614" name="Google Shape;614;g3bbca51f0e7_2_539: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5" name="Google Shape;615;g3bbca51f0e7_2_539:notes"/>
          <p:cNvSpPr txBox="1"/>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tLang="zh-CN"/>
              <a:t>We propose Uni-STC, which includes three main contributions:</a:t>
            </a:r>
            <a:endParaRPr lang="en-US" altLang="zh-CN"/>
          </a:p>
          <a:p>
            <a:pPr marL="0" lvl="0" indent="0" algn="l" rtl="0">
              <a:spcBef>
                <a:spcPts val="0"/>
              </a:spcBef>
              <a:spcAft>
                <a:spcPts val="0"/>
              </a:spcAft>
              <a:buNone/>
            </a:pPr>
            <a:r>
              <a:rPr lang="en-US" altLang="zh-CN"/>
              <a:t>123</a:t>
            </a:r>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85" name="Shape 185"/>
        <p:cNvGrpSpPr/>
        <p:nvPr/>
      </p:nvGrpSpPr>
      <p:grpSpPr>
        <a:xfrm>
          <a:off x="0" y="0"/>
          <a:ext cx="0" cy="0"/>
          <a:chOff x="0" y="0"/>
          <a:chExt cx="0" cy="0"/>
        </a:xfrm>
      </p:grpSpPr>
      <p:sp>
        <p:nvSpPr>
          <p:cNvPr id="186" name="Google Shape;186;g3bbca51f0e7_2_81: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g3bbca51f0e7_2_81:notes"/>
          <p:cNvSpPr txBox="1"/>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First is the background and motivation section.</a:t>
            </a:r>
            <a:endParaRPr lang="zh-C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PhAnim="0" showMasterSp="0">
  <p:cSld>
    <p:spTree>
      <p:nvGrpSpPr>
        <p:cNvPr id="646" name="Shape 646"/>
        <p:cNvGrpSpPr/>
        <p:nvPr/>
      </p:nvGrpSpPr>
      <p:grpSpPr>
        <a:xfrm>
          <a:off x="0" y="0"/>
          <a:ext cx="0" cy="0"/>
          <a:chOff x="0" y="0"/>
          <a:chExt cx="0" cy="0"/>
        </a:xfrm>
      </p:grpSpPr>
      <p:sp>
        <p:nvSpPr>
          <p:cNvPr id="647" name="Google Shape;647;g3bbca51f0e7_2_570: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8" name="Google Shape;648;g3bbca51f0e7_2_570:notes"/>
          <p:cNvSpPr txBox="1"/>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我的汇报到此结束，请各位老师批评指正！</a:t>
            </a:r>
            <a:endParaRPr lang="zh-C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PhAnim="0" showMasterSp="0">
  <p:cSld>
    <p:spTree>
      <p:nvGrpSpPr>
        <p:cNvPr id="324" name="Shape 324"/>
        <p:cNvGrpSpPr/>
        <p:nvPr/>
      </p:nvGrpSpPr>
      <p:grpSpPr>
        <a:xfrm>
          <a:off x="0" y="0"/>
          <a:ext cx="0" cy="0"/>
          <a:chOff x="0" y="0"/>
          <a:chExt cx="0" cy="0"/>
        </a:xfrm>
      </p:grpSpPr>
      <p:sp>
        <p:nvSpPr>
          <p:cNvPr id="325" name="Google Shape;325;g3bbca51f0e7_2_267: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g3bbca51f0e7_2_267:notes"/>
          <p:cNvSpPr txBox="1"/>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Uni-STC架构设计在T3任务尺寸选择对称配置，即M=N=K，可支持矩阵A、B和C使用统一的数据结构，这能大幅提升对现实世界矩阵的适应性。此外，还需考虑硬件设计代价，有三种情况需重点关注：长行情况、长列情况以及对角线集中情况。这些情况综合起来，能帮助我们设计出更合理、高效的架构。</a:t>
            </a:r>
            <a:endParaRPr 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208" name="Shape 208"/>
        <p:cNvGrpSpPr/>
        <p:nvPr/>
      </p:nvGrpSpPr>
      <p:grpSpPr>
        <a:xfrm>
          <a:off x="0" y="0"/>
          <a:ext cx="0" cy="0"/>
          <a:chOff x="0" y="0"/>
          <a:chExt cx="0" cy="0"/>
        </a:xfrm>
      </p:grpSpPr>
      <p:sp>
        <p:nvSpPr>
          <p:cNvPr id="209" name="Google Shape;209;g3bbca51f0e7_2_103: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g3bbca51f0e7_2_103:notes"/>
          <p:cNvSpPr txBox="1"/>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239" name="Shape 239"/>
        <p:cNvGrpSpPr/>
        <p:nvPr/>
      </p:nvGrpSpPr>
      <p:grpSpPr>
        <a:xfrm>
          <a:off x="0" y="0"/>
          <a:ext cx="0" cy="0"/>
          <a:chOff x="0" y="0"/>
          <a:chExt cx="0" cy="0"/>
        </a:xfrm>
      </p:grpSpPr>
      <p:sp>
        <p:nvSpPr>
          <p:cNvPr id="240" name="Google Shape;240;g3bbca51f0e7_2_133: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g3bbca51f0e7_2_133:notes"/>
          <p:cNvSpPr txBox="1"/>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We have surveyed some existing sparse BLAS DSAs, all of which achieve near-peak performance under their respective Roofline models, but face various issues, including difficult programming, reliance on special data structures, limited operator support, and only local load balancing making it difficult to schedule tens of millions of non-zero elements in the matrix.</a:t>
            </a:r>
            <a:endParaRPr 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277" name="Shape 277"/>
        <p:cNvGrpSpPr/>
        <p:nvPr/>
      </p:nvGrpSpPr>
      <p:grpSpPr>
        <a:xfrm>
          <a:off x="0" y="0"/>
          <a:ext cx="0" cy="0"/>
          <a:chOff x="0" y="0"/>
          <a:chExt cx="0" cy="0"/>
        </a:xfrm>
      </p:grpSpPr>
      <p:sp>
        <p:nvSpPr>
          <p:cNvPr id="278" name="Google Shape;278;g3bbca51f0e7_2_170: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g3bbca51f0e7_2_170:notes"/>
          <p:cNvSpPr txBox="1"/>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This brings us to STC, which replaces standard Tensor Cores to accelerate unstructured sparsity.</a:t>
            </a:r>
            <a:r>
              <a:rPr lang="x-none" altLang="zh-CN"/>
              <a:t> </a:t>
            </a:r>
            <a:r>
              <a:rPr lang="zh-CN" altLang="x-none">
                <a:ea typeface="宋体" charset="0"/>
              </a:rPr>
              <a:t>【</a:t>
            </a:r>
            <a:r>
              <a:rPr lang="x-none" altLang="zh-CN">
                <a:ea typeface="宋体" charset="0"/>
              </a:rPr>
              <a:t>click</a:t>
            </a:r>
            <a:r>
              <a:rPr lang="zh-CN" altLang="x-none">
                <a:ea typeface="宋体" charset="0"/>
              </a:rPr>
              <a:t>】</a:t>
            </a:r>
            <a:r>
              <a:rPr lang="zh-CN"/>
              <a:t>The workflow operates on a hierarchy: An MMA instruction issues a T1-level (16x16x16) task,</a:t>
            </a:r>
            <a:r>
              <a:rPr lang="x-none" altLang="zh-CN"/>
              <a:t> </a:t>
            </a:r>
            <a:r>
              <a:rPr lang="zh-CN" altLang="x-none">
                <a:ea typeface="宋体" charset="0"/>
                <a:sym typeface="+mn-ea"/>
              </a:rPr>
              <a:t>【</a:t>
            </a:r>
            <a:r>
              <a:rPr lang="x-none" altLang="zh-CN">
                <a:ea typeface="宋体" charset="0"/>
                <a:sym typeface="+mn-ea"/>
              </a:rPr>
              <a:t>click</a:t>
            </a:r>
            <a:r>
              <a:rPr lang="zh-CN" altLang="x-none">
                <a:ea typeface="宋体" charset="0"/>
                <a:sym typeface="+mn-ea"/>
              </a:rPr>
              <a:t>】</a:t>
            </a:r>
            <a:r>
              <a:rPr lang="zh-CN"/>
              <a:t>which the compiler breaks down into T2-level machine instructions for the STC. Internally, these are further split into T3 tasks for the MAC array. Our Uni-STC goes one step deeper, optimizing T3 execution based on accumulation capabilities.</a:t>
            </a:r>
            <a:r>
              <a:rPr lang="x-none" altLang="zh-CN"/>
              <a:t> </a:t>
            </a:r>
            <a:r>
              <a:rPr lang="zh-CN" altLang="x-none">
                <a:ea typeface="宋体" charset="0"/>
                <a:sym typeface="+mn-ea"/>
              </a:rPr>
              <a:t>【</a:t>
            </a:r>
            <a:r>
              <a:rPr lang="x-none" altLang="zh-CN">
                <a:ea typeface="宋体" charset="0"/>
                <a:sym typeface="+mn-ea"/>
              </a:rPr>
              <a:t>click</a:t>
            </a:r>
            <a:r>
              <a:rPr lang="zh-CN" altLang="x-none">
                <a:ea typeface="宋体" charset="0"/>
                <a:sym typeface="+mn-ea"/>
              </a:rPr>
              <a:t>】</a:t>
            </a:r>
            <a:endParaRPr lang="zh-CN"/>
          </a:p>
          <a:p>
            <a:pPr marL="0" lvl="0" indent="0" algn="l" rtl="0">
              <a:spcBef>
                <a:spcPts val="360"/>
              </a:spcBef>
              <a:spcAft>
                <a:spcPts val="0"/>
              </a:spcAft>
              <a:buNone/>
            </a:pPr>
            <a:r>
              <a:rPr lang="x-none" altLang="zh-CN"/>
              <a:t>For the c</a:t>
            </a:r>
            <a:r>
              <a:rPr lang="zh-CN"/>
              <a:t>omparing architectures, NV-DTC represents current GPU</a:t>
            </a:r>
            <a:r>
              <a:rPr lang="x-none" altLang="zh-CN"/>
              <a:t> tensor</a:t>
            </a:r>
            <a:r>
              <a:rPr lang="zh-CN"/>
              <a:t> cores, while DS-STC and RM-STC are recent</a:t>
            </a:r>
            <a:r>
              <a:rPr lang="x-none" altLang="zh-CN"/>
              <a:t>l</a:t>
            </a:r>
            <a:r>
              <a:rPr lang="en-US" altLang="x-none"/>
              <a:t>y pro</a:t>
            </a:r>
            <a:r>
              <a:rPr lang="x-none" altLang="en-US"/>
              <a:t>posed STCs</a:t>
            </a:r>
            <a:r>
              <a:rPr lang="zh-CN"/>
              <a:t>. As shown on the left, these recent </a:t>
            </a:r>
            <a:r>
              <a:rPr lang="x-none" altLang="zh-CN"/>
              <a:t>work</a:t>
            </a:r>
            <a:r>
              <a:rPr lang="zh-CN"/>
              <a:t>s aggregate sparse matrices into dense vectors</a:t>
            </a:r>
            <a:r>
              <a:rPr lang="x-none" altLang="zh-CN"/>
              <a:t> with different length</a:t>
            </a:r>
            <a:r>
              <a:rPr lang="zh-CN"/>
              <a:t>. However, this causes waste at the 'vector tails' (shown in red) due to a lack of parallelism.</a:t>
            </a:r>
            <a:r>
              <a:rPr lang="x-none" altLang="zh-CN"/>
              <a:t> And we also simulated these STCs on eight real-world matrices from SuiteSparse, </a:t>
            </a:r>
            <a:r>
              <a:rPr lang="en-US" altLang="zh-CN"/>
              <a:t>more than 60%</a:t>
            </a:r>
            <a:r>
              <a:rPr lang="x-none" altLang="en-US"/>
              <a:t> </a:t>
            </a:r>
            <a:r>
              <a:rPr lang="en-US" altLang="zh-CN"/>
              <a:t>cycles</a:t>
            </a:r>
            <a:r>
              <a:rPr lang="x-none" altLang="en-US"/>
              <a:t> </a:t>
            </a:r>
            <a:r>
              <a:rPr lang="en-US" altLang="zh-CN">
                <a:sym typeface="+mn-ea"/>
              </a:rPr>
              <a:t>of </a:t>
            </a:r>
            <a:r>
              <a:rPr lang="x-none">
                <a:sym typeface="+mn-ea"/>
              </a:rPr>
              <a:t>these </a:t>
            </a:r>
            <a:r>
              <a:rPr lang="en-US" altLang="zh-CN">
                <a:sym typeface="+mn-ea"/>
              </a:rPr>
              <a:t>work</a:t>
            </a:r>
            <a:r>
              <a:rPr lang="x-none" altLang="en-US">
                <a:sym typeface="+mn-ea"/>
              </a:rPr>
              <a:t>s</a:t>
            </a:r>
            <a:r>
              <a:rPr lang="en-US" altLang="zh-CN">
                <a:sym typeface="+mn-ea"/>
              </a:rPr>
              <a:t> </a:t>
            </a:r>
            <a:r>
              <a:rPr lang="en-US" altLang="zh-CN"/>
              <a:t>had a</a:t>
            </a:r>
            <a:r>
              <a:rPr lang="x-none" altLang="en-US"/>
              <a:t> MAC</a:t>
            </a:r>
            <a:r>
              <a:rPr lang="en-US" altLang="zh-CN"/>
              <a:t> utilization of less than 50%.</a:t>
            </a:r>
            <a:endParaRPr lang="en-US" altLang="zh-CN"/>
          </a:p>
          <a:p>
            <a:pPr marL="0" lvl="0" indent="0" algn="l" rtl="0">
              <a:spcBef>
                <a:spcPts val="360"/>
              </a:spcBef>
              <a:spcAft>
                <a:spcPts val="0"/>
              </a:spcAft>
              <a:buNone/>
            </a:pPr>
            <a:r>
              <a:rPr lang="zh-CN"/>
              <a:t>To solve this, we</a:t>
            </a:r>
            <a:r>
              <a:rPr lang="x-none" altLang="zh-CN"/>
              <a:t> need</a:t>
            </a:r>
            <a:r>
              <a:rPr lang="zh-CN"/>
              <a:t> </a:t>
            </a:r>
            <a:r>
              <a:rPr lang="x-none" altLang="zh-CN"/>
              <a:t>to </a:t>
            </a:r>
            <a:r>
              <a:rPr lang="zh-CN"/>
              <a:t>shift from data aggregation to task aggregation. </a:t>
            </a:r>
            <a:endParaRPr lang="zh-CN"/>
          </a:p>
          <a:p>
            <a:pPr marL="0" lvl="0" indent="0" algn="l" rtl="0">
              <a:spcBef>
                <a:spcPts val="360"/>
              </a:spcBef>
              <a:spcAft>
                <a:spcPts val="0"/>
              </a:spcAft>
              <a:buNone/>
            </a:pPr>
            <a:endParaRPr lang="zh-CN"/>
          </a:p>
          <a:p>
            <a:pPr marL="0" lvl="0" indent="0" algn="l" rtl="0">
              <a:spcBef>
                <a:spcPts val="360"/>
              </a:spcBef>
              <a:spcAft>
                <a:spcPts val="0"/>
              </a:spcAft>
              <a:buNone/>
            </a:pPr>
            <a:r>
              <a:rPr lang="zh-CN"/>
              <a:t>While </a:t>
            </a:r>
            <a:r>
              <a:rPr lang="x-none" altLang="zh-CN"/>
              <a:t>the task aggregation is not easy, the </a:t>
            </a:r>
            <a:r>
              <a:rPr lang="zh-CN"/>
              <a:t>coarse-grained task</a:t>
            </a:r>
            <a:r>
              <a:rPr lang="x-none" altLang="zh-CN"/>
              <a:t>s</a:t>
            </a:r>
            <a:r>
              <a:rPr lang="zh-CN"/>
              <a:t> </a:t>
            </a:r>
            <a:r>
              <a:rPr lang="x-none" altLang="zh-CN"/>
              <a:t>with different shapes, and the computational unit design make them </a:t>
            </a:r>
            <a:r>
              <a:rPr lang="zh-CN"/>
              <a:t>hard to concatenate, </a:t>
            </a:r>
            <a:r>
              <a:rPr lang="x-none" altLang="zh-CN"/>
              <a:t>so we need to refine the granularity into vector tasks for efficienct concatenation.</a:t>
            </a:r>
            <a:endParaRPr lang="x-none"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292" name="Shape 292"/>
        <p:cNvGrpSpPr/>
        <p:nvPr/>
      </p:nvGrpSpPr>
      <p:grpSpPr>
        <a:xfrm>
          <a:off x="0" y="0"/>
          <a:ext cx="0" cy="0"/>
          <a:chOff x="0" y="0"/>
          <a:chExt cx="0" cy="0"/>
        </a:xfrm>
      </p:grpSpPr>
      <p:sp>
        <p:nvSpPr>
          <p:cNvPr id="293" name="Google Shape;293;g3bbca51f0e7_2_237: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g3bbca51f0e7_2_237:notes"/>
          <p:cNvSpPr txBox="1"/>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x-none"/>
              <a:t>The next part is Uni-STC’s architecture</a:t>
            </a:r>
            <a:endParaRPr lang="x-non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315" name="Shape 315"/>
        <p:cNvGrpSpPr/>
        <p:nvPr/>
      </p:nvGrpSpPr>
      <p:grpSpPr>
        <a:xfrm>
          <a:off x="0" y="0"/>
          <a:ext cx="0" cy="0"/>
          <a:chOff x="0" y="0"/>
          <a:chExt cx="0" cy="0"/>
        </a:xfrm>
      </p:grpSpPr>
      <p:sp>
        <p:nvSpPr>
          <p:cNvPr id="316" name="Google Shape;316;g3bbca51f0e7_2_259: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3bbca51f0e7_2_259:notes"/>
          <p:cNvSpPr txBox="1"/>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r>
              <a:rPr lang="en-US" altLang="zh-CN">
                <a:ea typeface="宋体" charset="0"/>
              </a:rPr>
              <a:t>The overall architecture of Uni-STC is as follows, </a:t>
            </a:r>
            <a:r>
              <a:rPr lang="x-none" altLang="en-US">
                <a:ea typeface="宋体" charset="0"/>
              </a:rPr>
              <a:t>we integrate it into the GPU SM,</a:t>
            </a:r>
            <a:r>
              <a:rPr lang="en-US" altLang="zh-CN">
                <a:ea typeface="宋体" charset="0"/>
              </a:rPr>
              <a:t> and it </a:t>
            </a:r>
            <a:r>
              <a:rPr lang="x-none" altLang="en-US">
                <a:ea typeface="宋体" charset="0"/>
              </a:rPr>
              <a:t>can accecpt</a:t>
            </a:r>
            <a:r>
              <a:rPr lang="en-US" altLang="zh-CN">
                <a:ea typeface="宋体" charset="0"/>
              </a:rPr>
              <a:t> various data patterns.</a:t>
            </a:r>
            <a:endParaRPr lang="en-US" altLang="zh-CN">
              <a:ea typeface="宋体" charset="0"/>
            </a:endParaRPr>
          </a:p>
          <a:p>
            <a:pPr marL="0" lvl="0" indent="0" algn="l" rtl="0">
              <a:spcBef>
                <a:spcPts val="360"/>
              </a:spcBef>
              <a:spcAft>
                <a:spcPts val="0"/>
              </a:spcAft>
              <a:buNone/>
            </a:pPr>
            <a:r>
              <a:rPr lang="x-none" altLang="zh-CN">
                <a:ea typeface="宋体" charset="0"/>
              </a:rPr>
              <a:t>Uni-STC includes three key components: </a:t>
            </a:r>
            <a:br>
              <a:rPr lang="x-none" altLang="zh-CN">
                <a:ea typeface="宋体" charset="0"/>
              </a:rPr>
            </a:br>
            <a:r>
              <a:rPr lang="x-none" altLang="zh-CN">
                <a:ea typeface="宋体" charset="0"/>
              </a:rPr>
              <a:t>1. the TMS is designed to break...</a:t>
            </a:r>
            <a:endParaRPr lang="x-none" altLang="zh-CN">
              <a:ea typeface="宋体" charset="0"/>
            </a:endParaRPr>
          </a:p>
          <a:p>
            <a:pPr marL="0" lvl="0" indent="0" algn="l" rtl="0">
              <a:spcBef>
                <a:spcPts val="360"/>
              </a:spcBef>
              <a:spcAft>
                <a:spcPts val="0"/>
              </a:spcAft>
              <a:buNone/>
            </a:pPr>
            <a:r>
              <a:rPr lang="x-none" altLang="zh-CN">
                <a:ea typeface="宋体" charset="0"/>
              </a:rPr>
              <a:t>2. the DPG is designed to break...</a:t>
            </a:r>
            <a:endParaRPr lang="x-none" altLang="zh-CN">
              <a:ea typeface="宋体" charset="0"/>
            </a:endParaRPr>
          </a:p>
          <a:p>
            <a:pPr marL="0" lvl="0" indent="0" algn="l" rtl="0">
              <a:spcBef>
                <a:spcPts val="360"/>
              </a:spcBef>
              <a:spcAft>
                <a:spcPts val="0"/>
              </a:spcAft>
              <a:buNone/>
            </a:pPr>
            <a:r>
              <a:rPr lang="en-US" altLang="zh-CN">
                <a:ea typeface="宋体" charset="0"/>
              </a:rPr>
              <a:t>These two components make up the task generation logic.</a:t>
            </a:r>
            <a:endParaRPr lang="en-US" altLang="zh-CN">
              <a:ea typeface="宋体" charset="0"/>
            </a:endParaRPr>
          </a:p>
          <a:p>
            <a:pPr marL="0" lvl="0" indent="0" algn="l" rtl="0">
              <a:spcBef>
                <a:spcPts val="360"/>
              </a:spcBef>
              <a:spcAft>
                <a:spcPts val="0"/>
              </a:spcAft>
              <a:buNone/>
            </a:pPr>
            <a:r>
              <a:rPr lang="en-US" altLang="zh-CN">
                <a:ea typeface="宋体" charset="0"/>
              </a:rPr>
              <a:t>the </a:t>
            </a:r>
            <a:r>
              <a:rPr lang="x-none" altLang="en-US">
                <a:ea typeface="宋体" charset="0"/>
              </a:rPr>
              <a:t>third components is the SDPU, which is designed to perform...</a:t>
            </a:r>
            <a:endParaRPr lang="x-none" altLang="en-US">
              <a:ea typeface="宋体" charset="0"/>
            </a:endParaRPr>
          </a:p>
          <a:p>
            <a:pPr marL="0" lvl="0" indent="0" algn="l" rtl="0">
              <a:spcBef>
                <a:spcPts val="360"/>
              </a:spcBef>
              <a:spcAft>
                <a:spcPts val="0"/>
              </a:spcAft>
              <a:buNone/>
            </a:pPr>
            <a:r>
              <a:rPr lang="en-US" altLang="zh-CN">
                <a:ea typeface="宋体" charset="0"/>
              </a:rPr>
              <a:t>and this component </a:t>
            </a:r>
            <a:r>
              <a:rPr lang="x-none" altLang="en-US">
                <a:ea typeface="宋体" charset="0"/>
              </a:rPr>
              <a:t>is</a:t>
            </a:r>
            <a:r>
              <a:rPr lang="en-US" altLang="zh-CN">
                <a:ea typeface="宋体" charset="0"/>
              </a:rPr>
              <a:t> </a:t>
            </a:r>
            <a:r>
              <a:rPr lang="x-none" altLang="en-US">
                <a:ea typeface="宋体" charset="0"/>
              </a:rPr>
              <a:t>to</a:t>
            </a:r>
            <a:r>
              <a:rPr lang="en-US" altLang="zh-CN">
                <a:ea typeface="宋体" charset="0"/>
              </a:rPr>
              <a:t> complet</a:t>
            </a:r>
            <a:r>
              <a:rPr lang="x-none" altLang="en-US">
                <a:ea typeface="宋体" charset="0"/>
              </a:rPr>
              <a:t>e</a:t>
            </a:r>
            <a:r>
              <a:rPr lang="en-US" altLang="zh-CN">
                <a:ea typeface="宋体" charset="0"/>
              </a:rPr>
              <a:t> numerical </a:t>
            </a:r>
            <a:r>
              <a:rPr lang="x-none" altLang="en-US">
                <a:ea typeface="宋体" charset="0"/>
              </a:rPr>
              <a:t>computation</a:t>
            </a:r>
            <a:r>
              <a:rPr lang="en-US" altLang="zh-CN">
                <a:ea typeface="宋体" charset="0"/>
              </a:rPr>
              <a:t>.</a:t>
            </a:r>
            <a:endParaRPr lang="en-US" altLang="zh-CN">
              <a:ea typeface="宋体"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354" name="Shape 354"/>
        <p:cNvGrpSpPr/>
        <p:nvPr/>
      </p:nvGrpSpPr>
      <p:grpSpPr>
        <a:xfrm>
          <a:off x="0" y="0"/>
          <a:ext cx="0" cy="0"/>
          <a:chOff x="0" y="0"/>
          <a:chExt cx="0" cy="0"/>
        </a:xfrm>
      </p:grpSpPr>
      <p:sp>
        <p:nvSpPr>
          <p:cNvPr id="355" name="Google Shape;355;g3bbca51f0e7_2_296: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g3bbca51f0e7_2_296:notes"/>
          <p:cNvSpPr txBox="1"/>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x-none" altLang="en-US"/>
              <a:t>We first focus on task generation part, the left figure is TMS’s architecture, which is</a:t>
            </a:r>
            <a:r>
              <a:rPr lang="en-US" altLang="zh-CN"/>
              <a:t> use</a:t>
            </a:r>
            <a:r>
              <a:rPr lang="x-none" altLang="en-US"/>
              <a:t>d</a:t>
            </a:r>
            <a:r>
              <a:rPr lang="en-US" altLang="zh-CN"/>
              <a:t> to generate tile-level tasks, </a:t>
            </a:r>
            <a:r>
              <a:rPr lang="x-none" altLang="en-US"/>
              <a:t>and</a:t>
            </a:r>
            <a:r>
              <a:rPr lang="en-US" altLang="zh-CN"/>
              <a:t> involves three steps: </a:t>
            </a:r>
            <a:r>
              <a:rPr lang="x-none" altLang="en-US"/>
              <a:t>[</a:t>
            </a:r>
            <a:r>
              <a:rPr lang="en-US" altLang="zh-CN"/>
              <a:t>123</a:t>
            </a:r>
            <a:r>
              <a:rPr lang="x-none" altLang="en-US"/>
              <a:t>]</a:t>
            </a:r>
            <a:endParaRPr lang="en-US" altLang="zh-CN"/>
          </a:p>
          <a:p>
            <a:pPr marL="0" lvl="0" indent="0" algn="l" rtl="0">
              <a:spcBef>
                <a:spcPts val="0"/>
              </a:spcBef>
              <a:spcAft>
                <a:spcPts val="0"/>
              </a:spcAft>
              <a:buNone/>
            </a:pPr>
            <a:endParaRPr lang="en-US" altLang="zh-CN"/>
          </a:p>
          <a:p>
            <a:pPr marL="0" lvl="0" indent="0" algn="l" rtl="0">
              <a:spcBef>
                <a:spcPts val="0"/>
              </a:spcBef>
              <a:spcAft>
                <a:spcPts val="0"/>
              </a:spcAft>
              <a:buNone/>
            </a:pPr>
            <a:r>
              <a:rPr lang="en-US" altLang="zh-CN">
                <a:ea typeface="宋体" charset="0"/>
              </a:rPr>
              <a:t>For DPG, we still use the outer product to generate scalar tasks, then collect these scalar tasks as vector dot product tasks, and finally concatenate them in a zigzag pattern.</a:t>
            </a:r>
            <a:endParaRPr lang="en-US" altLang="zh-CN">
              <a:ea typeface="宋体"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4" Type="http://schemas.openxmlformats.org/officeDocument/2006/relationships/image" Target="../media/image1.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image" Target="../media/image1.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4" Type="http://schemas.openxmlformats.org/officeDocument/2006/relationships/image" Target="../media/image1.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53" name="Shape 53"/>
        <p:cNvGrpSpPr/>
        <p:nvPr/>
      </p:nvGrpSpPr>
      <p:grpSpPr>
        <a:xfrm>
          <a:off x="0" y="0"/>
          <a:ext cx="0" cy="0"/>
          <a:chOff x="0" y="0"/>
          <a:chExt cx="0" cy="0"/>
        </a:xfrm>
      </p:grpSpPr>
      <p:sp>
        <p:nvSpPr>
          <p:cNvPr id="54" name="Google Shape;54;p14"/>
          <p:cNvSpPr/>
          <p:nvPr userDrawn="1"/>
        </p:nvSpPr>
        <p:spPr>
          <a:xfrm>
            <a:off x="0" y="1499470"/>
            <a:ext cx="9144000" cy="1365553"/>
          </a:xfrm>
          <a:prstGeom prst="rect">
            <a:avLst/>
          </a:prstGeom>
          <a:solidFill>
            <a:srgbClr val="1D529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i="0" u="none" strike="noStrike" cap="none">
              <a:solidFill>
                <a:schemeClr val="lt1"/>
              </a:solidFill>
              <a:latin typeface="Arial" panose="020B0604020202090204"/>
              <a:ea typeface="Arial" panose="020B0604020202090204"/>
              <a:cs typeface="Arial" panose="020B0604020202090204"/>
              <a:sym typeface="Arial" panose="020B0604020202090204"/>
            </a:endParaRPr>
          </a:p>
        </p:txBody>
      </p:sp>
      <p:sp>
        <p:nvSpPr>
          <p:cNvPr id="55" name="Google Shape;55;p14"/>
          <p:cNvSpPr txBox="1"/>
          <p:nvPr>
            <p:ph type="body" idx="1"/>
          </p:nvPr>
        </p:nvSpPr>
        <p:spPr>
          <a:xfrm>
            <a:off x="1619250" y="1707357"/>
            <a:ext cx="5976938" cy="864394"/>
          </a:xfrm>
          <a:prstGeom prst="rect">
            <a:avLst/>
          </a:prstGeom>
          <a:noFill/>
          <a:ln>
            <a:noFill/>
          </a:ln>
        </p:spPr>
        <p:txBody>
          <a:bodyPr spcFirstLastPara="1" wrap="square" lIns="68575" tIns="34275" rIns="68575" bIns="34275" anchor="t" anchorCtr="0">
            <a:noAutofit/>
          </a:bodyPr>
          <a:lstStyle>
            <a:lvl1pPr marL="457200" lvl="0" indent="-228600" algn="ctr">
              <a:spcBef>
                <a:spcPts val="400"/>
              </a:spcBef>
              <a:spcAft>
                <a:spcPts val="0"/>
              </a:spcAft>
              <a:buClr>
                <a:schemeClr val="lt1"/>
              </a:buClr>
              <a:buSzPts val="1800"/>
              <a:buFont typeface="Microsoft YaHei" panose="020B0502040204020203" charset="-122"/>
              <a:buNone/>
              <a:defRPr b="1">
                <a:solidFill>
                  <a:schemeClr val="lt1"/>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1pPr>
            <a:lvl2pPr marL="914400" lvl="1" indent="-317500" algn="l">
              <a:spcBef>
                <a:spcPts val="300"/>
              </a:spcBef>
              <a:spcAft>
                <a:spcPts val="0"/>
              </a:spcAft>
              <a:buClr>
                <a:schemeClr val="dk1"/>
              </a:buClr>
              <a:buSzPts val="1400"/>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17500" algn="l">
              <a:spcBef>
                <a:spcPts val="300"/>
              </a:spcBef>
              <a:spcAft>
                <a:spcPts val="0"/>
              </a:spcAft>
              <a:buClr>
                <a:schemeClr val="dk1"/>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p:txBody>
      </p:sp>
      <p:sp>
        <p:nvSpPr>
          <p:cNvPr id="56" name="Google Shape;56;p14"/>
          <p:cNvSpPr txBox="1"/>
          <p:nvPr>
            <p:ph type="body" idx="2"/>
          </p:nvPr>
        </p:nvSpPr>
        <p:spPr>
          <a:xfrm>
            <a:off x="3786994" y="3072910"/>
            <a:ext cx="1570013" cy="540283"/>
          </a:xfrm>
          <a:prstGeom prst="rect">
            <a:avLst/>
          </a:prstGeom>
          <a:noFill/>
          <a:ln>
            <a:noFill/>
          </a:ln>
        </p:spPr>
        <p:txBody>
          <a:bodyPr spcFirstLastPara="1" wrap="square" lIns="68575" tIns="34275" rIns="68575" bIns="34275" anchor="t" anchorCtr="0">
            <a:noAutofit/>
          </a:bodyPr>
          <a:lstStyle>
            <a:lvl1pPr marL="457200" lvl="0" indent="-228600" algn="l">
              <a:spcBef>
                <a:spcPts val="400"/>
              </a:spcBef>
              <a:spcAft>
                <a:spcPts val="0"/>
              </a:spcAft>
              <a:buClr>
                <a:schemeClr val="dk1"/>
              </a:buClr>
              <a:buSzPts val="1800"/>
              <a:buFont typeface="Microsoft YaHei" panose="020B0502040204020203" charset="-122"/>
              <a:buNone/>
              <a:defRPr>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1pPr>
            <a:lvl2pPr marL="914400" lvl="1" indent="-330200" algn="l">
              <a:spcBef>
                <a:spcPts val="300"/>
              </a:spcBef>
              <a:spcAft>
                <a:spcPts val="0"/>
              </a:spcAft>
              <a:buClr>
                <a:schemeClr val="dk1"/>
              </a:buClr>
              <a:buSzPts val="1600"/>
              <a:buFont typeface="Microsoft YaHei" panose="020B0502040204020203" charset="-122"/>
              <a:buChar char="–"/>
              <a:defRPr>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2pPr>
            <a:lvl3pPr marL="1371600" lvl="2" indent="-317500" algn="l">
              <a:spcBef>
                <a:spcPts val="300"/>
              </a:spcBef>
              <a:spcAft>
                <a:spcPts val="0"/>
              </a:spcAft>
              <a:buClr>
                <a:schemeClr val="dk1"/>
              </a:buClr>
              <a:buSzPts val="1400"/>
              <a:buFont typeface="Microsoft YaHei" panose="020B0502040204020203" charset="-122"/>
              <a:buChar char="•"/>
              <a:defRPr>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3pPr>
            <a:lvl4pPr marL="1828800" lvl="3" indent="-298450" algn="l">
              <a:spcBef>
                <a:spcPts val="200"/>
              </a:spcBef>
              <a:spcAft>
                <a:spcPts val="0"/>
              </a:spcAft>
              <a:buClr>
                <a:schemeClr val="dk1"/>
              </a:buClr>
              <a:buSzPts val="1100"/>
              <a:buFont typeface="Microsoft YaHei" panose="020B0502040204020203" charset="-122"/>
              <a:buChar char="–"/>
              <a:defRPr>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4pPr>
            <a:lvl5pPr marL="2286000" lvl="4" indent="-298450" algn="l">
              <a:spcBef>
                <a:spcPts val="200"/>
              </a:spcBef>
              <a:spcAft>
                <a:spcPts val="0"/>
              </a:spcAft>
              <a:buClr>
                <a:schemeClr val="dk1"/>
              </a:buClr>
              <a:buSzPts val="1100"/>
              <a:buFont typeface="Microsoft YaHei" panose="020B0502040204020203" charset="-122"/>
              <a:buChar char="»"/>
              <a:defRPr>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p:txBody>
      </p:sp>
      <p:pic>
        <p:nvPicPr>
          <p:cNvPr id="57" name="Google Shape;57;p14"/>
          <p:cNvPicPr preferRelativeResize="0"/>
          <p:nvPr userDrawn="1"/>
        </p:nvPicPr>
        <p:blipFill rotWithShape="1">
          <a:blip r:embed="rId2"/>
          <a:srcRect/>
          <a:stretch>
            <a:fillRect/>
          </a:stretch>
        </p:blipFill>
        <p:spPr>
          <a:xfrm>
            <a:off x="94254" y="100934"/>
            <a:ext cx="3402124" cy="579988"/>
          </a:xfrm>
          <a:prstGeom prst="rect">
            <a:avLst/>
          </a:prstGeom>
          <a:noFill/>
          <a:ln>
            <a:noFill/>
          </a:ln>
        </p:spPr>
      </p:pic>
      <p:pic>
        <p:nvPicPr>
          <p:cNvPr id="146" name="Google Shape;146;p24"/>
          <p:cNvPicPr preferRelativeResize="0"/>
          <p:nvPr userDrawn="1"/>
        </p:nvPicPr>
        <p:blipFill rotWithShape="1">
          <a:blip r:embed="rId3"/>
          <a:srcRect l="-1" r="72628"/>
          <a:stretch>
            <a:fillRect/>
          </a:stretch>
        </p:blipFill>
        <p:spPr>
          <a:xfrm>
            <a:off x="3585548" y="128679"/>
            <a:ext cx="562078" cy="524499"/>
          </a:xfrm>
          <a:prstGeom prst="rect">
            <a:avLst/>
          </a:prstGeom>
          <a:noFill/>
          <a:ln>
            <a:noFill/>
          </a:ln>
        </p:spPr>
      </p:pic>
      <p:pic>
        <p:nvPicPr>
          <p:cNvPr id="4" name="图片 3" descr="常规"/>
          <p:cNvPicPr>
            <a:picLocks noChangeAspect="1"/>
          </p:cNvPicPr>
          <p:nvPr userDrawn="1"/>
        </p:nvPicPr>
        <p:blipFill>
          <a:blip r:embed="rId4"/>
          <a:srcRect t="12667" r="87794" b="11722"/>
          <a:stretch>
            <a:fillRect/>
          </a:stretch>
        </p:blipFill>
        <p:spPr>
          <a:xfrm>
            <a:off x="4307205" y="128789"/>
            <a:ext cx="529590" cy="524510"/>
          </a:xfrm>
          <a:prstGeom prst="rect">
            <a:avLst/>
          </a:prstGeom>
        </p:spPr>
      </p:pic>
      <p:pic>
        <p:nvPicPr>
          <p:cNvPr id="3" name="图片 2" descr="hpca_logo"/>
          <p:cNvPicPr>
            <a:picLocks noChangeAspect="1"/>
          </p:cNvPicPr>
          <p:nvPr userDrawn="1"/>
        </p:nvPicPr>
        <p:blipFill>
          <a:blip r:embed="rId5"/>
          <a:stretch>
            <a:fillRect/>
          </a:stretch>
        </p:blipFill>
        <p:spPr>
          <a:xfrm>
            <a:off x="7757160" y="0"/>
            <a:ext cx="1386840" cy="1499870"/>
          </a:xfrm>
          <a:prstGeom prst="rect">
            <a:avLst/>
          </a:prstGeom>
        </p:spPr>
      </p:pic>
    </p:spTree>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内容">
  <p:cSld name="内容 2">
    <p:spTree>
      <p:nvGrpSpPr>
        <p:cNvPr id="145" name="Shape 145"/>
        <p:cNvGrpSpPr/>
        <p:nvPr/>
      </p:nvGrpSpPr>
      <p:grpSpPr>
        <a:xfrm>
          <a:off x="0" y="0"/>
          <a:ext cx="0" cy="0"/>
          <a:chOff x="0" y="0"/>
          <a:chExt cx="0" cy="0"/>
        </a:xfrm>
      </p:grpSpPr>
      <p:pic>
        <p:nvPicPr>
          <p:cNvPr id="146" name="Google Shape;146;p24"/>
          <p:cNvPicPr preferRelativeResize="0"/>
          <p:nvPr/>
        </p:nvPicPr>
        <p:blipFill rotWithShape="1">
          <a:blip r:embed="rId2"/>
          <a:srcRect l="-1" r="72628"/>
          <a:stretch>
            <a:fillRect/>
          </a:stretch>
        </p:blipFill>
        <p:spPr>
          <a:xfrm>
            <a:off x="7273628" y="79148"/>
            <a:ext cx="562078" cy="524499"/>
          </a:xfrm>
          <a:prstGeom prst="rect">
            <a:avLst/>
          </a:prstGeom>
          <a:noFill/>
          <a:ln>
            <a:noFill/>
          </a:ln>
        </p:spPr>
      </p:pic>
      <p:cxnSp>
        <p:nvCxnSpPr>
          <p:cNvPr id="147" name="Google Shape;147;p24"/>
          <p:cNvCxnSpPr/>
          <p:nvPr/>
        </p:nvCxnSpPr>
        <p:spPr>
          <a:xfrm>
            <a:off x="212515" y="681540"/>
            <a:ext cx="8718970" cy="0"/>
          </a:xfrm>
          <a:prstGeom prst="straightConnector1">
            <a:avLst/>
          </a:prstGeom>
          <a:noFill/>
          <a:ln w="19050" cap="flat" cmpd="sng">
            <a:solidFill>
              <a:srgbClr val="1B5294"/>
            </a:solidFill>
            <a:prstDash val="solid"/>
            <a:round/>
            <a:headEnd type="none" w="sm" len="sm"/>
            <a:tailEnd type="none" w="sm" len="sm"/>
          </a:ln>
        </p:spPr>
      </p:cxnSp>
      <p:sp>
        <p:nvSpPr>
          <p:cNvPr id="148" name="Google Shape;148;p24"/>
          <p:cNvSpPr txBox="1"/>
          <p:nvPr>
            <p:ph type="body" idx="1"/>
          </p:nvPr>
        </p:nvSpPr>
        <p:spPr>
          <a:xfrm>
            <a:off x="2124076" y="141685"/>
            <a:ext cx="4824413" cy="461963"/>
          </a:xfrm>
          <a:prstGeom prst="rect">
            <a:avLst/>
          </a:prstGeom>
          <a:noFill/>
          <a:ln>
            <a:noFill/>
          </a:ln>
        </p:spPr>
        <p:txBody>
          <a:bodyPr spcFirstLastPara="1" wrap="square" lIns="68575" tIns="34275" rIns="68575" bIns="34275" anchor="t" anchorCtr="0">
            <a:noAutofit/>
          </a:bodyPr>
          <a:lstStyle>
            <a:lvl1pPr marL="457200" lvl="0" indent="-228600" algn="ctr">
              <a:spcBef>
                <a:spcPts val="500"/>
              </a:spcBef>
              <a:spcAft>
                <a:spcPts val="0"/>
              </a:spcAft>
              <a:buClr>
                <a:schemeClr val="dk1"/>
              </a:buClr>
              <a:buSzPts val="2400"/>
              <a:buFont typeface="Arial" panose="020B0604020202090204"/>
              <a:buNone/>
              <a:defRPr sz="2400">
                <a:latin typeface="Arial" panose="020B0604020202090204"/>
                <a:ea typeface="Arial" panose="020B0604020202090204"/>
                <a:cs typeface="Arial" panose="020B0604020202090204"/>
                <a:sym typeface="Arial" panose="020B0604020202090204"/>
              </a:defRPr>
            </a:lvl1pPr>
            <a:lvl2pPr marL="914400" lvl="1" indent="-317500" algn="l">
              <a:spcBef>
                <a:spcPts val="300"/>
              </a:spcBef>
              <a:spcAft>
                <a:spcPts val="0"/>
              </a:spcAft>
              <a:buClr>
                <a:schemeClr val="dk1"/>
              </a:buClr>
              <a:buSzPts val="1400"/>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17500" algn="l">
              <a:spcBef>
                <a:spcPts val="300"/>
              </a:spcBef>
              <a:spcAft>
                <a:spcPts val="0"/>
              </a:spcAft>
              <a:buClr>
                <a:schemeClr val="dk1"/>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p:txBody>
      </p:sp>
      <p:sp>
        <p:nvSpPr>
          <p:cNvPr id="149" name="Google Shape;149;p24"/>
          <p:cNvSpPr/>
          <p:nvPr/>
        </p:nvSpPr>
        <p:spPr>
          <a:xfrm>
            <a:off x="212515" y="141686"/>
            <a:ext cx="183021" cy="539855"/>
          </a:xfrm>
          <a:prstGeom prst="rect">
            <a:avLst/>
          </a:prstGeom>
          <a:solidFill>
            <a:srgbClr val="1B529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dk1"/>
              </a:solidFill>
              <a:latin typeface="Arial" panose="020B0604020202090204"/>
              <a:ea typeface="Arial" panose="020B0604020202090204"/>
              <a:cs typeface="Arial" panose="020B0604020202090204"/>
              <a:sym typeface="Arial" panose="020B0604020202090204"/>
            </a:endParaRPr>
          </a:p>
        </p:txBody>
      </p:sp>
      <p:sp>
        <p:nvSpPr>
          <p:cNvPr id="150" name="Google Shape;150;p24"/>
          <p:cNvSpPr/>
          <p:nvPr/>
        </p:nvSpPr>
        <p:spPr>
          <a:xfrm>
            <a:off x="0" y="4957196"/>
            <a:ext cx="9144000" cy="207749"/>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zh-CN" sz="1400" b="1">
                <a:solidFill>
                  <a:srgbClr val="3A3838"/>
                </a:solidFill>
                <a:latin typeface="Arial" panose="020B0604020202090204"/>
                <a:ea typeface="Arial" panose="020B0604020202090204"/>
                <a:cs typeface="Arial" panose="020B0604020202090204"/>
                <a:sym typeface="Arial" panose="020B0604020202090204"/>
              </a:rPr>
              <a:t>       </a:t>
            </a:r>
            <a:endParaRPr sz="1400" b="1">
              <a:solidFill>
                <a:srgbClr val="3A3838"/>
              </a:solidFill>
              <a:latin typeface="Arial" panose="020B0604020202090204"/>
              <a:ea typeface="Arial" panose="020B0604020202090204"/>
              <a:cs typeface="Arial" panose="020B0604020202090204"/>
              <a:sym typeface="Arial" panose="020B0604020202090204"/>
            </a:endParaRPr>
          </a:p>
        </p:txBody>
      </p:sp>
      <p:sp>
        <p:nvSpPr>
          <p:cNvPr id="151" name="Google Shape;151;p24"/>
          <p:cNvSpPr txBox="1"/>
          <p:nvPr/>
        </p:nvSpPr>
        <p:spPr>
          <a:xfrm>
            <a:off x="3851921" y="4948134"/>
            <a:ext cx="1440160" cy="2077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SSSLab</a:t>
            </a:r>
            <a:endParaRPr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sp>
        <p:nvSpPr>
          <p:cNvPr id="152" name="Google Shape;152;p24"/>
          <p:cNvSpPr txBox="1"/>
          <p:nvPr>
            <p:ph type="dt" idx="10"/>
          </p:nvPr>
        </p:nvSpPr>
        <p:spPr>
          <a:xfrm>
            <a:off x="0" y="4943966"/>
            <a:ext cx="2133600" cy="216086"/>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1pPr>
            <a:lvl2pPr marR="0" lvl="1"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2pPr>
            <a:lvl3pPr marR="0" lvl="2"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3pPr>
            <a:lvl4pPr marR="0" lvl="3"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4pPr>
            <a:lvl5pPr marR="0" lvl="4"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5pPr>
            <a:lvl6pPr marR="0" lvl="5"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6pPr>
            <a:lvl7pPr marR="0" lvl="6"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7pPr>
            <a:lvl8pPr marR="0" lvl="7"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8pPr>
            <a:lvl9pPr marR="0" lvl="8"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9pPr>
          </a:lstStyle>
          <a:p>
            <a:fld id="{BB962C8B-B14F-4D97-AF65-F5344CB8AC3E}" type="datetime1">
              <a:rPr lang="en-US"/>
            </a:fld>
            <a:endParaRPr lang="en-US"/>
          </a:p>
        </p:txBody>
      </p:sp>
      <p:pic>
        <p:nvPicPr>
          <p:cNvPr id="155" name="Google Shape;155;p24"/>
          <p:cNvPicPr preferRelativeResize="0"/>
          <p:nvPr/>
        </p:nvPicPr>
        <p:blipFill rotWithShape="1">
          <a:blip r:embed="rId3"/>
          <a:srcRect l="6085" t="11875" r="2334" b="44583"/>
          <a:stretch>
            <a:fillRect/>
          </a:stretch>
        </p:blipFill>
        <p:spPr>
          <a:xfrm>
            <a:off x="7907655" y="79057"/>
            <a:ext cx="1023938" cy="515779"/>
          </a:xfrm>
          <a:prstGeom prst="rect">
            <a:avLst/>
          </a:prstGeom>
          <a:noFill/>
          <a:ln>
            <a:noFill/>
          </a:ln>
        </p:spPr>
      </p:pic>
    </p:spTree>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53" name="Shape 53"/>
        <p:cNvGrpSpPr/>
        <p:nvPr/>
      </p:nvGrpSpPr>
      <p:grpSpPr>
        <a:xfrm>
          <a:off x="0" y="0"/>
          <a:ext cx="0" cy="0"/>
          <a:chOff x="0" y="0"/>
          <a:chExt cx="0" cy="0"/>
        </a:xfrm>
      </p:grpSpPr>
      <p:sp>
        <p:nvSpPr>
          <p:cNvPr id="54" name="Google Shape;54;p14"/>
          <p:cNvSpPr/>
          <p:nvPr/>
        </p:nvSpPr>
        <p:spPr>
          <a:xfrm>
            <a:off x="0" y="1499470"/>
            <a:ext cx="9144000" cy="1365553"/>
          </a:xfrm>
          <a:prstGeom prst="rect">
            <a:avLst/>
          </a:prstGeom>
          <a:solidFill>
            <a:srgbClr val="1D529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i="0" u="none" strike="noStrike" cap="none">
              <a:solidFill>
                <a:schemeClr val="lt1"/>
              </a:solidFill>
              <a:latin typeface="Arial" panose="020B0604020202090204"/>
              <a:ea typeface="Arial" panose="020B0604020202090204"/>
              <a:cs typeface="Arial" panose="020B0604020202090204"/>
              <a:sym typeface="Arial" panose="020B0604020202090204"/>
            </a:endParaRPr>
          </a:p>
        </p:txBody>
      </p:sp>
      <p:sp>
        <p:nvSpPr>
          <p:cNvPr id="55" name="Google Shape;55;p14"/>
          <p:cNvSpPr txBox="1"/>
          <p:nvPr>
            <p:ph type="body" idx="1"/>
          </p:nvPr>
        </p:nvSpPr>
        <p:spPr>
          <a:xfrm>
            <a:off x="1619250" y="1707357"/>
            <a:ext cx="5976938" cy="864394"/>
          </a:xfrm>
          <a:prstGeom prst="rect">
            <a:avLst/>
          </a:prstGeom>
          <a:noFill/>
          <a:ln>
            <a:noFill/>
          </a:ln>
        </p:spPr>
        <p:txBody>
          <a:bodyPr spcFirstLastPara="1" wrap="square" lIns="68575" tIns="34275" rIns="68575" bIns="34275" anchor="t" anchorCtr="0">
            <a:noAutofit/>
          </a:bodyPr>
          <a:lstStyle>
            <a:lvl1pPr marL="457200" lvl="0" indent="-228600" algn="ctr">
              <a:spcBef>
                <a:spcPts val="400"/>
              </a:spcBef>
              <a:spcAft>
                <a:spcPts val="0"/>
              </a:spcAft>
              <a:buClr>
                <a:schemeClr val="lt1"/>
              </a:buClr>
              <a:buSzPts val="1800"/>
              <a:buFont typeface="Microsoft YaHei" panose="020B0502040204020203" charset="-122"/>
              <a:buNone/>
              <a:defRPr b="1">
                <a:solidFill>
                  <a:schemeClr val="lt1"/>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1pPr>
            <a:lvl2pPr marL="914400" lvl="1" indent="-317500" algn="l">
              <a:spcBef>
                <a:spcPts val="300"/>
              </a:spcBef>
              <a:spcAft>
                <a:spcPts val="0"/>
              </a:spcAft>
              <a:buClr>
                <a:schemeClr val="dk1"/>
              </a:buClr>
              <a:buSzPts val="1400"/>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17500" algn="l">
              <a:spcBef>
                <a:spcPts val="300"/>
              </a:spcBef>
              <a:spcAft>
                <a:spcPts val="0"/>
              </a:spcAft>
              <a:buClr>
                <a:schemeClr val="dk1"/>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p:txBody>
      </p:sp>
      <p:sp>
        <p:nvSpPr>
          <p:cNvPr id="56" name="Google Shape;56;p14"/>
          <p:cNvSpPr txBox="1"/>
          <p:nvPr>
            <p:ph type="body" idx="2"/>
          </p:nvPr>
        </p:nvSpPr>
        <p:spPr>
          <a:xfrm>
            <a:off x="3786994" y="3072910"/>
            <a:ext cx="1570013" cy="540283"/>
          </a:xfrm>
          <a:prstGeom prst="rect">
            <a:avLst/>
          </a:prstGeom>
          <a:noFill/>
          <a:ln>
            <a:noFill/>
          </a:ln>
        </p:spPr>
        <p:txBody>
          <a:bodyPr spcFirstLastPara="1" wrap="square" lIns="68575" tIns="34275" rIns="68575" bIns="34275" anchor="t" anchorCtr="0">
            <a:noAutofit/>
          </a:bodyPr>
          <a:lstStyle>
            <a:lvl1pPr marL="457200" lvl="0" indent="-228600" algn="l">
              <a:spcBef>
                <a:spcPts val="400"/>
              </a:spcBef>
              <a:spcAft>
                <a:spcPts val="0"/>
              </a:spcAft>
              <a:buClr>
                <a:schemeClr val="dk1"/>
              </a:buClr>
              <a:buSzPts val="1800"/>
              <a:buFont typeface="Microsoft YaHei" panose="020B0502040204020203" charset="-122"/>
              <a:buNone/>
              <a:defRPr>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1pPr>
            <a:lvl2pPr marL="914400" lvl="1" indent="-330200" algn="l">
              <a:spcBef>
                <a:spcPts val="300"/>
              </a:spcBef>
              <a:spcAft>
                <a:spcPts val="0"/>
              </a:spcAft>
              <a:buClr>
                <a:schemeClr val="dk1"/>
              </a:buClr>
              <a:buSzPts val="1600"/>
              <a:buFont typeface="Microsoft YaHei" panose="020B0502040204020203" charset="-122"/>
              <a:buChar char="–"/>
              <a:defRPr>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2pPr>
            <a:lvl3pPr marL="1371600" lvl="2" indent="-317500" algn="l">
              <a:spcBef>
                <a:spcPts val="300"/>
              </a:spcBef>
              <a:spcAft>
                <a:spcPts val="0"/>
              </a:spcAft>
              <a:buClr>
                <a:schemeClr val="dk1"/>
              </a:buClr>
              <a:buSzPts val="1400"/>
              <a:buFont typeface="Microsoft YaHei" panose="020B0502040204020203" charset="-122"/>
              <a:buChar char="•"/>
              <a:defRPr>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3pPr>
            <a:lvl4pPr marL="1828800" lvl="3" indent="-298450" algn="l">
              <a:spcBef>
                <a:spcPts val="200"/>
              </a:spcBef>
              <a:spcAft>
                <a:spcPts val="0"/>
              </a:spcAft>
              <a:buClr>
                <a:schemeClr val="dk1"/>
              </a:buClr>
              <a:buSzPts val="1100"/>
              <a:buFont typeface="Microsoft YaHei" panose="020B0502040204020203" charset="-122"/>
              <a:buChar char="–"/>
              <a:defRPr>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4pPr>
            <a:lvl5pPr marL="2286000" lvl="4" indent="-298450" algn="l">
              <a:spcBef>
                <a:spcPts val="200"/>
              </a:spcBef>
              <a:spcAft>
                <a:spcPts val="0"/>
              </a:spcAft>
              <a:buClr>
                <a:schemeClr val="dk1"/>
              </a:buClr>
              <a:buSzPts val="1100"/>
              <a:buFont typeface="Microsoft YaHei" panose="020B0502040204020203" charset="-122"/>
              <a:buChar char="»"/>
              <a:defRPr>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p:txBody>
      </p:sp>
      <p:pic>
        <p:nvPicPr>
          <p:cNvPr id="57" name="Google Shape;57;p14"/>
          <p:cNvPicPr preferRelativeResize="0"/>
          <p:nvPr/>
        </p:nvPicPr>
        <p:blipFill rotWithShape="1">
          <a:blip r:embed="rId2"/>
          <a:srcRect/>
          <a:stretch>
            <a:fillRect/>
          </a:stretch>
        </p:blipFill>
        <p:spPr>
          <a:xfrm>
            <a:off x="94254" y="100934"/>
            <a:ext cx="3402124" cy="579988"/>
          </a:xfrm>
          <a:prstGeom prst="rect">
            <a:avLst/>
          </a:prstGeom>
          <a:noFill/>
          <a:ln>
            <a:noFill/>
          </a:ln>
        </p:spPr>
      </p:pic>
    </p:spTree>
  </p:cSld>
  <p:clrMapOvr>
    <a:masterClrMapping/>
  </p:clrMapOvr>
  <p:hf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内容">
  <p:cSld name="1_内容">
    <p:spTree>
      <p:nvGrpSpPr>
        <p:cNvPr id="58" name="Shape 58"/>
        <p:cNvGrpSpPr/>
        <p:nvPr/>
      </p:nvGrpSpPr>
      <p:grpSpPr>
        <a:xfrm>
          <a:off x="0" y="0"/>
          <a:ext cx="0" cy="0"/>
          <a:chOff x="0" y="0"/>
          <a:chExt cx="0" cy="0"/>
        </a:xfrm>
      </p:grpSpPr>
      <p:sp>
        <p:nvSpPr>
          <p:cNvPr id="59" name="Google Shape;59;p15"/>
          <p:cNvSpPr/>
          <p:nvPr/>
        </p:nvSpPr>
        <p:spPr>
          <a:xfrm>
            <a:off x="0" y="4957196"/>
            <a:ext cx="9144000" cy="207749"/>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zh-CN" sz="1400" b="1" i="0" u="none" strike="noStrike" cap="none">
                <a:solidFill>
                  <a:schemeClr val="dk1"/>
                </a:solidFill>
                <a:latin typeface="Arial" panose="020B0604020202090204"/>
                <a:ea typeface="Arial" panose="020B0604020202090204"/>
                <a:cs typeface="Arial" panose="020B0604020202090204"/>
                <a:sym typeface="Arial" panose="020B0604020202090204"/>
              </a:rPr>
              <a:t>       </a:t>
            </a:r>
            <a:endParaRPr sz="1400" b="1" i="0" u="none" strike="noStrike" cap="none">
              <a:solidFill>
                <a:schemeClr val="dk1"/>
              </a:solidFill>
              <a:latin typeface="Arial" panose="020B0604020202090204"/>
              <a:ea typeface="Arial" panose="020B0604020202090204"/>
              <a:cs typeface="Arial" panose="020B0604020202090204"/>
              <a:sym typeface="Arial" panose="020B0604020202090204"/>
            </a:endParaRPr>
          </a:p>
        </p:txBody>
      </p:sp>
      <p:sp>
        <p:nvSpPr>
          <p:cNvPr id="60" name="Google Shape;60;p15"/>
          <p:cNvSpPr txBox="1"/>
          <p:nvPr/>
        </p:nvSpPr>
        <p:spPr>
          <a:xfrm>
            <a:off x="3851921" y="4948134"/>
            <a:ext cx="1440160" cy="2077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900" b="0" i="0" u="none" strike="noStrike" cap="none">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SSSLab</a:t>
            </a:r>
            <a:endParaRPr sz="900" b="0" i="0" u="none" strike="noStrike" cap="none">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sp>
        <p:nvSpPr>
          <p:cNvPr id="61" name="Google Shape;61;p15"/>
          <p:cNvSpPr txBox="1"/>
          <p:nvPr>
            <p:ph type="dt" idx="10"/>
          </p:nvPr>
        </p:nvSpPr>
        <p:spPr>
          <a:xfrm>
            <a:off x="0" y="4943966"/>
            <a:ext cx="2133600" cy="216086"/>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900" b="1" i="0" u="none" strike="noStrike" cap="none">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1pPr>
            <a:lvl2pPr marR="0" lvl="1"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2pPr>
            <a:lvl3pPr marR="0" lvl="2"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3pPr>
            <a:lvl4pPr marR="0" lvl="3"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4pPr>
            <a:lvl5pPr marR="0" lvl="4"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5pPr>
            <a:lvl6pPr marR="0" lvl="5"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6pPr>
            <a:lvl7pPr marR="0" lvl="6"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7pPr>
            <a:lvl8pPr marR="0" lvl="7"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8pPr>
            <a:lvl9pPr marR="0" lvl="8"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9pPr>
          </a:lstStyle>
          <a:p>
            <a:fld id="{BB962C8B-B14F-4D97-AF65-F5344CB8AC3E}" type="datetime1">
              <a:rPr lang="en-US"/>
            </a:fld>
            <a:endParaRPr lang="en-US"/>
          </a:p>
        </p:txBody>
      </p:sp>
      <p:sp>
        <p:nvSpPr>
          <p:cNvPr id="62" name="Google Shape;62;p15"/>
          <p:cNvSpPr txBox="1"/>
          <p:nvPr>
            <p:ph type="sldNum" idx="12"/>
          </p:nvPr>
        </p:nvSpPr>
        <p:spPr>
          <a:xfrm>
            <a:off x="8676455" y="4954270"/>
            <a:ext cx="440746" cy="195477"/>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spcAft>
                <a:spcPts val="0"/>
              </a:spcAft>
              <a:buNone/>
              <a:defRPr sz="900" b="1" i="0" u="none" strike="noStrike" cap="none">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1pPr>
            <a:lvl2pPr marL="0" marR="0" lvl="1" indent="0" algn="l" rtl="0">
              <a:spcBef>
                <a:spcPts val="0"/>
              </a:spcBef>
              <a:spcAft>
                <a:spcPts val="0"/>
              </a:spcAft>
              <a:buNone/>
              <a:defRPr sz="900" b="1" i="0" u="none" strike="noStrike" cap="none">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2pPr>
            <a:lvl3pPr marL="0" marR="0" lvl="2" indent="0" algn="l" rtl="0">
              <a:spcBef>
                <a:spcPts val="0"/>
              </a:spcBef>
              <a:spcAft>
                <a:spcPts val="0"/>
              </a:spcAft>
              <a:buNone/>
              <a:defRPr sz="900" b="1" i="0" u="none" strike="noStrike" cap="none">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3pPr>
            <a:lvl4pPr marL="0" marR="0" lvl="3" indent="0" algn="l" rtl="0">
              <a:spcBef>
                <a:spcPts val="0"/>
              </a:spcBef>
              <a:spcAft>
                <a:spcPts val="0"/>
              </a:spcAft>
              <a:buNone/>
              <a:defRPr sz="900" b="1" i="0" u="none" strike="noStrike" cap="none">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4pPr>
            <a:lvl5pPr marL="0" marR="0" lvl="4" indent="0" algn="l" rtl="0">
              <a:spcBef>
                <a:spcPts val="0"/>
              </a:spcBef>
              <a:spcAft>
                <a:spcPts val="0"/>
              </a:spcAft>
              <a:buNone/>
              <a:defRPr sz="900" b="1" i="0" u="none" strike="noStrike" cap="none">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5pPr>
            <a:lvl6pPr marL="0" marR="0" lvl="5" indent="0" algn="l" rtl="0">
              <a:spcBef>
                <a:spcPts val="0"/>
              </a:spcBef>
              <a:spcAft>
                <a:spcPts val="0"/>
              </a:spcAft>
              <a:buNone/>
              <a:defRPr sz="900" b="1" i="0" u="none" strike="noStrike" cap="none">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6pPr>
            <a:lvl7pPr marL="0" marR="0" lvl="6" indent="0" algn="l" rtl="0">
              <a:spcBef>
                <a:spcPts val="0"/>
              </a:spcBef>
              <a:spcAft>
                <a:spcPts val="0"/>
              </a:spcAft>
              <a:buNone/>
              <a:defRPr sz="900" b="1" i="0" u="none" strike="noStrike" cap="none">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7pPr>
            <a:lvl8pPr marL="0" marR="0" lvl="7" indent="0" algn="l" rtl="0">
              <a:spcBef>
                <a:spcPts val="0"/>
              </a:spcBef>
              <a:spcAft>
                <a:spcPts val="0"/>
              </a:spcAft>
              <a:buNone/>
              <a:defRPr sz="900" b="1" i="0" u="none" strike="noStrike" cap="none">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8pPr>
            <a:lvl9pPr marL="0" marR="0" lvl="8" indent="0" algn="l" rtl="0">
              <a:spcBef>
                <a:spcPts val="0"/>
              </a:spcBef>
              <a:spcAft>
                <a:spcPts val="0"/>
              </a:spcAft>
              <a:buNone/>
              <a:defRPr sz="900" b="1" i="0" u="none" strike="noStrike" cap="none">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9pPr>
          </a:lstStyle>
          <a:p>
            <a:pPr marL="0" lvl="0" indent="0" algn="l" rtl="0">
              <a:spcBef>
                <a:spcPts val="0"/>
              </a:spcBef>
              <a:spcAft>
                <a:spcPts val="0"/>
              </a:spcAft>
              <a:buNone/>
            </a:pPr>
            <a:fld id="{00000000-1234-1234-1234-123412341234}" type="slidenum">
              <a:rPr lang="zh-CN"/>
            </a:fld>
            <a:endParaRPr b="0"/>
          </a:p>
        </p:txBody>
      </p:sp>
      <p:sp>
        <p:nvSpPr>
          <p:cNvPr id="63" name="Google Shape;63;p15"/>
          <p:cNvSpPr txBox="1"/>
          <p:nvPr/>
        </p:nvSpPr>
        <p:spPr>
          <a:xfrm>
            <a:off x="8082390" y="4948134"/>
            <a:ext cx="439042" cy="2077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900" b="0" i="0" u="none" strike="noStrike" cap="none">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Page</a:t>
            </a:r>
            <a:endParaRPr sz="900" b="0" i="0" u="none" strike="noStrike" cap="none">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spTree>
  </p:cSld>
  <p:clrMapOvr>
    <a:masterClrMapping/>
  </p:clrMapOvr>
  <p:hf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内容">
  <p:cSld name="内容">
    <p:spTree>
      <p:nvGrpSpPr>
        <p:cNvPr id="64" name="Shape 64"/>
        <p:cNvGrpSpPr/>
        <p:nvPr/>
      </p:nvGrpSpPr>
      <p:grpSpPr>
        <a:xfrm>
          <a:off x="0" y="0"/>
          <a:ext cx="0" cy="0"/>
          <a:chOff x="0" y="0"/>
          <a:chExt cx="0" cy="0"/>
        </a:xfrm>
      </p:grpSpPr>
      <p:pic>
        <p:nvPicPr>
          <p:cNvPr id="65" name="Google Shape;65;p16"/>
          <p:cNvPicPr preferRelativeResize="0"/>
          <p:nvPr/>
        </p:nvPicPr>
        <p:blipFill rotWithShape="1">
          <a:blip r:embed="rId2"/>
          <a:srcRect l="-1" r="72628"/>
          <a:stretch>
            <a:fillRect/>
          </a:stretch>
        </p:blipFill>
        <p:spPr>
          <a:xfrm>
            <a:off x="7273628" y="79148"/>
            <a:ext cx="562078" cy="524499"/>
          </a:xfrm>
          <a:prstGeom prst="rect">
            <a:avLst/>
          </a:prstGeom>
          <a:noFill/>
          <a:ln>
            <a:noFill/>
          </a:ln>
        </p:spPr>
      </p:pic>
      <p:cxnSp>
        <p:nvCxnSpPr>
          <p:cNvPr id="66" name="Google Shape;66;p16"/>
          <p:cNvCxnSpPr/>
          <p:nvPr/>
        </p:nvCxnSpPr>
        <p:spPr>
          <a:xfrm>
            <a:off x="212515" y="681540"/>
            <a:ext cx="8718970" cy="0"/>
          </a:xfrm>
          <a:prstGeom prst="straightConnector1">
            <a:avLst/>
          </a:prstGeom>
          <a:noFill/>
          <a:ln w="19050" cap="flat" cmpd="sng">
            <a:solidFill>
              <a:srgbClr val="1B5294"/>
            </a:solidFill>
            <a:prstDash val="solid"/>
            <a:round/>
            <a:headEnd type="none" w="sm" len="sm"/>
            <a:tailEnd type="none" w="sm" len="sm"/>
          </a:ln>
        </p:spPr>
      </p:cxnSp>
      <p:sp>
        <p:nvSpPr>
          <p:cNvPr id="67" name="Google Shape;67;p16"/>
          <p:cNvSpPr txBox="1"/>
          <p:nvPr>
            <p:ph type="body" idx="1"/>
          </p:nvPr>
        </p:nvSpPr>
        <p:spPr>
          <a:xfrm>
            <a:off x="2124076" y="141685"/>
            <a:ext cx="4824413" cy="461963"/>
          </a:xfrm>
          <a:prstGeom prst="rect">
            <a:avLst/>
          </a:prstGeom>
          <a:noFill/>
          <a:ln>
            <a:noFill/>
          </a:ln>
        </p:spPr>
        <p:txBody>
          <a:bodyPr spcFirstLastPara="1" wrap="square" lIns="68575" tIns="34275" rIns="68575" bIns="34275" anchor="t" anchorCtr="0">
            <a:noAutofit/>
          </a:bodyPr>
          <a:lstStyle>
            <a:lvl1pPr marL="457200" lvl="0" indent="-228600" algn="ctr">
              <a:spcBef>
                <a:spcPts val="500"/>
              </a:spcBef>
              <a:spcAft>
                <a:spcPts val="0"/>
              </a:spcAft>
              <a:buClr>
                <a:schemeClr val="dk1"/>
              </a:buClr>
              <a:buSzPts val="2400"/>
              <a:buFont typeface="Arial" panose="020B0604020202090204"/>
              <a:buNone/>
              <a:defRPr sz="2400">
                <a:latin typeface="Arial" panose="020B0604020202090204"/>
                <a:ea typeface="Arial" panose="020B0604020202090204"/>
                <a:cs typeface="Arial" panose="020B0604020202090204"/>
                <a:sym typeface="Arial" panose="020B0604020202090204"/>
              </a:defRPr>
            </a:lvl1pPr>
            <a:lvl2pPr marL="914400" lvl="1" indent="-317500" algn="l">
              <a:spcBef>
                <a:spcPts val="300"/>
              </a:spcBef>
              <a:spcAft>
                <a:spcPts val="0"/>
              </a:spcAft>
              <a:buClr>
                <a:schemeClr val="dk1"/>
              </a:buClr>
              <a:buSzPts val="1400"/>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17500" algn="l">
              <a:spcBef>
                <a:spcPts val="300"/>
              </a:spcBef>
              <a:spcAft>
                <a:spcPts val="0"/>
              </a:spcAft>
              <a:buClr>
                <a:schemeClr val="dk1"/>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p:txBody>
      </p:sp>
      <p:sp>
        <p:nvSpPr>
          <p:cNvPr id="68" name="Google Shape;68;p16"/>
          <p:cNvSpPr/>
          <p:nvPr/>
        </p:nvSpPr>
        <p:spPr>
          <a:xfrm>
            <a:off x="212515" y="141686"/>
            <a:ext cx="183021" cy="539855"/>
          </a:xfrm>
          <a:prstGeom prst="rect">
            <a:avLst/>
          </a:prstGeom>
          <a:solidFill>
            <a:srgbClr val="1B529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dk1"/>
              </a:solidFill>
              <a:latin typeface="Arial" panose="020B0604020202090204"/>
              <a:ea typeface="Arial" panose="020B0604020202090204"/>
              <a:cs typeface="Arial" panose="020B0604020202090204"/>
              <a:sym typeface="Arial" panose="020B0604020202090204"/>
            </a:endParaRPr>
          </a:p>
        </p:txBody>
      </p:sp>
      <p:sp>
        <p:nvSpPr>
          <p:cNvPr id="69" name="Google Shape;69;p16"/>
          <p:cNvSpPr/>
          <p:nvPr/>
        </p:nvSpPr>
        <p:spPr>
          <a:xfrm>
            <a:off x="0" y="4957196"/>
            <a:ext cx="9144000" cy="207749"/>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zh-CN" sz="1400" b="1">
                <a:solidFill>
                  <a:srgbClr val="3A3838"/>
                </a:solidFill>
                <a:latin typeface="Arial" panose="020B0604020202090204"/>
                <a:ea typeface="Arial" panose="020B0604020202090204"/>
                <a:cs typeface="Arial" panose="020B0604020202090204"/>
                <a:sym typeface="Arial" panose="020B0604020202090204"/>
              </a:rPr>
              <a:t>       </a:t>
            </a:r>
            <a:endParaRPr sz="1400" b="1">
              <a:solidFill>
                <a:srgbClr val="3A3838"/>
              </a:solidFill>
              <a:latin typeface="Arial" panose="020B0604020202090204"/>
              <a:ea typeface="Arial" panose="020B0604020202090204"/>
              <a:cs typeface="Arial" panose="020B0604020202090204"/>
              <a:sym typeface="Arial" panose="020B0604020202090204"/>
            </a:endParaRPr>
          </a:p>
        </p:txBody>
      </p:sp>
      <p:sp>
        <p:nvSpPr>
          <p:cNvPr id="70" name="Google Shape;70;p16"/>
          <p:cNvSpPr txBox="1"/>
          <p:nvPr/>
        </p:nvSpPr>
        <p:spPr>
          <a:xfrm>
            <a:off x="3851921" y="4948134"/>
            <a:ext cx="1440160" cy="2077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SSSLab</a:t>
            </a:r>
            <a:endParaRPr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sp>
        <p:nvSpPr>
          <p:cNvPr id="71" name="Google Shape;71;p16"/>
          <p:cNvSpPr txBox="1"/>
          <p:nvPr>
            <p:ph type="dt" idx="10"/>
          </p:nvPr>
        </p:nvSpPr>
        <p:spPr>
          <a:xfrm>
            <a:off x="0" y="4943966"/>
            <a:ext cx="2133600" cy="216086"/>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1pPr>
            <a:lvl2pPr marR="0" lvl="1"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2pPr>
            <a:lvl3pPr marR="0" lvl="2"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3pPr>
            <a:lvl4pPr marR="0" lvl="3"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4pPr>
            <a:lvl5pPr marR="0" lvl="4"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5pPr>
            <a:lvl6pPr marR="0" lvl="5"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6pPr>
            <a:lvl7pPr marR="0" lvl="6"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7pPr>
            <a:lvl8pPr marR="0" lvl="7"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8pPr>
            <a:lvl9pPr marR="0" lvl="8"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9pPr>
          </a:lstStyle>
          <a:p>
            <a:fld id="{BB962C8B-B14F-4D97-AF65-F5344CB8AC3E}" type="datetime1">
              <a:rPr lang="en-US"/>
            </a:fld>
            <a:endParaRPr lang="en-US"/>
          </a:p>
        </p:txBody>
      </p:sp>
      <p:sp>
        <p:nvSpPr>
          <p:cNvPr id="72" name="Google Shape;72;p16"/>
          <p:cNvSpPr txBox="1"/>
          <p:nvPr>
            <p:ph type="sldNum" idx="12"/>
          </p:nvPr>
        </p:nvSpPr>
        <p:spPr>
          <a:xfrm>
            <a:off x="8676455" y="4954270"/>
            <a:ext cx="440746" cy="195477"/>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1pPr>
            <a:lvl2pPr marL="0" marR="0" lvl="1"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2pPr>
            <a:lvl3pPr marL="0" marR="0" lvl="2"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3pPr>
            <a:lvl4pPr marL="0" marR="0" lvl="3"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4pPr>
            <a:lvl5pPr marL="0" marR="0" lvl="4"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5pPr>
            <a:lvl6pPr marL="0" marR="0" lvl="5"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6pPr>
            <a:lvl7pPr marL="0" marR="0" lvl="6"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7pPr>
            <a:lvl8pPr marL="0" marR="0" lvl="7"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8pPr>
            <a:lvl9pPr marL="0" marR="0" lvl="8"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9pPr>
          </a:lstStyle>
          <a:p>
            <a:pPr marL="0" lvl="0" indent="0" algn="l" rtl="0">
              <a:spcBef>
                <a:spcPts val="0"/>
              </a:spcBef>
              <a:spcAft>
                <a:spcPts val="0"/>
              </a:spcAft>
              <a:buNone/>
            </a:pPr>
            <a:fld id="{00000000-1234-1234-1234-123412341234}" type="slidenum">
              <a:rPr lang="zh-CN"/>
            </a:fld>
            <a:endParaRPr b="0"/>
          </a:p>
        </p:txBody>
      </p:sp>
      <p:sp>
        <p:nvSpPr>
          <p:cNvPr id="73" name="Google Shape;73;p16"/>
          <p:cNvSpPr txBox="1"/>
          <p:nvPr/>
        </p:nvSpPr>
        <p:spPr>
          <a:xfrm>
            <a:off x="8082390" y="4948134"/>
            <a:ext cx="439042" cy="2077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Page</a:t>
            </a:r>
            <a:endParaRPr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pic>
        <p:nvPicPr>
          <p:cNvPr id="74" name="Google Shape;74;p16"/>
          <p:cNvPicPr preferRelativeResize="0"/>
          <p:nvPr/>
        </p:nvPicPr>
        <p:blipFill rotWithShape="1">
          <a:blip r:embed="rId3"/>
          <a:srcRect l="6085" t="11875" r="2334" b="44583"/>
          <a:stretch>
            <a:fillRect/>
          </a:stretch>
        </p:blipFill>
        <p:spPr>
          <a:xfrm>
            <a:off x="7907655" y="79057"/>
            <a:ext cx="1023938" cy="515779"/>
          </a:xfrm>
          <a:prstGeom prst="rect">
            <a:avLst/>
          </a:prstGeom>
          <a:noFill/>
          <a:ln>
            <a:noFill/>
          </a:ln>
        </p:spPr>
      </p:pic>
    </p:spTree>
  </p:cSld>
  <p:clrMapOvr>
    <a:masterClrMapping/>
  </p:clrMapOvr>
  <p:hf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空白">
  <p:cSld name="空白">
    <p:spTree>
      <p:nvGrpSpPr>
        <p:cNvPr id="75" name="Shape 75"/>
        <p:cNvGrpSpPr/>
        <p:nvPr/>
      </p:nvGrpSpPr>
      <p:grpSpPr>
        <a:xfrm>
          <a:off x="0" y="0"/>
          <a:ext cx="0" cy="0"/>
          <a:chOff x="0" y="0"/>
          <a:chExt cx="0" cy="0"/>
        </a:xfrm>
      </p:grpSpPr>
      <p:sp>
        <p:nvSpPr>
          <p:cNvPr id="76" name="Google Shape;76;p17"/>
          <p:cNvSpPr/>
          <p:nvPr/>
        </p:nvSpPr>
        <p:spPr>
          <a:xfrm>
            <a:off x="0" y="4949100"/>
            <a:ext cx="9144000" cy="195477"/>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rgbClr val="3A3838"/>
              </a:solidFill>
              <a:latin typeface="Arial" panose="020B0604020202090204"/>
              <a:ea typeface="Arial" panose="020B0604020202090204"/>
              <a:cs typeface="Arial" panose="020B0604020202090204"/>
              <a:sym typeface="Arial" panose="020B0604020202090204"/>
            </a:endParaRPr>
          </a:p>
        </p:txBody>
      </p:sp>
      <p:sp>
        <p:nvSpPr>
          <p:cNvPr id="77" name="Google Shape;77;p17"/>
          <p:cNvSpPr txBox="1"/>
          <p:nvPr/>
        </p:nvSpPr>
        <p:spPr>
          <a:xfrm>
            <a:off x="3851921" y="4948244"/>
            <a:ext cx="1440160" cy="2077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SSSLab</a:t>
            </a:r>
            <a:endParaRPr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sp>
        <p:nvSpPr>
          <p:cNvPr id="78" name="Google Shape;78;p17"/>
          <p:cNvSpPr txBox="1"/>
          <p:nvPr>
            <p:ph type="dt" idx="10"/>
          </p:nvPr>
        </p:nvSpPr>
        <p:spPr>
          <a:xfrm>
            <a:off x="-13990" y="4969003"/>
            <a:ext cx="2133600" cy="195477"/>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1pPr>
            <a:lvl2pPr marR="0" lvl="1"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2pPr>
            <a:lvl3pPr marR="0" lvl="2"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3pPr>
            <a:lvl4pPr marR="0" lvl="3"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4pPr>
            <a:lvl5pPr marR="0" lvl="4"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5pPr>
            <a:lvl6pPr marR="0" lvl="5"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6pPr>
            <a:lvl7pPr marR="0" lvl="6"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7pPr>
            <a:lvl8pPr marR="0" lvl="7"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8pPr>
            <a:lvl9pPr marR="0" lvl="8"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9pPr>
          </a:lstStyle>
          <a:p>
            <a:fld id="{BB962C8B-B14F-4D97-AF65-F5344CB8AC3E}" type="datetime1">
              <a:rPr lang="en-US"/>
            </a:fld>
            <a:endParaRPr lang="en-US"/>
          </a:p>
        </p:txBody>
      </p:sp>
      <p:sp>
        <p:nvSpPr>
          <p:cNvPr id="79" name="Google Shape;79;p17"/>
          <p:cNvSpPr txBox="1"/>
          <p:nvPr>
            <p:ph type="sldNum" idx="12"/>
          </p:nvPr>
        </p:nvSpPr>
        <p:spPr>
          <a:xfrm>
            <a:off x="8677800" y="4941000"/>
            <a:ext cx="359531" cy="2295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1pPr>
            <a:lvl2pPr marL="0" marR="0" lvl="1"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2pPr>
            <a:lvl3pPr marL="0" marR="0" lvl="2"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3pPr>
            <a:lvl4pPr marL="0" marR="0" lvl="3"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4pPr>
            <a:lvl5pPr marL="0" marR="0" lvl="4"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5pPr>
            <a:lvl6pPr marL="0" marR="0" lvl="5"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6pPr>
            <a:lvl7pPr marL="0" marR="0" lvl="6"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7pPr>
            <a:lvl8pPr marL="0" marR="0" lvl="7"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8pPr>
            <a:lvl9pPr marL="0" marR="0" lvl="8"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9pPr>
          </a:lstStyle>
          <a:p>
            <a:pPr marL="0" lvl="0" indent="0" algn="l" rtl="0">
              <a:spcBef>
                <a:spcPts val="0"/>
              </a:spcBef>
              <a:spcAft>
                <a:spcPts val="0"/>
              </a:spcAft>
              <a:buNone/>
            </a:pPr>
            <a:fld id="{00000000-1234-1234-1234-123412341234}" type="slidenum">
              <a:rPr lang="zh-CN"/>
            </a:fld>
            <a:endParaRPr b="0"/>
          </a:p>
        </p:txBody>
      </p:sp>
      <p:sp>
        <p:nvSpPr>
          <p:cNvPr id="80" name="Google Shape;80;p17"/>
          <p:cNvSpPr txBox="1"/>
          <p:nvPr/>
        </p:nvSpPr>
        <p:spPr>
          <a:xfrm>
            <a:off x="8100000" y="4956731"/>
            <a:ext cx="605280" cy="2077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Page</a:t>
            </a:r>
            <a:endParaRPr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sp>
        <p:nvSpPr>
          <p:cNvPr id="81" name="Google Shape;81;p17"/>
          <p:cNvSpPr txBox="1"/>
          <p:nvPr/>
        </p:nvSpPr>
        <p:spPr>
          <a:xfrm>
            <a:off x="3574721" y="678101"/>
            <a:ext cx="987290" cy="577081"/>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3300" b="1">
                <a:solidFill>
                  <a:schemeClr val="dk1"/>
                </a:solidFill>
                <a:latin typeface="KaiTi"/>
                <a:ea typeface="KaiTi"/>
                <a:cs typeface="KaiTi"/>
                <a:sym typeface="KaiTi"/>
              </a:rPr>
              <a:t>目录</a:t>
            </a:r>
            <a:endParaRPr sz="3000" b="1">
              <a:solidFill>
                <a:schemeClr val="dk1"/>
              </a:solidFill>
              <a:latin typeface="KaiTi"/>
              <a:ea typeface="KaiTi"/>
              <a:cs typeface="KaiTi"/>
              <a:sym typeface="KaiTi"/>
            </a:endParaRPr>
          </a:p>
        </p:txBody>
      </p:sp>
      <p:sp>
        <p:nvSpPr>
          <p:cNvPr id="82" name="Google Shape;82;p17"/>
          <p:cNvSpPr txBox="1"/>
          <p:nvPr/>
        </p:nvSpPr>
        <p:spPr>
          <a:xfrm>
            <a:off x="4572000" y="837000"/>
            <a:ext cx="1183449" cy="346249"/>
          </a:xfrm>
          <a:prstGeom prst="rect">
            <a:avLst/>
          </a:prstGeom>
          <a:noFill/>
          <a:ln>
            <a:noFill/>
          </a:ln>
          <a:effectLst>
            <a:outerShdw blurRad="50800" dist="38100" dir="2700000" algn="tl" rotWithShape="0">
              <a:srgbClr val="000000">
                <a:alpha val="40000"/>
              </a:srgbClr>
            </a:outerShdw>
          </a:effectLst>
        </p:spPr>
        <p:txBody>
          <a:bodyPr spcFirstLastPara="1" wrap="square" lIns="68575" tIns="34275" rIns="68575" bIns="34275" anchor="t" anchorCtr="0">
            <a:spAutoFit/>
          </a:bodyPr>
          <a:lstStyle/>
          <a:p>
            <a:pPr marL="0" marR="0" lvl="0" indent="0" algn="l" rtl="0">
              <a:spcBef>
                <a:spcPts val="0"/>
              </a:spcBef>
              <a:spcAft>
                <a:spcPts val="0"/>
              </a:spcAft>
              <a:buNone/>
            </a:pPr>
            <a:r>
              <a:rPr lang="zh-CN" sz="1800" b="1">
                <a:solidFill>
                  <a:schemeClr val="dk1"/>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Contents</a:t>
            </a:r>
            <a:endParaRPr sz="1800" b="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grpSp>
        <p:nvGrpSpPr>
          <p:cNvPr id="83" name="Google Shape;83;p17"/>
          <p:cNvGrpSpPr/>
          <p:nvPr/>
        </p:nvGrpSpPr>
        <p:grpSpPr>
          <a:xfrm>
            <a:off x="5755746" y="182051"/>
            <a:ext cx="3294000" cy="418500"/>
            <a:chOff x="119336" y="168550"/>
            <a:chExt cx="4392488" cy="483671"/>
          </a:xfrm>
        </p:grpSpPr>
        <p:pic>
          <p:nvPicPr>
            <p:cNvPr id="84" name="Google Shape;84;p17"/>
            <p:cNvPicPr preferRelativeResize="0"/>
            <p:nvPr/>
          </p:nvPicPr>
          <p:blipFill rotWithShape="1">
            <a:blip r:embed="rId2"/>
            <a:srcRect l="45604"/>
            <a:stretch>
              <a:fillRect/>
            </a:stretch>
          </p:blipFill>
          <p:spPr>
            <a:xfrm>
              <a:off x="2135560" y="169410"/>
              <a:ext cx="2376264" cy="482811"/>
            </a:xfrm>
            <a:prstGeom prst="rect">
              <a:avLst/>
            </a:prstGeom>
            <a:noFill/>
            <a:ln>
              <a:noFill/>
            </a:ln>
          </p:spPr>
        </p:pic>
        <p:pic>
          <p:nvPicPr>
            <p:cNvPr id="85" name="Google Shape;85;p17"/>
            <p:cNvPicPr preferRelativeResize="0"/>
            <p:nvPr/>
          </p:nvPicPr>
          <p:blipFill rotWithShape="1">
            <a:blip r:embed="rId3"/>
            <a:srcRect/>
            <a:stretch>
              <a:fillRect/>
            </a:stretch>
          </p:blipFill>
          <p:spPr>
            <a:xfrm>
              <a:off x="119336" y="168550"/>
              <a:ext cx="1974324" cy="482811"/>
            </a:xfrm>
            <a:prstGeom prst="rect">
              <a:avLst/>
            </a:prstGeom>
            <a:noFill/>
            <a:ln>
              <a:noFill/>
            </a:ln>
          </p:spPr>
        </p:pic>
      </p:grpSp>
      <p:sp>
        <p:nvSpPr>
          <p:cNvPr id="86" name="Google Shape;86;p17"/>
          <p:cNvSpPr/>
          <p:nvPr/>
        </p:nvSpPr>
        <p:spPr>
          <a:xfrm>
            <a:off x="0" y="4957196"/>
            <a:ext cx="9144000" cy="207749"/>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zh-CN" sz="1400" b="1">
                <a:solidFill>
                  <a:srgbClr val="3A3838"/>
                </a:solidFill>
                <a:latin typeface="Arial" panose="020B0604020202090204"/>
                <a:ea typeface="Arial" panose="020B0604020202090204"/>
                <a:cs typeface="Arial" panose="020B0604020202090204"/>
                <a:sym typeface="Arial" panose="020B0604020202090204"/>
              </a:rPr>
              <a:t>       </a:t>
            </a:r>
            <a:endParaRPr sz="1400" b="1">
              <a:solidFill>
                <a:srgbClr val="3A3838"/>
              </a:solidFill>
              <a:latin typeface="Arial" panose="020B0604020202090204"/>
              <a:ea typeface="Arial" panose="020B0604020202090204"/>
              <a:cs typeface="Arial" panose="020B0604020202090204"/>
              <a:sym typeface="Arial" panose="020B0604020202090204"/>
            </a:endParaRPr>
          </a:p>
        </p:txBody>
      </p:sp>
      <p:sp>
        <p:nvSpPr>
          <p:cNvPr id="87" name="Google Shape;87;p17"/>
          <p:cNvSpPr txBox="1"/>
          <p:nvPr/>
        </p:nvSpPr>
        <p:spPr>
          <a:xfrm>
            <a:off x="3851921" y="4948134"/>
            <a:ext cx="1440160" cy="2077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SSSLab</a:t>
            </a:r>
            <a:endParaRPr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sp>
        <p:nvSpPr>
          <p:cNvPr id="88" name="Google Shape;88;p17"/>
          <p:cNvSpPr txBox="1"/>
          <p:nvPr/>
        </p:nvSpPr>
        <p:spPr>
          <a:xfrm>
            <a:off x="0" y="4943966"/>
            <a:ext cx="2133600" cy="216086"/>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sp>
        <p:nvSpPr>
          <p:cNvPr id="89" name="Google Shape;89;p17"/>
          <p:cNvSpPr txBox="1"/>
          <p:nvPr/>
        </p:nvSpPr>
        <p:spPr>
          <a:xfrm>
            <a:off x="8676455" y="4954270"/>
            <a:ext cx="440746" cy="195477"/>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fld id="{00000000-1234-1234-1234-123412341234}" type="slidenum">
              <a:rPr lang="zh-CN" sz="900" b="1">
                <a:solidFill>
                  <a:srgbClr val="AEABAB"/>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fld>
            <a:endParaRPr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sp>
        <p:nvSpPr>
          <p:cNvPr id="90" name="Google Shape;90;p17"/>
          <p:cNvSpPr txBox="1"/>
          <p:nvPr/>
        </p:nvSpPr>
        <p:spPr>
          <a:xfrm>
            <a:off x="8082390" y="4948134"/>
            <a:ext cx="439042" cy="2077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Page</a:t>
            </a:r>
            <a:endParaRPr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pic>
        <p:nvPicPr>
          <p:cNvPr id="91" name="Google Shape;91;p17"/>
          <p:cNvPicPr preferRelativeResize="0"/>
          <p:nvPr/>
        </p:nvPicPr>
        <p:blipFill rotWithShape="1">
          <a:blip r:embed="rId4"/>
          <a:srcRect/>
          <a:stretch>
            <a:fillRect/>
          </a:stretch>
        </p:blipFill>
        <p:spPr>
          <a:xfrm>
            <a:off x="94254" y="100934"/>
            <a:ext cx="3402124" cy="579988"/>
          </a:xfrm>
          <a:prstGeom prst="rect">
            <a:avLst/>
          </a:prstGeom>
          <a:noFill/>
          <a:ln>
            <a:noFill/>
          </a:ln>
        </p:spPr>
      </p:pic>
    </p:spTree>
  </p:cSld>
  <p:clrMapOvr>
    <a:masterClrMapping/>
  </p:clrMapOvr>
  <p:hf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内容">
  <p:cSld name="内容 2">
    <p:spTree>
      <p:nvGrpSpPr>
        <p:cNvPr id="92" name="Shape 92"/>
        <p:cNvGrpSpPr/>
        <p:nvPr/>
      </p:nvGrpSpPr>
      <p:grpSpPr>
        <a:xfrm>
          <a:off x="0" y="0"/>
          <a:ext cx="0" cy="0"/>
          <a:chOff x="0" y="0"/>
          <a:chExt cx="0" cy="0"/>
        </a:xfrm>
      </p:grpSpPr>
      <p:pic>
        <p:nvPicPr>
          <p:cNvPr id="93" name="Google Shape;93;p18"/>
          <p:cNvPicPr preferRelativeResize="0"/>
          <p:nvPr/>
        </p:nvPicPr>
        <p:blipFill rotWithShape="1">
          <a:blip r:embed="rId2"/>
          <a:srcRect l="-1" r="72628"/>
          <a:stretch>
            <a:fillRect/>
          </a:stretch>
        </p:blipFill>
        <p:spPr>
          <a:xfrm>
            <a:off x="7273628" y="79148"/>
            <a:ext cx="562078" cy="524499"/>
          </a:xfrm>
          <a:prstGeom prst="rect">
            <a:avLst/>
          </a:prstGeom>
          <a:noFill/>
          <a:ln>
            <a:noFill/>
          </a:ln>
        </p:spPr>
      </p:pic>
      <p:cxnSp>
        <p:nvCxnSpPr>
          <p:cNvPr id="94" name="Google Shape;94;p18"/>
          <p:cNvCxnSpPr/>
          <p:nvPr/>
        </p:nvCxnSpPr>
        <p:spPr>
          <a:xfrm>
            <a:off x="212515" y="681540"/>
            <a:ext cx="8718970" cy="0"/>
          </a:xfrm>
          <a:prstGeom prst="straightConnector1">
            <a:avLst/>
          </a:prstGeom>
          <a:noFill/>
          <a:ln w="19050" cap="flat" cmpd="sng">
            <a:solidFill>
              <a:srgbClr val="1B5294"/>
            </a:solidFill>
            <a:prstDash val="solid"/>
            <a:round/>
            <a:headEnd type="none" w="sm" len="sm"/>
            <a:tailEnd type="none" w="sm" len="sm"/>
          </a:ln>
        </p:spPr>
      </p:cxnSp>
      <p:sp>
        <p:nvSpPr>
          <p:cNvPr id="95" name="Google Shape;95;p18"/>
          <p:cNvSpPr txBox="1"/>
          <p:nvPr>
            <p:ph type="body" idx="1"/>
          </p:nvPr>
        </p:nvSpPr>
        <p:spPr>
          <a:xfrm>
            <a:off x="2124076" y="141685"/>
            <a:ext cx="4824413" cy="461963"/>
          </a:xfrm>
          <a:prstGeom prst="rect">
            <a:avLst/>
          </a:prstGeom>
          <a:noFill/>
          <a:ln>
            <a:noFill/>
          </a:ln>
        </p:spPr>
        <p:txBody>
          <a:bodyPr spcFirstLastPara="1" wrap="square" lIns="68575" tIns="34275" rIns="68575" bIns="34275" anchor="t" anchorCtr="0">
            <a:noAutofit/>
          </a:bodyPr>
          <a:lstStyle>
            <a:lvl1pPr marL="457200" lvl="0" indent="-228600" algn="ctr">
              <a:spcBef>
                <a:spcPts val="500"/>
              </a:spcBef>
              <a:spcAft>
                <a:spcPts val="0"/>
              </a:spcAft>
              <a:buClr>
                <a:schemeClr val="dk1"/>
              </a:buClr>
              <a:buSzPts val="2400"/>
              <a:buFont typeface="Arial" panose="020B0604020202090204"/>
              <a:buNone/>
              <a:defRPr sz="2400">
                <a:latin typeface="Arial" panose="020B0604020202090204"/>
                <a:ea typeface="Arial" panose="020B0604020202090204"/>
                <a:cs typeface="Arial" panose="020B0604020202090204"/>
                <a:sym typeface="Arial" panose="020B0604020202090204"/>
              </a:defRPr>
            </a:lvl1pPr>
            <a:lvl2pPr marL="914400" lvl="1" indent="-317500" algn="l">
              <a:spcBef>
                <a:spcPts val="300"/>
              </a:spcBef>
              <a:spcAft>
                <a:spcPts val="0"/>
              </a:spcAft>
              <a:buClr>
                <a:schemeClr val="dk1"/>
              </a:buClr>
              <a:buSzPts val="1400"/>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17500" algn="l">
              <a:spcBef>
                <a:spcPts val="300"/>
              </a:spcBef>
              <a:spcAft>
                <a:spcPts val="0"/>
              </a:spcAft>
              <a:buClr>
                <a:schemeClr val="dk1"/>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p:txBody>
      </p:sp>
      <p:sp>
        <p:nvSpPr>
          <p:cNvPr id="96" name="Google Shape;96;p18"/>
          <p:cNvSpPr/>
          <p:nvPr/>
        </p:nvSpPr>
        <p:spPr>
          <a:xfrm>
            <a:off x="212515" y="141686"/>
            <a:ext cx="183021" cy="539855"/>
          </a:xfrm>
          <a:prstGeom prst="rect">
            <a:avLst/>
          </a:prstGeom>
          <a:solidFill>
            <a:srgbClr val="1B529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dk1"/>
              </a:solidFill>
              <a:latin typeface="Arial" panose="020B0604020202090204"/>
              <a:ea typeface="Arial" panose="020B0604020202090204"/>
              <a:cs typeface="Arial" panose="020B0604020202090204"/>
              <a:sym typeface="Arial" panose="020B0604020202090204"/>
            </a:endParaRPr>
          </a:p>
        </p:txBody>
      </p:sp>
      <p:sp>
        <p:nvSpPr>
          <p:cNvPr id="97" name="Google Shape;97;p18"/>
          <p:cNvSpPr/>
          <p:nvPr/>
        </p:nvSpPr>
        <p:spPr>
          <a:xfrm>
            <a:off x="0" y="4957196"/>
            <a:ext cx="9144000" cy="207749"/>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zh-CN" sz="1400" b="1">
                <a:solidFill>
                  <a:srgbClr val="3A3838"/>
                </a:solidFill>
                <a:latin typeface="Arial" panose="020B0604020202090204"/>
                <a:ea typeface="Arial" panose="020B0604020202090204"/>
                <a:cs typeface="Arial" panose="020B0604020202090204"/>
                <a:sym typeface="Arial" panose="020B0604020202090204"/>
              </a:rPr>
              <a:t>       </a:t>
            </a:r>
            <a:endParaRPr sz="1400" b="1">
              <a:solidFill>
                <a:srgbClr val="3A3838"/>
              </a:solidFill>
              <a:latin typeface="Arial" panose="020B0604020202090204"/>
              <a:ea typeface="Arial" panose="020B0604020202090204"/>
              <a:cs typeface="Arial" panose="020B0604020202090204"/>
              <a:sym typeface="Arial" panose="020B0604020202090204"/>
            </a:endParaRPr>
          </a:p>
        </p:txBody>
      </p:sp>
      <p:sp>
        <p:nvSpPr>
          <p:cNvPr id="98" name="Google Shape;98;p18"/>
          <p:cNvSpPr txBox="1"/>
          <p:nvPr/>
        </p:nvSpPr>
        <p:spPr>
          <a:xfrm>
            <a:off x="3851921" y="4948134"/>
            <a:ext cx="1440160" cy="2077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SSSLab</a:t>
            </a:r>
            <a:endParaRPr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sp>
        <p:nvSpPr>
          <p:cNvPr id="99" name="Google Shape;99;p18"/>
          <p:cNvSpPr txBox="1"/>
          <p:nvPr>
            <p:ph type="dt" idx="10"/>
          </p:nvPr>
        </p:nvSpPr>
        <p:spPr>
          <a:xfrm>
            <a:off x="0" y="4943966"/>
            <a:ext cx="2133600" cy="216086"/>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1pPr>
            <a:lvl2pPr marR="0" lvl="1"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2pPr>
            <a:lvl3pPr marR="0" lvl="2"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3pPr>
            <a:lvl4pPr marR="0" lvl="3"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4pPr>
            <a:lvl5pPr marR="0" lvl="4"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5pPr>
            <a:lvl6pPr marR="0" lvl="5"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6pPr>
            <a:lvl7pPr marR="0" lvl="6"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7pPr>
            <a:lvl8pPr marR="0" lvl="7"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8pPr>
            <a:lvl9pPr marR="0" lvl="8"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9pPr>
          </a:lstStyle>
          <a:p>
            <a:fld id="{BB962C8B-B14F-4D97-AF65-F5344CB8AC3E}" type="datetime1">
              <a:rPr lang="en-US"/>
            </a:fld>
            <a:endParaRPr lang="en-US"/>
          </a:p>
        </p:txBody>
      </p:sp>
      <p:sp>
        <p:nvSpPr>
          <p:cNvPr id="100" name="Google Shape;100;p18"/>
          <p:cNvSpPr txBox="1"/>
          <p:nvPr>
            <p:ph type="sldNum" idx="12"/>
          </p:nvPr>
        </p:nvSpPr>
        <p:spPr>
          <a:xfrm>
            <a:off x="8676455" y="4954270"/>
            <a:ext cx="440746" cy="195477"/>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1pPr>
            <a:lvl2pPr marL="0" marR="0" lvl="1"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2pPr>
            <a:lvl3pPr marL="0" marR="0" lvl="2"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3pPr>
            <a:lvl4pPr marL="0" marR="0" lvl="3"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4pPr>
            <a:lvl5pPr marL="0" marR="0" lvl="4"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5pPr>
            <a:lvl6pPr marL="0" marR="0" lvl="5"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6pPr>
            <a:lvl7pPr marL="0" marR="0" lvl="6"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7pPr>
            <a:lvl8pPr marL="0" marR="0" lvl="7"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8pPr>
            <a:lvl9pPr marL="0" marR="0" lvl="8"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9pPr>
          </a:lstStyle>
          <a:p>
            <a:pPr marL="0" lvl="0" indent="0" algn="l" rtl="0">
              <a:spcBef>
                <a:spcPts val="0"/>
              </a:spcBef>
              <a:spcAft>
                <a:spcPts val="0"/>
              </a:spcAft>
              <a:buNone/>
            </a:pPr>
            <a:fld id="{00000000-1234-1234-1234-123412341234}" type="slidenum">
              <a:rPr lang="zh-CN"/>
            </a:fld>
            <a:endParaRPr b="0"/>
          </a:p>
        </p:txBody>
      </p:sp>
      <p:sp>
        <p:nvSpPr>
          <p:cNvPr id="101" name="Google Shape;101;p18"/>
          <p:cNvSpPr txBox="1"/>
          <p:nvPr/>
        </p:nvSpPr>
        <p:spPr>
          <a:xfrm>
            <a:off x="8082390" y="4948134"/>
            <a:ext cx="439042" cy="2077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Page</a:t>
            </a:r>
            <a:endParaRPr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pic>
        <p:nvPicPr>
          <p:cNvPr id="102" name="Google Shape;102;p18"/>
          <p:cNvPicPr preferRelativeResize="0"/>
          <p:nvPr/>
        </p:nvPicPr>
        <p:blipFill rotWithShape="1">
          <a:blip r:embed="rId3"/>
          <a:srcRect l="6085" t="11875" r="2334" b="44583"/>
          <a:stretch>
            <a:fillRect/>
          </a:stretch>
        </p:blipFill>
        <p:spPr>
          <a:xfrm>
            <a:off x="7907655" y="79057"/>
            <a:ext cx="1023938" cy="515779"/>
          </a:xfrm>
          <a:prstGeom prst="rect">
            <a:avLst/>
          </a:prstGeom>
          <a:noFill/>
          <a:ln>
            <a:noFill/>
          </a:ln>
        </p:spPr>
      </p:pic>
    </p:spTree>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内容">
  <p:cSld name="1_内容">
    <p:spTree>
      <p:nvGrpSpPr>
        <p:cNvPr id="58" name="Shape 58"/>
        <p:cNvGrpSpPr/>
        <p:nvPr/>
      </p:nvGrpSpPr>
      <p:grpSpPr>
        <a:xfrm>
          <a:off x="0" y="0"/>
          <a:ext cx="0" cy="0"/>
          <a:chOff x="0" y="0"/>
          <a:chExt cx="0" cy="0"/>
        </a:xfrm>
      </p:grpSpPr>
      <p:sp>
        <p:nvSpPr>
          <p:cNvPr id="59" name="Google Shape;59;p15"/>
          <p:cNvSpPr/>
          <p:nvPr/>
        </p:nvSpPr>
        <p:spPr>
          <a:xfrm>
            <a:off x="0" y="4957196"/>
            <a:ext cx="9144000" cy="207749"/>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zh-CN" sz="1400" b="1" i="0" u="none" strike="noStrike" cap="none">
                <a:solidFill>
                  <a:schemeClr val="dk1"/>
                </a:solidFill>
                <a:latin typeface="Arial" panose="020B0604020202090204"/>
                <a:ea typeface="Arial" panose="020B0604020202090204"/>
                <a:cs typeface="Arial" panose="020B0604020202090204"/>
                <a:sym typeface="Arial" panose="020B0604020202090204"/>
              </a:rPr>
              <a:t>       </a:t>
            </a:r>
            <a:endParaRPr sz="1400" b="1" i="0" u="none" strike="noStrike" cap="none">
              <a:solidFill>
                <a:schemeClr val="dk1"/>
              </a:solidFill>
              <a:latin typeface="Arial" panose="020B0604020202090204"/>
              <a:ea typeface="Arial" panose="020B0604020202090204"/>
              <a:cs typeface="Arial" panose="020B0604020202090204"/>
              <a:sym typeface="Arial" panose="020B0604020202090204"/>
            </a:endParaRPr>
          </a:p>
        </p:txBody>
      </p:sp>
      <p:sp>
        <p:nvSpPr>
          <p:cNvPr id="60" name="Google Shape;60;p15"/>
          <p:cNvSpPr txBox="1"/>
          <p:nvPr/>
        </p:nvSpPr>
        <p:spPr>
          <a:xfrm>
            <a:off x="3851921" y="4948134"/>
            <a:ext cx="1440160" cy="2077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900" b="0" i="0" u="none" strike="noStrike" cap="none">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SSSLab</a:t>
            </a:r>
            <a:endParaRPr sz="900" b="0" i="0" u="none" strike="noStrike" cap="none">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sp>
        <p:nvSpPr>
          <p:cNvPr id="61" name="Google Shape;61;p15"/>
          <p:cNvSpPr txBox="1"/>
          <p:nvPr>
            <p:ph type="dt" idx="10"/>
          </p:nvPr>
        </p:nvSpPr>
        <p:spPr>
          <a:xfrm>
            <a:off x="0" y="4943966"/>
            <a:ext cx="2133600" cy="216086"/>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900" b="1" i="0" u="none" strike="noStrike" cap="none">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1pPr>
            <a:lvl2pPr marR="0" lvl="1"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2pPr>
            <a:lvl3pPr marR="0" lvl="2"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3pPr>
            <a:lvl4pPr marR="0" lvl="3"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4pPr>
            <a:lvl5pPr marR="0" lvl="4"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5pPr>
            <a:lvl6pPr marR="0" lvl="5"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6pPr>
            <a:lvl7pPr marR="0" lvl="6"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7pPr>
            <a:lvl8pPr marR="0" lvl="7"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8pPr>
            <a:lvl9pPr marR="0" lvl="8"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9pPr>
          </a:lstStyle>
          <a:p>
            <a:fld id="{BB962C8B-B14F-4D97-AF65-F5344CB8AC3E}" type="datetime1">
              <a:rPr lang="en-US"/>
            </a:fld>
            <a:endParaRPr lang="en-US"/>
          </a:p>
        </p:txBody>
      </p:sp>
      <p:sp>
        <p:nvSpPr>
          <p:cNvPr id="62" name="Google Shape;62;p15"/>
          <p:cNvSpPr txBox="1"/>
          <p:nvPr>
            <p:ph type="sldNum" idx="12"/>
          </p:nvPr>
        </p:nvSpPr>
        <p:spPr>
          <a:xfrm>
            <a:off x="8676455" y="4954270"/>
            <a:ext cx="440746" cy="195477"/>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spcAft>
                <a:spcPts val="0"/>
              </a:spcAft>
              <a:buNone/>
              <a:defRPr sz="900" b="1" i="0" u="none" strike="noStrike" cap="none">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1pPr>
            <a:lvl2pPr marL="0" marR="0" lvl="1" indent="0" algn="l" rtl="0">
              <a:spcBef>
                <a:spcPts val="0"/>
              </a:spcBef>
              <a:spcAft>
                <a:spcPts val="0"/>
              </a:spcAft>
              <a:buNone/>
              <a:defRPr sz="900" b="1" i="0" u="none" strike="noStrike" cap="none">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2pPr>
            <a:lvl3pPr marL="0" marR="0" lvl="2" indent="0" algn="l" rtl="0">
              <a:spcBef>
                <a:spcPts val="0"/>
              </a:spcBef>
              <a:spcAft>
                <a:spcPts val="0"/>
              </a:spcAft>
              <a:buNone/>
              <a:defRPr sz="900" b="1" i="0" u="none" strike="noStrike" cap="none">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3pPr>
            <a:lvl4pPr marL="0" marR="0" lvl="3" indent="0" algn="l" rtl="0">
              <a:spcBef>
                <a:spcPts val="0"/>
              </a:spcBef>
              <a:spcAft>
                <a:spcPts val="0"/>
              </a:spcAft>
              <a:buNone/>
              <a:defRPr sz="900" b="1" i="0" u="none" strike="noStrike" cap="none">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4pPr>
            <a:lvl5pPr marL="0" marR="0" lvl="4" indent="0" algn="l" rtl="0">
              <a:spcBef>
                <a:spcPts val="0"/>
              </a:spcBef>
              <a:spcAft>
                <a:spcPts val="0"/>
              </a:spcAft>
              <a:buNone/>
              <a:defRPr sz="900" b="1" i="0" u="none" strike="noStrike" cap="none">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5pPr>
            <a:lvl6pPr marL="0" marR="0" lvl="5" indent="0" algn="l" rtl="0">
              <a:spcBef>
                <a:spcPts val="0"/>
              </a:spcBef>
              <a:spcAft>
                <a:spcPts val="0"/>
              </a:spcAft>
              <a:buNone/>
              <a:defRPr sz="900" b="1" i="0" u="none" strike="noStrike" cap="none">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6pPr>
            <a:lvl7pPr marL="0" marR="0" lvl="6" indent="0" algn="l" rtl="0">
              <a:spcBef>
                <a:spcPts val="0"/>
              </a:spcBef>
              <a:spcAft>
                <a:spcPts val="0"/>
              </a:spcAft>
              <a:buNone/>
              <a:defRPr sz="900" b="1" i="0" u="none" strike="noStrike" cap="none">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7pPr>
            <a:lvl8pPr marL="0" marR="0" lvl="7" indent="0" algn="l" rtl="0">
              <a:spcBef>
                <a:spcPts val="0"/>
              </a:spcBef>
              <a:spcAft>
                <a:spcPts val="0"/>
              </a:spcAft>
              <a:buNone/>
              <a:defRPr sz="900" b="1" i="0" u="none" strike="noStrike" cap="none">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8pPr>
            <a:lvl9pPr marL="0" marR="0" lvl="8" indent="0" algn="l" rtl="0">
              <a:spcBef>
                <a:spcPts val="0"/>
              </a:spcBef>
              <a:spcAft>
                <a:spcPts val="0"/>
              </a:spcAft>
              <a:buNone/>
              <a:defRPr sz="900" b="1" i="0" u="none" strike="noStrike" cap="none">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9pPr>
          </a:lstStyle>
          <a:p>
            <a:pPr marL="0" lvl="0" indent="0" algn="l" rtl="0">
              <a:spcBef>
                <a:spcPts val="0"/>
              </a:spcBef>
              <a:spcAft>
                <a:spcPts val="0"/>
              </a:spcAft>
              <a:buNone/>
            </a:pPr>
            <a:fld id="{00000000-1234-1234-1234-123412341234}" type="slidenum">
              <a:rPr lang="zh-CN"/>
            </a:fld>
            <a:endParaRPr b="0"/>
          </a:p>
        </p:txBody>
      </p:sp>
      <p:sp>
        <p:nvSpPr>
          <p:cNvPr id="63" name="Google Shape;63;p15"/>
          <p:cNvSpPr txBox="1"/>
          <p:nvPr/>
        </p:nvSpPr>
        <p:spPr>
          <a:xfrm>
            <a:off x="8082390" y="4948134"/>
            <a:ext cx="439042" cy="2077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900" b="0" i="0" u="none" strike="noStrike" cap="none">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Page</a:t>
            </a:r>
            <a:endParaRPr sz="900" b="0" i="0" u="none" strike="noStrike" cap="none">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spTree>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内容">
  <p:cSld name="内容">
    <p:spTree>
      <p:nvGrpSpPr>
        <p:cNvPr id="64" name="Shape 64"/>
        <p:cNvGrpSpPr/>
        <p:nvPr/>
      </p:nvGrpSpPr>
      <p:grpSpPr>
        <a:xfrm>
          <a:off x="0" y="0"/>
          <a:ext cx="0" cy="0"/>
          <a:chOff x="0" y="0"/>
          <a:chExt cx="0" cy="0"/>
        </a:xfrm>
      </p:grpSpPr>
      <p:cxnSp>
        <p:nvCxnSpPr>
          <p:cNvPr id="66" name="Google Shape;66;p16"/>
          <p:cNvCxnSpPr/>
          <p:nvPr userDrawn="1"/>
        </p:nvCxnSpPr>
        <p:spPr>
          <a:xfrm>
            <a:off x="212515" y="681540"/>
            <a:ext cx="8718970" cy="0"/>
          </a:xfrm>
          <a:prstGeom prst="straightConnector1">
            <a:avLst/>
          </a:prstGeom>
          <a:noFill/>
          <a:ln w="19050" cap="flat" cmpd="sng">
            <a:solidFill>
              <a:srgbClr val="1B5294"/>
            </a:solidFill>
            <a:prstDash val="solid"/>
            <a:round/>
            <a:headEnd type="none" w="sm" len="sm"/>
            <a:tailEnd type="none" w="sm" len="sm"/>
          </a:ln>
        </p:spPr>
      </p:cxnSp>
      <p:sp>
        <p:nvSpPr>
          <p:cNvPr id="67" name="Google Shape;67;p16"/>
          <p:cNvSpPr txBox="1"/>
          <p:nvPr>
            <p:ph type="body" idx="1"/>
          </p:nvPr>
        </p:nvSpPr>
        <p:spPr>
          <a:xfrm>
            <a:off x="2124076" y="141685"/>
            <a:ext cx="4824413" cy="461963"/>
          </a:xfrm>
          <a:prstGeom prst="rect">
            <a:avLst/>
          </a:prstGeom>
          <a:noFill/>
          <a:ln>
            <a:noFill/>
          </a:ln>
        </p:spPr>
        <p:txBody>
          <a:bodyPr spcFirstLastPara="1" wrap="square" lIns="68575" tIns="34275" rIns="68575" bIns="34275" anchor="t" anchorCtr="0">
            <a:noAutofit/>
          </a:bodyPr>
          <a:lstStyle>
            <a:lvl1pPr marL="457200" lvl="0" indent="-228600" algn="ctr">
              <a:spcBef>
                <a:spcPts val="500"/>
              </a:spcBef>
              <a:spcAft>
                <a:spcPts val="0"/>
              </a:spcAft>
              <a:buClr>
                <a:schemeClr val="dk1"/>
              </a:buClr>
              <a:buSzPts val="2400"/>
              <a:buFont typeface="Arial" panose="020B0604020202090204"/>
              <a:buNone/>
              <a:defRPr sz="2400">
                <a:latin typeface="Arial" panose="020B0604020202090204"/>
                <a:ea typeface="Arial" panose="020B0604020202090204"/>
                <a:cs typeface="Arial" panose="020B0604020202090204"/>
                <a:sym typeface="Arial" panose="020B0604020202090204"/>
              </a:defRPr>
            </a:lvl1pPr>
            <a:lvl2pPr marL="914400" lvl="1" indent="-317500" algn="l">
              <a:spcBef>
                <a:spcPts val="300"/>
              </a:spcBef>
              <a:spcAft>
                <a:spcPts val="0"/>
              </a:spcAft>
              <a:buClr>
                <a:schemeClr val="dk1"/>
              </a:buClr>
              <a:buSzPts val="1400"/>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17500" algn="l">
              <a:spcBef>
                <a:spcPts val="300"/>
              </a:spcBef>
              <a:spcAft>
                <a:spcPts val="0"/>
              </a:spcAft>
              <a:buClr>
                <a:schemeClr val="dk1"/>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p:txBody>
      </p:sp>
      <p:sp>
        <p:nvSpPr>
          <p:cNvPr id="68" name="Google Shape;68;p16"/>
          <p:cNvSpPr/>
          <p:nvPr userDrawn="1"/>
        </p:nvSpPr>
        <p:spPr>
          <a:xfrm>
            <a:off x="212515" y="141686"/>
            <a:ext cx="183021" cy="539855"/>
          </a:xfrm>
          <a:prstGeom prst="rect">
            <a:avLst/>
          </a:prstGeom>
          <a:solidFill>
            <a:srgbClr val="1B529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dk1"/>
              </a:solidFill>
              <a:latin typeface="Arial" panose="020B0604020202090204"/>
              <a:ea typeface="Arial" panose="020B0604020202090204"/>
              <a:cs typeface="Arial" panose="020B0604020202090204"/>
              <a:sym typeface="Arial" panose="020B0604020202090204"/>
            </a:endParaRPr>
          </a:p>
        </p:txBody>
      </p:sp>
      <p:sp>
        <p:nvSpPr>
          <p:cNvPr id="69" name="Google Shape;69;p16"/>
          <p:cNvSpPr/>
          <p:nvPr userDrawn="1"/>
        </p:nvSpPr>
        <p:spPr>
          <a:xfrm>
            <a:off x="0" y="4957196"/>
            <a:ext cx="9144000" cy="207749"/>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zh-CN" sz="1400" b="1">
                <a:solidFill>
                  <a:srgbClr val="3A3838"/>
                </a:solidFill>
                <a:latin typeface="Arial" panose="020B0604020202090204"/>
                <a:ea typeface="Arial" panose="020B0604020202090204"/>
                <a:cs typeface="Arial" panose="020B0604020202090204"/>
                <a:sym typeface="Arial" panose="020B0604020202090204"/>
              </a:rPr>
              <a:t>       </a:t>
            </a:r>
            <a:endParaRPr sz="1400" b="1">
              <a:solidFill>
                <a:srgbClr val="3A3838"/>
              </a:solidFill>
              <a:latin typeface="Arial" panose="020B0604020202090204"/>
              <a:ea typeface="Arial" panose="020B0604020202090204"/>
              <a:cs typeface="Arial" panose="020B0604020202090204"/>
              <a:sym typeface="Arial" panose="020B0604020202090204"/>
            </a:endParaRPr>
          </a:p>
        </p:txBody>
      </p:sp>
      <p:sp>
        <p:nvSpPr>
          <p:cNvPr id="70" name="Google Shape;70;p16"/>
          <p:cNvSpPr txBox="1"/>
          <p:nvPr userDrawn="1"/>
        </p:nvSpPr>
        <p:spPr>
          <a:xfrm>
            <a:off x="3851921" y="4948134"/>
            <a:ext cx="1440160" cy="2077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SSSLab</a:t>
            </a:r>
            <a:endParaRPr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sp>
        <p:nvSpPr>
          <p:cNvPr id="71" name="Google Shape;71;p16"/>
          <p:cNvSpPr txBox="1"/>
          <p:nvPr>
            <p:ph type="dt" idx="10"/>
          </p:nvPr>
        </p:nvSpPr>
        <p:spPr>
          <a:xfrm>
            <a:off x="0" y="4943966"/>
            <a:ext cx="2133600" cy="216086"/>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1pPr>
            <a:lvl2pPr marR="0" lvl="1"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2pPr>
            <a:lvl3pPr marR="0" lvl="2"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3pPr>
            <a:lvl4pPr marR="0" lvl="3"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4pPr>
            <a:lvl5pPr marR="0" lvl="4"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5pPr>
            <a:lvl6pPr marR="0" lvl="5"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6pPr>
            <a:lvl7pPr marR="0" lvl="6"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7pPr>
            <a:lvl8pPr marR="0" lvl="7"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8pPr>
            <a:lvl9pPr marR="0" lvl="8"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9pPr>
          </a:lstStyle>
          <a:p>
            <a:fld id="{BB962C8B-B14F-4D97-AF65-F5344CB8AC3E}" type="datetime1">
              <a:rPr lang="en-US"/>
            </a:fld>
            <a:endParaRPr lang="en-US"/>
          </a:p>
        </p:txBody>
      </p:sp>
      <p:sp>
        <p:nvSpPr>
          <p:cNvPr id="72" name="Google Shape;72;p16"/>
          <p:cNvSpPr txBox="1"/>
          <p:nvPr>
            <p:ph type="sldNum" idx="12"/>
          </p:nvPr>
        </p:nvSpPr>
        <p:spPr>
          <a:xfrm>
            <a:off x="8676455" y="4954270"/>
            <a:ext cx="440746" cy="195477"/>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1pPr>
            <a:lvl2pPr marL="0" marR="0" lvl="1"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2pPr>
            <a:lvl3pPr marL="0" marR="0" lvl="2"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3pPr>
            <a:lvl4pPr marL="0" marR="0" lvl="3"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4pPr>
            <a:lvl5pPr marL="0" marR="0" lvl="4"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5pPr>
            <a:lvl6pPr marL="0" marR="0" lvl="5"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6pPr>
            <a:lvl7pPr marL="0" marR="0" lvl="6"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7pPr>
            <a:lvl8pPr marL="0" marR="0" lvl="7"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8pPr>
            <a:lvl9pPr marL="0" marR="0" lvl="8"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9pPr>
          </a:lstStyle>
          <a:p>
            <a:pPr marL="0" lvl="0" indent="0" algn="l" rtl="0">
              <a:spcBef>
                <a:spcPts val="0"/>
              </a:spcBef>
              <a:spcAft>
                <a:spcPts val="0"/>
              </a:spcAft>
              <a:buNone/>
            </a:pPr>
            <a:fld id="{00000000-1234-1234-1234-123412341234}" type="slidenum">
              <a:rPr lang="zh-CN"/>
            </a:fld>
            <a:endParaRPr b="0"/>
          </a:p>
        </p:txBody>
      </p:sp>
      <p:sp>
        <p:nvSpPr>
          <p:cNvPr id="73" name="Google Shape;73;p16"/>
          <p:cNvSpPr txBox="1"/>
          <p:nvPr userDrawn="1"/>
        </p:nvSpPr>
        <p:spPr>
          <a:xfrm>
            <a:off x="8082390" y="4948134"/>
            <a:ext cx="439042" cy="2077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Page</a:t>
            </a:r>
            <a:endParaRPr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pic>
        <p:nvPicPr>
          <p:cNvPr id="4" name="图片 3" descr="常规"/>
          <p:cNvPicPr>
            <a:picLocks noChangeAspect="1"/>
          </p:cNvPicPr>
          <p:nvPr userDrawn="1"/>
        </p:nvPicPr>
        <p:blipFill>
          <a:blip r:embed="rId2"/>
          <a:srcRect t="12667" r="87794" b="11722"/>
          <a:stretch>
            <a:fillRect/>
          </a:stretch>
        </p:blipFill>
        <p:spPr>
          <a:xfrm>
            <a:off x="8401685" y="79259"/>
            <a:ext cx="529590" cy="524510"/>
          </a:xfrm>
          <a:prstGeom prst="rect">
            <a:avLst/>
          </a:prstGeom>
        </p:spPr>
      </p:pic>
      <p:pic>
        <p:nvPicPr>
          <p:cNvPr id="146" name="Google Shape;146;p24"/>
          <p:cNvPicPr preferRelativeResize="0"/>
          <p:nvPr userDrawn="1"/>
        </p:nvPicPr>
        <p:blipFill rotWithShape="1">
          <a:blip r:embed="rId3"/>
          <a:srcRect l="-1" r="72628"/>
          <a:stretch>
            <a:fillRect/>
          </a:stretch>
        </p:blipFill>
        <p:spPr>
          <a:xfrm>
            <a:off x="7802583" y="79149"/>
            <a:ext cx="562078" cy="524499"/>
          </a:xfrm>
          <a:prstGeom prst="rect">
            <a:avLst/>
          </a:prstGeom>
          <a:noFill/>
          <a:ln>
            <a:noFill/>
          </a:ln>
        </p:spPr>
      </p:pic>
    </p:spTree>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空白">
  <p:cSld name="空白">
    <p:spTree>
      <p:nvGrpSpPr>
        <p:cNvPr id="75" name="Shape 75"/>
        <p:cNvGrpSpPr/>
        <p:nvPr/>
      </p:nvGrpSpPr>
      <p:grpSpPr>
        <a:xfrm>
          <a:off x="0" y="0"/>
          <a:ext cx="0" cy="0"/>
          <a:chOff x="0" y="0"/>
          <a:chExt cx="0" cy="0"/>
        </a:xfrm>
      </p:grpSpPr>
      <p:sp>
        <p:nvSpPr>
          <p:cNvPr id="76" name="Google Shape;76;p17"/>
          <p:cNvSpPr/>
          <p:nvPr/>
        </p:nvSpPr>
        <p:spPr>
          <a:xfrm>
            <a:off x="0" y="4949100"/>
            <a:ext cx="9144000" cy="195477"/>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rgbClr val="3A3838"/>
              </a:solidFill>
              <a:latin typeface="Arial" panose="020B0604020202090204"/>
              <a:ea typeface="Arial" panose="020B0604020202090204"/>
              <a:cs typeface="Arial" panose="020B0604020202090204"/>
              <a:sym typeface="Arial" panose="020B0604020202090204"/>
            </a:endParaRPr>
          </a:p>
        </p:txBody>
      </p:sp>
      <p:sp>
        <p:nvSpPr>
          <p:cNvPr id="77" name="Google Shape;77;p17"/>
          <p:cNvSpPr txBox="1"/>
          <p:nvPr/>
        </p:nvSpPr>
        <p:spPr>
          <a:xfrm>
            <a:off x="3851921" y="4948244"/>
            <a:ext cx="1440160" cy="2077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SSSLab</a:t>
            </a:r>
            <a:endParaRPr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sp>
        <p:nvSpPr>
          <p:cNvPr id="78" name="Google Shape;78;p17"/>
          <p:cNvSpPr txBox="1"/>
          <p:nvPr>
            <p:ph type="dt" idx="10"/>
          </p:nvPr>
        </p:nvSpPr>
        <p:spPr>
          <a:xfrm>
            <a:off x="-13990" y="4969003"/>
            <a:ext cx="2133600" cy="195477"/>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1pPr>
            <a:lvl2pPr marR="0" lvl="1"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2pPr>
            <a:lvl3pPr marR="0" lvl="2"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3pPr>
            <a:lvl4pPr marR="0" lvl="3"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4pPr>
            <a:lvl5pPr marR="0" lvl="4"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5pPr>
            <a:lvl6pPr marR="0" lvl="5"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6pPr>
            <a:lvl7pPr marR="0" lvl="6"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7pPr>
            <a:lvl8pPr marR="0" lvl="7"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8pPr>
            <a:lvl9pPr marR="0" lvl="8"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9pPr>
          </a:lstStyle>
          <a:p>
            <a:fld id="{BB962C8B-B14F-4D97-AF65-F5344CB8AC3E}" type="datetime1">
              <a:rPr lang="en-US"/>
            </a:fld>
            <a:endParaRPr lang="en-US"/>
          </a:p>
        </p:txBody>
      </p:sp>
      <p:sp>
        <p:nvSpPr>
          <p:cNvPr id="79" name="Google Shape;79;p17"/>
          <p:cNvSpPr txBox="1"/>
          <p:nvPr>
            <p:ph type="sldNum" idx="12"/>
          </p:nvPr>
        </p:nvSpPr>
        <p:spPr>
          <a:xfrm>
            <a:off x="8677800" y="4941000"/>
            <a:ext cx="359531" cy="2295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1pPr>
            <a:lvl2pPr marL="0" marR="0" lvl="1"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2pPr>
            <a:lvl3pPr marL="0" marR="0" lvl="2"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3pPr>
            <a:lvl4pPr marL="0" marR="0" lvl="3"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4pPr>
            <a:lvl5pPr marL="0" marR="0" lvl="4"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5pPr>
            <a:lvl6pPr marL="0" marR="0" lvl="5"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6pPr>
            <a:lvl7pPr marL="0" marR="0" lvl="6"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7pPr>
            <a:lvl8pPr marL="0" marR="0" lvl="7"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8pPr>
            <a:lvl9pPr marL="0" marR="0" lvl="8"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9pPr>
          </a:lstStyle>
          <a:p>
            <a:pPr marL="0" lvl="0" indent="0" algn="l" rtl="0">
              <a:spcBef>
                <a:spcPts val="0"/>
              </a:spcBef>
              <a:spcAft>
                <a:spcPts val="0"/>
              </a:spcAft>
              <a:buNone/>
            </a:pPr>
            <a:fld id="{00000000-1234-1234-1234-123412341234}" type="slidenum">
              <a:rPr lang="zh-CN"/>
            </a:fld>
            <a:endParaRPr b="0"/>
          </a:p>
        </p:txBody>
      </p:sp>
      <p:sp>
        <p:nvSpPr>
          <p:cNvPr id="80" name="Google Shape;80;p17"/>
          <p:cNvSpPr txBox="1"/>
          <p:nvPr/>
        </p:nvSpPr>
        <p:spPr>
          <a:xfrm>
            <a:off x="8100000" y="4956731"/>
            <a:ext cx="605280" cy="2077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Page</a:t>
            </a:r>
            <a:endParaRPr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sp>
        <p:nvSpPr>
          <p:cNvPr id="81" name="Google Shape;81;p17"/>
          <p:cNvSpPr txBox="1"/>
          <p:nvPr/>
        </p:nvSpPr>
        <p:spPr>
          <a:xfrm>
            <a:off x="3574721" y="678101"/>
            <a:ext cx="987290" cy="577081"/>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3300" b="1">
                <a:solidFill>
                  <a:schemeClr val="dk1"/>
                </a:solidFill>
                <a:latin typeface="KaiTi"/>
                <a:ea typeface="KaiTi"/>
                <a:cs typeface="KaiTi"/>
                <a:sym typeface="KaiTi"/>
              </a:rPr>
              <a:t>目录</a:t>
            </a:r>
            <a:endParaRPr sz="3000" b="1">
              <a:solidFill>
                <a:schemeClr val="dk1"/>
              </a:solidFill>
              <a:latin typeface="KaiTi"/>
              <a:ea typeface="KaiTi"/>
              <a:cs typeface="KaiTi"/>
              <a:sym typeface="KaiTi"/>
            </a:endParaRPr>
          </a:p>
        </p:txBody>
      </p:sp>
      <p:sp>
        <p:nvSpPr>
          <p:cNvPr id="82" name="Google Shape;82;p17"/>
          <p:cNvSpPr txBox="1"/>
          <p:nvPr/>
        </p:nvSpPr>
        <p:spPr>
          <a:xfrm>
            <a:off x="4572000" y="837000"/>
            <a:ext cx="1183449" cy="346249"/>
          </a:xfrm>
          <a:prstGeom prst="rect">
            <a:avLst/>
          </a:prstGeom>
          <a:noFill/>
          <a:ln>
            <a:noFill/>
          </a:ln>
          <a:effectLst>
            <a:outerShdw blurRad="50800" dist="38100" dir="2700000" algn="tl" rotWithShape="0">
              <a:srgbClr val="000000">
                <a:alpha val="40000"/>
              </a:srgbClr>
            </a:outerShdw>
          </a:effectLst>
        </p:spPr>
        <p:txBody>
          <a:bodyPr spcFirstLastPara="1" wrap="square" lIns="68575" tIns="34275" rIns="68575" bIns="34275" anchor="t" anchorCtr="0">
            <a:spAutoFit/>
          </a:bodyPr>
          <a:lstStyle/>
          <a:p>
            <a:pPr marL="0" marR="0" lvl="0" indent="0" algn="l" rtl="0">
              <a:spcBef>
                <a:spcPts val="0"/>
              </a:spcBef>
              <a:spcAft>
                <a:spcPts val="0"/>
              </a:spcAft>
              <a:buNone/>
            </a:pPr>
            <a:r>
              <a:rPr lang="zh-CN" sz="1800" b="1">
                <a:solidFill>
                  <a:schemeClr val="dk1"/>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Contents</a:t>
            </a:r>
            <a:endParaRPr sz="1800" b="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grpSp>
        <p:nvGrpSpPr>
          <p:cNvPr id="83" name="Google Shape;83;p17"/>
          <p:cNvGrpSpPr/>
          <p:nvPr/>
        </p:nvGrpSpPr>
        <p:grpSpPr>
          <a:xfrm>
            <a:off x="5755746" y="182051"/>
            <a:ext cx="3294000" cy="418500"/>
            <a:chOff x="119336" y="168550"/>
            <a:chExt cx="4392488" cy="483671"/>
          </a:xfrm>
        </p:grpSpPr>
        <p:pic>
          <p:nvPicPr>
            <p:cNvPr id="84" name="Google Shape;84;p17"/>
            <p:cNvPicPr preferRelativeResize="0"/>
            <p:nvPr/>
          </p:nvPicPr>
          <p:blipFill rotWithShape="1">
            <a:blip r:embed="rId2"/>
            <a:srcRect l="45604"/>
            <a:stretch>
              <a:fillRect/>
            </a:stretch>
          </p:blipFill>
          <p:spPr>
            <a:xfrm>
              <a:off x="2135560" y="169410"/>
              <a:ext cx="2376264" cy="482811"/>
            </a:xfrm>
            <a:prstGeom prst="rect">
              <a:avLst/>
            </a:prstGeom>
            <a:noFill/>
            <a:ln>
              <a:noFill/>
            </a:ln>
          </p:spPr>
        </p:pic>
        <p:pic>
          <p:nvPicPr>
            <p:cNvPr id="85" name="Google Shape;85;p17"/>
            <p:cNvPicPr preferRelativeResize="0"/>
            <p:nvPr/>
          </p:nvPicPr>
          <p:blipFill rotWithShape="1">
            <a:blip r:embed="rId3"/>
            <a:srcRect/>
            <a:stretch>
              <a:fillRect/>
            </a:stretch>
          </p:blipFill>
          <p:spPr>
            <a:xfrm>
              <a:off x="119336" y="168550"/>
              <a:ext cx="1974324" cy="482811"/>
            </a:xfrm>
            <a:prstGeom prst="rect">
              <a:avLst/>
            </a:prstGeom>
            <a:noFill/>
            <a:ln>
              <a:noFill/>
            </a:ln>
          </p:spPr>
        </p:pic>
      </p:grpSp>
      <p:sp>
        <p:nvSpPr>
          <p:cNvPr id="86" name="Google Shape;86;p17"/>
          <p:cNvSpPr/>
          <p:nvPr/>
        </p:nvSpPr>
        <p:spPr>
          <a:xfrm>
            <a:off x="0" y="4957196"/>
            <a:ext cx="9144000" cy="207749"/>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zh-CN" sz="1400" b="1">
                <a:solidFill>
                  <a:srgbClr val="3A3838"/>
                </a:solidFill>
                <a:latin typeface="Arial" panose="020B0604020202090204"/>
                <a:ea typeface="Arial" panose="020B0604020202090204"/>
                <a:cs typeface="Arial" panose="020B0604020202090204"/>
                <a:sym typeface="Arial" panose="020B0604020202090204"/>
              </a:rPr>
              <a:t>       </a:t>
            </a:r>
            <a:endParaRPr sz="1400" b="1">
              <a:solidFill>
                <a:srgbClr val="3A3838"/>
              </a:solidFill>
              <a:latin typeface="Arial" panose="020B0604020202090204"/>
              <a:ea typeface="Arial" panose="020B0604020202090204"/>
              <a:cs typeface="Arial" panose="020B0604020202090204"/>
              <a:sym typeface="Arial" panose="020B0604020202090204"/>
            </a:endParaRPr>
          </a:p>
        </p:txBody>
      </p:sp>
      <p:sp>
        <p:nvSpPr>
          <p:cNvPr id="87" name="Google Shape;87;p17"/>
          <p:cNvSpPr txBox="1"/>
          <p:nvPr/>
        </p:nvSpPr>
        <p:spPr>
          <a:xfrm>
            <a:off x="3851921" y="4948134"/>
            <a:ext cx="1440160" cy="2077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SSSLab</a:t>
            </a:r>
            <a:endParaRPr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sp>
        <p:nvSpPr>
          <p:cNvPr id="88" name="Google Shape;88;p17"/>
          <p:cNvSpPr txBox="1"/>
          <p:nvPr/>
        </p:nvSpPr>
        <p:spPr>
          <a:xfrm>
            <a:off x="0" y="4943966"/>
            <a:ext cx="2133600" cy="216086"/>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sp>
        <p:nvSpPr>
          <p:cNvPr id="89" name="Google Shape;89;p17"/>
          <p:cNvSpPr txBox="1"/>
          <p:nvPr/>
        </p:nvSpPr>
        <p:spPr>
          <a:xfrm>
            <a:off x="8676455" y="4954270"/>
            <a:ext cx="440746" cy="195477"/>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fld id="{00000000-1234-1234-1234-123412341234}" type="slidenum">
              <a:rPr lang="zh-CN" sz="900" b="1">
                <a:solidFill>
                  <a:srgbClr val="AEABAB"/>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fld>
            <a:endParaRPr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sp>
        <p:nvSpPr>
          <p:cNvPr id="90" name="Google Shape;90;p17"/>
          <p:cNvSpPr txBox="1"/>
          <p:nvPr/>
        </p:nvSpPr>
        <p:spPr>
          <a:xfrm>
            <a:off x="8082390" y="4948134"/>
            <a:ext cx="439042" cy="2077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Page</a:t>
            </a:r>
            <a:endParaRPr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pic>
        <p:nvPicPr>
          <p:cNvPr id="91" name="Google Shape;91;p17"/>
          <p:cNvPicPr preferRelativeResize="0"/>
          <p:nvPr/>
        </p:nvPicPr>
        <p:blipFill rotWithShape="1">
          <a:blip r:embed="rId4"/>
          <a:srcRect/>
          <a:stretch>
            <a:fillRect/>
          </a:stretch>
        </p:blipFill>
        <p:spPr>
          <a:xfrm>
            <a:off x="94254" y="100934"/>
            <a:ext cx="3402124" cy="579988"/>
          </a:xfrm>
          <a:prstGeom prst="rect">
            <a:avLst/>
          </a:prstGeom>
          <a:noFill/>
          <a:ln>
            <a:noFill/>
          </a:ln>
        </p:spPr>
      </p:pic>
    </p:spTree>
  </p:cSld>
  <p:clrMapOvr>
    <a:masterClrMapping/>
  </p:clrMapOvr>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内容">
  <p:cSld name="内容 2">
    <p:spTree>
      <p:nvGrpSpPr>
        <p:cNvPr id="92" name="Shape 92"/>
        <p:cNvGrpSpPr/>
        <p:nvPr/>
      </p:nvGrpSpPr>
      <p:grpSpPr>
        <a:xfrm>
          <a:off x="0" y="0"/>
          <a:ext cx="0" cy="0"/>
          <a:chOff x="0" y="0"/>
          <a:chExt cx="0" cy="0"/>
        </a:xfrm>
      </p:grpSpPr>
      <p:pic>
        <p:nvPicPr>
          <p:cNvPr id="93" name="Google Shape;93;p18"/>
          <p:cNvPicPr preferRelativeResize="0"/>
          <p:nvPr/>
        </p:nvPicPr>
        <p:blipFill rotWithShape="1">
          <a:blip r:embed="rId2"/>
          <a:srcRect l="-1" r="72628"/>
          <a:stretch>
            <a:fillRect/>
          </a:stretch>
        </p:blipFill>
        <p:spPr>
          <a:xfrm>
            <a:off x="7273628" y="79148"/>
            <a:ext cx="562078" cy="524499"/>
          </a:xfrm>
          <a:prstGeom prst="rect">
            <a:avLst/>
          </a:prstGeom>
          <a:noFill/>
          <a:ln>
            <a:noFill/>
          </a:ln>
        </p:spPr>
      </p:pic>
      <p:cxnSp>
        <p:nvCxnSpPr>
          <p:cNvPr id="94" name="Google Shape;94;p18"/>
          <p:cNvCxnSpPr/>
          <p:nvPr/>
        </p:nvCxnSpPr>
        <p:spPr>
          <a:xfrm>
            <a:off x="212515" y="681540"/>
            <a:ext cx="8718970" cy="0"/>
          </a:xfrm>
          <a:prstGeom prst="straightConnector1">
            <a:avLst/>
          </a:prstGeom>
          <a:noFill/>
          <a:ln w="19050" cap="flat" cmpd="sng">
            <a:solidFill>
              <a:srgbClr val="1B5294"/>
            </a:solidFill>
            <a:prstDash val="solid"/>
            <a:round/>
            <a:headEnd type="none" w="sm" len="sm"/>
            <a:tailEnd type="none" w="sm" len="sm"/>
          </a:ln>
        </p:spPr>
      </p:cxnSp>
      <p:sp>
        <p:nvSpPr>
          <p:cNvPr id="95" name="Google Shape;95;p18"/>
          <p:cNvSpPr txBox="1"/>
          <p:nvPr>
            <p:ph type="body" idx="1"/>
          </p:nvPr>
        </p:nvSpPr>
        <p:spPr>
          <a:xfrm>
            <a:off x="2124076" y="141685"/>
            <a:ext cx="4824413" cy="461963"/>
          </a:xfrm>
          <a:prstGeom prst="rect">
            <a:avLst/>
          </a:prstGeom>
          <a:noFill/>
          <a:ln>
            <a:noFill/>
          </a:ln>
        </p:spPr>
        <p:txBody>
          <a:bodyPr spcFirstLastPara="1" wrap="square" lIns="68575" tIns="34275" rIns="68575" bIns="34275" anchor="t" anchorCtr="0">
            <a:noAutofit/>
          </a:bodyPr>
          <a:lstStyle>
            <a:lvl1pPr marL="457200" lvl="0" indent="-228600" algn="ctr">
              <a:spcBef>
                <a:spcPts val="500"/>
              </a:spcBef>
              <a:spcAft>
                <a:spcPts val="0"/>
              </a:spcAft>
              <a:buClr>
                <a:schemeClr val="dk1"/>
              </a:buClr>
              <a:buSzPts val="2400"/>
              <a:buFont typeface="Arial" panose="020B0604020202090204"/>
              <a:buNone/>
              <a:defRPr sz="2400">
                <a:latin typeface="Arial" panose="020B0604020202090204"/>
                <a:ea typeface="Arial" panose="020B0604020202090204"/>
                <a:cs typeface="Arial" panose="020B0604020202090204"/>
                <a:sym typeface="Arial" panose="020B0604020202090204"/>
              </a:defRPr>
            </a:lvl1pPr>
            <a:lvl2pPr marL="914400" lvl="1" indent="-317500" algn="l">
              <a:spcBef>
                <a:spcPts val="300"/>
              </a:spcBef>
              <a:spcAft>
                <a:spcPts val="0"/>
              </a:spcAft>
              <a:buClr>
                <a:schemeClr val="dk1"/>
              </a:buClr>
              <a:buSzPts val="1400"/>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17500" algn="l">
              <a:spcBef>
                <a:spcPts val="300"/>
              </a:spcBef>
              <a:spcAft>
                <a:spcPts val="0"/>
              </a:spcAft>
              <a:buClr>
                <a:schemeClr val="dk1"/>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p:txBody>
      </p:sp>
      <p:sp>
        <p:nvSpPr>
          <p:cNvPr id="96" name="Google Shape;96;p18"/>
          <p:cNvSpPr/>
          <p:nvPr/>
        </p:nvSpPr>
        <p:spPr>
          <a:xfrm>
            <a:off x="212515" y="141686"/>
            <a:ext cx="183021" cy="539855"/>
          </a:xfrm>
          <a:prstGeom prst="rect">
            <a:avLst/>
          </a:prstGeom>
          <a:solidFill>
            <a:srgbClr val="1B529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dk1"/>
              </a:solidFill>
              <a:latin typeface="Arial" panose="020B0604020202090204"/>
              <a:ea typeface="Arial" panose="020B0604020202090204"/>
              <a:cs typeface="Arial" panose="020B0604020202090204"/>
              <a:sym typeface="Arial" panose="020B0604020202090204"/>
            </a:endParaRPr>
          </a:p>
        </p:txBody>
      </p:sp>
      <p:sp>
        <p:nvSpPr>
          <p:cNvPr id="97" name="Google Shape;97;p18"/>
          <p:cNvSpPr/>
          <p:nvPr/>
        </p:nvSpPr>
        <p:spPr>
          <a:xfrm>
            <a:off x="0" y="4957196"/>
            <a:ext cx="9144000" cy="207749"/>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zh-CN" sz="1400" b="1">
                <a:solidFill>
                  <a:srgbClr val="3A3838"/>
                </a:solidFill>
                <a:latin typeface="Arial" panose="020B0604020202090204"/>
                <a:ea typeface="Arial" panose="020B0604020202090204"/>
                <a:cs typeface="Arial" panose="020B0604020202090204"/>
                <a:sym typeface="Arial" panose="020B0604020202090204"/>
              </a:rPr>
              <a:t>       </a:t>
            </a:r>
            <a:endParaRPr sz="1400" b="1">
              <a:solidFill>
                <a:srgbClr val="3A3838"/>
              </a:solidFill>
              <a:latin typeface="Arial" panose="020B0604020202090204"/>
              <a:ea typeface="Arial" panose="020B0604020202090204"/>
              <a:cs typeface="Arial" panose="020B0604020202090204"/>
              <a:sym typeface="Arial" panose="020B0604020202090204"/>
            </a:endParaRPr>
          </a:p>
        </p:txBody>
      </p:sp>
      <p:sp>
        <p:nvSpPr>
          <p:cNvPr id="98" name="Google Shape;98;p18"/>
          <p:cNvSpPr txBox="1"/>
          <p:nvPr/>
        </p:nvSpPr>
        <p:spPr>
          <a:xfrm>
            <a:off x="3851921" y="4948134"/>
            <a:ext cx="1440160" cy="2077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SSSLab</a:t>
            </a:r>
            <a:endParaRPr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sp>
        <p:nvSpPr>
          <p:cNvPr id="99" name="Google Shape;99;p18"/>
          <p:cNvSpPr txBox="1"/>
          <p:nvPr>
            <p:ph type="dt" idx="10"/>
          </p:nvPr>
        </p:nvSpPr>
        <p:spPr>
          <a:xfrm>
            <a:off x="0" y="4943966"/>
            <a:ext cx="2133600" cy="216086"/>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1pPr>
            <a:lvl2pPr marR="0" lvl="1"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2pPr>
            <a:lvl3pPr marR="0" lvl="2"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3pPr>
            <a:lvl4pPr marR="0" lvl="3"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4pPr>
            <a:lvl5pPr marR="0" lvl="4"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5pPr>
            <a:lvl6pPr marR="0" lvl="5"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6pPr>
            <a:lvl7pPr marR="0" lvl="6"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7pPr>
            <a:lvl8pPr marR="0" lvl="7"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8pPr>
            <a:lvl9pPr marR="0" lvl="8"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9pPr>
          </a:lstStyle>
          <a:p>
            <a:fld id="{BB962C8B-B14F-4D97-AF65-F5344CB8AC3E}" type="datetime1">
              <a:rPr lang="en-US"/>
            </a:fld>
            <a:endParaRPr lang="en-US"/>
          </a:p>
        </p:txBody>
      </p:sp>
      <p:sp>
        <p:nvSpPr>
          <p:cNvPr id="100" name="Google Shape;100;p18"/>
          <p:cNvSpPr txBox="1"/>
          <p:nvPr>
            <p:ph type="sldNum" idx="12"/>
          </p:nvPr>
        </p:nvSpPr>
        <p:spPr>
          <a:xfrm>
            <a:off x="8676455" y="4954270"/>
            <a:ext cx="440746" cy="195477"/>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1pPr>
            <a:lvl2pPr marL="0" marR="0" lvl="1"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2pPr>
            <a:lvl3pPr marL="0" marR="0" lvl="2"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3pPr>
            <a:lvl4pPr marL="0" marR="0" lvl="3"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4pPr>
            <a:lvl5pPr marL="0" marR="0" lvl="4"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5pPr>
            <a:lvl6pPr marL="0" marR="0" lvl="5"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6pPr>
            <a:lvl7pPr marL="0" marR="0" lvl="6"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7pPr>
            <a:lvl8pPr marL="0" marR="0" lvl="7"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8pPr>
            <a:lvl9pPr marL="0" marR="0" lvl="8"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9pPr>
          </a:lstStyle>
          <a:p>
            <a:pPr marL="0" lvl="0" indent="0" algn="l" rtl="0">
              <a:spcBef>
                <a:spcPts val="0"/>
              </a:spcBef>
              <a:spcAft>
                <a:spcPts val="0"/>
              </a:spcAft>
              <a:buNone/>
            </a:pPr>
            <a:fld id="{00000000-1234-1234-1234-123412341234}" type="slidenum">
              <a:rPr lang="zh-CN"/>
            </a:fld>
            <a:endParaRPr b="0"/>
          </a:p>
        </p:txBody>
      </p:sp>
      <p:sp>
        <p:nvSpPr>
          <p:cNvPr id="101" name="Google Shape;101;p18"/>
          <p:cNvSpPr txBox="1"/>
          <p:nvPr/>
        </p:nvSpPr>
        <p:spPr>
          <a:xfrm>
            <a:off x="8082390" y="4948134"/>
            <a:ext cx="439042" cy="2077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Page</a:t>
            </a:r>
            <a:endParaRPr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pic>
        <p:nvPicPr>
          <p:cNvPr id="102" name="Google Shape;102;p18"/>
          <p:cNvPicPr preferRelativeResize="0"/>
          <p:nvPr/>
        </p:nvPicPr>
        <p:blipFill rotWithShape="1">
          <a:blip r:embed="rId3"/>
          <a:srcRect l="6085" t="11875" r="2334" b="44583"/>
          <a:stretch>
            <a:fillRect/>
          </a:stretch>
        </p:blipFill>
        <p:spPr>
          <a:xfrm>
            <a:off x="7907655" y="79057"/>
            <a:ext cx="1023938" cy="515779"/>
          </a:xfrm>
          <a:prstGeom prst="rect">
            <a:avLst/>
          </a:prstGeom>
          <a:noFill/>
          <a:ln>
            <a:noFill/>
          </a:ln>
        </p:spPr>
      </p:pic>
    </p:spTree>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内容">
  <p:cSld name="1_内容">
    <p:spTree>
      <p:nvGrpSpPr>
        <p:cNvPr id="106" name="Shape 106"/>
        <p:cNvGrpSpPr/>
        <p:nvPr/>
      </p:nvGrpSpPr>
      <p:grpSpPr>
        <a:xfrm>
          <a:off x="0" y="0"/>
          <a:ext cx="0" cy="0"/>
          <a:chOff x="0" y="0"/>
          <a:chExt cx="0" cy="0"/>
        </a:xfrm>
      </p:grpSpPr>
      <p:sp>
        <p:nvSpPr>
          <p:cNvPr id="107" name="Google Shape;107;p20"/>
          <p:cNvSpPr/>
          <p:nvPr/>
        </p:nvSpPr>
        <p:spPr>
          <a:xfrm>
            <a:off x="0" y="4957196"/>
            <a:ext cx="9144000" cy="207749"/>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zh-CN" sz="1400" b="1">
                <a:solidFill>
                  <a:schemeClr val="dk1"/>
                </a:solidFill>
                <a:latin typeface="Arial" panose="020B0604020202090204"/>
                <a:ea typeface="Arial" panose="020B0604020202090204"/>
                <a:cs typeface="Arial" panose="020B0604020202090204"/>
                <a:sym typeface="Arial" panose="020B0604020202090204"/>
              </a:rPr>
              <a:t>       </a:t>
            </a:r>
            <a:endParaRPr sz="1400" b="1">
              <a:solidFill>
                <a:schemeClr val="dk1"/>
              </a:solidFill>
              <a:latin typeface="Arial" panose="020B0604020202090204"/>
              <a:ea typeface="Arial" panose="020B0604020202090204"/>
              <a:cs typeface="Arial" panose="020B0604020202090204"/>
              <a:sym typeface="Arial" panose="020B0604020202090204"/>
            </a:endParaRPr>
          </a:p>
        </p:txBody>
      </p:sp>
      <p:sp>
        <p:nvSpPr>
          <p:cNvPr id="108" name="Google Shape;108;p20"/>
          <p:cNvSpPr txBox="1"/>
          <p:nvPr/>
        </p:nvSpPr>
        <p:spPr>
          <a:xfrm>
            <a:off x="3851921" y="4948134"/>
            <a:ext cx="1440160" cy="2077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SSSLab</a:t>
            </a:r>
            <a:endParaRPr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sp>
        <p:nvSpPr>
          <p:cNvPr id="109" name="Google Shape;109;p20"/>
          <p:cNvSpPr txBox="1"/>
          <p:nvPr>
            <p:ph type="dt" idx="10"/>
          </p:nvPr>
        </p:nvSpPr>
        <p:spPr>
          <a:xfrm>
            <a:off x="0" y="4943966"/>
            <a:ext cx="2133600" cy="216086"/>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1pPr>
            <a:lvl2pPr marR="0" lvl="1"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2pPr>
            <a:lvl3pPr marR="0" lvl="2"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3pPr>
            <a:lvl4pPr marR="0" lvl="3"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4pPr>
            <a:lvl5pPr marR="0" lvl="4"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5pPr>
            <a:lvl6pPr marR="0" lvl="5"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6pPr>
            <a:lvl7pPr marR="0" lvl="6"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7pPr>
            <a:lvl8pPr marR="0" lvl="7"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8pPr>
            <a:lvl9pPr marR="0" lvl="8"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9pPr>
          </a:lstStyle>
          <a:p>
            <a:fld id="{BB962C8B-B14F-4D97-AF65-F5344CB8AC3E}" type="datetime1">
              <a:rPr lang="en-US"/>
            </a:fld>
            <a:endParaRPr lang="en-US"/>
          </a:p>
        </p:txBody>
      </p:sp>
      <p:sp>
        <p:nvSpPr>
          <p:cNvPr id="110" name="Google Shape;110;p20"/>
          <p:cNvSpPr txBox="1"/>
          <p:nvPr>
            <p:ph type="sldNum" idx="12"/>
          </p:nvPr>
        </p:nvSpPr>
        <p:spPr>
          <a:xfrm>
            <a:off x="8676455" y="4954270"/>
            <a:ext cx="440746" cy="195477"/>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1pPr>
            <a:lvl2pPr marL="0" marR="0" lvl="1"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2pPr>
            <a:lvl3pPr marL="0" marR="0" lvl="2"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3pPr>
            <a:lvl4pPr marL="0" marR="0" lvl="3"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4pPr>
            <a:lvl5pPr marL="0" marR="0" lvl="4"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5pPr>
            <a:lvl6pPr marL="0" marR="0" lvl="5"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6pPr>
            <a:lvl7pPr marL="0" marR="0" lvl="6"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7pPr>
            <a:lvl8pPr marL="0" marR="0" lvl="7"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8pPr>
            <a:lvl9pPr marL="0" marR="0" lvl="8"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9pPr>
          </a:lstStyle>
          <a:p>
            <a:pPr marL="0" lvl="0" indent="0" algn="l" rtl="0">
              <a:spcBef>
                <a:spcPts val="0"/>
              </a:spcBef>
              <a:spcAft>
                <a:spcPts val="0"/>
              </a:spcAft>
              <a:buNone/>
            </a:pPr>
            <a:fld id="{00000000-1234-1234-1234-123412341234}" type="slidenum">
              <a:rPr lang="zh-CN"/>
            </a:fld>
            <a:endParaRPr b="0"/>
          </a:p>
        </p:txBody>
      </p:sp>
      <p:sp>
        <p:nvSpPr>
          <p:cNvPr id="111" name="Google Shape;111;p20"/>
          <p:cNvSpPr txBox="1"/>
          <p:nvPr/>
        </p:nvSpPr>
        <p:spPr>
          <a:xfrm>
            <a:off x="8082390" y="4948134"/>
            <a:ext cx="439042" cy="2077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Page</a:t>
            </a:r>
            <a:endParaRPr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spTree>
  </p:cSld>
  <p:clrMapOvr>
    <a:masterClrMapping/>
  </p:clrMapOvr>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内容">
  <p:cSld name="内容">
    <p:spTree>
      <p:nvGrpSpPr>
        <p:cNvPr id="112" name="Shape 112"/>
        <p:cNvGrpSpPr/>
        <p:nvPr/>
      </p:nvGrpSpPr>
      <p:grpSpPr>
        <a:xfrm>
          <a:off x="0" y="0"/>
          <a:ext cx="0" cy="0"/>
          <a:chOff x="0" y="0"/>
          <a:chExt cx="0" cy="0"/>
        </a:xfrm>
      </p:grpSpPr>
      <p:cxnSp>
        <p:nvCxnSpPr>
          <p:cNvPr id="114" name="Google Shape;114;p21"/>
          <p:cNvCxnSpPr/>
          <p:nvPr/>
        </p:nvCxnSpPr>
        <p:spPr>
          <a:xfrm>
            <a:off x="212515" y="681540"/>
            <a:ext cx="8718970" cy="0"/>
          </a:xfrm>
          <a:prstGeom prst="straightConnector1">
            <a:avLst/>
          </a:prstGeom>
          <a:noFill/>
          <a:ln w="19050" cap="flat" cmpd="sng">
            <a:solidFill>
              <a:srgbClr val="1B5294"/>
            </a:solidFill>
            <a:prstDash val="solid"/>
            <a:round/>
            <a:headEnd type="none" w="sm" len="sm"/>
            <a:tailEnd type="none" w="sm" len="sm"/>
          </a:ln>
        </p:spPr>
      </p:cxnSp>
      <p:sp>
        <p:nvSpPr>
          <p:cNvPr id="115" name="Google Shape;115;p21"/>
          <p:cNvSpPr txBox="1"/>
          <p:nvPr>
            <p:ph type="body" idx="1"/>
          </p:nvPr>
        </p:nvSpPr>
        <p:spPr>
          <a:xfrm>
            <a:off x="2124076" y="141685"/>
            <a:ext cx="4824413" cy="461963"/>
          </a:xfrm>
          <a:prstGeom prst="rect">
            <a:avLst/>
          </a:prstGeom>
          <a:noFill/>
          <a:ln>
            <a:noFill/>
          </a:ln>
        </p:spPr>
        <p:txBody>
          <a:bodyPr spcFirstLastPara="1" wrap="square" lIns="68575" tIns="34275" rIns="68575" bIns="34275" anchor="t" anchorCtr="0">
            <a:noAutofit/>
          </a:bodyPr>
          <a:lstStyle>
            <a:lvl1pPr marL="457200" lvl="0" indent="-228600" algn="ctr">
              <a:spcBef>
                <a:spcPts val="500"/>
              </a:spcBef>
              <a:spcAft>
                <a:spcPts val="0"/>
              </a:spcAft>
              <a:buClr>
                <a:schemeClr val="dk1"/>
              </a:buClr>
              <a:buSzPts val="2400"/>
              <a:buFont typeface="Arial" panose="020B0604020202090204"/>
              <a:buNone/>
              <a:defRPr sz="2400">
                <a:latin typeface="Arial" panose="020B0604020202090204"/>
                <a:ea typeface="Arial" panose="020B0604020202090204"/>
                <a:cs typeface="Arial" panose="020B0604020202090204"/>
                <a:sym typeface="Arial" panose="020B0604020202090204"/>
              </a:defRPr>
            </a:lvl1pPr>
            <a:lvl2pPr marL="914400" lvl="1" indent="-317500" algn="l">
              <a:spcBef>
                <a:spcPts val="300"/>
              </a:spcBef>
              <a:spcAft>
                <a:spcPts val="0"/>
              </a:spcAft>
              <a:buClr>
                <a:schemeClr val="dk1"/>
              </a:buClr>
              <a:buSzPts val="1400"/>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17500" algn="l">
              <a:spcBef>
                <a:spcPts val="300"/>
              </a:spcBef>
              <a:spcAft>
                <a:spcPts val="0"/>
              </a:spcAft>
              <a:buClr>
                <a:schemeClr val="dk1"/>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p:txBody>
      </p:sp>
      <p:sp>
        <p:nvSpPr>
          <p:cNvPr id="116" name="Google Shape;116;p21"/>
          <p:cNvSpPr/>
          <p:nvPr/>
        </p:nvSpPr>
        <p:spPr>
          <a:xfrm>
            <a:off x="212515" y="141686"/>
            <a:ext cx="183021" cy="539855"/>
          </a:xfrm>
          <a:prstGeom prst="rect">
            <a:avLst/>
          </a:prstGeom>
          <a:solidFill>
            <a:srgbClr val="1B529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dk1"/>
              </a:solidFill>
              <a:latin typeface="Arial" panose="020B0604020202090204"/>
              <a:ea typeface="Arial" panose="020B0604020202090204"/>
              <a:cs typeface="Arial" panose="020B0604020202090204"/>
              <a:sym typeface="Arial" panose="020B0604020202090204"/>
            </a:endParaRPr>
          </a:p>
        </p:txBody>
      </p:sp>
      <p:sp>
        <p:nvSpPr>
          <p:cNvPr id="117" name="Google Shape;117;p21"/>
          <p:cNvSpPr/>
          <p:nvPr/>
        </p:nvSpPr>
        <p:spPr>
          <a:xfrm>
            <a:off x="0" y="4957196"/>
            <a:ext cx="9144000" cy="207749"/>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zh-CN" sz="1400" b="1">
                <a:solidFill>
                  <a:srgbClr val="3A3838"/>
                </a:solidFill>
                <a:latin typeface="Arial" panose="020B0604020202090204"/>
                <a:ea typeface="Arial" panose="020B0604020202090204"/>
                <a:cs typeface="Arial" panose="020B0604020202090204"/>
                <a:sym typeface="Arial" panose="020B0604020202090204"/>
              </a:rPr>
              <a:t>       </a:t>
            </a:r>
            <a:endParaRPr sz="1400" b="1">
              <a:solidFill>
                <a:srgbClr val="3A3838"/>
              </a:solidFill>
              <a:latin typeface="Arial" panose="020B0604020202090204"/>
              <a:ea typeface="Arial" panose="020B0604020202090204"/>
              <a:cs typeface="Arial" panose="020B0604020202090204"/>
              <a:sym typeface="Arial" panose="020B0604020202090204"/>
            </a:endParaRPr>
          </a:p>
        </p:txBody>
      </p:sp>
      <p:sp>
        <p:nvSpPr>
          <p:cNvPr id="118" name="Google Shape;118;p21"/>
          <p:cNvSpPr txBox="1"/>
          <p:nvPr/>
        </p:nvSpPr>
        <p:spPr>
          <a:xfrm>
            <a:off x="3851921" y="4948134"/>
            <a:ext cx="1440160" cy="2077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SSSLab</a:t>
            </a:r>
            <a:endParaRPr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sp>
        <p:nvSpPr>
          <p:cNvPr id="119" name="Google Shape;119;p21"/>
          <p:cNvSpPr txBox="1"/>
          <p:nvPr>
            <p:ph type="dt" idx="10"/>
          </p:nvPr>
        </p:nvSpPr>
        <p:spPr>
          <a:xfrm>
            <a:off x="0" y="4943966"/>
            <a:ext cx="2133600" cy="216086"/>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1pPr>
            <a:lvl2pPr marR="0" lvl="1"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2pPr>
            <a:lvl3pPr marR="0" lvl="2"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3pPr>
            <a:lvl4pPr marR="0" lvl="3"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4pPr>
            <a:lvl5pPr marR="0" lvl="4"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5pPr>
            <a:lvl6pPr marR="0" lvl="5"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6pPr>
            <a:lvl7pPr marR="0" lvl="6"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7pPr>
            <a:lvl8pPr marR="0" lvl="7"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8pPr>
            <a:lvl9pPr marR="0" lvl="8"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9pPr>
          </a:lstStyle>
          <a:p>
            <a:fld id="{BB962C8B-B14F-4D97-AF65-F5344CB8AC3E}" type="datetime1">
              <a:rPr lang="en-US"/>
            </a:fld>
            <a:endParaRPr lang="en-US"/>
          </a:p>
        </p:txBody>
      </p:sp>
      <p:sp>
        <p:nvSpPr>
          <p:cNvPr id="120" name="Google Shape;120;p21"/>
          <p:cNvSpPr txBox="1"/>
          <p:nvPr>
            <p:ph type="sldNum" idx="12"/>
          </p:nvPr>
        </p:nvSpPr>
        <p:spPr>
          <a:xfrm>
            <a:off x="8676455" y="4954270"/>
            <a:ext cx="440746" cy="195477"/>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1pPr>
            <a:lvl2pPr marL="0" marR="0" lvl="1"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2pPr>
            <a:lvl3pPr marL="0" marR="0" lvl="2"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3pPr>
            <a:lvl4pPr marL="0" marR="0" lvl="3"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4pPr>
            <a:lvl5pPr marL="0" marR="0" lvl="4"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5pPr>
            <a:lvl6pPr marL="0" marR="0" lvl="5"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6pPr>
            <a:lvl7pPr marL="0" marR="0" lvl="6"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7pPr>
            <a:lvl8pPr marL="0" marR="0" lvl="7"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8pPr>
            <a:lvl9pPr marL="0" marR="0" lvl="8"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9pPr>
          </a:lstStyle>
          <a:p>
            <a:pPr marL="0" lvl="0" indent="0" algn="l" rtl="0">
              <a:spcBef>
                <a:spcPts val="0"/>
              </a:spcBef>
              <a:spcAft>
                <a:spcPts val="0"/>
              </a:spcAft>
              <a:buNone/>
            </a:pPr>
            <a:fld id="{00000000-1234-1234-1234-123412341234}" type="slidenum">
              <a:rPr lang="zh-CN"/>
            </a:fld>
            <a:endParaRPr b="0"/>
          </a:p>
        </p:txBody>
      </p:sp>
      <p:sp>
        <p:nvSpPr>
          <p:cNvPr id="121" name="Google Shape;121;p21"/>
          <p:cNvSpPr txBox="1"/>
          <p:nvPr/>
        </p:nvSpPr>
        <p:spPr>
          <a:xfrm>
            <a:off x="8082390" y="4948134"/>
            <a:ext cx="439042" cy="2077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Page</a:t>
            </a:r>
            <a:endParaRPr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pic>
        <p:nvPicPr>
          <p:cNvPr id="122" name="Google Shape;122;p21"/>
          <p:cNvPicPr preferRelativeResize="0"/>
          <p:nvPr/>
        </p:nvPicPr>
        <p:blipFill rotWithShape="1">
          <a:blip r:embed="rId2"/>
          <a:srcRect l="6085" t="11875" r="2334" b="44583"/>
          <a:stretch>
            <a:fillRect/>
          </a:stretch>
        </p:blipFill>
        <p:spPr>
          <a:xfrm>
            <a:off x="7907655" y="79057"/>
            <a:ext cx="1023938" cy="515779"/>
          </a:xfrm>
          <a:prstGeom prst="rect">
            <a:avLst/>
          </a:prstGeom>
          <a:noFill/>
          <a:ln>
            <a:noFill/>
          </a:ln>
        </p:spPr>
      </p:pic>
    </p:spTree>
  </p:cSld>
  <p:clrMapOvr>
    <a:masterClrMapping/>
  </p:clrMapOvr>
  <p:hf hdr="0" ftr="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23" name="Shape 123"/>
        <p:cNvGrpSpPr/>
        <p:nvPr/>
      </p:nvGrpSpPr>
      <p:grpSpPr>
        <a:xfrm>
          <a:off x="0" y="0"/>
          <a:ext cx="0" cy="0"/>
          <a:chOff x="0" y="0"/>
          <a:chExt cx="0" cy="0"/>
        </a:xfrm>
      </p:grpSpPr>
      <p:sp>
        <p:nvSpPr>
          <p:cNvPr id="124" name="Google Shape;124;p22"/>
          <p:cNvSpPr/>
          <p:nvPr userDrawn="1"/>
        </p:nvSpPr>
        <p:spPr>
          <a:xfrm>
            <a:off x="0" y="1499470"/>
            <a:ext cx="9144000" cy="1365553"/>
          </a:xfrm>
          <a:prstGeom prst="rect">
            <a:avLst/>
          </a:prstGeom>
          <a:solidFill>
            <a:srgbClr val="1D529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lt1"/>
              </a:solidFill>
              <a:latin typeface="Arial" panose="020B0604020202090204"/>
              <a:ea typeface="Arial" panose="020B0604020202090204"/>
              <a:cs typeface="Arial" panose="020B0604020202090204"/>
              <a:sym typeface="Arial" panose="020B0604020202090204"/>
            </a:endParaRPr>
          </a:p>
        </p:txBody>
      </p:sp>
      <p:sp>
        <p:nvSpPr>
          <p:cNvPr id="125" name="Google Shape;125;p22"/>
          <p:cNvSpPr txBox="1"/>
          <p:nvPr>
            <p:ph type="body" idx="1"/>
          </p:nvPr>
        </p:nvSpPr>
        <p:spPr>
          <a:xfrm>
            <a:off x="1619250" y="1707357"/>
            <a:ext cx="5976938" cy="864394"/>
          </a:xfrm>
          <a:prstGeom prst="rect">
            <a:avLst/>
          </a:prstGeom>
          <a:noFill/>
          <a:ln>
            <a:noFill/>
          </a:ln>
        </p:spPr>
        <p:txBody>
          <a:bodyPr spcFirstLastPara="1" wrap="square" lIns="68575" tIns="34275" rIns="68575" bIns="34275" anchor="t" anchorCtr="0">
            <a:noAutofit/>
          </a:bodyPr>
          <a:lstStyle>
            <a:lvl1pPr marL="457200" lvl="0" indent="-228600" algn="ctr">
              <a:spcBef>
                <a:spcPts val="400"/>
              </a:spcBef>
              <a:spcAft>
                <a:spcPts val="0"/>
              </a:spcAft>
              <a:buClr>
                <a:schemeClr val="lt1"/>
              </a:buClr>
              <a:buSzPts val="1800"/>
              <a:buFont typeface="Microsoft YaHei" panose="020B0502040204020203" charset="-122"/>
              <a:buNone/>
              <a:defRPr b="1">
                <a:solidFill>
                  <a:schemeClr val="lt1"/>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1pPr>
            <a:lvl2pPr marL="914400" lvl="1" indent="-317500" algn="l">
              <a:spcBef>
                <a:spcPts val="300"/>
              </a:spcBef>
              <a:spcAft>
                <a:spcPts val="0"/>
              </a:spcAft>
              <a:buClr>
                <a:schemeClr val="dk1"/>
              </a:buClr>
              <a:buSzPts val="1400"/>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17500" algn="l">
              <a:spcBef>
                <a:spcPts val="300"/>
              </a:spcBef>
              <a:spcAft>
                <a:spcPts val="0"/>
              </a:spcAft>
              <a:buClr>
                <a:schemeClr val="dk1"/>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p:txBody>
      </p:sp>
      <p:sp>
        <p:nvSpPr>
          <p:cNvPr id="126" name="Google Shape;126;p22"/>
          <p:cNvSpPr txBox="1"/>
          <p:nvPr>
            <p:ph type="body" idx="2"/>
          </p:nvPr>
        </p:nvSpPr>
        <p:spPr>
          <a:xfrm>
            <a:off x="3786994" y="3072910"/>
            <a:ext cx="1570013" cy="540283"/>
          </a:xfrm>
          <a:prstGeom prst="rect">
            <a:avLst/>
          </a:prstGeom>
          <a:noFill/>
          <a:ln>
            <a:noFill/>
          </a:ln>
        </p:spPr>
        <p:txBody>
          <a:bodyPr spcFirstLastPara="1" wrap="square" lIns="68575" tIns="34275" rIns="68575" bIns="34275" anchor="t" anchorCtr="0">
            <a:noAutofit/>
          </a:bodyPr>
          <a:lstStyle>
            <a:lvl1pPr marL="457200" lvl="0" indent="-228600" algn="l">
              <a:spcBef>
                <a:spcPts val="400"/>
              </a:spcBef>
              <a:spcAft>
                <a:spcPts val="0"/>
              </a:spcAft>
              <a:buClr>
                <a:schemeClr val="dk1"/>
              </a:buClr>
              <a:buSzPts val="1800"/>
              <a:buFont typeface="Microsoft YaHei" panose="020B0502040204020203" charset="-122"/>
              <a:buNone/>
              <a:defRPr>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1pPr>
            <a:lvl2pPr marL="914400" lvl="1" indent="-330200" algn="l">
              <a:spcBef>
                <a:spcPts val="300"/>
              </a:spcBef>
              <a:spcAft>
                <a:spcPts val="0"/>
              </a:spcAft>
              <a:buClr>
                <a:schemeClr val="dk1"/>
              </a:buClr>
              <a:buSzPts val="1600"/>
              <a:buFont typeface="Microsoft YaHei" panose="020B0502040204020203" charset="-122"/>
              <a:buChar char="–"/>
              <a:defRPr>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2pPr>
            <a:lvl3pPr marL="1371600" lvl="2" indent="-317500" algn="l">
              <a:spcBef>
                <a:spcPts val="300"/>
              </a:spcBef>
              <a:spcAft>
                <a:spcPts val="0"/>
              </a:spcAft>
              <a:buClr>
                <a:schemeClr val="dk1"/>
              </a:buClr>
              <a:buSzPts val="1400"/>
              <a:buFont typeface="Microsoft YaHei" panose="020B0502040204020203" charset="-122"/>
              <a:buChar char="•"/>
              <a:defRPr>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3pPr>
            <a:lvl4pPr marL="1828800" lvl="3" indent="-298450" algn="l">
              <a:spcBef>
                <a:spcPts val="200"/>
              </a:spcBef>
              <a:spcAft>
                <a:spcPts val="0"/>
              </a:spcAft>
              <a:buClr>
                <a:schemeClr val="dk1"/>
              </a:buClr>
              <a:buSzPts val="1100"/>
              <a:buFont typeface="Microsoft YaHei" panose="020B0502040204020203" charset="-122"/>
              <a:buChar char="–"/>
              <a:defRPr>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4pPr>
            <a:lvl5pPr marL="2286000" lvl="4" indent="-298450" algn="l">
              <a:spcBef>
                <a:spcPts val="200"/>
              </a:spcBef>
              <a:spcAft>
                <a:spcPts val="0"/>
              </a:spcAft>
              <a:buClr>
                <a:schemeClr val="dk1"/>
              </a:buClr>
              <a:buSzPts val="1100"/>
              <a:buFont typeface="Microsoft YaHei" panose="020B0502040204020203" charset="-122"/>
              <a:buChar char="»"/>
              <a:defRPr>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p:txBody>
      </p:sp>
      <p:pic>
        <p:nvPicPr>
          <p:cNvPr id="127" name="Google Shape;127;p22"/>
          <p:cNvPicPr preferRelativeResize="0"/>
          <p:nvPr userDrawn="1"/>
        </p:nvPicPr>
        <p:blipFill rotWithShape="1">
          <a:blip r:embed="rId2"/>
          <a:srcRect/>
          <a:stretch>
            <a:fillRect/>
          </a:stretch>
        </p:blipFill>
        <p:spPr>
          <a:xfrm>
            <a:off x="94254" y="100934"/>
            <a:ext cx="3402124" cy="579988"/>
          </a:xfrm>
          <a:prstGeom prst="rect">
            <a:avLst/>
          </a:prstGeom>
          <a:noFill/>
          <a:ln>
            <a:noFill/>
          </a:ln>
        </p:spPr>
      </p:pic>
      <p:pic>
        <p:nvPicPr>
          <p:cNvPr id="146" name="Google Shape;146;p24"/>
          <p:cNvPicPr preferRelativeResize="0"/>
          <p:nvPr userDrawn="1"/>
        </p:nvPicPr>
        <p:blipFill rotWithShape="1">
          <a:blip r:embed="rId3"/>
          <a:srcRect l="-1" r="72628"/>
          <a:stretch>
            <a:fillRect/>
          </a:stretch>
        </p:blipFill>
        <p:spPr>
          <a:xfrm>
            <a:off x="3585548" y="128679"/>
            <a:ext cx="562078" cy="524499"/>
          </a:xfrm>
          <a:prstGeom prst="rect">
            <a:avLst/>
          </a:prstGeom>
          <a:noFill/>
          <a:ln>
            <a:noFill/>
          </a:ln>
        </p:spPr>
      </p:pic>
      <p:sp>
        <p:nvSpPr>
          <p:cNvPr id="1" name="文本框 0"/>
          <p:cNvSpPr txBox="1"/>
          <p:nvPr userDrawn="1"/>
        </p:nvSpPr>
        <p:spPr>
          <a:xfrm>
            <a:off x="5880100" y="130059"/>
            <a:ext cx="3048000" cy="521970"/>
          </a:xfrm>
          <a:prstGeom prst="rect">
            <a:avLst/>
          </a:prstGeom>
          <a:noFill/>
        </p:spPr>
        <p:txBody>
          <a:bodyPr wrap="square" rtlCol="0">
            <a:spAutoFit/>
          </a:bodyPr>
          <a:p>
            <a:pPr algn="ctr"/>
            <a:r>
              <a:rPr lang="x-none" altLang="zh-CN" sz="2800">
                <a:solidFill>
                  <a:srgbClr val="1D5294"/>
                </a:solidFill>
              </a:rPr>
              <a:t>HPCA 2026</a:t>
            </a:r>
            <a:endParaRPr lang="x-none" altLang="zh-CN" sz="2800">
              <a:solidFill>
                <a:srgbClr val="1D5294"/>
              </a:solidFill>
            </a:endParaRPr>
          </a:p>
        </p:txBody>
      </p:sp>
      <p:pic>
        <p:nvPicPr>
          <p:cNvPr id="4" name="图片 3" descr="常规"/>
          <p:cNvPicPr>
            <a:picLocks noChangeAspect="1"/>
          </p:cNvPicPr>
          <p:nvPr userDrawn="1"/>
        </p:nvPicPr>
        <p:blipFill>
          <a:blip r:embed="rId4"/>
          <a:srcRect t="12667" r="87794" b="11722"/>
          <a:stretch>
            <a:fillRect/>
          </a:stretch>
        </p:blipFill>
        <p:spPr>
          <a:xfrm>
            <a:off x="4307205" y="128789"/>
            <a:ext cx="529590" cy="524510"/>
          </a:xfrm>
          <a:prstGeom prst="rect">
            <a:avLst/>
          </a:prstGeom>
        </p:spPr>
      </p:pic>
    </p:spTree>
  </p:cSld>
  <p:clrMapOvr>
    <a:masterClrMapping/>
  </p:clrMapOvr>
  <p:hf hdr="0" ftr="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空白">
  <p:cSld name="空白">
    <p:spTree>
      <p:nvGrpSpPr>
        <p:cNvPr id="128" name="Shape 128"/>
        <p:cNvGrpSpPr/>
        <p:nvPr/>
      </p:nvGrpSpPr>
      <p:grpSpPr>
        <a:xfrm>
          <a:off x="0" y="0"/>
          <a:ext cx="0" cy="0"/>
          <a:chOff x="0" y="0"/>
          <a:chExt cx="0" cy="0"/>
        </a:xfrm>
      </p:grpSpPr>
      <p:sp>
        <p:nvSpPr>
          <p:cNvPr id="129" name="Google Shape;129;p23"/>
          <p:cNvSpPr/>
          <p:nvPr/>
        </p:nvSpPr>
        <p:spPr>
          <a:xfrm>
            <a:off x="0" y="4949100"/>
            <a:ext cx="9144000" cy="195477"/>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rgbClr val="3A3838"/>
              </a:solidFill>
              <a:latin typeface="Arial" panose="020B0604020202090204"/>
              <a:ea typeface="Arial" panose="020B0604020202090204"/>
              <a:cs typeface="Arial" panose="020B0604020202090204"/>
              <a:sym typeface="Arial" panose="020B0604020202090204"/>
            </a:endParaRPr>
          </a:p>
        </p:txBody>
      </p:sp>
      <p:sp>
        <p:nvSpPr>
          <p:cNvPr id="130" name="Google Shape;130;p23"/>
          <p:cNvSpPr txBox="1"/>
          <p:nvPr/>
        </p:nvSpPr>
        <p:spPr>
          <a:xfrm>
            <a:off x="3851921" y="4948244"/>
            <a:ext cx="1440160" cy="2077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SSSLab</a:t>
            </a:r>
            <a:endParaRPr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sp>
        <p:nvSpPr>
          <p:cNvPr id="131" name="Google Shape;131;p23"/>
          <p:cNvSpPr txBox="1"/>
          <p:nvPr>
            <p:ph type="dt" idx="10"/>
          </p:nvPr>
        </p:nvSpPr>
        <p:spPr>
          <a:xfrm>
            <a:off x="-13990" y="4969003"/>
            <a:ext cx="2133600" cy="195477"/>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1pPr>
            <a:lvl2pPr marR="0" lvl="1"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2pPr>
            <a:lvl3pPr marR="0" lvl="2"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3pPr>
            <a:lvl4pPr marR="0" lvl="3"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4pPr>
            <a:lvl5pPr marR="0" lvl="4"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5pPr>
            <a:lvl6pPr marR="0" lvl="5"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6pPr>
            <a:lvl7pPr marR="0" lvl="6"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7pPr>
            <a:lvl8pPr marR="0" lvl="7"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8pPr>
            <a:lvl9pPr marR="0" lvl="8" algn="l" rtl="0">
              <a:spcBef>
                <a:spcPts val="0"/>
              </a:spcBef>
              <a:spcAft>
                <a:spcPts val="0"/>
              </a:spcAft>
              <a:buSzPts val="1100"/>
              <a:buNone/>
              <a:defRPr sz="1400" b="1" i="0" u="none" strike="noStrike" cap="none">
                <a:solidFill>
                  <a:schemeClr val="dk1"/>
                </a:solidFill>
                <a:latin typeface="Arial" panose="020B0604020202090204"/>
                <a:ea typeface="Arial" panose="020B0604020202090204"/>
                <a:cs typeface="Arial" panose="020B0604020202090204"/>
                <a:sym typeface="Arial" panose="020B0604020202090204"/>
              </a:defRPr>
            </a:lvl9pPr>
          </a:lstStyle>
          <a:p>
            <a:fld id="{BB962C8B-B14F-4D97-AF65-F5344CB8AC3E}" type="datetime1">
              <a:rPr lang="en-US"/>
            </a:fld>
            <a:endParaRPr lang="en-US"/>
          </a:p>
        </p:txBody>
      </p:sp>
      <p:sp>
        <p:nvSpPr>
          <p:cNvPr id="132" name="Google Shape;132;p23"/>
          <p:cNvSpPr txBox="1"/>
          <p:nvPr>
            <p:ph type="sldNum" idx="12"/>
          </p:nvPr>
        </p:nvSpPr>
        <p:spPr>
          <a:xfrm>
            <a:off x="8677800" y="4941000"/>
            <a:ext cx="359531" cy="2295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1pPr>
            <a:lvl2pPr marL="0" marR="0" lvl="1"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2pPr>
            <a:lvl3pPr marL="0" marR="0" lvl="2"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3pPr>
            <a:lvl4pPr marL="0" marR="0" lvl="3"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4pPr>
            <a:lvl5pPr marL="0" marR="0" lvl="4"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5pPr>
            <a:lvl6pPr marL="0" marR="0" lvl="5"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6pPr>
            <a:lvl7pPr marL="0" marR="0" lvl="6"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7pPr>
            <a:lvl8pPr marL="0" marR="0" lvl="7"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8pPr>
            <a:lvl9pPr marL="0" marR="0" lvl="8" indent="0" algn="l" rtl="0">
              <a:spcBef>
                <a:spcPts val="0"/>
              </a:spcBef>
              <a:spcAft>
                <a:spcPts val="0"/>
              </a:spcAft>
              <a:buNone/>
              <a:defRPr sz="900" b="1">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defRPr>
            </a:lvl9pPr>
          </a:lstStyle>
          <a:p>
            <a:pPr marL="0" lvl="0" indent="0" algn="l" rtl="0">
              <a:spcBef>
                <a:spcPts val="0"/>
              </a:spcBef>
              <a:spcAft>
                <a:spcPts val="0"/>
              </a:spcAft>
              <a:buNone/>
            </a:pPr>
            <a:fld id="{00000000-1234-1234-1234-123412341234}" type="slidenum">
              <a:rPr lang="zh-CN"/>
            </a:fld>
            <a:endParaRPr b="0"/>
          </a:p>
        </p:txBody>
      </p:sp>
      <p:sp>
        <p:nvSpPr>
          <p:cNvPr id="133" name="Google Shape;133;p23"/>
          <p:cNvSpPr txBox="1"/>
          <p:nvPr/>
        </p:nvSpPr>
        <p:spPr>
          <a:xfrm>
            <a:off x="8100000" y="4956731"/>
            <a:ext cx="605280" cy="2077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Page</a:t>
            </a:r>
            <a:endParaRPr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sp>
        <p:nvSpPr>
          <p:cNvPr id="134" name="Google Shape;134;p23"/>
          <p:cNvSpPr txBox="1"/>
          <p:nvPr/>
        </p:nvSpPr>
        <p:spPr>
          <a:xfrm>
            <a:off x="3574721" y="678101"/>
            <a:ext cx="987290" cy="577081"/>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3300" b="1">
                <a:solidFill>
                  <a:schemeClr val="dk1"/>
                </a:solidFill>
                <a:latin typeface="KaiTi"/>
                <a:ea typeface="KaiTi"/>
                <a:cs typeface="KaiTi"/>
                <a:sym typeface="KaiTi"/>
              </a:rPr>
              <a:t>目录</a:t>
            </a:r>
            <a:endParaRPr sz="3000" b="1">
              <a:solidFill>
                <a:schemeClr val="dk1"/>
              </a:solidFill>
              <a:latin typeface="KaiTi"/>
              <a:ea typeface="KaiTi"/>
              <a:cs typeface="KaiTi"/>
              <a:sym typeface="KaiTi"/>
            </a:endParaRPr>
          </a:p>
        </p:txBody>
      </p:sp>
      <p:sp>
        <p:nvSpPr>
          <p:cNvPr id="135" name="Google Shape;135;p23"/>
          <p:cNvSpPr txBox="1"/>
          <p:nvPr/>
        </p:nvSpPr>
        <p:spPr>
          <a:xfrm>
            <a:off x="4572000" y="837000"/>
            <a:ext cx="1183449" cy="346249"/>
          </a:xfrm>
          <a:prstGeom prst="rect">
            <a:avLst/>
          </a:prstGeom>
          <a:noFill/>
          <a:ln>
            <a:noFill/>
          </a:ln>
          <a:effectLst>
            <a:outerShdw blurRad="50800" dist="38100" dir="2700000" algn="tl" rotWithShape="0">
              <a:srgbClr val="000000">
                <a:alpha val="40000"/>
              </a:srgbClr>
            </a:outerShdw>
          </a:effectLst>
        </p:spPr>
        <p:txBody>
          <a:bodyPr spcFirstLastPara="1" wrap="square" lIns="68575" tIns="34275" rIns="68575" bIns="34275" anchor="t" anchorCtr="0">
            <a:spAutoFit/>
          </a:bodyPr>
          <a:lstStyle/>
          <a:p>
            <a:pPr marL="0" marR="0" lvl="0" indent="0" algn="l" rtl="0">
              <a:spcBef>
                <a:spcPts val="0"/>
              </a:spcBef>
              <a:spcAft>
                <a:spcPts val="0"/>
              </a:spcAft>
              <a:buNone/>
            </a:pPr>
            <a:r>
              <a:rPr lang="zh-CN" sz="1800" b="1">
                <a:solidFill>
                  <a:schemeClr val="dk1"/>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Contents</a:t>
            </a:r>
            <a:endParaRPr sz="1800" b="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grpSp>
        <p:nvGrpSpPr>
          <p:cNvPr id="136" name="Google Shape;136;p23"/>
          <p:cNvGrpSpPr/>
          <p:nvPr/>
        </p:nvGrpSpPr>
        <p:grpSpPr>
          <a:xfrm>
            <a:off x="5755746" y="182051"/>
            <a:ext cx="3294000" cy="418500"/>
            <a:chOff x="119336" y="168550"/>
            <a:chExt cx="4392488" cy="483671"/>
          </a:xfrm>
        </p:grpSpPr>
        <p:pic>
          <p:nvPicPr>
            <p:cNvPr id="137" name="Google Shape;137;p23"/>
            <p:cNvPicPr preferRelativeResize="0"/>
            <p:nvPr/>
          </p:nvPicPr>
          <p:blipFill rotWithShape="1">
            <a:blip r:embed="rId2"/>
            <a:srcRect l="45604"/>
            <a:stretch>
              <a:fillRect/>
            </a:stretch>
          </p:blipFill>
          <p:spPr>
            <a:xfrm>
              <a:off x="2135560" y="169410"/>
              <a:ext cx="2376264" cy="482811"/>
            </a:xfrm>
            <a:prstGeom prst="rect">
              <a:avLst/>
            </a:prstGeom>
            <a:noFill/>
            <a:ln>
              <a:noFill/>
            </a:ln>
          </p:spPr>
        </p:pic>
        <p:pic>
          <p:nvPicPr>
            <p:cNvPr id="138" name="Google Shape;138;p23"/>
            <p:cNvPicPr preferRelativeResize="0"/>
            <p:nvPr/>
          </p:nvPicPr>
          <p:blipFill rotWithShape="1">
            <a:blip r:embed="rId3"/>
            <a:srcRect/>
            <a:stretch>
              <a:fillRect/>
            </a:stretch>
          </p:blipFill>
          <p:spPr>
            <a:xfrm>
              <a:off x="119336" y="168550"/>
              <a:ext cx="1974324" cy="482811"/>
            </a:xfrm>
            <a:prstGeom prst="rect">
              <a:avLst/>
            </a:prstGeom>
            <a:noFill/>
            <a:ln>
              <a:noFill/>
            </a:ln>
          </p:spPr>
        </p:pic>
      </p:grpSp>
      <p:sp>
        <p:nvSpPr>
          <p:cNvPr id="139" name="Google Shape;139;p23"/>
          <p:cNvSpPr/>
          <p:nvPr/>
        </p:nvSpPr>
        <p:spPr>
          <a:xfrm>
            <a:off x="0" y="4957196"/>
            <a:ext cx="9144000" cy="207749"/>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zh-CN" sz="1400" b="1">
                <a:solidFill>
                  <a:srgbClr val="3A3838"/>
                </a:solidFill>
                <a:latin typeface="Arial" panose="020B0604020202090204"/>
                <a:ea typeface="Arial" panose="020B0604020202090204"/>
                <a:cs typeface="Arial" panose="020B0604020202090204"/>
                <a:sym typeface="Arial" panose="020B0604020202090204"/>
              </a:rPr>
              <a:t>       </a:t>
            </a:r>
            <a:endParaRPr sz="1400" b="1">
              <a:solidFill>
                <a:srgbClr val="3A3838"/>
              </a:solidFill>
              <a:latin typeface="Arial" panose="020B0604020202090204"/>
              <a:ea typeface="Arial" panose="020B0604020202090204"/>
              <a:cs typeface="Arial" panose="020B0604020202090204"/>
              <a:sym typeface="Arial" panose="020B0604020202090204"/>
            </a:endParaRPr>
          </a:p>
        </p:txBody>
      </p:sp>
      <p:sp>
        <p:nvSpPr>
          <p:cNvPr id="140" name="Google Shape;140;p23"/>
          <p:cNvSpPr txBox="1"/>
          <p:nvPr/>
        </p:nvSpPr>
        <p:spPr>
          <a:xfrm>
            <a:off x="3851921" y="4948134"/>
            <a:ext cx="1440160" cy="2077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SSSLab</a:t>
            </a:r>
            <a:endParaRPr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sp>
        <p:nvSpPr>
          <p:cNvPr id="141" name="Google Shape;141;p23"/>
          <p:cNvSpPr txBox="1"/>
          <p:nvPr/>
        </p:nvSpPr>
        <p:spPr>
          <a:xfrm>
            <a:off x="0" y="4943966"/>
            <a:ext cx="2133600" cy="216086"/>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sp>
        <p:nvSpPr>
          <p:cNvPr id="142" name="Google Shape;142;p23"/>
          <p:cNvSpPr txBox="1"/>
          <p:nvPr/>
        </p:nvSpPr>
        <p:spPr>
          <a:xfrm>
            <a:off x="8676455" y="4954270"/>
            <a:ext cx="440746" cy="195477"/>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fld id="{00000000-1234-1234-1234-123412341234}" type="slidenum">
              <a:rPr lang="zh-CN" sz="900" b="1">
                <a:solidFill>
                  <a:srgbClr val="AEABAB"/>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fld>
            <a:endParaRPr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sp>
        <p:nvSpPr>
          <p:cNvPr id="143" name="Google Shape;143;p23"/>
          <p:cNvSpPr txBox="1"/>
          <p:nvPr/>
        </p:nvSpPr>
        <p:spPr>
          <a:xfrm>
            <a:off x="8082390" y="4948134"/>
            <a:ext cx="439042" cy="2077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Page</a:t>
            </a:r>
            <a:endParaRPr sz="900" b="0">
              <a:solidFill>
                <a:srgbClr val="3A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pic>
        <p:nvPicPr>
          <p:cNvPr id="144" name="Google Shape;144;p23"/>
          <p:cNvPicPr preferRelativeResize="0"/>
          <p:nvPr/>
        </p:nvPicPr>
        <p:blipFill rotWithShape="1">
          <a:blip r:embed="rId4"/>
          <a:srcRect/>
          <a:stretch>
            <a:fillRect/>
          </a:stretch>
        </p:blipFill>
        <p:spPr>
          <a:xfrm>
            <a:off x="94254" y="100934"/>
            <a:ext cx="3402124" cy="579988"/>
          </a:xfrm>
          <a:prstGeom prst="rect">
            <a:avLst/>
          </a:prstGeom>
          <a:noFill/>
          <a:ln>
            <a:noFill/>
          </a:ln>
        </p:spPr>
      </p:pic>
    </p:spTree>
  </p:cSld>
  <p:clrMapOvr>
    <a:masterClrMapping/>
  </p:clrMapOvr>
  <p:hf hdr="0" ftr="0"/>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57200" y="205978"/>
            <a:ext cx="8229600" cy="85725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2500" b="0" i="0" u="none" strike="noStrike" cap="none">
                <a:solidFill>
                  <a:schemeClr val="dk2"/>
                </a:solidFill>
                <a:latin typeface="Arial" panose="020B0604020202090204"/>
                <a:ea typeface="Arial" panose="020B0604020202090204"/>
                <a:cs typeface="Arial" panose="020B0604020202090204"/>
                <a:sym typeface="Arial" panose="020B0604020202090204"/>
              </a:defRPr>
            </a:lvl1pPr>
            <a:lvl2pPr marR="0" lvl="1" algn="ctr" rtl="0">
              <a:spcBef>
                <a:spcPts val="0"/>
              </a:spcBef>
              <a:spcAft>
                <a:spcPts val="0"/>
              </a:spcAft>
              <a:buSzPts val="1100"/>
              <a:buNone/>
              <a:defRPr sz="2500" b="0" i="0" u="none" strike="noStrike" cap="none">
                <a:solidFill>
                  <a:schemeClr val="dk2"/>
                </a:solidFill>
                <a:latin typeface="Arial" panose="020B0604020202090204"/>
                <a:ea typeface="Arial" panose="020B0604020202090204"/>
                <a:cs typeface="Arial" panose="020B0604020202090204"/>
                <a:sym typeface="Arial" panose="020B0604020202090204"/>
              </a:defRPr>
            </a:lvl2pPr>
            <a:lvl3pPr marR="0" lvl="2" algn="ctr" rtl="0">
              <a:spcBef>
                <a:spcPts val="0"/>
              </a:spcBef>
              <a:spcAft>
                <a:spcPts val="0"/>
              </a:spcAft>
              <a:buSzPts val="1100"/>
              <a:buNone/>
              <a:defRPr sz="2500" b="0" i="0" u="none" strike="noStrike" cap="none">
                <a:solidFill>
                  <a:schemeClr val="dk2"/>
                </a:solidFill>
                <a:latin typeface="Arial" panose="020B0604020202090204"/>
                <a:ea typeface="Arial" panose="020B0604020202090204"/>
                <a:cs typeface="Arial" panose="020B0604020202090204"/>
                <a:sym typeface="Arial" panose="020B0604020202090204"/>
              </a:defRPr>
            </a:lvl3pPr>
            <a:lvl4pPr marR="0" lvl="3" algn="ctr" rtl="0">
              <a:spcBef>
                <a:spcPts val="0"/>
              </a:spcBef>
              <a:spcAft>
                <a:spcPts val="0"/>
              </a:spcAft>
              <a:buSzPts val="1100"/>
              <a:buNone/>
              <a:defRPr sz="2500" b="0" i="0" u="none" strike="noStrike" cap="none">
                <a:solidFill>
                  <a:schemeClr val="dk2"/>
                </a:solidFill>
                <a:latin typeface="Arial" panose="020B0604020202090204"/>
                <a:ea typeface="Arial" panose="020B0604020202090204"/>
                <a:cs typeface="Arial" panose="020B0604020202090204"/>
                <a:sym typeface="Arial" panose="020B0604020202090204"/>
              </a:defRPr>
            </a:lvl4pPr>
            <a:lvl5pPr marR="0" lvl="4" algn="ctr" rtl="0">
              <a:spcBef>
                <a:spcPts val="0"/>
              </a:spcBef>
              <a:spcAft>
                <a:spcPts val="0"/>
              </a:spcAft>
              <a:buSzPts val="1100"/>
              <a:buNone/>
              <a:defRPr sz="2500" b="0" i="0" u="none" strike="noStrike" cap="none">
                <a:solidFill>
                  <a:schemeClr val="dk2"/>
                </a:solidFill>
                <a:latin typeface="Arial" panose="020B0604020202090204"/>
                <a:ea typeface="Arial" panose="020B0604020202090204"/>
                <a:cs typeface="Arial" panose="020B0604020202090204"/>
                <a:sym typeface="Arial" panose="020B0604020202090204"/>
              </a:defRPr>
            </a:lvl5pPr>
            <a:lvl6pPr marR="0" lvl="5" algn="ctr" rtl="0">
              <a:spcBef>
                <a:spcPts val="0"/>
              </a:spcBef>
              <a:spcAft>
                <a:spcPts val="0"/>
              </a:spcAft>
              <a:buSzPts val="1100"/>
              <a:buNone/>
              <a:defRPr sz="2500" b="0" i="0" u="none" strike="noStrike" cap="none">
                <a:solidFill>
                  <a:schemeClr val="dk2"/>
                </a:solidFill>
                <a:latin typeface="Arial" panose="020B0604020202090204"/>
                <a:ea typeface="Arial" panose="020B0604020202090204"/>
                <a:cs typeface="Arial" panose="020B0604020202090204"/>
                <a:sym typeface="Arial" panose="020B0604020202090204"/>
              </a:defRPr>
            </a:lvl6pPr>
            <a:lvl7pPr marR="0" lvl="6" algn="ctr" rtl="0">
              <a:spcBef>
                <a:spcPts val="0"/>
              </a:spcBef>
              <a:spcAft>
                <a:spcPts val="0"/>
              </a:spcAft>
              <a:buSzPts val="1100"/>
              <a:buNone/>
              <a:defRPr sz="2500" b="0" i="0" u="none" strike="noStrike" cap="none">
                <a:solidFill>
                  <a:schemeClr val="dk2"/>
                </a:solidFill>
                <a:latin typeface="Arial" panose="020B0604020202090204"/>
                <a:ea typeface="Arial" panose="020B0604020202090204"/>
                <a:cs typeface="Arial" panose="020B0604020202090204"/>
                <a:sym typeface="Arial" panose="020B0604020202090204"/>
              </a:defRPr>
            </a:lvl7pPr>
            <a:lvl8pPr marR="0" lvl="7" algn="ctr" rtl="0">
              <a:spcBef>
                <a:spcPts val="0"/>
              </a:spcBef>
              <a:spcAft>
                <a:spcPts val="0"/>
              </a:spcAft>
              <a:buSzPts val="1100"/>
              <a:buNone/>
              <a:defRPr sz="2500" b="0" i="0" u="none" strike="noStrike" cap="none">
                <a:solidFill>
                  <a:schemeClr val="dk2"/>
                </a:solidFill>
                <a:latin typeface="Arial" panose="020B0604020202090204"/>
                <a:ea typeface="Arial" panose="020B0604020202090204"/>
                <a:cs typeface="Arial" panose="020B0604020202090204"/>
                <a:sym typeface="Arial" panose="020B0604020202090204"/>
              </a:defRPr>
            </a:lvl8pPr>
            <a:lvl9pPr marR="0" lvl="8" algn="ctr" rtl="0">
              <a:spcBef>
                <a:spcPts val="0"/>
              </a:spcBef>
              <a:spcAft>
                <a:spcPts val="0"/>
              </a:spcAft>
              <a:buSzPts val="1100"/>
              <a:buNone/>
              <a:defRPr sz="2500" b="0" i="0" u="none" strike="noStrike" cap="none">
                <a:solidFill>
                  <a:schemeClr val="dk2"/>
                </a:solidFill>
                <a:latin typeface="Arial" panose="020B0604020202090204"/>
                <a:ea typeface="Arial" panose="020B0604020202090204"/>
                <a:cs typeface="Arial" panose="020B0604020202090204"/>
                <a:sym typeface="Arial" panose="020B0604020202090204"/>
              </a:defRPr>
            </a:lvl9pPr>
          </a:lstStyle>
          <a:p/>
        </p:txBody>
      </p:sp>
      <p:sp>
        <p:nvSpPr>
          <p:cNvPr id="52" name="Google Shape;52;p13"/>
          <p:cNvSpPr txBox="1"/>
          <p:nvPr>
            <p:ph type="body" idx="1"/>
          </p:nvPr>
        </p:nvSpPr>
        <p:spPr>
          <a:xfrm>
            <a:off x="457200" y="1200154"/>
            <a:ext cx="8229600" cy="3394472"/>
          </a:xfrm>
          <a:prstGeom prst="rect">
            <a:avLst/>
          </a:prstGeom>
          <a:noFill/>
          <a:ln>
            <a:noFill/>
          </a:ln>
        </p:spPr>
        <p:txBody>
          <a:bodyPr spcFirstLastPara="1" wrap="square" lIns="68575" tIns="34275" rIns="68575" bIns="34275" anchor="t" anchorCtr="0">
            <a:noAutofit/>
          </a:bodyPr>
          <a:lstStyle>
            <a:lvl1pPr marL="457200" marR="0" lvl="0" indent="-342900" algn="l" rtl="0">
              <a:spcBef>
                <a:spcPts val="400"/>
              </a:spcBef>
              <a:spcAft>
                <a:spcPts val="0"/>
              </a:spcAft>
              <a:buClr>
                <a:schemeClr val="dk1"/>
              </a:buClr>
              <a:buSzPts val="1800"/>
              <a:buFont typeface="Arial" panose="020B0604020202090204"/>
              <a:buChar char="•"/>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1pPr>
            <a:lvl2pPr marL="914400" marR="0" lvl="1" indent="-330200" algn="l" rtl="0">
              <a:spcBef>
                <a:spcPts val="300"/>
              </a:spcBef>
              <a:spcAft>
                <a:spcPts val="0"/>
              </a:spcAft>
              <a:buClr>
                <a:schemeClr val="dk1"/>
              </a:buClr>
              <a:buSzPts val="1600"/>
              <a:buFont typeface="Arial" panose="020B0604020202090204"/>
              <a:buChar char="–"/>
              <a:defRPr sz="1600" b="0" i="0" u="none" strike="noStrike" cap="none">
                <a:solidFill>
                  <a:schemeClr val="dk1"/>
                </a:solidFill>
                <a:latin typeface="Arial" panose="020B0604020202090204"/>
                <a:ea typeface="Arial" panose="020B0604020202090204"/>
                <a:cs typeface="Arial" panose="020B0604020202090204"/>
                <a:sym typeface="Arial" panose="020B0604020202090204"/>
              </a:defRPr>
            </a:lvl2pPr>
            <a:lvl3pPr marL="1371600" marR="0" lvl="2" indent="-317500" algn="l" rtl="0">
              <a:spcBef>
                <a:spcPts val="300"/>
              </a:spcBef>
              <a:spcAft>
                <a:spcPts val="0"/>
              </a:spcAft>
              <a:buClr>
                <a:schemeClr val="dk1"/>
              </a:buClr>
              <a:buSzPts val="1400"/>
              <a:buFont typeface="Arial" panose="020B0604020202090204"/>
              <a:buChar char="•"/>
              <a:defRPr sz="1400" b="0" i="0" u="none" strike="noStrike" cap="none">
                <a:solidFill>
                  <a:schemeClr val="dk1"/>
                </a:solidFill>
                <a:latin typeface="Arial" panose="020B0604020202090204"/>
                <a:ea typeface="Arial" panose="020B0604020202090204"/>
                <a:cs typeface="Arial" panose="020B0604020202090204"/>
                <a:sym typeface="Arial" panose="020B0604020202090204"/>
              </a:defRPr>
            </a:lvl3pPr>
            <a:lvl4pPr marL="1828800" marR="0" lvl="3" indent="-298450" algn="l" rtl="0">
              <a:spcBef>
                <a:spcPts val="200"/>
              </a:spcBef>
              <a:spcAft>
                <a:spcPts val="0"/>
              </a:spcAft>
              <a:buClr>
                <a:schemeClr val="dk1"/>
              </a:buClr>
              <a:buSzPts val="1100"/>
              <a:buFont typeface="Arial" panose="020B0604020202090204"/>
              <a:buChar char="–"/>
              <a:defRPr sz="1100" b="0" i="0" u="none" strike="noStrike" cap="none">
                <a:solidFill>
                  <a:schemeClr val="dk1"/>
                </a:solidFill>
                <a:latin typeface="Arial" panose="020B0604020202090204"/>
                <a:ea typeface="Arial" panose="020B0604020202090204"/>
                <a:cs typeface="Arial" panose="020B0604020202090204"/>
                <a:sym typeface="Arial" panose="020B0604020202090204"/>
              </a:defRPr>
            </a:lvl4pPr>
            <a:lvl5pPr marL="2286000" marR="0" lvl="4" indent="-298450" algn="l" rtl="0">
              <a:spcBef>
                <a:spcPts val="200"/>
              </a:spcBef>
              <a:spcAft>
                <a:spcPts val="0"/>
              </a:spcAft>
              <a:buClr>
                <a:schemeClr val="dk1"/>
              </a:buClr>
              <a:buSzPts val="1100"/>
              <a:buFont typeface="Arial" panose="020B0604020202090204"/>
              <a:buChar char="»"/>
              <a:defRPr sz="1100" b="0" i="0" u="none" strike="noStrike" cap="none">
                <a:solidFill>
                  <a:schemeClr val="dk1"/>
                </a:solidFill>
                <a:latin typeface="Arial" panose="020B0604020202090204"/>
                <a:ea typeface="Arial" panose="020B0604020202090204"/>
                <a:cs typeface="Arial" panose="020B0604020202090204"/>
                <a:sym typeface="Arial" panose="020B0604020202090204"/>
              </a:defRPr>
            </a:lvl5pPr>
            <a:lvl6pPr marL="2743200" marR="0" lvl="5" indent="-298450" algn="l" rtl="0">
              <a:spcBef>
                <a:spcPts val="200"/>
              </a:spcBef>
              <a:spcAft>
                <a:spcPts val="0"/>
              </a:spcAft>
              <a:buClr>
                <a:schemeClr val="dk1"/>
              </a:buClr>
              <a:buSzPts val="1100"/>
              <a:buFont typeface="Arial" panose="020B0604020202090204"/>
              <a:buChar char="»"/>
              <a:defRPr sz="1100" b="0" i="0" u="none" strike="noStrike" cap="none">
                <a:solidFill>
                  <a:schemeClr val="dk1"/>
                </a:solidFill>
                <a:latin typeface="Arial" panose="020B0604020202090204"/>
                <a:ea typeface="Arial" panose="020B0604020202090204"/>
                <a:cs typeface="Arial" panose="020B0604020202090204"/>
                <a:sym typeface="Arial" panose="020B0604020202090204"/>
              </a:defRPr>
            </a:lvl6pPr>
            <a:lvl7pPr marL="3200400" marR="0" lvl="6" indent="-298450" algn="l" rtl="0">
              <a:spcBef>
                <a:spcPts val="200"/>
              </a:spcBef>
              <a:spcAft>
                <a:spcPts val="0"/>
              </a:spcAft>
              <a:buClr>
                <a:schemeClr val="dk1"/>
              </a:buClr>
              <a:buSzPts val="1100"/>
              <a:buFont typeface="Arial" panose="020B0604020202090204"/>
              <a:buChar char="»"/>
              <a:defRPr sz="1100" b="0" i="0" u="none" strike="noStrike" cap="none">
                <a:solidFill>
                  <a:schemeClr val="dk1"/>
                </a:solidFill>
                <a:latin typeface="Arial" panose="020B0604020202090204"/>
                <a:ea typeface="Arial" panose="020B0604020202090204"/>
                <a:cs typeface="Arial" panose="020B0604020202090204"/>
                <a:sym typeface="Arial" panose="020B0604020202090204"/>
              </a:defRPr>
            </a:lvl7pPr>
            <a:lvl8pPr marL="3657600" marR="0" lvl="7" indent="-298450" algn="l" rtl="0">
              <a:spcBef>
                <a:spcPts val="200"/>
              </a:spcBef>
              <a:spcAft>
                <a:spcPts val="0"/>
              </a:spcAft>
              <a:buClr>
                <a:schemeClr val="dk1"/>
              </a:buClr>
              <a:buSzPts val="1100"/>
              <a:buFont typeface="Arial" panose="020B0604020202090204"/>
              <a:buChar char="»"/>
              <a:defRPr sz="1100" b="0" i="0" u="none" strike="noStrike" cap="none">
                <a:solidFill>
                  <a:schemeClr val="dk1"/>
                </a:solidFill>
                <a:latin typeface="Arial" panose="020B0604020202090204"/>
                <a:ea typeface="Arial" panose="020B0604020202090204"/>
                <a:cs typeface="Arial" panose="020B0604020202090204"/>
                <a:sym typeface="Arial" panose="020B0604020202090204"/>
              </a:defRPr>
            </a:lvl8pPr>
            <a:lvl9pPr marL="4114800" marR="0" lvl="8" indent="-298450" algn="l" rtl="0">
              <a:spcBef>
                <a:spcPts val="200"/>
              </a:spcBef>
              <a:spcAft>
                <a:spcPts val="0"/>
              </a:spcAft>
              <a:buClr>
                <a:schemeClr val="dk1"/>
              </a:buClr>
              <a:buSzPts val="1100"/>
              <a:buFont typeface="Arial" panose="020B0604020202090204"/>
              <a:buChar char="»"/>
              <a:defRPr sz="1100" b="0" i="0" u="none" strike="noStrike" cap="none">
                <a:solidFill>
                  <a:schemeClr val="dk1"/>
                </a:solidFill>
                <a:latin typeface="Arial" panose="020B0604020202090204"/>
                <a:ea typeface="Arial" panose="020B0604020202090204"/>
                <a:cs typeface="Arial" panose="020B0604020202090204"/>
                <a:sym typeface="Arial" panose="020B0604020202090204"/>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hdr="0" ft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1pPr>
      <a:lvl2pPr marR="0" lvl="1"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2pPr>
      <a:lvl3pPr marR="0" lvl="2"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3pPr>
      <a:lvl4pPr marR="0" lvl="3"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4pPr>
      <a:lvl5pPr marR="0" lvl="4"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5pPr>
      <a:lvl6pPr marR="0" lvl="5"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6pPr>
      <a:lvl7pPr marR="0" lvl="6"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7pPr>
      <a:lvl8pPr marR="0" lvl="7"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8pPr>
      <a:lvl9pPr marR="0" lvl="8"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1pPr>
      <a:lvl2pPr marR="0" lvl="1"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2pPr>
      <a:lvl3pPr marR="0" lvl="2"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3pPr>
      <a:lvl4pPr marR="0" lvl="3"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4pPr>
      <a:lvl5pPr marR="0" lvl="4"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5pPr>
      <a:lvl6pPr marR="0" lvl="5"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6pPr>
      <a:lvl7pPr marR="0" lvl="6"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7pPr>
      <a:lvl8pPr marR="0" lvl="7"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8pPr>
      <a:lvl9pPr marR="0" lvl="8"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1pPr>
      <a:lvl2pPr marR="0" lvl="1"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2pPr>
      <a:lvl3pPr marR="0" lvl="2"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3pPr>
      <a:lvl4pPr marR="0" lvl="3"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4pPr>
      <a:lvl5pPr marR="0" lvl="4"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5pPr>
      <a:lvl6pPr marR="0" lvl="5"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6pPr>
      <a:lvl7pPr marR="0" lvl="6"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7pPr>
      <a:lvl8pPr marR="0" lvl="7"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8pPr>
      <a:lvl9pPr marR="0" lvl="8"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03" name="Shape 103"/>
        <p:cNvGrpSpPr/>
        <p:nvPr/>
      </p:nvGrpSpPr>
      <p:grpSpPr>
        <a:xfrm>
          <a:off x="0" y="0"/>
          <a:ext cx="0" cy="0"/>
          <a:chOff x="0" y="0"/>
          <a:chExt cx="0" cy="0"/>
        </a:xfrm>
      </p:grpSpPr>
      <p:sp>
        <p:nvSpPr>
          <p:cNvPr id="104" name="Google Shape;104;p19"/>
          <p:cNvSpPr txBox="1"/>
          <p:nvPr>
            <p:ph type="title"/>
          </p:nvPr>
        </p:nvSpPr>
        <p:spPr>
          <a:xfrm>
            <a:off x="457200" y="205978"/>
            <a:ext cx="8229600" cy="85725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2500" b="0" i="0" u="none" strike="noStrike" cap="none">
                <a:solidFill>
                  <a:schemeClr val="dk2"/>
                </a:solidFill>
                <a:latin typeface="Arial" panose="020B0604020202090204"/>
                <a:ea typeface="Arial" panose="020B0604020202090204"/>
                <a:cs typeface="Arial" panose="020B0604020202090204"/>
                <a:sym typeface="Arial" panose="020B0604020202090204"/>
              </a:defRPr>
            </a:lvl1pPr>
            <a:lvl2pPr marR="0" lvl="1" algn="ctr" rtl="0">
              <a:spcBef>
                <a:spcPts val="0"/>
              </a:spcBef>
              <a:spcAft>
                <a:spcPts val="0"/>
              </a:spcAft>
              <a:buSzPts val="1100"/>
              <a:buNone/>
              <a:defRPr sz="2500" b="0" i="0" u="none" strike="noStrike" cap="none">
                <a:solidFill>
                  <a:schemeClr val="dk2"/>
                </a:solidFill>
                <a:latin typeface="Arial" panose="020B0604020202090204"/>
                <a:ea typeface="Arial" panose="020B0604020202090204"/>
                <a:cs typeface="Arial" panose="020B0604020202090204"/>
                <a:sym typeface="Arial" panose="020B0604020202090204"/>
              </a:defRPr>
            </a:lvl2pPr>
            <a:lvl3pPr marR="0" lvl="2" algn="ctr" rtl="0">
              <a:spcBef>
                <a:spcPts val="0"/>
              </a:spcBef>
              <a:spcAft>
                <a:spcPts val="0"/>
              </a:spcAft>
              <a:buSzPts val="1100"/>
              <a:buNone/>
              <a:defRPr sz="2500" b="0" i="0" u="none" strike="noStrike" cap="none">
                <a:solidFill>
                  <a:schemeClr val="dk2"/>
                </a:solidFill>
                <a:latin typeface="Arial" panose="020B0604020202090204"/>
                <a:ea typeface="Arial" panose="020B0604020202090204"/>
                <a:cs typeface="Arial" panose="020B0604020202090204"/>
                <a:sym typeface="Arial" panose="020B0604020202090204"/>
              </a:defRPr>
            </a:lvl3pPr>
            <a:lvl4pPr marR="0" lvl="3" algn="ctr" rtl="0">
              <a:spcBef>
                <a:spcPts val="0"/>
              </a:spcBef>
              <a:spcAft>
                <a:spcPts val="0"/>
              </a:spcAft>
              <a:buSzPts val="1100"/>
              <a:buNone/>
              <a:defRPr sz="2500" b="0" i="0" u="none" strike="noStrike" cap="none">
                <a:solidFill>
                  <a:schemeClr val="dk2"/>
                </a:solidFill>
                <a:latin typeface="Arial" panose="020B0604020202090204"/>
                <a:ea typeface="Arial" panose="020B0604020202090204"/>
                <a:cs typeface="Arial" panose="020B0604020202090204"/>
                <a:sym typeface="Arial" panose="020B0604020202090204"/>
              </a:defRPr>
            </a:lvl4pPr>
            <a:lvl5pPr marR="0" lvl="4" algn="ctr" rtl="0">
              <a:spcBef>
                <a:spcPts val="0"/>
              </a:spcBef>
              <a:spcAft>
                <a:spcPts val="0"/>
              </a:spcAft>
              <a:buSzPts val="1100"/>
              <a:buNone/>
              <a:defRPr sz="2500" b="0" i="0" u="none" strike="noStrike" cap="none">
                <a:solidFill>
                  <a:schemeClr val="dk2"/>
                </a:solidFill>
                <a:latin typeface="Arial" panose="020B0604020202090204"/>
                <a:ea typeface="Arial" panose="020B0604020202090204"/>
                <a:cs typeface="Arial" panose="020B0604020202090204"/>
                <a:sym typeface="Arial" panose="020B0604020202090204"/>
              </a:defRPr>
            </a:lvl5pPr>
            <a:lvl6pPr marR="0" lvl="5" algn="ctr" rtl="0">
              <a:spcBef>
                <a:spcPts val="0"/>
              </a:spcBef>
              <a:spcAft>
                <a:spcPts val="0"/>
              </a:spcAft>
              <a:buSzPts val="1100"/>
              <a:buNone/>
              <a:defRPr sz="2500" b="0" i="0" u="none" strike="noStrike" cap="none">
                <a:solidFill>
                  <a:schemeClr val="dk2"/>
                </a:solidFill>
                <a:latin typeface="Arial" panose="020B0604020202090204"/>
                <a:ea typeface="Arial" panose="020B0604020202090204"/>
                <a:cs typeface="Arial" panose="020B0604020202090204"/>
                <a:sym typeface="Arial" panose="020B0604020202090204"/>
              </a:defRPr>
            </a:lvl6pPr>
            <a:lvl7pPr marR="0" lvl="6" algn="ctr" rtl="0">
              <a:spcBef>
                <a:spcPts val="0"/>
              </a:spcBef>
              <a:spcAft>
                <a:spcPts val="0"/>
              </a:spcAft>
              <a:buSzPts val="1100"/>
              <a:buNone/>
              <a:defRPr sz="2500" b="0" i="0" u="none" strike="noStrike" cap="none">
                <a:solidFill>
                  <a:schemeClr val="dk2"/>
                </a:solidFill>
                <a:latin typeface="Arial" panose="020B0604020202090204"/>
                <a:ea typeface="Arial" panose="020B0604020202090204"/>
                <a:cs typeface="Arial" panose="020B0604020202090204"/>
                <a:sym typeface="Arial" panose="020B0604020202090204"/>
              </a:defRPr>
            </a:lvl7pPr>
            <a:lvl8pPr marR="0" lvl="7" algn="ctr" rtl="0">
              <a:spcBef>
                <a:spcPts val="0"/>
              </a:spcBef>
              <a:spcAft>
                <a:spcPts val="0"/>
              </a:spcAft>
              <a:buSzPts val="1100"/>
              <a:buNone/>
              <a:defRPr sz="2500" b="0" i="0" u="none" strike="noStrike" cap="none">
                <a:solidFill>
                  <a:schemeClr val="dk2"/>
                </a:solidFill>
                <a:latin typeface="Arial" panose="020B0604020202090204"/>
                <a:ea typeface="Arial" panose="020B0604020202090204"/>
                <a:cs typeface="Arial" panose="020B0604020202090204"/>
                <a:sym typeface="Arial" panose="020B0604020202090204"/>
              </a:defRPr>
            </a:lvl8pPr>
            <a:lvl9pPr marR="0" lvl="8" algn="ctr" rtl="0">
              <a:spcBef>
                <a:spcPts val="0"/>
              </a:spcBef>
              <a:spcAft>
                <a:spcPts val="0"/>
              </a:spcAft>
              <a:buSzPts val="1100"/>
              <a:buNone/>
              <a:defRPr sz="2500" b="0" i="0" u="none" strike="noStrike" cap="none">
                <a:solidFill>
                  <a:schemeClr val="dk2"/>
                </a:solidFill>
                <a:latin typeface="Arial" panose="020B0604020202090204"/>
                <a:ea typeface="Arial" panose="020B0604020202090204"/>
                <a:cs typeface="Arial" panose="020B0604020202090204"/>
                <a:sym typeface="Arial" panose="020B0604020202090204"/>
              </a:defRPr>
            </a:lvl9pPr>
          </a:lstStyle>
          <a:p/>
        </p:txBody>
      </p:sp>
      <p:sp>
        <p:nvSpPr>
          <p:cNvPr id="105" name="Google Shape;105;p19"/>
          <p:cNvSpPr txBox="1"/>
          <p:nvPr>
            <p:ph type="body" idx="1"/>
          </p:nvPr>
        </p:nvSpPr>
        <p:spPr>
          <a:xfrm>
            <a:off x="457200" y="1200154"/>
            <a:ext cx="8229600" cy="3394472"/>
          </a:xfrm>
          <a:prstGeom prst="rect">
            <a:avLst/>
          </a:prstGeom>
          <a:noFill/>
          <a:ln>
            <a:noFill/>
          </a:ln>
        </p:spPr>
        <p:txBody>
          <a:bodyPr spcFirstLastPara="1" wrap="square" lIns="68575" tIns="34275" rIns="68575" bIns="34275" anchor="t" anchorCtr="0">
            <a:noAutofit/>
          </a:bodyPr>
          <a:lstStyle>
            <a:lvl1pPr marL="457200" marR="0" lvl="0" indent="-342900" algn="l" rtl="0">
              <a:spcBef>
                <a:spcPts val="400"/>
              </a:spcBef>
              <a:spcAft>
                <a:spcPts val="0"/>
              </a:spcAft>
              <a:buClr>
                <a:schemeClr val="dk1"/>
              </a:buClr>
              <a:buSzPts val="1800"/>
              <a:buFont typeface="Arial" panose="020B0604020202090204"/>
              <a:buChar char="•"/>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1pPr>
            <a:lvl2pPr marL="914400" marR="0" lvl="1" indent="-330200" algn="l" rtl="0">
              <a:spcBef>
                <a:spcPts val="300"/>
              </a:spcBef>
              <a:spcAft>
                <a:spcPts val="0"/>
              </a:spcAft>
              <a:buClr>
                <a:schemeClr val="dk1"/>
              </a:buClr>
              <a:buSzPts val="1600"/>
              <a:buFont typeface="Arial" panose="020B0604020202090204"/>
              <a:buChar char="–"/>
              <a:defRPr sz="1600" b="0" i="0" u="none" strike="noStrike" cap="none">
                <a:solidFill>
                  <a:schemeClr val="dk1"/>
                </a:solidFill>
                <a:latin typeface="Arial" panose="020B0604020202090204"/>
                <a:ea typeface="Arial" panose="020B0604020202090204"/>
                <a:cs typeface="Arial" panose="020B0604020202090204"/>
                <a:sym typeface="Arial" panose="020B0604020202090204"/>
              </a:defRPr>
            </a:lvl2pPr>
            <a:lvl3pPr marL="1371600" marR="0" lvl="2" indent="-317500" algn="l" rtl="0">
              <a:spcBef>
                <a:spcPts val="300"/>
              </a:spcBef>
              <a:spcAft>
                <a:spcPts val="0"/>
              </a:spcAft>
              <a:buClr>
                <a:schemeClr val="dk1"/>
              </a:buClr>
              <a:buSzPts val="1400"/>
              <a:buFont typeface="Arial" panose="020B0604020202090204"/>
              <a:buChar char="•"/>
              <a:defRPr sz="1400" b="0" i="0" u="none" strike="noStrike" cap="none">
                <a:solidFill>
                  <a:schemeClr val="dk1"/>
                </a:solidFill>
                <a:latin typeface="Arial" panose="020B0604020202090204"/>
                <a:ea typeface="Arial" panose="020B0604020202090204"/>
                <a:cs typeface="Arial" panose="020B0604020202090204"/>
                <a:sym typeface="Arial" panose="020B0604020202090204"/>
              </a:defRPr>
            </a:lvl3pPr>
            <a:lvl4pPr marL="1828800" marR="0" lvl="3" indent="-298450" algn="l" rtl="0">
              <a:spcBef>
                <a:spcPts val="200"/>
              </a:spcBef>
              <a:spcAft>
                <a:spcPts val="0"/>
              </a:spcAft>
              <a:buClr>
                <a:schemeClr val="dk1"/>
              </a:buClr>
              <a:buSzPts val="1100"/>
              <a:buFont typeface="Arial" panose="020B0604020202090204"/>
              <a:buChar char="–"/>
              <a:defRPr sz="1100" b="0" i="0" u="none" strike="noStrike" cap="none">
                <a:solidFill>
                  <a:schemeClr val="dk1"/>
                </a:solidFill>
                <a:latin typeface="Arial" panose="020B0604020202090204"/>
                <a:ea typeface="Arial" panose="020B0604020202090204"/>
                <a:cs typeface="Arial" panose="020B0604020202090204"/>
                <a:sym typeface="Arial" panose="020B0604020202090204"/>
              </a:defRPr>
            </a:lvl4pPr>
            <a:lvl5pPr marL="2286000" marR="0" lvl="4" indent="-298450" algn="l" rtl="0">
              <a:spcBef>
                <a:spcPts val="200"/>
              </a:spcBef>
              <a:spcAft>
                <a:spcPts val="0"/>
              </a:spcAft>
              <a:buClr>
                <a:schemeClr val="dk1"/>
              </a:buClr>
              <a:buSzPts val="1100"/>
              <a:buFont typeface="Arial" panose="020B0604020202090204"/>
              <a:buChar char="»"/>
              <a:defRPr sz="1100" b="0" i="0" u="none" strike="noStrike" cap="none">
                <a:solidFill>
                  <a:schemeClr val="dk1"/>
                </a:solidFill>
                <a:latin typeface="Arial" panose="020B0604020202090204"/>
                <a:ea typeface="Arial" panose="020B0604020202090204"/>
                <a:cs typeface="Arial" panose="020B0604020202090204"/>
                <a:sym typeface="Arial" panose="020B0604020202090204"/>
              </a:defRPr>
            </a:lvl5pPr>
            <a:lvl6pPr marL="2743200" marR="0" lvl="5" indent="-298450" algn="l" rtl="0">
              <a:spcBef>
                <a:spcPts val="200"/>
              </a:spcBef>
              <a:spcAft>
                <a:spcPts val="0"/>
              </a:spcAft>
              <a:buClr>
                <a:schemeClr val="dk1"/>
              </a:buClr>
              <a:buSzPts val="1100"/>
              <a:buFont typeface="Arial" panose="020B0604020202090204"/>
              <a:buChar char="»"/>
              <a:defRPr sz="1100" b="0" i="0" u="none" strike="noStrike" cap="none">
                <a:solidFill>
                  <a:schemeClr val="dk1"/>
                </a:solidFill>
                <a:latin typeface="Arial" panose="020B0604020202090204"/>
                <a:ea typeface="Arial" panose="020B0604020202090204"/>
                <a:cs typeface="Arial" panose="020B0604020202090204"/>
                <a:sym typeface="Arial" panose="020B0604020202090204"/>
              </a:defRPr>
            </a:lvl6pPr>
            <a:lvl7pPr marL="3200400" marR="0" lvl="6" indent="-298450" algn="l" rtl="0">
              <a:spcBef>
                <a:spcPts val="200"/>
              </a:spcBef>
              <a:spcAft>
                <a:spcPts val="0"/>
              </a:spcAft>
              <a:buClr>
                <a:schemeClr val="dk1"/>
              </a:buClr>
              <a:buSzPts val="1100"/>
              <a:buFont typeface="Arial" panose="020B0604020202090204"/>
              <a:buChar char="»"/>
              <a:defRPr sz="1100" b="0" i="0" u="none" strike="noStrike" cap="none">
                <a:solidFill>
                  <a:schemeClr val="dk1"/>
                </a:solidFill>
                <a:latin typeface="Arial" panose="020B0604020202090204"/>
                <a:ea typeface="Arial" panose="020B0604020202090204"/>
                <a:cs typeface="Arial" panose="020B0604020202090204"/>
                <a:sym typeface="Arial" panose="020B0604020202090204"/>
              </a:defRPr>
            </a:lvl7pPr>
            <a:lvl8pPr marL="3657600" marR="0" lvl="7" indent="-298450" algn="l" rtl="0">
              <a:spcBef>
                <a:spcPts val="200"/>
              </a:spcBef>
              <a:spcAft>
                <a:spcPts val="0"/>
              </a:spcAft>
              <a:buClr>
                <a:schemeClr val="dk1"/>
              </a:buClr>
              <a:buSzPts val="1100"/>
              <a:buFont typeface="Arial" panose="020B0604020202090204"/>
              <a:buChar char="»"/>
              <a:defRPr sz="1100" b="0" i="0" u="none" strike="noStrike" cap="none">
                <a:solidFill>
                  <a:schemeClr val="dk1"/>
                </a:solidFill>
                <a:latin typeface="Arial" panose="020B0604020202090204"/>
                <a:ea typeface="Arial" panose="020B0604020202090204"/>
                <a:cs typeface="Arial" panose="020B0604020202090204"/>
                <a:sym typeface="Arial" panose="020B0604020202090204"/>
              </a:defRPr>
            </a:lvl8pPr>
            <a:lvl9pPr marL="4114800" marR="0" lvl="8" indent="-298450" algn="l" rtl="0">
              <a:spcBef>
                <a:spcPts val="200"/>
              </a:spcBef>
              <a:spcAft>
                <a:spcPts val="0"/>
              </a:spcAft>
              <a:buClr>
                <a:schemeClr val="dk1"/>
              </a:buClr>
              <a:buSzPts val="1100"/>
              <a:buFont typeface="Arial" panose="020B0604020202090204"/>
              <a:buChar char="»"/>
              <a:defRPr sz="1100" b="0" i="0" u="none" strike="noStrike" cap="none">
                <a:solidFill>
                  <a:schemeClr val="dk1"/>
                </a:solidFill>
                <a:latin typeface="Arial" panose="020B0604020202090204"/>
                <a:ea typeface="Arial" panose="020B0604020202090204"/>
                <a:cs typeface="Arial" panose="020B0604020202090204"/>
                <a:sym typeface="Arial" panose="020B0604020202090204"/>
              </a:defRPr>
            </a:lvl9pPr>
          </a:lstStyle>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Lst>
  <p:hf hdr="0" ft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1pPr>
      <a:lvl2pPr marR="0" lvl="1"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2pPr>
      <a:lvl3pPr marR="0" lvl="2"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3pPr>
      <a:lvl4pPr marR="0" lvl="3"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4pPr>
      <a:lvl5pPr marR="0" lvl="4"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5pPr>
      <a:lvl6pPr marR="0" lvl="5"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6pPr>
      <a:lvl7pPr marR="0" lvl="6"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7pPr>
      <a:lvl8pPr marR="0" lvl="7"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8pPr>
      <a:lvl9pPr marR="0" lvl="8"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1pPr>
      <a:lvl2pPr marR="0" lvl="1"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2pPr>
      <a:lvl3pPr marR="0" lvl="2"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3pPr>
      <a:lvl4pPr marR="0" lvl="3"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4pPr>
      <a:lvl5pPr marR="0" lvl="4"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5pPr>
      <a:lvl6pPr marR="0" lvl="5"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6pPr>
      <a:lvl7pPr marR="0" lvl="6"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7pPr>
      <a:lvl8pPr marR="0" lvl="7"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8pPr>
      <a:lvl9pPr marR="0" lvl="8"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1pPr>
      <a:lvl2pPr marR="0" lvl="1"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2pPr>
      <a:lvl3pPr marR="0" lvl="2"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3pPr>
      <a:lvl4pPr marR="0" lvl="3"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4pPr>
      <a:lvl5pPr marR="0" lvl="4"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5pPr>
      <a:lvl6pPr marR="0" lvl="5"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6pPr>
      <a:lvl7pPr marR="0" lvl="6"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7pPr>
      <a:lvl8pPr marR="0" lvl="7"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8pPr>
      <a:lvl9pPr marR="0" lvl="8"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57200" y="205978"/>
            <a:ext cx="8229600" cy="85725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2500" b="0" i="0" u="none" strike="noStrike" cap="none">
                <a:solidFill>
                  <a:schemeClr val="dk2"/>
                </a:solidFill>
                <a:latin typeface="Arial" panose="020B0604020202090204"/>
                <a:ea typeface="Arial" panose="020B0604020202090204"/>
                <a:cs typeface="Arial" panose="020B0604020202090204"/>
                <a:sym typeface="Arial" panose="020B0604020202090204"/>
              </a:defRPr>
            </a:lvl1pPr>
            <a:lvl2pPr marR="0" lvl="1" algn="ctr" rtl="0">
              <a:spcBef>
                <a:spcPts val="0"/>
              </a:spcBef>
              <a:spcAft>
                <a:spcPts val="0"/>
              </a:spcAft>
              <a:buSzPts val="1100"/>
              <a:buNone/>
              <a:defRPr sz="2500" b="0" i="0" u="none" strike="noStrike" cap="none">
                <a:solidFill>
                  <a:schemeClr val="dk2"/>
                </a:solidFill>
                <a:latin typeface="Arial" panose="020B0604020202090204"/>
                <a:ea typeface="Arial" panose="020B0604020202090204"/>
                <a:cs typeface="Arial" panose="020B0604020202090204"/>
                <a:sym typeface="Arial" panose="020B0604020202090204"/>
              </a:defRPr>
            </a:lvl2pPr>
            <a:lvl3pPr marR="0" lvl="2" algn="ctr" rtl="0">
              <a:spcBef>
                <a:spcPts val="0"/>
              </a:spcBef>
              <a:spcAft>
                <a:spcPts val="0"/>
              </a:spcAft>
              <a:buSzPts val="1100"/>
              <a:buNone/>
              <a:defRPr sz="2500" b="0" i="0" u="none" strike="noStrike" cap="none">
                <a:solidFill>
                  <a:schemeClr val="dk2"/>
                </a:solidFill>
                <a:latin typeface="Arial" panose="020B0604020202090204"/>
                <a:ea typeface="Arial" panose="020B0604020202090204"/>
                <a:cs typeface="Arial" panose="020B0604020202090204"/>
                <a:sym typeface="Arial" panose="020B0604020202090204"/>
              </a:defRPr>
            </a:lvl3pPr>
            <a:lvl4pPr marR="0" lvl="3" algn="ctr" rtl="0">
              <a:spcBef>
                <a:spcPts val="0"/>
              </a:spcBef>
              <a:spcAft>
                <a:spcPts val="0"/>
              </a:spcAft>
              <a:buSzPts val="1100"/>
              <a:buNone/>
              <a:defRPr sz="2500" b="0" i="0" u="none" strike="noStrike" cap="none">
                <a:solidFill>
                  <a:schemeClr val="dk2"/>
                </a:solidFill>
                <a:latin typeface="Arial" panose="020B0604020202090204"/>
                <a:ea typeface="Arial" panose="020B0604020202090204"/>
                <a:cs typeface="Arial" panose="020B0604020202090204"/>
                <a:sym typeface="Arial" panose="020B0604020202090204"/>
              </a:defRPr>
            </a:lvl4pPr>
            <a:lvl5pPr marR="0" lvl="4" algn="ctr" rtl="0">
              <a:spcBef>
                <a:spcPts val="0"/>
              </a:spcBef>
              <a:spcAft>
                <a:spcPts val="0"/>
              </a:spcAft>
              <a:buSzPts val="1100"/>
              <a:buNone/>
              <a:defRPr sz="2500" b="0" i="0" u="none" strike="noStrike" cap="none">
                <a:solidFill>
                  <a:schemeClr val="dk2"/>
                </a:solidFill>
                <a:latin typeface="Arial" panose="020B0604020202090204"/>
                <a:ea typeface="Arial" panose="020B0604020202090204"/>
                <a:cs typeface="Arial" panose="020B0604020202090204"/>
                <a:sym typeface="Arial" panose="020B0604020202090204"/>
              </a:defRPr>
            </a:lvl5pPr>
            <a:lvl6pPr marR="0" lvl="5" algn="ctr" rtl="0">
              <a:spcBef>
                <a:spcPts val="0"/>
              </a:spcBef>
              <a:spcAft>
                <a:spcPts val="0"/>
              </a:spcAft>
              <a:buSzPts val="1100"/>
              <a:buNone/>
              <a:defRPr sz="2500" b="0" i="0" u="none" strike="noStrike" cap="none">
                <a:solidFill>
                  <a:schemeClr val="dk2"/>
                </a:solidFill>
                <a:latin typeface="Arial" panose="020B0604020202090204"/>
                <a:ea typeface="Arial" panose="020B0604020202090204"/>
                <a:cs typeface="Arial" panose="020B0604020202090204"/>
                <a:sym typeface="Arial" panose="020B0604020202090204"/>
              </a:defRPr>
            </a:lvl6pPr>
            <a:lvl7pPr marR="0" lvl="6" algn="ctr" rtl="0">
              <a:spcBef>
                <a:spcPts val="0"/>
              </a:spcBef>
              <a:spcAft>
                <a:spcPts val="0"/>
              </a:spcAft>
              <a:buSzPts val="1100"/>
              <a:buNone/>
              <a:defRPr sz="2500" b="0" i="0" u="none" strike="noStrike" cap="none">
                <a:solidFill>
                  <a:schemeClr val="dk2"/>
                </a:solidFill>
                <a:latin typeface="Arial" panose="020B0604020202090204"/>
                <a:ea typeface="Arial" panose="020B0604020202090204"/>
                <a:cs typeface="Arial" panose="020B0604020202090204"/>
                <a:sym typeface="Arial" panose="020B0604020202090204"/>
              </a:defRPr>
            </a:lvl7pPr>
            <a:lvl8pPr marR="0" lvl="7" algn="ctr" rtl="0">
              <a:spcBef>
                <a:spcPts val="0"/>
              </a:spcBef>
              <a:spcAft>
                <a:spcPts val="0"/>
              </a:spcAft>
              <a:buSzPts val="1100"/>
              <a:buNone/>
              <a:defRPr sz="2500" b="0" i="0" u="none" strike="noStrike" cap="none">
                <a:solidFill>
                  <a:schemeClr val="dk2"/>
                </a:solidFill>
                <a:latin typeface="Arial" panose="020B0604020202090204"/>
                <a:ea typeface="Arial" panose="020B0604020202090204"/>
                <a:cs typeface="Arial" panose="020B0604020202090204"/>
                <a:sym typeface="Arial" panose="020B0604020202090204"/>
              </a:defRPr>
            </a:lvl8pPr>
            <a:lvl9pPr marR="0" lvl="8" algn="ctr" rtl="0">
              <a:spcBef>
                <a:spcPts val="0"/>
              </a:spcBef>
              <a:spcAft>
                <a:spcPts val="0"/>
              </a:spcAft>
              <a:buSzPts val="1100"/>
              <a:buNone/>
              <a:defRPr sz="2500" b="0" i="0" u="none" strike="noStrike" cap="none">
                <a:solidFill>
                  <a:schemeClr val="dk2"/>
                </a:solidFill>
                <a:latin typeface="Arial" panose="020B0604020202090204"/>
                <a:ea typeface="Arial" panose="020B0604020202090204"/>
                <a:cs typeface="Arial" panose="020B0604020202090204"/>
                <a:sym typeface="Arial" panose="020B0604020202090204"/>
              </a:defRPr>
            </a:lvl9pPr>
          </a:lstStyle>
          <a:p/>
        </p:txBody>
      </p:sp>
      <p:sp>
        <p:nvSpPr>
          <p:cNvPr id="52" name="Google Shape;52;p13"/>
          <p:cNvSpPr txBox="1"/>
          <p:nvPr>
            <p:ph type="body" idx="1"/>
          </p:nvPr>
        </p:nvSpPr>
        <p:spPr>
          <a:xfrm>
            <a:off x="457200" y="1200154"/>
            <a:ext cx="8229600" cy="3394472"/>
          </a:xfrm>
          <a:prstGeom prst="rect">
            <a:avLst/>
          </a:prstGeom>
          <a:noFill/>
          <a:ln>
            <a:noFill/>
          </a:ln>
        </p:spPr>
        <p:txBody>
          <a:bodyPr spcFirstLastPara="1" wrap="square" lIns="68575" tIns="34275" rIns="68575" bIns="34275" anchor="t" anchorCtr="0">
            <a:noAutofit/>
          </a:bodyPr>
          <a:lstStyle>
            <a:lvl1pPr marL="457200" marR="0" lvl="0" indent="-342900" algn="l" rtl="0">
              <a:spcBef>
                <a:spcPts val="400"/>
              </a:spcBef>
              <a:spcAft>
                <a:spcPts val="0"/>
              </a:spcAft>
              <a:buClr>
                <a:schemeClr val="dk1"/>
              </a:buClr>
              <a:buSzPts val="1800"/>
              <a:buFont typeface="Arial" panose="020B0604020202090204"/>
              <a:buChar char="•"/>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1pPr>
            <a:lvl2pPr marL="914400" marR="0" lvl="1" indent="-330200" algn="l" rtl="0">
              <a:spcBef>
                <a:spcPts val="300"/>
              </a:spcBef>
              <a:spcAft>
                <a:spcPts val="0"/>
              </a:spcAft>
              <a:buClr>
                <a:schemeClr val="dk1"/>
              </a:buClr>
              <a:buSzPts val="1600"/>
              <a:buFont typeface="Arial" panose="020B0604020202090204"/>
              <a:buChar char="–"/>
              <a:defRPr sz="1600" b="0" i="0" u="none" strike="noStrike" cap="none">
                <a:solidFill>
                  <a:schemeClr val="dk1"/>
                </a:solidFill>
                <a:latin typeface="Arial" panose="020B0604020202090204"/>
                <a:ea typeface="Arial" panose="020B0604020202090204"/>
                <a:cs typeface="Arial" panose="020B0604020202090204"/>
                <a:sym typeface="Arial" panose="020B0604020202090204"/>
              </a:defRPr>
            </a:lvl2pPr>
            <a:lvl3pPr marL="1371600" marR="0" lvl="2" indent="-317500" algn="l" rtl="0">
              <a:spcBef>
                <a:spcPts val="300"/>
              </a:spcBef>
              <a:spcAft>
                <a:spcPts val="0"/>
              </a:spcAft>
              <a:buClr>
                <a:schemeClr val="dk1"/>
              </a:buClr>
              <a:buSzPts val="1400"/>
              <a:buFont typeface="Arial" panose="020B0604020202090204"/>
              <a:buChar char="•"/>
              <a:defRPr sz="1400" b="0" i="0" u="none" strike="noStrike" cap="none">
                <a:solidFill>
                  <a:schemeClr val="dk1"/>
                </a:solidFill>
                <a:latin typeface="Arial" panose="020B0604020202090204"/>
                <a:ea typeface="Arial" panose="020B0604020202090204"/>
                <a:cs typeface="Arial" panose="020B0604020202090204"/>
                <a:sym typeface="Arial" panose="020B0604020202090204"/>
              </a:defRPr>
            </a:lvl3pPr>
            <a:lvl4pPr marL="1828800" marR="0" lvl="3" indent="-298450" algn="l" rtl="0">
              <a:spcBef>
                <a:spcPts val="200"/>
              </a:spcBef>
              <a:spcAft>
                <a:spcPts val="0"/>
              </a:spcAft>
              <a:buClr>
                <a:schemeClr val="dk1"/>
              </a:buClr>
              <a:buSzPts val="1100"/>
              <a:buFont typeface="Arial" panose="020B0604020202090204"/>
              <a:buChar char="–"/>
              <a:defRPr sz="1100" b="0" i="0" u="none" strike="noStrike" cap="none">
                <a:solidFill>
                  <a:schemeClr val="dk1"/>
                </a:solidFill>
                <a:latin typeface="Arial" panose="020B0604020202090204"/>
                <a:ea typeface="Arial" panose="020B0604020202090204"/>
                <a:cs typeface="Arial" panose="020B0604020202090204"/>
                <a:sym typeface="Arial" panose="020B0604020202090204"/>
              </a:defRPr>
            </a:lvl4pPr>
            <a:lvl5pPr marL="2286000" marR="0" lvl="4" indent="-298450" algn="l" rtl="0">
              <a:spcBef>
                <a:spcPts val="200"/>
              </a:spcBef>
              <a:spcAft>
                <a:spcPts val="0"/>
              </a:spcAft>
              <a:buClr>
                <a:schemeClr val="dk1"/>
              </a:buClr>
              <a:buSzPts val="1100"/>
              <a:buFont typeface="Arial" panose="020B0604020202090204"/>
              <a:buChar char="»"/>
              <a:defRPr sz="1100" b="0" i="0" u="none" strike="noStrike" cap="none">
                <a:solidFill>
                  <a:schemeClr val="dk1"/>
                </a:solidFill>
                <a:latin typeface="Arial" panose="020B0604020202090204"/>
                <a:ea typeface="Arial" panose="020B0604020202090204"/>
                <a:cs typeface="Arial" panose="020B0604020202090204"/>
                <a:sym typeface="Arial" panose="020B0604020202090204"/>
              </a:defRPr>
            </a:lvl5pPr>
            <a:lvl6pPr marL="2743200" marR="0" lvl="5" indent="-298450" algn="l" rtl="0">
              <a:spcBef>
                <a:spcPts val="200"/>
              </a:spcBef>
              <a:spcAft>
                <a:spcPts val="0"/>
              </a:spcAft>
              <a:buClr>
                <a:schemeClr val="dk1"/>
              </a:buClr>
              <a:buSzPts val="1100"/>
              <a:buFont typeface="Arial" panose="020B0604020202090204"/>
              <a:buChar char="»"/>
              <a:defRPr sz="1100" b="0" i="0" u="none" strike="noStrike" cap="none">
                <a:solidFill>
                  <a:schemeClr val="dk1"/>
                </a:solidFill>
                <a:latin typeface="Arial" panose="020B0604020202090204"/>
                <a:ea typeface="Arial" panose="020B0604020202090204"/>
                <a:cs typeface="Arial" panose="020B0604020202090204"/>
                <a:sym typeface="Arial" panose="020B0604020202090204"/>
              </a:defRPr>
            </a:lvl6pPr>
            <a:lvl7pPr marL="3200400" marR="0" lvl="6" indent="-298450" algn="l" rtl="0">
              <a:spcBef>
                <a:spcPts val="200"/>
              </a:spcBef>
              <a:spcAft>
                <a:spcPts val="0"/>
              </a:spcAft>
              <a:buClr>
                <a:schemeClr val="dk1"/>
              </a:buClr>
              <a:buSzPts val="1100"/>
              <a:buFont typeface="Arial" panose="020B0604020202090204"/>
              <a:buChar char="»"/>
              <a:defRPr sz="1100" b="0" i="0" u="none" strike="noStrike" cap="none">
                <a:solidFill>
                  <a:schemeClr val="dk1"/>
                </a:solidFill>
                <a:latin typeface="Arial" panose="020B0604020202090204"/>
                <a:ea typeface="Arial" panose="020B0604020202090204"/>
                <a:cs typeface="Arial" panose="020B0604020202090204"/>
                <a:sym typeface="Arial" panose="020B0604020202090204"/>
              </a:defRPr>
            </a:lvl7pPr>
            <a:lvl8pPr marL="3657600" marR="0" lvl="7" indent="-298450" algn="l" rtl="0">
              <a:spcBef>
                <a:spcPts val="200"/>
              </a:spcBef>
              <a:spcAft>
                <a:spcPts val="0"/>
              </a:spcAft>
              <a:buClr>
                <a:schemeClr val="dk1"/>
              </a:buClr>
              <a:buSzPts val="1100"/>
              <a:buFont typeface="Arial" panose="020B0604020202090204"/>
              <a:buChar char="»"/>
              <a:defRPr sz="1100" b="0" i="0" u="none" strike="noStrike" cap="none">
                <a:solidFill>
                  <a:schemeClr val="dk1"/>
                </a:solidFill>
                <a:latin typeface="Arial" panose="020B0604020202090204"/>
                <a:ea typeface="Arial" panose="020B0604020202090204"/>
                <a:cs typeface="Arial" panose="020B0604020202090204"/>
                <a:sym typeface="Arial" panose="020B0604020202090204"/>
              </a:defRPr>
            </a:lvl8pPr>
            <a:lvl9pPr marL="4114800" marR="0" lvl="8" indent="-298450" algn="l" rtl="0">
              <a:spcBef>
                <a:spcPts val="200"/>
              </a:spcBef>
              <a:spcAft>
                <a:spcPts val="0"/>
              </a:spcAft>
              <a:buClr>
                <a:schemeClr val="dk1"/>
              </a:buClr>
              <a:buSzPts val="1100"/>
              <a:buFont typeface="Arial" panose="020B0604020202090204"/>
              <a:buChar char="»"/>
              <a:defRPr sz="1100" b="0" i="0" u="none" strike="noStrike" cap="none">
                <a:solidFill>
                  <a:schemeClr val="dk1"/>
                </a:solidFill>
                <a:latin typeface="Arial" panose="020B0604020202090204"/>
                <a:ea typeface="Arial" panose="020B0604020202090204"/>
                <a:cs typeface="Arial" panose="020B0604020202090204"/>
                <a:sym typeface="Arial" panose="020B0604020202090204"/>
              </a:defRPr>
            </a:lvl9pPr>
          </a:lstStyle>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1pPr>
      <a:lvl2pPr marR="0" lvl="1"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2pPr>
      <a:lvl3pPr marR="0" lvl="2"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3pPr>
      <a:lvl4pPr marR="0" lvl="3"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4pPr>
      <a:lvl5pPr marR="0" lvl="4"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5pPr>
      <a:lvl6pPr marR="0" lvl="5"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6pPr>
      <a:lvl7pPr marR="0" lvl="6"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7pPr>
      <a:lvl8pPr marR="0" lvl="7"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8pPr>
      <a:lvl9pPr marR="0" lvl="8"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1pPr>
      <a:lvl2pPr marR="0" lvl="1"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2pPr>
      <a:lvl3pPr marR="0" lvl="2"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3pPr>
      <a:lvl4pPr marR="0" lvl="3"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4pPr>
      <a:lvl5pPr marR="0" lvl="4"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5pPr>
      <a:lvl6pPr marR="0" lvl="5"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6pPr>
      <a:lvl7pPr marR="0" lvl="6"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7pPr>
      <a:lvl8pPr marR="0" lvl="7"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8pPr>
      <a:lvl9pPr marR="0" lvl="8"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1pPr>
      <a:lvl2pPr marR="0" lvl="1"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2pPr>
      <a:lvl3pPr marR="0" lvl="2"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3pPr>
      <a:lvl4pPr marR="0" lvl="3"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4pPr>
      <a:lvl5pPr marR="0" lvl="4"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5pPr>
      <a:lvl6pPr marR="0" lvl="5"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6pPr>
      <a:lvl7pPr marR="0" lvl="6"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7pPr>
      <a:lvl8pPr marR="0" lvl="7"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8pPr>
      <a:lvl9pPr marR="0" lvl="8"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3.xml"/><Relationship Id="rId2" Type="http://schemas.openxmlformats.org/officeDocument/2006/relationships/image" Target="../media/image34.png"/><Relationship Id="rId1" Type="http://schemas.openxmlformats.org/officeDocument/2006/relationships/image" Target="../media/image33.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3.xml"/><Relationship Id="rId2" Type="http://schemas.openxmlformats.org/officeDocument/2006/relationships/image" Target="../media/image35.png"/><Relationship Id="rId1" Type="http://schemas.openxmlformats.org/officeDocument/2006/relationships/image" Target="../media/image33.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3.xml"/><Relationship Id="rId2" Type="http://schemas.openxmlformats.org/officeDocument/2006/relationships/image" Target="../media/image37.png"/><Relationship Id="rId1"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image" Target="../media/image38.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7.xml"/><Relationship Id="rId2" Type="http://schemas.openxmlformats.org/officeDocument/2006/relationships/image" Target="../media/image40.png"/><Relationship Id="rId1" Type="http://schemas.openxmlformats.org/officeDocument/2006/relationships/image" Target="../media/image39.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3.xml"/><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3.xml"/><Relationship Id="rId2" Type="http://schemas.openxmlformats.org/officeDocument/2006/relationships/image" Target="../media/image40.png"/><Relationship Id="rId1" Type="http://schemas.openxmlformats.org/officeDocument/2006/relationships/image" Target="../media/image42.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3.xml"/><Relationship Id="rId2" Type="http://schemas.openxmlformats.org/officeDocument/2006/relationships/image" Target="../media/image40.png"/><Relationship Id="rId1"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9" Type="http://schemas.openxmlformats.org/officeDocument/2006/relationships/image" Target="../media/image52.png"/><Relationship Id="rId8" Type="http://schemas.openxmlformats.org/officeDocument/2006/relationships/image" Target="../media/image51.png"/><Relationship Id="rId7" Type="http://schemas.openxmlformats.org/officeDocument/2006/relationships/image" Target="../media/image50.png"/><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45.png"/><Relationship Id="rId12" Type="http://schemas.openxmlformats.org/officeDocument/2006/relationships/notesSlide" Target="../notesSlides/notesSlide21.xml"/><Relationship Id="rId11" Type="http://schemas.openxmlformats.org/officeDocument/2006/relationships/slideLayout" Target="../slideLayouts/slideLayout3.xml"/><Relationship Id="rId10" Type="http://schemas.openxmlformats.org/officeDocument/2006/relationships/tags" Target="../tags/tag2.xml"/><Relationship Id="rId1" Type="http://schemas.openxmlformats.org/officeDocument/2006/relationships/tags" Target="../tags/tag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image" Target="../media/image54.pn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3.xml"/><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9" Type="http://schemas.openxmlformats.org/officeDocument/2006/relationships/notesSlide" Target="../notesSlides/notesSlide29.xml"/><Relationship Id="rId8" Type="http://schemas.openxmlformats.org/officeDocument/2006/relationships/slideLayout" Target="../slideLayouts/slideLayout3.xml"/><Relationship Id="rId7" Type="http://schemas.openxmlformats.org/officeDocument/2006/relationships/image" Target="../media/image62.png"/><Relationship Id="rId6" Type="http://schemas.openxmlformats.org/officeDocument/2006/relationships/image" Target="../media/image42.png"/><Relationship Id="rId5" Type="http://schemas.openxmlformats.org/officeDocument/2006/relationships/image" Target="../media/image37.png"/><Relationship Id="rId4" Type="http://schemas.openxmlformats.org/officeDocument/2006/relationships/image" Target="../media/image33.png"/><Relationship Id="rId3" Type="http://schemas.openxmlformats.org/officeDocument/2006/relationships/image" Target="../media/image56.png"/><Relationship Id="rId2" Type="http://schemas.openxmlformats.org/officeDocument/2006/relationships/image" Target="../media/image40.png"/><Relationship Id="rId1"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13.xml"/><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pn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 Id="rId3" Type="http://schemas.openxmlformats.org/officeDocument/2006/relationships/image" Target="../media/image11.jpeg"/><Relationship Id="rId2" Type="http://schemas.openxmlformats.org/officeDocument/2006/relationships/image" Target="../media/image10.jpeg"/><Relationship Id="rId10" Type="http://schemas.openxmlformats.org/officeDocument/2006/relationships/notesSlide" Target="../notesSlides/notesSlide4.xml"/><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image" Target="../media/image24.png"/><Relationship Id="rId7" Type="http://schemas.openxmlformats.org/officeDocument/2006/relationships/image" Target="../media/image23.png"/><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2" Type="http://schemas.openxmlformats.org/officeDocument/2006/relationships/notesSlide" Target="../notesSlides/notesSlide5.xml"/><Relationship Id="rId11" Type="http://schemas.openxmlformats.org/officeDocument/2006/relationships/slideLayout" Target="../slideLayouts/slideLayout3.xml"/><Relationship Id="rId10" Type="http://schemas.openxmlformats.org/officeDocument/2006/relationships/image" Target="../media/image26.png"/><Relationship Id="rId1" Type="http://schemas.openxmlformats.org/officeDocument/2006/relationships/image" Target="../media/image17.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59" name="Shape 159"/>
        <p:cNvGrpSpPr/>
        <p:nvPr/>
      </p:nvGrpSpPr>
      <p:grpSpPr>
        <a:xfrm>
          <a:off x="0" y="0"/>
          <a:ext cx="0" cy="0"/>
          <a:chOff x="0" y="0"/>
          <a:chExt cx="0" cy="0"/>
        </a:xfrm>
      </p:grpSpPr>
      <p:sp>
        <p:nvSpPr>
          <p:cNvPr id="160" name="Google Shape;160;p25"/>
          <p:cNvSpPr txBox="1"/>
          <p:nvPr>
            <p:ph type="body" idx="2"/>
          </p:nvPr>
        </p:nvSpPr>
        <p:spPr>
          <a:xfrm>
            <a:off x="0" y="3181517"/>
            <a:ext cx="9143524" cy="1928135"/>
          </a:xfrm>
          <a:prstGeom prst="rect">
            <a:avLst/>
          </a:prstGeom>
          <a:noFill/>
          <a:ln>
            <a:noFill/>
          </a:ln>
        </p:spPr>
        <p:txBody>
          <a:bodyPr spcFirstLastPara="1" wrap="square" lIns="68575" tIns="34275" rIns="68575" bIns="34275" anchor="t" anchorCtr="0">
            <a:noAutofit/>
          </a:bodyPr>
          <a:lstStyle/>
          <a:p>
            <a:pPr marL="0" lvl="0" indent="0" algn="ctr" rtl="0">
              <a:spcBef>
                <a:spcPts val="0"/>
              </a:spcBef>
              <a:spcAft>
                <a:spcPts val="0"/>
              </a:spcAft>
              <a:buClr>
                <a:srgbClr val="1D5294"/>
              </a:buClr>
              <a:buSzPts val="1500"/>
              <a:buFont typeface="Arial" panose="020B0604020202090204"/>
              <a:buNone/>
            </a:pPr>
            <a:r>
              <a:rPr lang="zh-CN" sz="1500" b="1" u="sng">
                <a:solidFill>
                  <a:srgbClr val="1D5294"/>
                </a:solidFill>
                <a:latin typeface="Arial" panose="020B0604020202090204"/>
                <a:ea typeface="Arial" panose="020B0604020202090204"/>
                <a:cs typeface="Arial" panose="020B0604020202090204"/>
                <a:sym typeface="Arial" panose="020B0604020202090204"/>
              </a:rPr>
              <a:t>Haocheng Lian</a:t>
            </a:r>
            <a:r>
              <a:rPr lang="zh-CN" sz="1500" b="1" baseline="30000">
                <a:solidFill>
                  <a:srgbClr val="1D5294"/>
                </a:solidFill>
                <a:latin typeface="Arial" panose="020B0604020202090204"/>
                <a:ea typeface="Arial" panose="020B0604020202090204"/>
                <a:cs typeface="Arial" panose="020B0604020202090204"/>
                <a:sym typeface="Arial" panose="020B0604020202090204"/>
              </a:rPr>
              <a:t>1</a:t>
            </a:r>
            <a:r>
              <a:rPr lang="zh-CN" sz="1500" b="1">
                <a:solidFill>
                  <a:srgbClr val="1D5294"/>
                </a:solidFill>
                <a:latin typeface="Arial" panose="020B0604020202090204"/>
                <a:ea typeface="Arial" panose="020B0604020202090204"/>
                <a:cs typeface="Arial" panose="020B0604020202090204"/>
                <a:sym typeface="Arial" panose="020B0604020202090204"/>
              </a:rPr>
              <a:t>, </a:t>
            </a:r>
            <a:r>
              <a:rPr lang="zh-CN" sz="1500" b="1">
                <a:solidFill>
                  <a:srgbClr val="1D5294"/>
                </a:solidFill>
                <a:latin typeface="Arial" panose="020B0604020202090204"/>
                <a:ea typeface="Arial" panose="020B0604020202090204"/>
                <a:cs typeface="Arial" panose="020B0604020202090204"/>
                <a:sym typeface="Arial" panose="020B0604020202090204"/>
              </a:rPr>
              <a:t>Qiyue Zhang</a:t>
            </a:r>
            <a:r>
              <a:rPr lang="zh-CN" sz="1500" b="1" baseline="30000">
                <a:solidFill>
                  <a:srgbClr val="1D5294"/>
                </a:solidFill>
                <a:latin typeface="Arial" panose="020B0604020202090204"/>
                <a:ea typeface="Arial" panose="020B0604020202090204"/>
                <a:cs typeface="Arial" panose="020B0604020202090204"/>
                <a:sym typeface="Arial" panose="020B0604020202090204"/>
              </a:rPr>
              <a:t>1</a:t>
            </a:r>
            <a:r>
              <a:rPr lang="zh-CN" sz="1500" b="1">
                <a:solidFill>
                  <a:srgbClr val="1D5294"/>
                </a:solidFill>
                <a:latin typeface="Arial" panose="020B0604020202090204"/>
                <a:ea typeface="Arial" panose="020B0604020202090204"/>
                <a:cs typeface="Arial" panose="020B0604020202090204"/>
                <a:sym typeface="Arial" panose="020B0604020202090204"/>
              </a:rPr>
              <a:t>, </a:t>
            </a:r>
            <a:r>
              <a:rPr lang="zh-CN" sz="1500" b="1">
                <a:solidFill>
                  <a:srgbClr val="1D5294"/>
                </a:solidFill>
                <a:latin typeface="Arial" panose="020B0604020202090204"/>
                <a:ea typeface="Arial" panose="020B0604020202090204"/>
                <a:cs typeface="Arial" panose="020B0604020202090204"/>
                <a:sym typeface="Arial" panose="020B0604020202090204"/>
              </a:rPr>
              <a:t>Xinran Zhao</a:t>
            </a:r>
            <a:r>
              <a:rPr lang="zh-CN" sz="1500" b="1" baseline="30000">
                <a:solidFill>
                  <a:srgbClr val="1D5294"/>
                </a:solidFill>
                <a:latin typeface="Arial" panose="020B0604020202090204"/>
                <a:ea typeface="Arial" panose="020B0604020202090204"/>
                <a:cs typeface="Arial" panose="020B0604020202090204"/>
                <a:sym typeface="Arial" panose="020B0604020202090204"/>
              </a:rPr>
              <a:t>1</a:t>
            </a:r>
            <a:r>
              <a:rPr lang="zh-CN" sz="1500" b="1">
                <a:solidFill>
                  <a:srgbClr val="1D5294"/>
                </a:solidFill>
                <a:latin typeface="Arial" panose="020B0604020202090204"/>
                <a:ea typeface="Arial" panose="020B0604020202090204"/>
                <a:cs typeface="Arial" panose="020B0604020202090204"/>
                <a:sym typeface="Arial" panose="020B0604020202090204"/>
              </a:rPr>
              <a:t>, </a:t>
            </a:r>
            <a:r>
              <a:rPr lang="zh-CN" sz="1500" b="1">
                <a:solidFill>
                  <a:srgbClr val="1D5294"/>
                </a:solidFill>
                <a:latin typeface="Arial" panose="020B0604020202090204"/>
                <a:ea typeface="Arial" panose="020B0604020202090204"/>
                <a:cs typeface="Arial" panose="020B0604020202090204"/>
                <a:sym typeface="Arial" panose="020B0604020202090204"/>
              </a:rPr>
              <a:t>Meichen Dong</a:t>
            </a:r>
            <a:r>
              <a:rPr lang="zh-CN" sz="1500" b="1" baseline="30000">
                <a:solidFill>
                  <a:srgbClr val="1D5294"/>
                </a:solidFill>
                <a:latin typeface="Arial" panose="020B0604020202090204"/>
                <a:ea typeface="Arial" panose="020B0604020202090204"/>
                <a:cs typeface="Arial" panose="020B0604020202090204"/>
                <a:sym typeface="Arial" panose="020B0604020202090204"/>
              </a:rPr>
              <a:t>1</a:t>
            </a:r>
            <a:r>
              <a:rPr lang="zh-CN" sz="1500" b="1">
                <a:solidFill>
                  <a:srgbClr val="1D5294"/>
                </a:solidFill>
                <a:latin typeface="Arial" panose="020B0604020202090204"/>
                <a:ea typeface="Arial" panose="020B0604020202090204"/>
                <a:cs typeface="Arial" panose="020B0604020202090204"/>
                <a:sym typeface="Arial" panose="020B0604020202090204"/>
              </a:rPr>
              <a:t>, </a:t>
            </a:r>
            <a:r>
              <a:rPr lang="zh-CN" sz="1500" b="1">
                <a:solidFill>
                  <a:srgbClr val="1D5294"/>
                </a:solidFill>
                <a:latin typeface="Arial" panose="020B0604020202090204"/>
                <a:ea typeface="Arial" panose="020B0604020202090204"/>
                <a:cs typeface="Arial" panose="020B0604020202090204"/>
                <a:sym typeface="Arial" panose="020B0604020202090204"/>
              </a:rPr>
              <a:t>Zhengyi Zhao</a:t>
            </a:r>
            <a:r>
              <a:rPr lang="zh-CN" sz="1500" b="1" baseline="30000">
                <a:solidFill>
                  <a:srgbClr val="1D5294"/>
                </a:solidFill>
                <a:latin typeface="Arial" panose="020B0604020202090204"/>
                <a:ea typeface="Arial" panose="020B0604020202090204"/>
                <a:cs typeface="Arial" panose="020B0604020202090204"/>
                <a:sym typeface="Arial" panose="020B0604020202090204"/>
              </a:rPr>
              <a:t>1</a:t>
            </a:r>
            <a:r>
              <a:rPr lang="zh-CN" sz="1500" b="1">
                <a:solidFill>
                  <a:srgbClr val="1D5294"/>
                </a:solidFill>
                <a:latin typeface="Arial" panose="020B0604020202090204"/>
                <a:ea typeface="Arial" panose="020B0604020202090204"/>
                <a:cs typeface="Arial" panose="020B0604020202090204"/>
                <a:sym typeface="Arial" panose="020B0604020202090204"/>
              </a:rPr>
              <a:t>, </a:t>
            </a:r>
            <a:endParaRPr sz="1500" b="1">
              <a:solidFill>
                <a:srgbClr val="1D5294"/>
              </a:solidFill>
              <a:latin typeface="Arial" panose="020B0604020202090204"/>
              <a:ea typeface="Arial" panose="020B0604020202090204"/>
              <a:cs typeface="Arial" panose="020B0604020202090204"/>
              <a:sym typeface="Arial" panose="020B0604020202090204"/>
            </a:endParaRPr>
          </a:p>
          <a:p>
            <a:pPr marL="0" lvl="0" indent="0" algn="ctr" rtl="0">
              <a:spcBef>
                <a:spcPts val="300"/>
              </a:spcBef>
              <a:spcAft>
                <a:spcPts val="0"/>
              </a:spcAft>
              <a:buClr>
                <a:srgbClr val="1D5294"/>
              </a:buClr>
              <a:buSzPts val="1500"/>
              <a:buFont typeface="Arial" panose="020B0604020202090204"/>
              <a:buNone/>
            </a:pPr>
            <a:r>
              <a:rPr lang="zh-CN" sz="1500" b="1">
                <a:solidFill>
                  <a:srgbClr val="1D5294"/>
                </a:solidFill>
                <a:latin typeface="Arial" panose="020B0604020202090204"/>
                <a:ea typeface="Arial" panose="020B0604020202090204"/>
                <a:cs typeface="Arial" panose="020B0604020202090204"/>
                <a:sym typeface="Arial" panose="020B0604020202090204"/>
              </a:rPr>
              <a:t>Junzhong Shen</a:t>
            </a:r>
            <a:r>
              <a:rPr lang="zh-CN" sz="1500" b="1" baseline="30000">
                <a:solidFill>
                  <a:srgbClr val="1D5294"/>
                </a:solidFill>
                <a:latin typeface="Arial" panose="020B0604020202090204"/>
                <a:ea typeface="Arial" panose="020B0604020202090204"/>
                <a:cs typeface="Arial" panose="020B0604020202090204"/>
                <a:sym typeface="Arial" panose="020B0604020202090204"/>
              </a:rPr>
              <a:t>2</a:t>
            </a:r>
            <a:r>
              <a:rPr lang="zh-CN" sz="1500" b="1">
                <a:solidFill>
                  <a:srgbClr val="1D5294"/>
                </a:solidFill>
                <a:latin typeface="Arial" panose="020B0604020202090204"/>
                <a:ea typeface="Arial" panose="020B0604020202090204"/>
                <a:cs typeface="Arial" panose="020B0604020202090204"/>
                <a:sym typeface="Arial" panose="020B0604020202090204"/>
              </a:rPr>
              <a:t>, </a:t>
            </a:r>
            <a:r>
              <a:rPr lang="zh-CN" sz="1500" b="1">
                <a:solidFill>
                  <a:srgbClr val="1D5294"/>
                </a:solidFill>
                <a:latin typeface="Arial" panose="020B0604020202090204"/>
                <a:ea typeface="Arial" panose="020B0604020202090204"/>
                <a:cs typeface="Arial" panose="020B0604020202090204"/>
                <a:sym typeface="Arial" panose="020B0604020202090204"/>
              </a:rPr>
              <a:t>Wei Guo</a:t>
            </a:r>
            <a:r>
              <a:rPr lang="zh-CN" sz="1500" b="1" baseline="30000">
                <a:solidFill>
                  <a:srgbClr val="1D5294"/>
                </a:solidFill>
                <a:latin typeface="Arial" panose="020B0604020202090204"/>
                <a:ea typeface="Arial" panose="020B0604020202090204"/>
                <a:cs typeface="Arial" panose="020B0604020202090204"/>
                <a:sym typeface="Arial" panose="020B0604020202090204"/>
              </a:rPr>
              <a:t>2</a:t>
            </a:r>
            <a:r>
              <a:rPr lang="zh-CN" sz="1500" b="1">
                <a:solidFill>
                  <a:srgbClr val="1D5294"/>
                </a:solidFill>
                <a:latin typeface="Arial" panose="020B0604020202090204"/>
                <a:ea typeface="Arial" panose="020B0604020202090204"/>
                <a:cs typeface="Arial" panose="020B0604020202090204"/>
                <a:sym typeface="Arial" panose="020B0604020202090204"/>
              </a:rPr>
              <a:t>, </a:t>
            </a:r>
            <a:r>
              <a:rPr lang="zh-CN" sz="1500" b="1">
                <a:solidFill>
                  <a:srgbClr val="1D5294"/>
                </a:solidFill>
                <a:latin typeface="Arial" panose="020B0604020202090204"/>
                <a:ea typeface="Arial" panose="020B0604020202090204"/>
                <a:cs typeface="Arial" panose="020B0604020202090204"/>
                <a:sym typeface="Arial" panose="020B0604020202090204"/>
              </a:rPr>
              <a:t>Chun Huang</a:t>
            </a:r>
            <a:r>
              <a:rPr lang="zh-CN" sz="1500" b="1" baseline="30000">
                <a:solidFill>
                  <a:srgbClr val="1D5294"/>
                </a:solidFill>
                <a:latin typeface="Arial" panose="020B0604020202090204"/>
                <a:ea typeface="Arial" panose="020B0604020202090204"/>
                <a:cs typeface="Arial" panose="020B0604020202090204"/>
                <a:sym typeface="Arial" panose="020B0604020202090204"/>
              </a:rPr>
              <a:t>2</a:t>
            </a:r>
            <a:r>
              <a:rPr lang="zh-CN" sz="1500" b="1">
                <a:solidFill>
                  <a:srgbClr val="1D5294"/>
                </a:solidFill>
                <a:latin typeface="Arial" panose="020B0604020202090204"/>
                <a:ea typeface="Arial" panose="020B0604020202090204"/>
                <a:cs typeface="Arial" panose="020B0604020202090204"/>
                <a:sym typeface="Arial" panose="020B0604020202090204"/>
              </a:rPr>
              <a:t>, </a:t>
            </a:r>
            <a:r>
              <a:rPr lang="zh-CN" sz="1500" b="1">
                <a:solidFill>
                  <a:srgbClr val="1D5294"/>
                </a:solidFill>
                <a:latin typeface="Arial" panose="020B0604020202090204"/>
                <a:ea typeface="Arial" panose="020B0604020202090204"/>
                <a:cs typeface="Arial" panose="020B0604020202090204"/>
                <a:sym typeface="Arial" panose="020B0604020202090204"/>
              </a:rPr>
              <a:t>Bingcai Sui</a:t>
            </a:r>
            <a:r>
              <a:rPr lang="zh-CN" sz="1500" b="1" baseline="30000">
                <a:solidFill>
                  <a:srgbClr val="1D5294"/>
                </a:solidFill>
                <a:latin typeface="Arial" panose="020B0604020202090204"/>
                <a:ea typeface="Arial" panose="020B0604020202090204"/>
                <a:cs typeface="Arial" panose="020B0604020202090204"/>
                <a:sym typeface="Arial" panose="020B0604020202090204"/>
              </a:rPr>
              <a:t>2</a:t>
            </a:r>
            <a:r>
              <a:rPr lang="zh-CN" sz="1500" b="1">
                <a:solidFill>
                  <a:srgbClr val="1D5294"/>
                </a:solidFill>
                <a:latin typeface="Arial" panose="020B0604020202090204"/>
                <a:ea typeface="Arial" panose="020B0604020202090204"/>
                <a:cs typeface="Arial" panose="020B0604020202090204"/>
                <a:sym typeface="Arial" panose="020B0604020202090204"/>
              </a:rPr>
              <a:t>, </a:t>
            </a:r>
            <a:r>
              <a:rPr lang="zh-CN" sz="1500" b="1">
                <a:solidFill>
                  <a:srgbClr val="1D5294"/>
                </a:solidFill>
                <a:latin typeface="Arial" panose="020B0604020202090204"/>
                <a:ea typeface="Arial" panose="020B0604020202090204"/>
                <a:cs typeface="Arial" panose="020B0604020202090204"/>
                <a:sym typeface="Arial" panose="020B0604020202090204"/>
              </a:rPr>
              <a:t>Weifeng Liu</a:t>
            </a:r>
            <a:r>
              <a:rPr lang="zh-CN" sz="1500" b="1" baseline="30000">
                <a:solidFill>
                  <a:srgbClr val="1D5294"/>
                </a:solidFill>
                <a:latin typeface="Arial" panose="020B0604020202090204"/>
                <a:ea typeface="Arial" panose="020B0604020202090204"/>
                <a:cs typeface="Arial" panose="020B0604020202090204"/>
                <a:sym typeface="Arial" panose="020B0604020202090204"/>
              </a:rPr>
              <a:t>1</a:t>
            </a:r>
            <a:endParaRPr sz="1500" b="1" baseline="30000">
              <a:solidFill>
                <a:srgbClr val="1D5294"/>
              </a:solidFill>
              <a:latin typeface="Arial" panose="020B0604020202090204"/>
              <a:ea typeface="Arial" panose="020B0604020202090204"/>
              <a:cs typeface="Arial" panose="020B0604020202090204"/>
              <a:sym typeface="Arial" panose="020B0604020202090204"/>
            </a:endParaRPr>
          </a:p>
          <a:p>
            <a:pPr marL="0" lvl="0" indent="0" algn="ctr" rtl="0">
              <a:spcBef>
                <a:spcPts val="300"/>
              </a:spcBef>
              <a:spcAft>
                <a:spcPts val="0"/>
              </a:spcAft>
              <a:buClr>
                <a:schemeClr val="dk1"/>
              </a:buClr>
              <a:buSzPts val="1500"/>
              <a:buFont typeface="Microsoft YaHei" panose="020B0502040204020203" charset="-122"/>
              <a:buNone/>
            </a:pPr>
            <a:endParaRPr sz="1500" b="1">
              <a:solidFill>
                <a:srgbClr val="1D5294"/>
              </a:solidFill>
              <a:latin typeface="Arial" panose="020B0604020202090204"/>
              <a:ea typeface="Arial" panose="020B0604020202090204"/>
              <a:cs typeface="Arial" panose="020B0604020202090204"/>
              <a:sym typeface="Arial" panose="020B0604020202090204"/>
            </a:endParaRPr>
          </a:p>
          <a:p>
            <a:pPr marL="0" lvl="0" indent="0" algn="ctr" rtl="0">
              <a:spcBef>
                <a:spcPts val="300"/>
              </a:spcBef>
              <a:spcAft>
                <a:spcPts val="0"/>
              </a:spcAft>
              <a:buClr>
                <a:srgbClr val="1D5294"/>
              </a:buClr>
              <a:buSzPts val="1500"/>
              <a:buFont typeface="Arial" panose="020B0604020202090204"/>
              <a:buNone/>
            </a:pPr>
            <a:r>
              <a:rPr lang="zh-CN" sz="1500" b="1">
                <a:solidFill>
                  <a:srgbClr val="1D5294"/>
                </a:solidFill>
                <a:latin typeface="Arial" panose="020B0604020202090204"/>
                <a:ea typeface="Arial" panose="020B0604020202090204"/>
                <a:cs typeface="Arial" panose="020B0604020202090204"/>
                <a:sym typeface="Arial" panose="020B0604020202090204"/>
              </a:rPr>
              <a:t>1 China University of Petroleum-Beijing</a:t>
            </a:r>
            <a:endParaRPr sz="1500" b="1">
              <a:solidFill>
                <a:srgbClr val="1D5294"/>
              </a:solidFill>
              <a:latin typeface="Arial" panose="020B0604020202090204"/>
              <a:ea typeface="Arial" panose="020B0604020202090204"/>
              <a:cs typeface="Arial" panose="020B0604020202090204"/>
              <a:sym typeface="Arial" panose="020B0604020202090204"/>
            </a:endParaRPr>
          </a:p>
          <a:p>
            <a:pPr marL="0" lvl="0" indent="0" algn="ctr" rtl="0">
              <a:spcBef>
                <a:spcPts val="300"/>
              </a:spcBef>
              <a:spcAft>
                <a:spcPts val="0"/>
              </a:spcAft>
              <a:buClr>
                <a:srgbClr val="1D5294"/>
              </a:buClr>
              <a:buSzPts val="1500"/>
              <a:buFont typeface="Arial" panose="020B0604020202090204"/>
              <a:buNone/>
            </a:pPr>
            <a:r>
              <a:rPr lang="zh-CN" sz="1500" b="1">
                <a:solidFill>
                  <a:srgbClr val="1D5294"/>
                </a:solidFill>
                <a:latin typeface="Arial" panose="020B0604020202090204"/>
                <a:ea typeface="Arial" panose="020B0604020202090204"/>
                <a:cs typeface="Arial" panose="020B0604020202090204"/>
                <a:sym typeface="Arial" panose="020B0604020202090204"/>
              </a:rPr>
              <a:t>2 National University of Defense Technology</a:t>
            </a:r>
            <a:endParaRPr sz="1500" b="1">
              <a:solidFill>
                <a:srgbClr val="1D5294"/>
              </a:solidFill>
              <a:latin typeface="Arial" panose="020B0604020202090204"/>
              <a:ea typeface="Arial" panose="020B0604020202090204"/>
              <a:cs typeface="Arial" panose="020B0604020202090204"/>
              <a:sym typeface="Arial" panose="020B0604020202090204"/>
            </a:endParaRPr>
          </a:p>
        </p:txBody>
      </p:sp>
      <p:sp>
        <p:nvSpPr>
          <p:cNvPr id="161" name="Google Shape;161;p25"/>
          <p:cNvSpPr txBox="1"/>
          <p:nvPr>
            <p:ph type="body" idx="1"/>
          </p:nvPr>
        </p:nvSpPr>
        <p:spPr>
          <a:xfrm>
            <a:off x="476" y="1488281"/>
            <a:ext cx="9143524" cy="1386364"/>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lt1"/>
              </a:buClr>
              <a:buSzPts val="3300"/>
              <a:buFont typeface="Arial" panose="020B0604020202090204"/>
              <a:buNone/>
            </a:pPr>
            <a:r>
              <a:rPr lang="zh-CN" sz="3300">
                <a:latin typeface="Arial" panose="020B0604020202090204"/>
                <a:ea typeface="Arial" panose="020B0604020202090204"/>
                <a:cs typeface="Arial" panose="020B0604020202090204"/>
                <a:sym typeface="Arial" panose="020B0604020202090204"/>
              </a:rPr>
              <a:t>Uni-STC: Unified Sparse Tensor Core</a:t>
            </a:r>
            <a:endParaRPr sz="3300">
              <a:latin typeface="Arial" panose="020B0604020202090204"/>
              <a:ea typeface="Arial" panose="020B0604020202090204"/>
              <a:cs typeface="Arial" panose="020B0604020202090204"/>
              <a:sym typeface="Arial" panose="020B0604020202090204"/>
            </a:endParaRPr>
          </a:p>
        </p:txBody>
      </p:sp>
      <p:pic>
        <p:nvPicPr>
          <p:cNvPr id="2" name="图片 1" descr="Untitled_stbg"/>
          <p:cNvPicPr>
            <a:picLocks noChangeAspect="1"/>
          </p:cNvPicPr>
          <p:nvPr/>
        </p:nvPicPr>
        <p:blipFill>
          <a:blip r:embed="rId1"/>
          <a:stretch>
            <a:fillRect/>
          </a:stretch>
        </p:blipFill>
        <p:spPr>
          <a:xfrm>
            <a:off x="7842250" y="1511300"/>
            <a:ext cx="1301115" cy="41719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373" name="Shape 373"/>
        <p:cNvGrpSpPr/>
        <p:nvPr/>
      </p:nvGrpSpPr>
      <p:grpSpPr>
        <a:xfrm>
          <a:off x="0" y="0"/>
          <a:ext cx="0" cy="0"/>
          <a:chOff x="0" y="0"/>
          <a:chExt cx="0" cy="0"/>
        </a:xfrm>
      </p:grpSpPr>
      <p:sp>
        <p:nvSpPr>
          <p:cNvPr id="374" name="Google Shape;374;p35"/>
          <p:cNvSpPr txBox="1"/>
          <p:nvPr>
            <p:ph type="body" idx="1"/>
          </p:nvPr>
        </p:nvSpPr>
        <p:spPr>
          <a:xfrm>
            <a:off x="413385" y="141923"/>
            <a:ext cx="6859429" cy="461963"/>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2400"/>
              <a:buFont typeface="Arial" panose="020B0604020202090204"/>
              <a:buNone/>
            </a:pPr>
            <a:r>
              <a:rPr lang="zh-CN"/>
              <a:t>Task Generation</a:t>
            </a:r>
            <a:r>
              <a:rPr lang="en-US" altLang="zh-CN">
                <a:sym typeface="+mn-ea"/>
              </a:rPr>
              <a:t> </a:t>
            </a:r>
            <a:r>
              <a:rPr lang="x-none" altLang="en-US">
                <a:sym typeface="+mn-ea"/>
              </a:rPr>
              <a:t>(use TMS and DPG)</a:t>
            </a:r>
            <a:endParaRPr lang="x-none" altLang="en-US">
              <a:ea typeface="宋体" charset="0"/>
            </a:endParaRPr>
          </a:p>
          <a:p>
            <a:pPr marL="0" lvl="0" indent="0" algn="l" rtl="0">
              <a:spcBef>
                <a:spcPts val="0"/>
              </a:spcBef>
              <a:spcAft>
                <a:spcPts val="0"/>
              </a:spcAft>
              <a:buClr>
                <a:schemeClr val="dk1"/>
              </a:buClr>
              <a:buSzPts val="2400"/>
              <a:buFont typeface="Arial" panose="020B0604020202090204"/>
              <a:buNone/>
            </a:pPr>
            <a:endParaRPr lang="zh-CN"/>
          </a:p>
        </p:txBody>
      </p:sp>
      <p:sp>
        <p:nvSpPr>
          <p:cNvPr id="375" name="Google Shape;375;p35"/>
          <p:cNvSpPr txBox="1"/>
          <p:nvPr>
            <p:ph type="dt" idx="10"/>
          </p:nvPr>
        </p:nvSpPr>
        <p:spPr>
          <a:xfrm>
            <a:off x="0" y="4943966"/>
            <a:ext cx="2133600" cy="216086"/>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BB962C8B-B14F-4D97-AF65-F5344CB8AC3E}" type="datetime1">
              <a:rPr lang="en-US" b="0"/>
            </a:fld>
            <a:endParaRPr b="0"/>
          </a:p>
        </p:txBody>
      </p:sp>
      <p:sp>
        <p:nvSpPr>
          <p:cNvPr id="377" name="Google Shape;377;p35"/>
          <p:cNvSpPr txBox="1"/>
          <p:nvPr/>
        </p:nvSpPr>
        <p:spPr>
          <a:xfrm>
            <a:off x="0" y="4943966"/>
            <a:ext cx="2133600" cy="216086"/>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900" b="0">
              <a:solidFill>
                <a:srgbClr val="3B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pic>
        <p:nvPicPr>
          <p:cNvPr id="378" name="Google Shape;378;p35" descr="CleanShot 2025-11-26 at 23.38.04@2x"/>
          <p:cNvPicPr preferRelativeResize="0"/>
          <p:nvPr/>
        </p:nvPicPr>
        <p:blipFill rotWithShape="1">
          <a:blip r:embed="rId1"/>
          <a:srcRect r="50781"/>
          <a:stretch>
            <a:fillRect/>
          </a:stretch>
        </p:blipFill>
        <p:spPr>
          <a:xfrm>
            <a:off x="226695" y="843915"/>
            <a:ext cx="4011454" cy="2513648"/>
          </a:xfrm>
          <a:prstGeom prst="rect">
            <a:avLst/>
          </a:prstGeom>
          <a:noFill/>
          <a:ln>
            <a:noFill/>
          </a:ln>
        </p:spPr>
      </p:pic>
      <p:sp>
        <p:nvSpPr>
          <p:cNvPr id="381" name="Google Shape;381;p35"/>
          <p:cNvSpPr txBox="1"/>
          <p:nvPr/>
        </p:nvSpPr>
        <p:spPr>
          <a:xfrm>
            <a:off x="150019" y="3655695"/>
            <a:ext cx="4450080" cy="25146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200" b="0">
                <a:solidFill>
                  <a:srgbClr val="C00000"/>
                </a:solidFill>
                <a:latin typeface="Arial" panose="020B0604020202090204"/>
                <a:ea typeface="Arial" panose="020B0604020202090204"/>
                <a:cs typeface="Arial" panose="020B0604020202090204"/>
                <a:sym typeface="Arial" panose="020B0604020202090204"/>
              </a:rPr>
              <a:t>❶</a:t>
            </a:r>
            <a:r>
              <a:rPr lang="zh-CN" sz="1200" b="0">
                <a:solidFill>
                  <a:schemeClr val="dk1"/>
                </a:solidFill>
                <a:latin typeface="Arial" panose="020B0604020202090204"/>
                <a:ea typeface="Arial" panose="020B0604020202090204"/>
                <a:cs typeface="Arial" panose="020B0604020202090204"/>
                <a:sym typeface="Arial" panose="020B0604020202090204"/>
              </a:rPr>
              <a:t> Use bitmap multiplication to generate tile tasks;</a:t>
            </a:r>
            <a:endParaRPr sz="1200" b="0">
              <a:solidFill>
                <a:schemeClr val="dk1"/>
              </a:solidFill>
              <a:latin typeface="Arial" panose="020B0604020202090204"/>
              <a:ea typeface="Arial" panose="020B0604020202090204"/>
              <a:cs typeface="Arial" panose="020B0604020202090204"/>
              <a:sym typeface="Arial" panose="020B0604020202090204"/>
            </a:endParaRPr>
          </a:p>
        </p:txBody>
      </p:sp>
      <p:sp>
        <p:nvSpPr>
          <p:cNvPr id="382" name="Google Shape;382;p35"/>
          <p:cNvSpPr txBox="1"/>
          <p:nvPr/>
        </p:nvSpPr>
        <p:spPr>
          <a:xfrm>
            <a:off x="150019" y="4030980"/>
            <a:ext cx="4295299" cy="25146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200" b="0">
                <a:solidFill>
                  <a:srgbClr val="C00000"/>
                </a:solidFill>
                <a:latin typeface="Arial" panose="020B0604020202090204"/>
                <a:ea typeface="Arial" panose="020B0604020202090204"/>
                <a:cs typeface="Arial" panose="020B0604020202090204"/>
                <a:sym typeface="Arial" panose="020B0604020202090204"/>
              </a:rPr>
              <a:t>❷</a:t>
            </a:r>
            <a:r>
              <a:rPr lang="zh-CN" sz="1200" b="0">
                <a:solidFill>
                  <a:schemeClr val="dk1"/>
                </a:solidFill>
                <a:latin typeface="Arial" panose="020B0604020202090204"/>
                <a:ea typeface="Arial" panose="020B0604020202090204"/>
                <a:cs typeface="Arial" panose="020B0604020202090204"/>
                <a:sym typeface="Arial" panose="020B0604020202090204"/>
              </a:rPr>
              <a:t> Gather tile tasks in </a:t>
            </a:r>
            <a:r>
              <a:rPr lang="zh-CN" sz="1200" b="1">
                <a:solidFill>
                  <a:schemeClr val="dk1"/>
                </a:solidFill>
                <a:latin typeface="Arial" panose="020B0604020202090204" pitchFamily="34" charset="0"/>
                <a:ea typeface="Arial" panose="020B0604020202090204"/>
                <a:cs typeface="Arial" panose="020B0604020202090204" pitchFamily="34" charset="0"/>
                <a:sym typeface="Arial" panose="020B0604020202090204"/>
              </a:rPr>
              <a:t>outer</a:t>
            </a:r>
            <a:r>
              <a:rPr lang="x-none" altLang="zh-CN" sz="1200" b="1">
                <a:solidFill>
                  <a:schemeClr val="dk1"/>
                </a:solidFill>
                <a:latin typeface="Arial" panose="020B0604020202090204" pitchFamily="34" charset="0"/>
                <a:ea typeface="Arial" panose="020B0604020202090204"/>
                <a:cs typeface="Arial" panose="020B0604020202090204" pitchFamily="34" charset="0"/>
                <a:sym typeface="Arial" panose="020B0604020202090204"/>
              </a:rPr>
              <a:t>-</a:t>
            </a:r>
            <a:r>
              <a:rPr lang="zh-CN" sz="1200" b="1">
                <a:solidFill>
                  <a:schemeClr val="dk1"/>
                </a:solidFill>
                <a:latin typeface="Arial" panose="020B0604020202090204" pitchFamily="34" charset="0"/>
                <a:ea typeface="Arial" panose="020B0604020202090204"/>
                <a:cs typeface="Arial" panose="020B0604020202090204" pitchFamily="34" charset="0"/>
                <a:sym typeface="Arial" panose="020B0604020202090204"/>
              </a:rPr>
              <a:t>product order</a:t>
            </a:r>
            <a:r>
              <a:rPr lang="zh-CN" sz="1200" b="0">
                <a:solidFill>
                  <a:schemeClr val="dk1"/>
                </a:solidFill>
                <a:latin typeface="Arial" panose="020B0604020202090204"/>
                <a:ea typeface="Arial" panose="020B0604020202090204"/>
                <a:cs typeface="Arial" panose="020B0604020202090204"/>
                <a:sym typeface="Arial" panose="020B0604020202090204"/>
              </a:rPr>
              <a:t>;</a:t>
            </a:r>
            <a:endParaRPr sz="1200" b="0">
              <a:solidFill>
                <a:schemeClr val="dk1"/>
              </a:solidFill>
              <a:latin typeface="Arial" panose="020B0604020202090204"/>
              <a:ea typeface="Arial" panose="020B0604020202090204"/>
              <a:cs typeface="Arial" panose="020B0604020202090204"/>
              <a:sym typeface="Arial" panose="020B0604020202090204"/>
            </a:endParaRPr>
          </a:p>
        </p:txBody>
      </p:sp>
      <p:sp>
        <p:nvSpPr>
          <p:cNvPr id="383" name="Google Shape;383;p35"/>
          <p:cNvSpPr txBox="1"/>
          <p:nvPr/>
        </p:nvSpPr>
        <p:spPr>
          <a:xfrm>
            <a:off x="150019" y="4406265"/>
            <a:ext cx="3048000" cy="25146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200" b="0">
                <a:solidFill>
                  <a:srgbClr val="C00000"/>
                </a:solidFill>
                <a:latin typeface="Arial" panose="020B0604020202090204"/>
                <a:ea typeface="Arial" panose="020B0604020202090204"/>
                <a:cs typeface="Arial" panose="020B0604020202090204"/>
                <a:sym typeface="Arial" panose="020B0604020202090204"/>
              </a:rPr>
              <a:t>❸</a:t>
            </a:r>
            <a:r>
              <a:rPr lang="zh-CN" sz="1200" b="0">
                <a:solidFill>
                  <a:schemeClr val="dk1"/>
                </a:solidFill>
                <a:latin typeface="Arial" panose="020B0604020202090204"/>
                <a:ea typeface="Arial" panose="020B0604020202090204"/>
                <a:cs typeface="Arial" panose="020B0604020202090204"/>
                <a:sym typeface="Arial" panose="020B0604020202090204"/>
              </a:rPr>
              <a:t> Dispatch tile tasks to DPGs.</a:t>
            </a:r>
            <a:endParaRPr sz="1200" b="1">
              <a:solidFill>
                <a:schemeClr val="dk1"/>
              </a:solidFill>
              <a:latin typeface="Arial" panose="020B0604020202090204"/>
              <a:ea typeface="Arial" panose="020B0604020202090204"/>
              <a:cs typeface="Arial" panose="020B0604020202090204"/>
              <a:sym typeface="Arial" panose="020B0604020202090204"/>
            </a:endParaRPr>
          </a:p>
        </p:txBody>
      </p:sp>
      <p:sp>
        <p:nvSpPr>
          <p:cNvPr id="384" name="Google Shape;384;p35"/>
          <p:cNvSpPr/>
          <p:nvPr/>
        </p:nvSpPr>
        <p:spPr>
          <a:xfrm>
            <a:off x="197644" y="3651885"/>
            <a:ext cx="4247674" cy="324326"/>
          </a:xfrm>
          <a:prstGeom prst="rect">
            <a:avLst/>
          </a:prstGeom>
          <a:solidFill>
            <a:schemeClr val="lt1">
              <a:alpha val="74901"/>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200" b="1">
              <a:solidFill>
                <a:schemeClr val="lt1"/>
              </a:solidFill>
              <a:latin typeface="Arial" panose="020B0604020202090204"/>
              <a:ea typeface="Arial" panose="020B0604020202090204"/>
              <a:cs typeface="Arial" panose="020B0604020202090204"/>
              <a:sym typeface="Arial" panose="020B0604020202090204"/>
            </a:endParaRPr>
          </a:p>
        </p:txBody>
      </p:sp>
      <p:sp>
        <p:nvSpPr>
          <p:cNvPr id="385" name="Google Shape;385;p35"/>
          <p:cNvSpPr/>
          <p:nvPr/>
        </p:nvSpPr>
        <p:spPr>
          <a:xfrm>
            <a:off x="185261" y="4391025"/>
            <a:ext cx="3942398" cy="324326"/>
          </a:xfrm>
          <a:prstGeom prst="rect">
            <a:avLst/>
          </a:prstGeom>
          <a:solidFill>
            <a:schemeClr val="lt1">
              <a:alpha val="74901"/>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200" b="0">
              <a:solidFill>
                <a:schemeClr val="lt1"/>
              </a:solidFill>
              <a:latin typeface="Arial" panose="020B0604020202090204"/>
              <a:ea typeface="Arial" panose="020B0604020202090204"/>
              <a:cs typeface="Arial" panose="020B0604020202090204"/>
              <a:sym typeface="Arial" panose="020B0604020202090204"/>
            </a:endParaRPr>
          </a:p>
        </p:txBody>
      </p:sp>
      <p:sp>
        <p:nvSpPr>
          <p:cNvPr id="2" name="灯片编号占位符 1"/>
          <p:cNvSpPr>
            <a:spLocks noGrp="1"/>
          </p:cNvSpPr>
          <p:nvPr>
            <p:ph type="sldNum" idx="12"/>
          </p:nvPr>
        </p:nvSpPr>
        <p:spPr/>
        <p:txBody>
          <a:bodyPr/>
          <a:p>
            <a:pPr marL="0" lvl="0" indent="0" algn="l" rtl="0">
              <a:spcBef>
                <a:spcPts val="0"/>
              </a:spcBef>
              <a:spcAft>
                <a:spcPts val="0"/>
              </a:spcAft>
              <a:buNone/>
            </a:pPr>
            <a:fld id="{00000000-1234-1234-1234-123412341234}" type="slidenum">
              <a:rPr lang="zh-CN"/>
            </a:fld>
            <a:endParaRPr b="0"/>
          </a:p>
        </p:txBody>
      </p:sp>
      <p:pic>
        <p:nvPicPr>
          <p:cNvPr id="3" name="图片 2" descr="CleanShot 2026-02-02 at 12.29.45@2x"/>
          <p:cNvPicPr>
            <a:picLocks noChangeAspect="1"/>
          </p:cNvPicPr>
          <p:nvPr/>
        </p:nvPicPr>
        <p:blipFill>
          <a:blip r:embed="rId2"/>
          <a:stretch>
            <a:fillRect/>
          </a:stretch>
        </p:blipFill>
        <p:spPr>
          <a:xfrm>
            <a:off x="4661535" y="813435"/>
            <a:ext cx="4007485" cy="4032250"/>
          </a:xfrm>
          <a:prstGeom prst="rect">
            <a:avLst/>
          </a:prstGeom>
        </p:spPr>
      </p:pic>
      <p:sp>
        <p:nvSpPr>
          <p:cNvPr id="4" name="文本框 3"/>
          <p:cNvSpPr txBox="1"/>
          <p:nvPr/>
        </p:nvSpPr>
        <p:spPr>
          <a:xfrm>
            <a:off x="5438775" y="911860"/>
            <a:ext cx="2133600" cy="1045210"/>
          </a:xfrm>
          <a:prstGeom prst="rect">
            <a:avLst/>
          </a:prstGeom>
          <a:solidFill>
            <a:schemeClr val="lt1">
              <a:alpha val="80000"/>
            </a:schemeClr>
          </a:solidFill>
        </p:spPr>
        <p:txBody>
          <a:bodyPr wrap="square" rtlCol="0">
            <a:spAutoFit/>
          </a:bodyPr>
          <a:p>
            <a:r>
              <a:rPr lang="x-none" altLang="en-US" b="1">
                <a:latin typeface="Arial" panose="020B0604020202090204" pitchFamily="34" charset="0"/>
                <a:cs typeface="Arial" panose="020B0604020202090204" pitchFamily="34" charset="0"/>
              </a:rPr>
              <a:t>Dot-Product</a:t>
            </a:r>
            <a:endParaRPr lang="en-US" altLang="zh-CN"/>
          </a:p>
          <a:p>
            <a:r>
              <a:rPr lang="en-US" altLang="zh-CN" sz="1200"/>
              <a:t>for m in 0...M</a:t>
            </a:r>
            <a:endParaRPr lang="en-US" altLang="zh-CN" sz="1200"/>
          </a:p>
          <a:p>
            <a:r>
              <a:rPr lang="en-US" altLang="zh-CN" sz="1200"/>
              <a:t>  for n in 0...N</a:t>
            </a:r>
            <a:endParaRPr lang="en-US" altLang="zh-CN" sz="1200"/>
          </a:p>
          <a:p>
            <a:r>
              <a:rPr lang="x-none" altLang="en-US" sz="1200"/>
              <a:t>    </a:t>
            </a:r>
            <a:r>
              <a:rPr lang="en-US" altLang="zh-CN" sz="1200"/>
              <a:t>for k in 0...K</a:t>
            </a:r>
            <a:endParaRPr lang="en-US" altLang="zh-CN" sz="1200"/>
          </a:p>
          <a:p>
            <a:r>
              <a:rPr lang="x-none" altLang="en-US" sz="1200"/>
              <a:t>      </a:t>
            </a:r>
            <a:r>
              <a:rPr lang="en-US" altLang="zh-CN" sz="1200"/>
              <a:t>C[m,n] += A[m,k] * B[k,n]</a:t>
            </a:r>
            <a:endParaRPr lang="en-US" altLang="zh-CN" sz="1200"/>
          </a:p>
        </p:txBody>
      </p:sp>
      <p:sp>
        <p:nvSpPr>
          <p:cNvPr id="5" name="文本框 4"/>
          <p:cNvSpPr txBox="1"/>
          <p:nvPr/>
        </p:nvSpPr>
        <p:spPr>
          <a:xfrm>
            <a:off x="5438775" y="2312670"/>
            <a:ext cx="2133600" cy="1045210"/>
          </a:xfrm>
          <a:prstGeom prst="rect">
            <a:avLst/>
          </a:prstGeom>
          <a:solidFill>
            <a:schemeClr val="lt1">
              <a:alpha val="80000"/>
            </a:schemeClr>
          </a:solidFill>
        </p:spPr>
        <p:txBody>
          <a:bodyPr wrap="square" rtlCol="0">
            <a:spAutoFit/>
          </a:bodyPr>
          <a:p>
            <a:r>
              <a:rPr lang="x-none" altLang="en-US" b="1">
                <a:latin typeface="Arial" panose="020B0604020202090204" pitchFamily="34" charset="0"/>
                <a:cs typeface="Arial" panose="020B0604020202090204" pitchFamily="34" charset="0"/>
              </a:rPr>
              <a:t>Outer-Product</a:t>
            </a:r>
            <a:endParaRPr lang="en-US" altLang="zh-CN"/>
          </a:p>
          <a:p>
            <a:r>
              <a:rPr lang="en-US" altLang="zh-CN" sz="1200"/>
              <a:t>for </a:t>
            </a:r>
            <a:r>
              <a:rPr lang="x-none" altLang="en-US" sz="1200"/>
              <a:t>k</a:t>
            </a:r>
            <a:r>
              <a:rPr lang="en-US" altLang="zh-CN" sz="1200"/>
              <a:t> in 0...</a:t>
            </a:r>
            <a:r>
              <a:rPr lang="x-none" altLang="en-US" sz="1200"/>
              <a:t>K</a:t>
            </a:r>
            <a:endParaRPr lang="en-US" altLang="zh-CN" sz="1200"/>
          </a:p>
          <a:p>
            <a:r>
              <a:rPr lang="en-US" altLang="zh-CN" sz="1200"/>
              <a:t>  for </a:t>
            </a:r>
            <a:r>
              <a:rPr lang="x-none" altLang="en-US" sz="1200"/>
              <a:t>m</a:t>
            </a:r>
            <a:r>
              <a:rPr lang="en-US" altLang="zh-CN" sz="1200"/>
              <a:t> in 0...</a:t>
            </a:r>
            <a:r>
              <a:rPr lang="x-none" altLang="en-US" sz="1200"/>
              <a:t>M</a:t>
            </a:r>
            <a:endParaRPr lang="en-US" altLang="zh-CN" sz="1200"/>
          </a:p>
          <a:p>
            <a:r>
              <a:rPr lang="x-none" altLang="en-US" sz="1200"/>
              <a:t>    </a:t>
            </a:r>
            <a:r>
              <a:rPr lang="en-US" altLang="zh-CN" sz="1200"/>
              <a:t>for </a:t>
            </a:r>
            <a:r>
              <a:rPr lang="x-none" altLang="en-US" sz="1200"/>
              <a:t>n</a:t>
            </a:r>
            <a:r>
              <a:rPr lang="en-US" altLang="zh-CN" sz="1200"/>
              <a:t> in 0...</a:t>
            </a:r>
            <a:r>
              <a:rPr lang="x-none" altLang="en-US" sz="1200"/>
              <a:t>N</a:t>
            </a:r>
            <a:endParaRPr lang="en-US" altLang="zh-CN" sz="1200"/>
          </a:p>
          <a:p>
            <a:r>
              <a:rPr lang="x-none" altLang="en-US" sz="1200"/>
              <a:t>      </a:t>
            </a:r>
            <a:r>
              <a:rPr lang="en-US" altLang="zh-CN" sz="1200"/>
              <a:t>C[m,n] += A[m,k] * B[k,n]</a:t>
            </a:r>
            <a:endParaRPr lang="en-US" altLang="zh-CN" sz="1200"/>
          </a:p>
        </p:txBody>
      </p:sp>
      <p:sp>
        <p:nvSpPr>
          <p:cNvPr id="6" name="文本框 5"/>
          <p:cNvSpPr txBox="1"/>
          <p:nvPr/>
        </p:nvSpPr>
        <p:spPr>
          <a:xfrm>
            <a:off x="5438775" y="3713480"/>
            <a:ext cx="2133600" cy="1045210"/>
          </a:xfrm>
          <a:prstGeom prst="rect">
            <a:avLst/>
          </a:prstGeom>
          <a:solidFill>
            <a:schemeClr val="lt1">
              <a:alpha val="80000"/>
            </a:schemeClr>
          </a:solidFill>
        </p:spPr>
        <p:txBody>
          <a:bodyPr wrap="square" rtlCol="0">
            <a:spAutoFit/>
          </a:bodyPr>
          <a:p>
            <a:r>
              <a:rPr lang="x-none" altLang="en-US" b="1">
                <a:latin typeface="Arial" panose="020B0604020202090204" pitchFamily="34" charset="0"/>
                <a:cs typeface="Arial" panose="020B0604020202090204" pitchFamily="34" charset="0"/>
              </a:rPr>
              <a:t>Row-Row</a:t>
            </a:r>
            <a:endParaRPr lang="en-US" altLang="zh-CN"/>
          </a:p>
          <a:p>
            <a:r>
              <a:rPr lang="en-US" altLang="zh-CN" sz="1200"/>
              <a:t>for </a:t>
            </a:r>
            <a:r>
              <a:rPr lang="x-none" altLang="en-US" sz="1200"/>
              <a:t>m</a:t>
            </a:r>
            <a:r>
              <a:rPr lang="en-US" altLang="zh-CN" sz="1200"/>
              <a:t> in 0...</a:t>
            </a:r>
            <a:r>
              <a:rPr lang="x-none" altLang="en-US" sz="1200"/>
              <a:t>M</a:t>
            </a:r>
            <a:endParaRPr lang="en-US" altLang="zh-CN" sz="1200"/>
          </a:p>
          <a:p>
            <a:r>
              <a:rPr lang="en-US" altLang="zh-CN" sz="1200"/>
              <a:t>  for </a:t>
            </a:r>
            <a:r>
              <a:rPr lang="x-none" altLang="en-US" sz="1200"/>
              <a:t>k</a:t>
            </a:r>
            <a:r>
              <a:rPr lang="en-US" altLang="zh-CN" sz="1200"/>
              <a:t> in 0...</a:t>
            </a:r>
            <a:r>
              <a:rPr lang="x-none" altLang="en-US" sz="1200"/>
              <a:t>K</a:t>
            </a:r>
            <a:endParaRPr lang="en-US" altLang="zh-CN" sz="1200"/>
          </a:p>
          <a:p>
            <a:r>
              <a:rPr lang="x-none" altLang="en-US" sz="1200"/>
              <a:t>    </a:t>
            </a:r>
            <a:r>
              <a:rPr lang="en-US" altLang="zh-CN" sz="1200"/>
              <a:t>for </a:t>
            </a:r>
            <a:r>
              <a:rPr lang="x-none" altLang="en-US" sz="1200"/>
              <a:t>n</a:t>
            </a:r>
            <a:r>
              <a:rPr lang="en-US" altLang="zh-CN" sz="1200"/>
              <a:t> in 0...</a:t>
            </a:r>
            <a:r>
              <a:rPr lang="x-none" altLang="en-US" sz="1200"/>
              <a:t>N</a:t>
            </a:r>
            <a:endParaRPr lang="en-US" altLang="zh-CN" sz="1200"/>
          </a:p>
          <a:p>
            <a:r>
              <a:rPr lang="x-none" altLang="en-US" sz="1200"/>
              <a:t>      </a:t>
            </a:r>
            <a:r>
              <a:rPr lang="en-US" altLang="zh-CN" sz="1200"/>
              <a:t>C[m,n] += A[m,k] * B[k,n]</a:t>
            </a:r>
            <a:endParaRPr lang="en-US" altLang="zh-CN" sz="1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373" name="Shape 373"/>
        <p:cNvGrpSpPr/>
        <p:nvPr/>
      </p:nvGrpSpPr>
      <p:grpSpPr>
        <a:xfrm>
          <a:off x="0" y="0"/>
          <a:ext cx="0" cy="0"/>
          <a:chOff x="0" y="0"/>
          <a:chExt cx="0" cy="0"/>
        </a:xfrm>
      </p:grpSpPr>
      <p:sp>
        <p:nvSpPr>
          <p:cNvPr id="374" name="Google Shape;374;p35"/>
          <p:cNvSpPr txBox="1"/>
          <p:nvPr>
            <p:ph type="body" idx="1"/>
          </p:nvPr>
        </p:nvSpPr>
        <p:spPr>
          <a:xfrm>
            <a:off x="413385" y="141923"/>
            <a:ext cx="6859429" cy="461963"/>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2400"/>
              <a:buFont typeface="Arial" panose="020B0604020202090204"/>
              <a:buNone/>
            </a:pPr>
            <a:r>
              <a:rPr lang="zh-CN"/>
              <a:t>Task Generation</a:t>
            </a:r>
            <a:r>
              <a:rPr lang="en-US" altLang="zh-CN">
                <a:sym typeface="+mn-ea"/>
              </a:rPr>
              <a:t> </a:t>
            </a:r>
            <a:r>
              <a:rPr lang="x-none" altLang="en-US">
                <a:sym typeface="+mn-ea"/>
              </a:rPr>
              <a:t>(use TMS and DPG)</a:t>
            </a:r>
            <a:endParaRPr lang="x-none" altLang="en-US">
              <a:ea typeface="宋体" charset="0"/>
            </a:endParaRPr>
          </a:p>
          <a:p>
            <a:pPr marL="0" lvl="0" indent="0" algn="l" rtl="0">
              <a:spcBef>
                <a:spcPts val="0"/>
              </a:spcBef>
              <a:spcAft>
                <a:spcPts val="0"/>
              </a:spcAft>
              <a:buClr>
                <a:schemeClr val="dk1"/>
              </a:buClr>
              <a:buSzPts val="2400"/>
              <a:buFont typeface="Arial" panose="020B0604020202090204"/>
              <a:buNone/>
            </a:pPr>
            <a:endParaRPr lang="zh-CN"/>
          </a:p>
        </p:txBody>
      </p:sp>
      <p:sp>
        <p:nvSpPr>
          <p:cNvPr id="375" name="Google Shape;375;p35"/>
          <p:cNvSpPr txBox="1"/>
          <p:nvPr>
            <p:ph type="dt" idx="10"/>
          </p:nvPr>
        </p:nvSpPr>
        <p:spPr>
          <a:xfrm>
            <a:off x="0" y="4943966"/>
            <a:ext cx="2133600" cy="216086"/>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BB962C8B-B14F-4D97-AF65-F5344CB8AC3E}" type="datetime1">
              <a:rPr lang="en-US" b="0"/>
            </a:fld>
            <a:endParaRPr b="0"/>
          </a:p>
        </p:txBody>
      </p:sp>
      <p:sp>
        <p:nvSpPr>
          <p:cNvPr id="377" name="Google Shape;377;p35"/>
          <p:cNvSpPr txBox="1"/>
          <p:nvPr/>
        </p:nvSpPr>
        <p:spPr>
          <a:xfrm>
            <a:off x="0" y="4943966"/>
            <a:ext cx="2133600" cy="216086"/>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900" b="0">
              <a:solidFill>
                <a:srgbClr val="3B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pic>
        <p:nvPicPr>
          <p:cNvPr id="378" name="Google Shape;378;p35" descr="CleanShot 2025-11-26 at 23.38.04@2x"/>
          <p:cNvPicPr preferRelativeResize="0"/>
          <p:nvPr/>
        </p:nvPicPr>
        <p:blipFill rotWithShape="1">
          <a:blip r:embed="rId1"/>
          <a:srcRect r="50781"/>
          <a:stretch>
            <a:fillRect/>
          </a:stretch>
        </p:blipFill>
        <p:spPr>
          <a:xfrm>
            <a:off x="226695" y="843915"/>
            <a:ext cx="4011454" cy="2513648"/>
          </a:xfrm>
          <a:prstGeom prst="rect">
            <a:avLst/>
          </a:prstGeom>
          <a:noFill/>
          <a:ln>
            <a:noFill/>
          </a:ln>
        </p:spPr>
      </p:pic>
      <p:pic>
        <p:nvPicPr>
          <p:cNvPr id="379" name="Google Shape;379;p35" descr="CleanShot 2025-12-21 at 10.14.31@2x"/>
          <p:cNvPicPr preferRelativeResize="0"/>
          <p:nvPr/>
        </p:nvPicPr>
        <p:blipFill rotWithShape="1">
          <a:blip r:embed="rId2"/>
          <a:srcRect/>
          <a:stretch>
            <a:fillRect/>
          </a:stretch>
        </p:blipFill>
        <p:spPr>
          <a:xfrm>
            <a:off x="4383405" y="897731"/>
            <a:ext cx="4572476" cy="2455069"/>
          </a:xfrm>
          <a:prstGeom prst="rect">
            <a:avLst/>
          </a:prstGeom>
          <a:noFill/>
          <a:ln>
            <a:noFill/>
          </a:ln>
        </p:spPr>
      </p:pic>
      <p:sp>
        <p:nvSpPr>
          <p:cNvPr id="380" name="Google Shape;380;p35"/>
          <p:cNvSpPr txBox="1"/>
          <p:nvPr/>
        </p:nvSpPr>
        <p:spPr>
          <a:xfrm>
            <a:off x="4463891" y="3406855"/>
            <a:ext cx="4639151" cy="43624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200" b="0">
                <a:solidFill>
                  <a:schemeClr val="dk1"/>
                </a:solidFill>
                <a:latin typeface="Arial" panose="020B0604020202090204"/>
                <a:ea typeface="Arial" panose="020B0604020202090204"/>
                <a:cs typeface="Arial" panose="020B0604020202090204"/>
                <a:sym typeface="Arial" panose="020B0604020202090204"/>
              </a:rPr>
              <a:t>1. Parallelism: The outer product strategy has good parallelism, with an average of </a:t>
            </a:r>
            <a:r>
              <a:rPr lang="zh-CN" sz="1200" b="1">
                <a:solidFill>
                  <a:schemeClr val="dk1"/>
                </a:solidFill>
                <a:latin typeface="Arial" panose="020B0604020202090204" pitchFamily="34" charset="0"/>
                <a:ea typeface="Arial" panose="020B0604020202090204"/>
                <a:cs typeface="Arial" panose="020B0604020202090204" pitchFamily="34" charset="0"/>
                <a:sym typeface="Arial" panose="020B0604020202090204"/>
              </a:rPr>
              <a:t>4.54</a:t>
            </a:r>
            <a:r>
              <a:rPr lang="zh-CN" sz="1200" b="0">
                <a:solidFill>
                  <a:schemeClr val="dk1"/>
                </a:solidFill>
                <a:latin typeface="Arial" panose="020B0604020202090204"/>
                <a:ea typeface="Arial" panose="020B0604020202090204"/>
                <a:cs typeface="Arial" panose="020B0604020202090204"/>
                <a:sym typeface="Arial" panose="020B0604020202090204"/>
              </a:rPr>
              <a:t> concurrent tasks.</a:t>
            </a:r>
            <a:endParaRPr lang="zh-CN" sz="1200" b="0">
              <a:solidFill>
                <a:schemeClr val="dk1"/>
              </a:solidFill>
              <a:latin typeface="Arial" panose="020B0604020202090204"/>
              <a:ea typeface="Arial" panose="020B0604020202090204"/>
              <a:cs typeface="Arial" panose="020B0604020202090204"/>
              <a:sym typeface="Arial" panose="020B0604020202090204"/>
            </a:endParaRPr>
          </a:p>
        </p:txBody>
      </p:sp>
      <p:sp>
        <p:nvSpPr>
          <p:cNvPr id="381" name="Google Shape;381;p35"/>
          <p:cNvSpPr txBox="1"/>
          <p:nvPr/>
        </p:nvSpPr>
        <p:spPr>
          <a:xfrm>
            <a:off x="150019" y="3655695"/>
            <a:ext cx="4450080" cy="25146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200" b="0">
                <a:solidFill>
                  <a:srgbClr val="C00000"/>
                </a:solidFill>
                <a:latin typeface="Arial" panose="020B0604020202090204"/>
                <a:ea typeface="Arial" panose="020B0604020202090204"/>
                <a:cs typeface="Arial" panose="020B0604020202090204"/>
                <a:sym typeface="Arial" panose="020B0604020202090204"/>
              </a:rPr>
              <a:t>❶</a:t>
            </a:r>
            <a:r>
              <a:rPr lang="zh-CN" sz="1200" b="0">
                <a:solidFill>
                  <a:schemeClr val="dk1"/>
                </a:solidFill>
                <a:latin typeface="Arial" panose="020B0604020202090204"/>
                <a:ea typeface="Arial" panose="020B0604020202090204"/>
                <a:cs typeface="Arial" panose="020B0604020202090204"/>
                <a:sym typeface="Arial" panose="020B0604020202090204"/>
              </a:rPr>
              <a:t> Use bitmap multiplication to generate tile tasks;</a:t>
            </a:r>
            <a:endParaRPr sz="1200" b="0">
              <a:solidFill>
                <a:schemeClr val="dk1"/>
              </a:solidFill>
              <a:latin typeface="Arial" panose="020B0604020202090204"/>
              <a:ea typeface="Arial" panose="020B0604020202090204"/>
              <a:cs typeface="Arial" panose="020B0604020202090204"/>
              <a:sym typeface="Arial" panose="020B0604020202090204"/>
            </a:endParaRPr>
          </a:p>
        </p:txBody>
      </p:sp>
      <p:sp>
        <p:nvSpPr>
          <p:cNvPr id="382" name="Google Shape;382;p35"/>
          <p:cNvSpPr txBox="1"/>
          <p:nvPr/>
        </p:nvSpPr>
        <p:spPr>
          <a:xfrm>
            <a:off x="150019" y="4030980"/>
            <a:ext cx="4295299" cy="25146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200" b="0">
                <a:solidFill>
                  <a:srgbClr val="C00000"/>
                </a:solidFill>
                <a:latin typeface="Arial" panose="020B0604020202090204"/>
                <a:ea typeface="Arial" panose="020B0604020202090204"/>
                <a:cs typeface="Arial" panose="020B0604020202090204"/>
                <a:sym typeface="Arial" panose="020B0604020202090204"/>
              </a:rPr>
              <a:t>❷</a:t>
            </a:r>
            <a:r>
              <a:rPr lang="zh-CN" sz="1200" b="0">
                <a:solidFill>
                  <a:schemeClr val="dk1"/>
                </a:solidFill>
                <a:latin typeface="Arial" panose="020B0604020202090204"/>
                <a:ea typeface="Arial" panose="020B0604020202090204"/>
                <a:cs typeface="Arial" panose="020B0604020202090204"/>
                <a:sym typeface="Arial" panose="020B0604020202090204"/>
              </a:rPr>
              <a:t> Gather tile tasks in </a:t>
            </a:r>
            <a:r>
              <a:rPr lang="zh-CN" sz="1200" b="1">
                <a:solidFill>
                  <a:schemeClr val="dk1"/>
                </a:solidFill>
                <a:latin typeface="Arial" panose="020B0604020202090204" pitchFamily="34" charset="0"/>
                <a:ea typeface="Arial" panose="020B0604020202090204"/>
                <a:cs typeface="Arial" panose="020B0604020202090204" pitchFamily="34" charset="0"/>
                <a:sym typeface="Arial" panose="020B0604020202090204"/>
              </a:rPr>
              <a:t>outer</a:t>
            </a:r>
            <a:r>
              <a:rPr lang="x-none" altLang="zh-CN" sz="1200" b="1">
                <a:solidFill>
                  <a:schemeClr val="dk1"/>
                </a:solidFill>
                <a:latin typeface="Arial" panose="020B0604020202090204" pitchFamily="34" charset="0"/>
                <a:ea typeface="Arial" panose="020B0604020202090204"/>
                <a:cs typeface="Arial" panose="020B0604020202090204" pitchFamily="34" charset="0"/>
                <a:sym typeface="Arial" panose="020B0604020202090204"/>
              </a:rPr>
              <a:t>-</a:t>
            </a:r>
            <a:r>
              <a:rPr lang="zh-CN" sz="1200" b="1">
                <a:solidFill>
                  <a:schemeClr val="dk1"/>
                </a:solidFill>
                <a:latin typeface="Arial" panose="020B0604020202090204" pitchFamily="34" charset="0"/>
                <a:ea typeface="Arial" panose="020B0604020202090204"/>
                <a:cs typeface="Arial" panose="020B0604020202090204" pitchFamily="34" charset="0"/>
                <a:sym typeface="Arial" panose="020B0604020202090204"/>
              </a:rPr>
              <a:t>product order</a:t>
            </a:r>
            <a:r>
              <a:rPr lang="zh-CN" sz="1200" b="0">
                <a:solidFill>
                  <a:schemeClr val="dk1"/>
                </a:solidFill>
                <a:latin typeface="Arial" panose="020B0604020202090204"/>
                <a:ea typeface="Arial" panose="020B0604020202090204"/>
                <a:cs typeface="Arial" panose="020B0604020202090204"/>
                <a:sym typeface="Arial" panose="020B0604020202090204"/>
              </a:rPr>
              <a:t>;</a:t>
            </a:r>
            <a:endParaRPr sz="1200" b="0">
              <a:solidFill>
                <a:schemeClr val="dk1"/>
              </a:solidFill>
              <a:latin typeface="Arial" panose="020B0604020202090204"/>
              <a:ea typeface="Arial" panose="020B0604020202090204"/>
              <a:cs typeface="Arial" panose="020B0604020202090204"/>
              <a:sym typeface="Arial" panose="020B0604020202090204"/>
            </a:endParaRPr>
          </a:p>
        </p:txBody>
      </p:sp>
      <p:sp>
        <p:nvSpPr>
          <p:cNvPr id="383" name="Google Shape;383;p35"/>
          <p:cNvSpPr txBox="1"/>
          <p:nvPr/>
        </p:nvSpPr>
        <p:spPr>
          <a:xfrm>
            <a:off x="150019" y="4406265"/>
            <a:ext cx="3048000" cy="25146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200" b="0">
                <a:solidFill>
                  <a:srgbClr val="C00000"/>
                </a:solidFill>
                <a:latin typeface="Arial" panose="020B0604020202090204"/>
                <a:ea typeface="Arial" panose="020B0604020202090204"/>
                <a:cs typeface="Arial" panose="020B0604020202090204"/>
                <a:sym typeface="Arial" panose="020B0604020202090204"/>
              </a:rPr>
              <a:t>❸</a:t>
            </a:r>
            <a:r>
              <a:rPr lang="zh-CN" sz="1200" b="0">
                <a:solidFill>
                  <a:schemeClr val="dk1"/>
                </a:solidFill>
                <a:latin typeface="Arial" panose="020B0604020202090204"/>
                <a:ea typeface="Arial" panose="020B0604020202090204"/>
                <a:cs typeface="Arial" panose="020B0604020202090204"/>
                <a:sym typeface="Arial" panose="020B0604020202090204"/>
              </a:rPr>
              <a:t> Dispatch tile tasks to DPGs.</a:t>
            </a:r>
            <a:endParaRPr sz="1200" b="1">
              <a:solidFill>
                <a:schemeClr val="dk1"/>
              </a:solidFill>
              <a:latin typeface="Arial" panose="020B0604020202090204"/>
              <a:ea typeface="Arial" panose="020B0604020202090204"/>
              <a:cs typeface="Arial" panose="020B0604020202090204"/>
              <a:sym typeface="Arial" panose="020B0604020202090204"/>
            </a:endParaRPr>
          </a:p>
        </p:txBody>
      </p:sp>
      <p:sp>
        <p:nvSpPr>
          <p:cNvPr id="384" name="Google Shape;384;p35"/>
          <p:cNvSpPr/>
          <p:nvPr/>
        </p:nvSpPr>
        <p:spPr>
          <a:xfrm>
            <a:off x="197644" y="3651885"/>
            <a:ext cx="4247674" cy="324326"/>
          </a:xfrm>
          <a:prstGeom prst="rect">
            <a:avLst/>
          </a:prstGeom>
          <a:solidFill>
            <a:schemeClr val="lt1">
              <a:alpha val="74901"/>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200" b="1">
              <a:solidFill>
                <a:schemeClr val="lt1"/>
              </a:solidFill>
              <a:latin typeface="Arial" panose="020B0604020202090204"/>
              <a:ea typeface="Arial" panose="020B0604020202090204"/>
              <a:cs typeface="Arial" panose="020B0604020202090204"/>
              <a:sym typeface="Arial" panose="020B0604020202090204"/>
            </a:endParaRPr>
          </a:p>
        </p:txBody>
      </p:sp>
      <p:sp>
        <p:nvSpPr>
          <p:cNvPr id="385" name="Google Shape;385;p35"/>
          <p:cNvSpPr/>
          <p:nvPr/>
        </p:nvSpPr>
        <p:spPr>
          <a:xfrm>
            <a:off x="185261" y="4391025"/>
            <a:ext cx="3942398" cy="324326"/>
          </a:xfrm>
          <a:prstGeom prst="rect">
            <a:avLst/>
          </a:prstGeom>
          <a:solidFill>
            <a:schemeClr val="lt1">
              <a:alpha val="74901"/>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200" b="0">
              <a:solidFill>
                <a:schemeClr val="lt1"/>
              </a:solidFill>
              <a:latin typeface="Arial" panose="020B0604020202090204"/>
              <a:ea typeface="Arial" panose="020B0604020202090204"/>
              <a:cs typeface="Arial" panose="020B0604020202090204"/>
              <a:sym typeface="Arial" panose="020B0604020202090204"/>
            </a:endParaRPr>
          </a:p>
        </p:txBody>
      </p:sp>
      <p:sp>
        <p:nvSpPr>
          <p:cNvPr id="386" name="Google Shape;386;p35"/>
          <p:cNvSpPr txBox="1"/>
          <p:nvPr/>
        </p:nvSpPr>
        <p:spPr>
          <a:xfrm>
            <a:off x="4463891" y="3912156"/>
            <a:ext cx="4638675" cy="43624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200" b="0">
                <a:solidFill>
                  <a:schemeClr val="dk1"/>
                </a:solidFill>
                <a:latin typeface="Arial" panose="020B0604020202090204"/>
                <a:ea typeface="Arial" panose="020B0604020202090204"/>
                <a:cs typeface="Arial" panose="020B0604020202090204"/>
                <a:sym typeface="Arial" panose="020B0604020202090204"/>
              </a:rPr>
              <a:t>2. K-dimensional Alignment: Achieves </a:t>
            </a:r>
            <a:r>
              <a:rPr lang="zh-CN" sz="1200" b="1">
                <a:solidFill>
                  <a:schemeClr val="dk1"/>
                </a:solidFill>
                <a:latin typeface="Arial" panose="020B0604020202090204" pitchFamily="34" charset="0"/>
                <a:ea typeface="Arial" panose="020B0604020202090204"/>
                <a:cs typeface="Arial" panose="020B0604020202090204" pitchFamily="34" charset="0"/>
                <a:sym typeface="Arial" panose="020B0604020202090204"/>
              </a:rPr>
              <a:t>47.38%</a:t>
            </a:r>
            <a:r>
              <a:rPr lang="zh-CN" sz="1200" b="0">
                <a:solidFill>
                  <a:schemeClr val="dk1"/>
                </a:solidFill>
                <a:latin typeface="Arial" panose="020B0604020202090204"/>
                <a:ea typeface="Arial" panose="020B0604020202090204"/>
                <a:cs typeface="Arial" panose="020B0604020202090204"/>
                <a:sym typeface="Arial" panose="020B0604020202090204"/>
              </a:rPr>
              <a:t> peak </a:t>
            </a:r>
            <a:r>
              <a:rPr lang="x-none" altLang="zh-CN" sz="1200" b="0">
                <a:solidFill>
                  <a:schemeClr val="dk1"/>
                </a:solidFill>
                <a:latin typeface="Arial" panose="020B0604020202090204"/>
                <a:ea typeface="Arial" panose="020B0604020202090204"/>
                <a:cs typeface="Arial" panose="020B0604020202090204"/>
                <a:sym typeface="Arial" panose="020B0604020202090204"/>
              </a:rPr>
              <a:t>alignment</a:t>
            </a:r>
            <a:r>
              <a:rPr lang="zh-CN" sz="1200" b="0">
                <a:solidFill>
                  <a:schemeClr val="dk1"/>
                </a:solidFill>
                <a:latin typeface="Arial" panose="020B0604020202090204"/>
                <a:ea typeface="Arial" panose="020B0604020202090204"/>
                <a:cs typeface="Arial" panose="020B0604020202090204"/>
                <a:sym typeface="Arial" panose="020B0604020202090204"/>
              </a:rPr>
              <a:t> rate, </a:t>
            </a:r>
            <a:r>
              <a:rPr lang="x-none" altLang="zh-CN" sz="1200" b="0">
                <a:solidFill>
                  <a:schemeClr val="dk1"/>
                </a:solidFill>
                <a:latin typeface="Arial" panose="020B0604020202090204"/>
                <a:ea typeface="Arial" panose="020B0604020202090204"/>
                <a:cs typeface="Arial" panose="020B0604020202090204"/>
                <a:sym typeface="Arial" panose="020B0604020202090204"/>
              </a:rPr>
              <a:t>reducing </a:t>
            </a:r>
            <a:r>
              <a:rPr lang="zh-CN" sz="1200" b="0">
                <a:solidFill>
                  <a:schemeClr val="dk1"/>
                </a:solidFill>
                <a:latin typeface="Arial" panose="020B0604020202090204"/>
                <a:ea typeface="Arial" panose="020B0604020202090204"/>
                <a:cs typeface="Arial" panose="020B0604020202090204"/>
                <a:sym typeface="Arial" panose="020B0604020202090204"/>
              </a:rPr>
              <a:t>read overhead.</a:t>
            </a:r>
            <a:endParaRPr lang="zh-CN" sz="1200" b="0">
              <a:solidFill>
                <a:schemeClr val="dk1"/>
              </a:solidFill>
              <a:latin typeface="Arial" panose="020B0604020202090204"/>
              <a:ea typeface="Arial" panose="020B0604020202090204"/>
              <a:cs typeface="Arial" panose="020B0604020202090204"/>
              <a:sym typeface="Arial" panose="020B0604020202090204"/>
            </a:endParaRPr>
          </a:p>
        </p:txBody>
      </p:sp>
      <p:sp>
        <p:nvSpPr>
          <p:cNvPr id="387" name="Google Shape;387;p35"/>
          <p:cNvSpPr txBox="1"/>
          <p:nvPr/>
        </p:nvSpPr>
        <p:spPr>
          <a:xfrm>
            <a:off x="4463891" y="4417457"/>
            <a:ext cx="4617244" cy="43624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200" b="0">
                <a:solidFill>
                  <a:schemeClr val="dk1"/>
                </a:solidFill>
                <a:latin typeface="Arial" panose="020B0604020202090204"/>
                <a:ea typeface="Arial" panose="020B0604020202090204"/>
                <a:cs typeface="Arial" panose="020B0604020202090204"/>
                <a:sym typeface="Arial" panose="020B0604020202090204"/>
              </a:rPr>
              <a:t>3. Write conflicts: Low conflict rate (peak </a:t>
            </a:r>
            <a:r>
              <a:rPr lang="zh-CN" sz="1200" b="1">
                <a:solidFill>
                  <a:schemeClr val="dk1"/>
                </a:solidFill>
                <a:latin typeface="Arial" panose="020B0604020202090204" pitchFamily="34" charset="0"/>
                <a:ea typeface="Arial" panose="020B0604020202090204"/>
                <a:cs typeface="Arial" panose="020B0604020202090204" pitchFamily="34" charset="0"/>
                <a:sym typeface="Arial" panose="020B0604020202090204"/>
              </a:rPr>
              <a:t>6.2%</a:t>
            </a:r>
            <a:r>
              <a:rPr lang="zh-CN" sz="1200" b="0">
                <a:solidFill>
                  <a:schemeClr val="dk1"/>
                </a:solidFill>
                <a:latin typeface="Arial" panose="020B0604020202090204"/>
                <a:ea typeface="Arial" panose="020B0604020202090204"/>
                <a:cs typeface="Arial" panose="020B0604020202090204"/>
                <a:sym typeface="Arial" panose="020B0604020202090204"/>
              </a:rPr>
              <a:t>), alleviating throughput bottlenecks.</a:t>
            </a:r>
            <a:endParaRPr lang="zh-CN" sz="1200" b="0">
              <a:solidFill>
                <a:schemeClr val="dk1"/>
              </a:solidFill>
              <a:latin typeface="Arial" panose="020B0604020202090204"/>
              <a:ea typeface="Arial" panose="020B0604020202090204"/>
              <a:cs typeface="Arial" panose="020B0604020202090204"/>
              <a:sym typeface="Arial" panose="020B0604020202090204"/>
            </a:endParaRPr>
          </a:p>
        </p:txBody>
      </p:sp>
      <p:sp>
        <p:nvSpPr>
          <p:cNvPr id="2" name="灯片编号占位符 1"/>
          <p:cNvSpPr>
            <a:spLocks noGrp="1"/>
          </p:cNvSpPr>
          <p:nvPr>
            <p:ph type="sldNum" idx="12"/>
          </p:nvPr>
        </p:nvSpPr>
        <p:spPr/>
        <p:txBody>
          <a:bodyPr/>
          <a:p>
            <a:pPr marL="0" lvl="0" indent="0" algn="l" rtl="0">
              <a:spcBef>
                <a:spcPts val="0"/>
              </a:spcBef>
              <a:spcAft>
                <a:spcPts val="0"/>
              </a:spcAft>
              <a:buNone/>
            </a:pPr>
            <a:fld id="{00000000-1234-1234-1234-123412341234}" type="slidenum">
              <a:rPr lang="zh-CN"/>
            </a:fld>
            <a:endParaRPr b="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391" name="Shape 391"/>
        <p:cNvGrpSpPr/>
        <p:nvPr/>
      </p:nvGrpSpPr>
      <p:grpSpPr>
        <a:xfrm>
          <a:off x="0" y="0"/>
          <a:ext cx="0" cy="0"/>
          <a:chOff x="0" y="0"/>
          <a:chExt cx="0" cy="0"/>
        </a:xfrm>
      </p:grpSpPr>
      <p:sp>
        <p:nvSpPr>
          <p:cNvPr id="392" name="Google Shape;392;p36"/>
          <p:cNvSpPr txBox="1"/>
          <p:nvPr>
            <p:ph type="body" idx="1"/>
          </p:nvPr>
        </p:nvSpPr>
        <p:spPr>
          <a:xfrm>
            <a:off x="413385" y="141923"/>
            <a:ext cx="6859429" cy="461963"/>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2400"/>
              <a:buFont typeface="Arial" panose="020B0604020202090204"/>
              <a:buNone/>
            </a:pPr>
            <a:r>
              <a:rPr lang="zh-CN"/>
              <a:t>Numeric Computation</a:t>
            </a:r>
            <a:endParaRPr lang="zh-CN"/>
          </a:p>
        </p:txBody>
      </p:sp>
      <p:sp>
        <p:nvSpPr>
          <p:cNvPr id="394" name="Google Shape;394;p36"/>
          <p:cNvSpPr txBox="1"/>
          <p:nvPr/>
        </p:nvSpPr>
        <p:spPr>
          <a:xfrm>
            <a:off x="0" y="4943966"/>
            <a:ext cx="2133600" cy="216086"/>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900" b="0">
              <a:solidFill>
                <a:srgbClr val="3B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sp>
        <p:nvSpPr>
          <p:cNvPr id="395" name="Google Shape;395;p36"/>
          <p:cNvSpPr txBox="1"/>
          <p:nvPr/>
        </p:nvSpPr>
        <p:spPr>
          <a:xfrm>
            <a:off x="3950970" y="4062730"/>
            <a:ext cx="4939030" cy="62103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altLang="zh-CN" sz="1200" b="0">
                <a:solidFill>
                  <a:schemeClr val="dk1"/>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The Segmented Dot Product Unit (SDPU) incorporates "merge and forward units" to enable the parallel execution of multiple T4 tasks within a single cycle.</a:t>
            </a:r>
            <a:endParaRPr lang="en-US" altLang="zh-CN" sz="1200" b="0">
              <a:solidFill>
                <a:schemeClr val="dk1"/>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pic>
        <p:nvPicPr>
          <p:cNvPr id="396" name="Google Shape;396;p36" descr="CleanShot 2025-12-21 at 10.04.06@2x"/>
          <p:cNvPicPr preferRelativeResize="0"/>
          <p:nvPr/>
        </p:nvPicPr>
        <p:blipFill rotWithShape="1">
          <a:blip r:embed="rId1"/>
          <a:srcRect/>
          <a:stretch>
            <a:fillRect/>
          </a:stretch>
        </p:blipFill>
        <p:spPr>
          <a:xfrm>
            <a:off x="251460" y="968693"/>
            <a:ext cx="3360420" cy="1743075"/>
          </a:xfrm>
          <a:prstGeom prst="rect">
            <a:avLst/>
          </a:prstGeom>
          <a:noFill/>
          <a:ln>
            <a:noFill/>
          </a:ln>
        </p:spPr>
      </p:pic>
      <p:sp>
        <p:nvSpPr>
          <p:cNvPr id="397" name="Google Shape;397;p36"/>
          <p:cNvSpPr/>
          <p:nvPr/>
        </p:nvSpPr>
        <p:spPr>
          <a:xfrm>
            <a:off x="2518410" y="1935004"/>
            <a:ext cx="485775" cy="431959"/>
          </a:xfrm>
          <a:prstGeom prst="rect">
            <a:avLst/>
          </a:prstGeom>
          <a:noFill/>
          <a:ln w="25400" cap="flat" cmpd="sng">
            <a:solidFill>
              <a:srgbClr val="C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lt1"/>
              </a:solidFill>
              <a:latin typeface="Arial" panose="020B0604020202090204"/>
              <a:ea typeface="Arial" panose="020B0604020202090204"/>
              <a:cs typeface="Arial" panose="020B0604020202090204"/>
              <a:sym typeface="Arial" panose="020B0604020202090204"/>
            </a:endParaRPr>
          </a:p>
        </p:txBody>
      </p:sp>
      <p:sp>
        <p:nvSpPr>
          <p:cNvPr id="398" name="Google Shape;398;p36"/>
          <p:cNvSpPr/>
          <p:nvPr/>
        </p:nvSpPr>
        <p:spPr>
          <a:xfrm>
            <a:off x="251460" y="963454"/>
            <a:ext cx="2214086" cy="1782128"/>
          </a:xfrm>
          <a:prstGeom prst="rect">
            <a:avLst/>
          </a:prstGeom>
          <a:solidFill>
            <a:schemeClr val="lt1">
              <a:alpha val="74901"/>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lt1"/>
              </a:solidFill>
              <a:latin typeface="Arial" panose="020B0604020202090204"/>
              <a:ea typeface="Arial" panose="020B0604020202090204"/>
              <a:cs typeface="Arial" panose="020B0604020202090204"/>
              <a:sym typeface="Arial" panose="020B0604020202090204"/>
            </a:endParaRPr>
          </a:p>
        </p:txBody>
      </p:sp>
      <p:pic>
        <p:nvPicPr>
          <p:cNvPr id="399" name="Google Shape;399;p36" descr="CleanShot 2025-12-21 at 10.04.06@2x"/>
          <p:cNvPicPr preferRelativeResize="0"/>
          <p:nvPr/>
        </p:nvPicPr>
        <p:blipFill rotWithShape="1">
          <a:blip r:embed="rId1"/>
          <a:srcRect l="67186" t="54336" r="19545" b="15287"/>
          <a:stretch>
            <a:fillRect/>
          </a:stretch>
        </p:blipFill>
        <p:spPr>
          <a:xfrm>
            <a:off x="792004" y="965359"/>
            <a:ext cx="1432084" cy="1700689"/>
          </a:xfrm>
          <a:prstGeom prst="rect">
            <a:avLst/>
          </a:prstGeom>
          <a:noFill/>
          <a:ln>
            <a:noFill/>
          </a:ln>
        </p:spPr>
      </p:pic>
      <p:cxnSp>
        <p:nvCxnSpPr>
          <p:cNvPr id="400" name="Google Shape;400;p36"/>
          <p:cNvCxnSpPr/>
          <p:nvPr/>
        </p:nvCxnSpPr>
        <p:spPr>
          <a:xfrm>
            <a:off x="2195513" y="1017270"/>
            <a:ext cx="324326" cy="918210"/>
          </a:xfrm>
          <a:prstGeom prst="straightConnector1">
            <a:avLst/>
          </a:prstGeom>
          <a:noFill/>
          <a:ln w="25400" cap="flat" cmpd="sng">
            <a:solidFill>
              <a:srgbClr val="C00000"/>
            </a:solidFill>
            <a:prstDash val="dash"/>
            <a:round/>
            <a:headEnd type="none" w="sm" len="sm"/>
            <a:tailEnd type="none" w="sm" len="sm"/>
          </a:ln>
        </p:spPr>
      </p:cxnSp>
      <p:cxnSp>
        <p:nvCxnSpPr>
          <p:cNvPr id="401" name="Google Shape;401;p36"/>
          <p:cNvCxnSpPr/>
          <p:nvPr/>
        </p:nvCxnSpPr>
        <p:spPr>
          <a:xfrm rot="10800000" flipH="1">
            <a:off x="2249805" y="2367439"/>
            <a:ext cx="323850" cy="270034"/>
          </a:xfrm>
          <a:prstGeom prst="straightConnector1">
            <a:avLst/>
          </a:prstGeom>
          <a:noFill/>
          <a:ln w="25400" cap="flat" cmpd="sng">
            <a:solidFill>
              <a:srgbClr val="C00000"/>
            </a:solidFill>
            <a:prstDash val="dash"/>
            <a:round/>
            <a:headEnd type="none" w="sm" len="sm"/>
            <a:tailEnd type="none" w="sm" len="sm"/>
          </a:ln>
        </p:spPr>
      </p:cxnSp>
      <p:sp>
        <p:nvSpPr>
          <p:cNvPr id="402" name="Google Shape;402;p36"/>
          <p:cNvSpPr/>
          <p:nvPr/>
        </p:nvSpPr>
        <p:spPr>
          <a:xfrm rot="-1620000">
            <a:off x="3421380" y="2710815"/>
            <a:ext cx="529114" cy="270034"/>
          </a:xfrm>
          <a:prstGeom prst="rightArrow">
            <a:avLst>
              <a:gd name="adj1" fmla="val 50000"/>
              <a:gd name="adj2" fmla="val 50000"/>
            </a:avLst>
          </a:prstGeom>
          <a:noFill/>
          <a:ln w="25400" cap="flat" cmpd="sng">
            <a:solidFill>
              <a:srgbClr val="C00000"/>
            </a:solidFill>
            <a:prstDash val="dash"/>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lt1"/>
              </a:solidFill>
              <a:latin typeface="Arial" panose="020B0604020202090204"/>
              <a:ea typeface="Arial" panose="020B0604020202090204"/>
              <a:cs typeface="Arial" panose="020B0604020202090204"/>
              <a:sym typeface="Arial" panose="020B0604020202090204"/>
            </a:endParaRPr>
          </a:p>
        </p:txBody>
      </p:sp>
      <p:sp>
        <p:nvSpPr>
          <p:cNvPr id="403" name="Google Shape;403;p36"/>
          <p:cNvSpPr txBox="1"/>
          <p:nvPr/>
        </p:nvSpPr>
        <p:spPr>
          <a:xfrm>
            <a:off x="338138" y="3031808"/>
            <a:ext cx="3048000" cy="25146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200" b="0">
                <a:solidFill>
                  <a:schemeClr val="dk1"/>
                </a:solidFill>
                <a:latin typeface="Arial" panose="020B0604020202090204"/>
                <a:ea typeface="Arial" panose="020B0604020202090204"/>
                <a:cs typeface="Arial" panose="020B0604020202090204"/>
                <a:sym typeface="Arial" panose="020B0604020202090204"/>
              </a:rPr>
              <a:t>21: C[2] += A[1][0]×B[0][0]</a:t>
            </a:r>
            <a:endParaRPr lang="zh-CN" sz="1200" b="0">
              <a:solidFill>
                <a:schemeClr val="dk1"/>
              </a:solidFill>
              <a:latin typeface="Arial" panose="020B0604020202090204"/>
              <a:ea typeface="Arial" panose="020B0604020202090204"/>
              <a:cs typeface="Arial" panose="020B0604020202090204"/>
              <a:sym typeface="Arial" panose="020B0604020202090204"/>
            </a:endParaRPr>
          </a:p>
        </p:txBody>
      </p:sp>
      <p:sp>
        <p:nvSpPr>
          <p:cNvPr id="404" name="Google Shape;404;p36"/>
          <p:cNvSpPr txBox="1"/>
          <p:nvPr/>
        </p:nvSpPr>
        <p:spPr>
          <a:xfrm>
            <a:off x="338138" y="3382804"/>
            <a:ext cx="3811429" cy="25146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200" b="0">
                <a:solidFill>
                  <a:schemeClr val="dk1"/>
                </a:solidFill>
                <a:latin typeface="Arial" panose="020B0604020202090204"/>
                <a:ea typeface="Arial" panose="020B0604020202090204"/>
                <a:cs typeface="Arial" panose="020B0604020202090204"/>
                <a:sym typeface="Arial" panose="020B0604020202090204"/>
              </a:rPr>
              <a:t>3F: C[3] += A[1][0,1,2,3]×B[0][0,1,2,3]</a:t>
            </a:r>
            <a:endParaRPr lang="zh-CN" sz="1200" b="0">
              <a:solidFill>
                <a:schemeClr val="dk1"/>
              </a:solidFill>
              <a:latin typeface="Arial" panose="020B0604020202090204"/>
              <a:ea typeface="Arial" panose="020B0604020202090204"/>
              <a:cs typeface="Arial" panose="020B0604020202090204"/>
              <a:sym typeface="Arial" panose="020B0604020202090204"/>
            </a:endParaRPr>
          </a:p>
        </p:txBody>
      </p:sp>
      <p:sp>
        <p:nvSpPr>
          <p:cNvPr id="405" name="Google Shape;405;p36"/>
          <p:cNvSpPr txBox="1"/>
          <p:nvPr/>
        </p:nvSpPr>
        <p:spPr>
          <a:xfrm>
            <a:off x="338138" y="3733800"/>
            <a:ext cx="3048000" cy="25146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200" b="0">
                <a:solidFill>
                  <a:schemeClr val="dk1"/>
                </a:solidFill>
                <a:latin typeface="Arial" panose="020B0604020202090204"/>
                <a:ea typeface="Arial" panose="020B0604020202090204"/>
                <a:cs typeface="Arial" panose="020B0604020202090204"/>
                <a:sym typeface="Arial" panose="020B0604020202090204"/>
              </a:rPr>
              <a:t>49: C[4] += A[1][0,3]×B[0][0,3]</a:t>
            </a:r>
            <a:endParaRPr lang="zh-CN" sz="1200" b="0">
              <a:solidFill>
                <a:schemeClr val="dk1"/>
              </a:solidFill>
              <a:latin typeface="Arial" panose="020B0604020202090204"/>
              <a:ea typeface="Arial" panose="020B0604020202090204"/>
              <a:cs typeface="Arial" panose="020B0604020202090204"/>
              <a:sym typeface="Arial" panose="020B0604020202090204"/>
            </a:endParaRPr>
          </a:p>
        </p:txBody>
      </p:sp>
      <p:sp>
        <p:nvSpPr>
          <p:cNvPr id="406" name="Google Shape;406;p36"/>
          <p:cNvSpPr txBox="1"/>
          <p:nvPr/>
        </p:nvSpPr>
        <p:spPr>
          <a:xfrm>
            <a:off x="338138" y="4084796"/>
            <a:ext cx="3048000" cy="25146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200" b="0">
                <a:solidFill>
                  <a:schemeClr val="dk1"/>
                </a:solidFill>
                <a:latin typeface="Arial" panose="020B0604020202090204"/>
                <a:ea typeface="Arial" panose="020B0604020202090204"/>
                <a:cs typeface="Arial" panose="020B0604020202090204"/>
                <a:sym typeface="Arial" panose="020B0604020202090204"/>
              </a:rPr>
              <a:t>78: C[7] += A[3][3]×B[3][3]</a:t>
            </a:r>
            <a:endParaRPr lang="zh-CN" sz="1200" b="0">
              <a:solidFill>
                <a:schemeClr val="dk1"/>
              </a:solidFill>
              <a:latin typeface="Arial" panose="020B0604020202090204"/>
              <a:ea typeface="Arial" panose="020B0604020202090204"/>
              <a:cs typeface="Arial" panose="020B0604020202090204"/>
              <a:sym typeface="Arial" panose="020B0604020202090204"/>
            </a:endParaRPr>
          </a:p>
        </p:txBody>
      </p:sp>
      <p:sp>
        <p:nvSpPr>
          <p:cNvPr id="407" name="Google Shape;407;p36"/>
          <p:cNvSpPr txBox="1"/>
          <p:nvPr/>
        </p:nvSpPr>
        <p:spPr>
          <a:xfrm>
            <a:off x="338138" y="4435792"/>
            <a:ext cx="3352800" cy="25146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200" b="0">
                <a:solidFill>
                  <a:schemeClr val="dk1"/>
                </a:solidFill>
                <a:latin typeface="Arial" panose="020B0604020202090204"/>
                <a:ea typeface="Arial" panose="020B0604020202090204"/>
                <a:cs typeface="Arial" panose="020B0604020202090204"/>
                <a:sym typeface="Arial" panose="020B0604020202090204"/>
              </a:rPr>
              <a:t>6E: C[6] += A[3][1,2,3]×B[0][1,2,3]</a:t>
            </a:r>
            <a:endParaRPr lang="zh-CN" sz="1200" b="0">
              <a:solidFill>
                <a:schemeClr val="dk1"/>
              </a:solidFill>
              <a:latin typeface="Arial" panose="020B0604020202090204"/>
              <a:ea typeface="Arial" panose="020B0604020202090204"/>
              <a:cs typeface="Arial" panose="020B0604020202090204"/>
              <a:sym typeface="Arial" panose="020B0604020202090204"/>
            </a:endParaRPr>
          </a:p>
        </p:txBody>
      </p:sp>
      <p:sp>
        <p:nvSpPr>
          <p:cNvPr id="408" name="Google Shape;408;p36"/>
          <p:cNvSpPr/>
          <p:nvPr/>
        </p:nvSpPr>
        <p:spPr>
          <a:xfrm>
            <a:off x="359410" y="3016250"/>
            <a:ext cx="3024505" cy="1664335"/>
          </a:xfrm>
          <a:prstGeom prst="rect">
            <a:avLst/>
          </a:prstGeom>
          <a:noFill/>
          <a:ln w="25400" cap="flat" cmpd="sng">
            <a:solidFill>
              <a:srgbClr val="C00000"/>
            </a:solidFill>
            <a:prstDash val="dash"/>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lt1"/>
              </a:solidFill>
              <a:latin typeface="Arial" panose="020B0604020202090204"/>
              <a:ea typeface="Arial" panose="020B0604020202090204"/>
              <a:cs typeface="Arial" panose="020B0604020202090204"/>
              <a:sym typeface="Arial" panose="020B0604020202090204"/>
            </a:endParaRPr>
          </a:p>
        </p:txBody>
      </p:sp>
      <p:sp>
        <p:nvSpPr>
          <p:cNvPr id="409" name="Google Shape;409;p36"/>
          <p:cNvSpPr/>
          <p:nvPr/>
        </p:nvSpPr>
        <p:spPr>
          <a:xfrm rot="5400000">
            <a:off x="1904048" y="2605564"/>
            <a:ext cx="529114" cy="270034"/>
          </a:xfrm>
          <a:prstGeom prst="rightArrow">
            <a:avLst>
              <a:gd name="adj1" fmla="val 50000"/>
              <a:gd name="adj2" fmla="val 50000"/>
            </a:avLst>
          </a:prstGeom>
          <a:noFill/>
          <a:ln w="25400" cap="flat" cmpd="sng">
            <a:solidFill>
              <a:srgbClr val="C00000"/>
            </a:solidFill>
            <a:prstDash val="dash"/>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lt1"/>
              </a:solidFill>
              <a:latin typeface="Arial" panose="020B0604020202090204"/>
              <a:ea typeface="Arial" panose="020B0604020202090204"/>
              <a:cs typeface="Arial" panose="020B0604020202090204"/>
              <a:sym typeface="Arial" panose="020B0604020202090204"/>
            </a:endParaRPr>
          </a:p>
        </p:txBody>
      </p:sp>
      <p:pic>
        <p:nvPicPr>
          <p:cNvPr id="410" name="Google Shape;410;p36" descr="CleanShot 2025-12-25 at 10.56.36@2x"/>
          <p:cNvPicPr preferRelativeResize="0"/>
          <p:nvPr/>
        </p:nvPicPr>
        <p:blipFill rotWithShape="1">
          <a:blip r:embed="rId2"/>
          <a:srcRect l="11876"/>
          <a:stretch>
            <a:fillRect/>
          </a:stretch>
        </p:blipFill>
        <p:spPr>
          <a:xfrm>
            <a:off x="3977640" y="966787"/>
            <a:ext cx="4939189" cy="2818448"/>
          </a:xfrm>
          <a:prstGeom prst="rect">
            <a:avLst/>
          </a:prstGeom>
          <a:noFill/>
          <a:ln>
            <a:noFill/>
          </a:ln>
        </p:spPr>
      </p:pic>
      <p:sp>
        <p:nvSpPr>
          <p:cNvPr id="3" name="日期占位符 2"/>
          <p:cNvSpPr>
            <a:spLocks noGrp="1"/>
          </p:cNvSpPr>
          <p:nvPr>
            <p:ph type="dt" idx="10"/>
          </p:nvPr>
        </p:nvSpPr>
        <p:spPr/>
        <p:txBody>
          <a:bodyPr/>
          <a:p>
            <a:fld id="{BB962C8B-B14F-4D97-AF65-F5344CB8AC3E}" type="datetime1">
              <a:rPr lang="en-US"/>
            </a:fld>
            <a:endParaRPr lang="en-US"/>
          </a:p>
        </p:txBody>
      </p:sp>
      <p:sp>
        <p:nvSpPr>
          <p:cNvPr id="2" name="灯片编号占位符 1"/>
          <p:cNvSpPr>
            <a:spLocks noGrp="1"/>
          </p:cNvSpPr>
          <p:nvPr>
            <p:ph type="sldNum" idx="12"/>
          </p:nvPr>
        </p:nvSpPr>
        <p:spPr/>
        <p:txBody>
          <a:bodyPr/>
          <a:p>
            <a:pPr marL="0" lvl="0" indent="0" algn="l" rtl="0">
              <a:spcBef>
                <a:spcPts val="0"/>
              </a:spcBef>
              <a:spcAft>
                <a:spcPts val="0"/>
              </a:spcAft>
              <a:buNone/>
            </a:pPr>
            <a:fld id="{00000000-1234-1234-1234-123412341234}" type="slidenum">
              <a:rPr lang="zh-CN"/>
            </a:fld>
            <a:endParaRPr b="0"/>
          </a:p>
        </p:txBody>
      </p:sp>
      <p:sp>
        <p:nvSpPr>
          <p:cNvPr id="4" name="文本框 3"/>
          <p:cNvSpPr txBox="1"/>
          <p:nvPr/>
        </p:nvSpPr>
        <p:spPr>
          <a:xfrm>
            <a:off x="5206365" y="1598295"/>
            <a:ext cx="1156335" cy="275590"/>
          </a:xfrm>
          <a:prstGeom prst="rect">
            <a:avLst/>
          </a:prstGeom>
          <a:solidFill>
            <a:schemeClr val="accent6">
              <a:lumMod val="40000"/>
              <a:lumOff val="60000"/>
            </a:schemeClr>
          </a:solidFill>
        </p:spPr>
        <p:txBody>
          <a:bodyPr wrap="square" rtlCol="0">
            <a:spAutoFit/>
          </a:bodyPr>
          <a:p>
            <a:r>
              <a:rPr lang="x-none" altLang="en-US" sz="1200"/>
              <a:t>Use same A[1]</a:t>
            </a:r>
            <a:endParaRPr lang="x-none" altLang="en-US" sz="1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0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0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9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1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spid="4" grpId="0" animBg="1"/>
      <p:bldP spid="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414" name="Shape 414"/>
        <p:cNvGrpSpPr/>
        <p:nvPr/>
      </p:nvGrpSpPr>
      <p:grpSpPr>
        <a:xfrm>
          <a:off x="0" y="0"/>
          <a:ext cx="0" cy="0"/>
          <a:chOff x="0" y="0"/>
          <a:chExt cx="0" cy="0"/>
        </a:xfrm>
      </p:grpSpPr>
      <p:sp>
        <p:nvSpPr>
          <p:cNvPr id="415" name="Google Shape;415;p37"/>
          <p:cNvSpPr txBox="1"/>
          <p:nvPr>
            <p:ph type="body" idx="1"/>
          </p:nvPr>
        </p:nvSpPr>
        <p:spPr>
          <a:xfrm>
            <a:off x="413385" y="141923"/>
            <a:ext cx="6859429" cy="461963"/>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2400"/>
              <a:buFont typeface="Arial" panose="020B0604020202090204"/>
              <a:buNone/>
            </a:pPr>
            <a:r>
              <a:rPr lang="zh-CN"/>
              <a:t>Datapath and Pipeline</a:t>
            </a:r>
            <a:endParaRPr lang="zh-CN"/>
          </a:p>
        </p:txBody>
      </p:sp>
      <p:sp>
        <p:nvSpPr>
          <p:cNvPr id="417" name="Google Shape;417;p37"/>
          <p:cNvSpPr txBox="1"/>
          <p:nvPr/>
        </p:nvSpPr>
        <p:spPr>
          <a:xfrm>
            <a:off x="0" y="4943966"/>
            <a:ext cx="2133600" cy="216086"/>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900" b="0">
              <a:solidFill>
                <a:srgbClr val="3B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pic>
        <p:nvPicPr>
          <p:cNvPr id="418" name="Google Shape;418;p37" descr="CleanShot 2025-11-27 at 00.08.00@2x"/>
          <p:cNvPicPr preferRelativeResize="0">
            <a:picLocks noChangeAspect="1"/>
          </p:cNvPicPr>
          <p:nvPr/>
        </p:nvPicPr>
        <p:blipFill rotWithShape="1">
          <a:blip r:embed="rId1"/>
          <a:srcRect b="18171"/>
          <a:stretch>
            <a:fillRect/>
          </a:stretch>
        </p:blipFill>
        <p:spPr>
          <a:xfrm>
            <a:off x="959485" y="1066800"/>
            <a:ext cx="7230745" cy="2493645"/>
          </a:xfrm>
          <a:prstGeom prst="rect">
            <a:avLst/>
          </a:prstGeom>
          <a:noFill/>
          <a:ln>
            <a:noFill/>
          </a:ln>
        </p:spPr>
      </p:pic>
      <p:sp>
        <p:nvSpPr>
          <p:cNvPr id="419" name="Google Shape;419;p37"/>
          <p:cNvSpPr txBox="1"/>
          <p:nvPr/>
        </p:nvSpPr>
        <p:spPr>
          <a:xfrm>
            <a:off x="954405" y="3675380"/>
            <a:ext cx="1943735" cy="62103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200" b="0">
                <a:solidFill>
                  <a:schemeClr val="dk1"/>
                </a:solidFill>
                <a:latin typeface="Arial" panose="020B0604020202090204"/>
                <a:ea typeface="Arial" panose="020B0604020202090204"/>
                <a:cs typeface="Arial" panose="020B0604020202090204"/>
                <a:sym typeface="Arial" panose="020B0604020202090204"/>
              </a:rPr>
              <a:t>Stage 1: TMS uses the </a:t>
            </a:r>
            <a:r>
              <a:rPr lang="x-none" altLang="zh-CN" sz="1200" b="0">
                <a:solidFill>
                  <a:schemeClr val="dk1"/>
                </a:solidFill>
                <a:latin typeface="Arial" panose="020B0604020202090204"/>
                <a:ea typeface="Arial" panose="020B0604020202090204"/>
                <a:cs typeface="Arial" panose="020B0604020202090204"/>
                <a:sym typeface="Arial" panose="020B0604020202090204"/>
              </a:rPr>
              <a:t>upper</a:t>
            </a:r>
            <a:r>
              <a:rPr lang="zh-CN" sz="1200" b="0">
                <a:solidFill>
                  <a:schemeClr val="dk1"/>
                </a:solidFill>
                <a:latin typeface="Arial" panose="020B0604020202090204"/>
                <a:ea typeface="Arial" panose="020B0604020202090204"/>
                <a:cs typeface="Arial" panose="020B0604020202090204"/>
                <a:sym typeface="Arial" panose="020B0604020202090204"/>
              </a:rPr>
              <a:t>-level bitmap to generate</a:t>
            </a:r>
            <a:r>
              <a:rPr lang="en-US" altLang="zh-CN" sz="1200" b="0">
                <a:solidFill>
                  <a:schemeClr val="dk1"/>
                </a:solidFill>
                <a:latin typeface="Arial" panose="020B0604020202090204"/>
                <a:ea typeface="Arial" panose="020B0604020202090204"/>
                <a:cs typeface="Arial" panose="020B0604020202090204"/>
                <a:sym typeface="Arial" panose="020B0604020202090204"/>
              </a:rPr>
              <a:t> T3</a:t>
            </a:r>
            <a:r>
              <a:rPr lang="zh-CN" sz="1200" b="0">
                <a:solidFill>
                  <a:schemeClr val="dk1"/>
                </a:solidFill>
                <a:latin typeface="Arial" panose="020B0604020202090204"/>
                <a:ea typeface="Arial" panose="020B0604020202090204"/>
                <a:cs typeface="Arial" panose="020B0604020202090204"/>
                <a:sym typeface="Arial" panose="020B0604020202090204"/>
              </a:rPr>
              <a:t> </a:t>
            </a:r>
            <a:r>
              <a:rPr lang="x-none" altLang="zh-CN" sz="1200" b="0">
                <a:solidFill>
                  <a:schemeClr val="dk1"/>
                </a:solidFill>
                <a:latin typeface="Arial" panose="020B0604020202090204"/>
                <a:ea typeface="Arial" panose="020B0604020202090204"/>
                <a:cs typeface="Arial" panose="020B0604020202090204"/>
                <a:sym typeface="Arial" panose="020B0604020202090204"/>
              </a:rPr>
              <a:t>(t</a:t>
            </a:r>
            <a:r>
              <a:rPr lang="zh-CN" sz="1200" b="0">
                <a:solidFill>
                  <a:schemeClr val="dk1"/>
                </a:solidFill>
                <a:latin typeface="Arial" panose="020B0604020202090204"/>
                <a:ea typeface="Arial" panose="020B0604020202090204"/>
                <a:cs typeface="Arial" panose="020B0604020202090204"/>
                <a:sym typeface="Arial" panose="020B0604020202090204"/>
              </a:rPr>
              <a:t>ile</a:t>
            </a:r>
            <a:r>
              <a:rPr lang="x-none" altLang="zh-CN" sz="1200" b="0">
                <a:solidFill>
                  <a:schemeClr val="dk1"/>
                </a:solidFill>
                <a:latin typeface="Arial" panose="020B0604020202090204"/>
                <a:ea typeface="Arial" panose="020B0604020202090204"/>
                <a:cs typeface="Arial" panose="020B0604020202090204"/>
                <a:sym typeface="Arial" panose="020B0604020202090204"/>
              </a:rPr>
              <a:t>)</a:t>
            </a:r>
            <a:r>
              <a:rPr lang="zh-CN" sz="1200" b="0">
                <a:solidFill>
                  <a:schemeClr val="dk1"/>
                </a:solidFill>
                <a:latin typeface="Arial" panose="020B0604020202090204"/>
                <a:ea typeface="Arial" panose="020B0604020202090204"/>
                <a:cs typeface="Arial" panose="020B0604020202090204"/>
                <a:sym typeface="Arial" panose="020B0604020202090204"/>
              </a:rPr>
              <a:t> tasks.</a:t>
            </a:r>
            <a:endParaRPr lang="zh-CN" sz="1200" b="0">
              <a:solidFill>
                <a:schemeClr val="dk1"/>
              </a:solidFill>
              <a:latin typeface="Arial" panose="020B0604020202090204"/>
              <a:ea typeface="Arial" panose="020B0604020202090204"/>
              <a:cs typeface="Arial" panose="020B0604020202090204"/>
              <a:sym typeface="Arial" panose="020B0604020202090204"/>
            </a:endParaRPr>
          </a:p>
        </p:txBody>
      </p:sp>
      <p:sp>
        <p:nvSpPr>
          <p:cNvPr id="420" name="Google Shape;420;p37"/>
          <p:cNvSpPr txBox="1"/>
          <p:nvPr/>
        </p:nvSpPr>
        <p:spPr>
          <a:xfrm>
            <a:off x="2898140" y="3675380"/>
            <a:ext cx="2299970" cy="80581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200" b="0">
                <a:solidFill>
                  <a:schemeClr val="dk1"/>
                </a:solidFill>
                <a:latin typeface="Arial" panose="020B0604020202090204"/>
                <a:ea typeface="Arial" panose="020B0604020202090204"/>
                <a:cs typeface="Arial" panose="020B0604020202090204"/>
                <a:sym typeface="Arial" panose="020B0604020202090204"/>
              </a:rPr>
              <a:t>Stage 2: DPGs </a:t>
            </a:r>
            <a:r>
              <a:rPr lang="en-US" altLang="zh-CN" sz="1200" b="0">
                <a:solidFill>
                  <a:schemeClr val="dk1"/>
                </a:solidFill>
                <a:latin typeface="Arial" panose="020B0604020202090204"/>
                <a:ea typeface="Arial" panose="020B0604020202090204"/>
                <a:cs typeface="Arial" panose="020B0604020202090204"/>
                <a:sym typeface="Arial" panose="020B0604020202090204"/>
              </a:rPr>
              <a:t>use</a:t>
            </a:r>
            <a:r>
              <a:rPr lang="x-none" altLang="en-US" sz="1200" b="0">
                <a:solidFill>
                  <a:schemeClr val="dk1"/>
                </a:solidFill>
                <a:latin typeface="Arial" panose="020B0604020202090204"/>
                <a:ea typeface="Arial" panose="020B0604020202090204"/>
                <a:cs typeface="Arial" panose="020B0604020202090204"/>
                <a:sym typeface="Arial" panose="020B0604020202090204"/>
              </a:rPr>
              <a:t> </a:t>
            </a:r>
            <a:r>
              <a:rPr lang="zh-CN" sz="1200" b="0">
                <a:solidFill>
                  <a:schemeClr val="dk1"/>
                </a:solidFill>
                <a:latin typeface="Arial" panose="020B0604020202090204"/>
                <a:ea typeface="Arial" panose="020B0604020202090204"/>
                <a:cs typeface="Arial" panose="020B0604020202090204"/>
                <a:sym typeface="Arial" panose="020B0604020202090204"/>
              </a:rPr>
              <a:t>the </a:t>
            </a:r>
            <a:r>
              <a:rPr lang="en-US" altLang="zh-CN" sz="1200" b="0">
                <a:solidFill>
                  <a:schemeClr val="dk1"/>
                </a:solidFill>
                <a:latin typeface="Arial" panose="020B0604020202090204"/>
                <a:ea typeface="Arial" panose="020B0604020202090204"/>
                <a:cs typeface="Arial" panose="020B0604020202090204"/>
                <a:sym typeface="Arial" panose="020B0604020202090204"/>
              </a:rPr>
              <a:t>lower-level </a:t>
            </a:r>
            <a:r>
              <a:rPr lang="zh-CN" sz="1200" b="0">
                <a:solidFill>
                  <a:schemeClr val="dk1"/>
                </a:solidFill>
                <a:latin typeface="Arial" panose="020B0604020202090204"/>
                <a:ea typeface="Arial" panose="020B0604020202090204"/>
                <a:cs typeface="Arial" panose="020B0604020202090204"/>
                <a:sym typeface="Arial" panose="020B0604020202090204"/>
              </a:rPr>
              <a:t>bitmap to generate vector dot product tasks and </a:t>
            </a:r>
            <a:r>
              <a:rPr lang="x-none" altLang="zh-CN" sz="1200" b="0">
                <a:solidFill>
                  <a:schemeClr val="dk1"/>
                </a:solidFill>
                <a:latin typeface="Arial" panose="020B0604020202090204"/>
                <a:ea typeface="Arial" panose="020B0604020202090204"/>
                <a:cs typeface="Arial" panose="020B0604020202090204"/>
                <a:sym typeface="Arial" panose="020B0604020202090204"/>
              </a:rPr>
              <a:t>concatenate </a:t>
            </a:r>
            <a:r>
              <a:rPr lang="zh-CN" sz="1200" b="0">
                <a:solidFill>
                  <a:schemeClr val="dk1"/>
                </a:solidFill>
                <a:latin typeface="Arial" panose="020B0604020202090204"/>
                <a:ea typeface="Arial" panose="020B0604020202090204"/>
                <a:cs typeface="Arial" panose="020B0604020202090204"/>
                <a:sym typeface="Arial" panose="020B0604020202090204"/>
              </a:rPr>
              <a:t>them.</a:t>
            </a:r>
            <a:endParaRPr lang="zh-CN" sz="1200" b="0">
              <a:solidFill>
                <a:schemeClr val="dk1"/>
              </a:solidFill>
              <a:latin typeface="Arial" panose="020B0604020202090204"/>
              <a:ea typeface="Arial" panose="020B0604020202090204"/>
              <a:cs typeface="Arial" panose="020B0604020202090204"/>
              <a:sym typeface="Arial" panose="020B0604020202090204"/>
            </a:endParaRPr>
          </a:p>
        </p:txBody>
      </p:sp>
      <p:sp>
        <p:nvSpPr>
          <p:cNvPr id="421" name="Google Shape;421;p37"/>
          <p:cNvSpPr txBox="1"/>
          <p:nvPr/>
        </p:nvSpPr>
        <p:spPr>
          <a:xfrm>
            <a:off x="5198110" y="3729990"/>
            <a:ext cx="2987040" cy="62103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200" b="0">
                <a:solidFill>
                  <a:schemeClr val="dk1"/>
                </a:solidFill>
                <a:latin typeface="Arial" panose="020B0604020202090204"/>
                <a:ea typeface="Arial" panose="020B0604020202090204"/>
                <a:cs typeface="Arial" panose="020B0604020202090204"/>
                <a:sym typeface="Arial" panose="020B0604020202090204"/>
              </a:rPr>
              <a:t>Stage Three: SDPU executes multiple vector dot product tasks and accumulates the results into matrix C.</a:t>
            </a:r>
            <a:endParaRPr lang="zh-CN" sz="1200" b="0">
              <a:solidFill>
                <a:schemeClr val="dk1"/>
              </a:solidFill>
              <a:latin typeface="Arial" panose="020B0604020202090204"/>
              <a:ea typeface="Arial" panose="020B0604020202090204"/>
              <a:cs typeface="Arial" panose="020B0604020202090204"/>
              <a:sym typeface="Arial" panose="020B0604020202090204"/>
            </a:endParaRPr>
          </a:p>
        </p:txBody>
      </p:sp>
      <p:sp>
        <p:nvSpPr>
          <p:cNvPr id="3" name="日期占位符 2"/>
          <p:cNvSpPr>
            <a:spLocks noGrp="1"/>
          </p:cNvSpPr>
          <p:nvPr>
            <p:ph type="dt" idx="10"/>
          </p:nvPr>
        </p:nvSpPr>
        <p:spPr/>
        <p:txBody>
          <a:bodyPr/>
          <a:p>
            <a:fld id="{BB962C8B-B14F-4D97-AF65-F5344CB8AC3E}" type="datetime1">
              <a:rPr lang="en-US"/>
            </a:fld>
            <a:endParaRPr lang="en-US"/>
          </a:p>
        </p:txBody>
      </p:sp>
      <p:sp>
        <p:nvSpPr>
          <p:cNvPr id="2" name="灯片编号占位符 1"/>
          <p:cNvSpPr>
            <a:spLocks noGrp="1"/>
          </p:cNvSpPr>
          <p:nvPr>
            <p:ph type="sldNum" idx="12"/>
          </p:nvPr>
        </p:nvSpPr>
        <p:spPr/>
        <p:txBody>
          <a:bodyPr/>
          <a:p>
            <a:pPr marL="0" lvl="0" indent="0" algn="l" rtl="0">
              <a:spcBef>
                <a:spcPts val="0"/>
              </a:spcBef>
              <a:spcAft>
                <a:spcPts val="0"/>
              </a:spcAft>
              <a:buNone/>
            </a:pPr>
            <a:fld id="{00000000-1234-1234-1234-123412341234}" type="slidenum">
              <a:rPr lang="zh-CN"/>
            </a:fld>
            <a:endParaRPr b="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 grpId="0"/>
      <p:bldP spid="419" grpId="1"/>
      <p:bldP spid="420" grpId="0"/>
      <p:bldP spid="420" grpId="1"/>
      <p:bldP spid="421" grpId="0"/>
      <p:bldP spid="421"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425" name="Shape 425"/>
        <p:cNvGrpSpPr/>
        <p:nvPr/>
      </p:nvGrpSpPr>
      <p:grpSpPr>
        <a:xfrm>
          <a:off x="0" y="0"/>
          <a:ext cx="0" cy="0"/>
          <a:chOff x="0" y="0"/>
          <a:chExt cx="0" cy="0"/>
        </a:xfrm>
      </p:grpSpPr>
      <p:sp>
        <p:nvSpPr>
          <p:cNvPr id="426" name="Google Shape;426;p38"/>
          <p:cNvSpPr txBox="1"/>
          <p:nvPr>
            <p:ph type="body" idx="1"/>
          </p:nvPr>
        </p:nvSpPr>
        <p:spPr>
          <a:xfrm>
            <a:off x="413385" y="141923"/>
            <a:ext cx="6859429" cy="461963"/>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2400"/>
              <a:buFont typeface="Arial" panose="020B0604020202090204"/>
              <a:buNone/>
            </a:pPr>
            <a:r>
              <a:rPr lang="zh-CN"/>
              <a:t>Data Structure and Instruction Set</a:t>
            </a:r>
            <a:endParaRPr lang="zh-CN"/>
          </a:p>
        </p:txBody>
      </p:sp>
      <p:sp>
        <p:nvSpPr>
          <p:cNvPr id="428" name="Google Shape;428;p38"/>
          <p:cNvSpPr txBox="1"/>
          <p:nvPr/>
        </p:nvSpPr>
        <p:spPr>
          <a:xfrm>
            <a:off x="0" y="4943966"/>
            <a:ext cx="2133600" cy="216086"/>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900" b="0">
              <a:solidFill>
                <a:srgbClr val="3B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pic>
        <p:nvPicPr>
          <p:cNvPr id="429" name="Google Shape;429;p38" descr="CleanShot 2025-11-27 at 00.12.19@2x"/>
          <p:cNvPicPr preferRelativeResize="0"/>
          <p:nvPr/>
        </p:nvPicPr>
        <p:blipFill rotWithShape="1">
          <a:blip r:embed="rId1"/>
          <a:srcRect r="59019"/>
          <a:stretch>
            <a:fillRect/>
          </a:stretch>
        </p:blipFill>
        <p:spPr>
          <a:xfrm>
            <a:off x="305276" y="790099"/>
            <a:ext cx="2133600" cy="2112169"/>
          </a:xfrm>
          <a:prstGeom prst="rect">
            <a:avLst/>
          </a:prstGeom>
          <a:noFill/>
          <a:ln>
            <a:noFill/>
          </a:ln>
        </p:spPr>
      </p:pic>
      <p:pic>
        <p:nvPicPr>
          <p:cNvPr id="430" name="Google Shape;430;p38" descr="CleanShot 2025-11-27 at 00.12.51@2x"/>
          <p:cNvPicPr preferRelativeResize="0"/>
          <p:nvPr/>
        </p:nvPicPr>
        <p:blipFill rotWithShape="1">
          <a:blip r:embed="rId2"/>
          <a:srcRect/>
          <a:stretch>
            <a:fillRect/>
          </a:stretch>
        </p:blipFill>
        <p:spPr>
          <a:xfrm>
            <a:off x="4680109" y="3139440"/>
            <a:ext cx="4275296" cy="1793558"/>
          </a:xfrm>
          <a:prstGeom prst="rect">
            <a:avLst/>
          </a:prstGeom>
          <a:noFill/>
          <a:ln>
            <a:noFill/>
          </a:ln>
        </p:spPr>
      </p:pic>
      <p:sp>
        <p:nvSpPr>
          <p:cNvPr id="431" name="Google Shape;431;p38"/>
          <p:cNvSpPr txBox="1"/>
          <p:nvPr/>
        </p:nvSpPr>
        <p:spPr>
          <a:xfrm>
            <a:off x="5701189" y="802481"/>
            <a:ext cx="3228023" cy="621030"/>
          </a:xfrm>
          <a:prstGeom prst="rect">
            <a:avLst/>
          </a:prstGeom>
          <a:solidFill>
            <a:srgbClr val="FBE4D4">
              <a:alpha val="74901"/>
            </a:srgbClr>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200" b="0">
                <a:solidFill>
                  <a:schemeClr val="dk1"/>
                </a:solidFill>
                <a:latin typeface="Arial" panose="020B0604020202090204"/>
                <a:ea typeface="Arial" panose="020B0604020202090204"/>
                <a:cs typeface="Arial" panose="020B0604020202090204"/>
                <a:sym typeface="Arial" panose="020B0604020202090204"/>
              </a:rPr>
              <a:t>1. Uses software-friendly CSR format to organize two-level bitmap blocks.</a:t>
            </a:r>
            <a:r>
              <a:rPr lang="x-none" altLang="zh-CN" sz="1200" b="0">
                <a:solidFill>
                  <a:schemeClr val="dk1"/>
                </a:solidFill>
                <a:latin typeface="Arial" panose="020B0604020202090204"/>
                <a:ea typeface="Arial" panose="020B0604020202090204"/>
                <a:cs typeface="Arial" panose="020B0604020202090204"/>
                <a:sym typeface="Arial" panose="020B0604020202090204"/>
              </a:rPr>
              <a:t> (Users can also change it to ELL or HYB.)</a:t>
            </a:r>
            <a:endParaRPr lang="x-none" altLang="zh-CN" sz="1200" b="0">
              <a:solidFill>
                <a:schemeClr val="dk1"/>
              </a:solidFill>
              <a:latin typeface="Arial" panose="020B0604020202090204"/>
              <a:ea typeface="Arial" panose="020B0604020202090204"/>
              <a:cs typeface="Arial" panose="020B0604020202090204"/>
              <a:sym typeface="Arial" panose="020B0604020202090204"/>
            </a:endParaRPr>
          </a:p>
        </p:txBody>
      </p:sp>
      <p:sp>
        <p:nvSpPr>
          <p:cNvPr id="432" name="Google Shape;432;p38"/>
          <p:cNvSpPr txBox="1"/>
          <p:nvPr/>
        </p:nvSpPr>
        <p:spPr>
          <a:xfrm>
            <a:off x="5701189" y="1515586"/>
            <a:ext cx="3228600" cy="805815"/>
          </a:xfrm>
          <a:prstGeom prst="rect">
            <a:avLst/>
          </a:prstGeom>
          <a:solidFill>
            <a:srgbClr val="F7CAAC">
              <a:alpha val="74901"/>
            </a:srgbClr>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200" b="0">
                <a:solidFill>
                  <a:schemeClr val="dk1"/>
                </a:solidFill>
                <a:latin typeface="Arial" panose="020B0604020202090204"/>
                <a:ea typeface="Arial" panose="020B0604020202090204"/>
                <a:cs typeface="Arial" panose="020B0604020202090204"/>
                <a:sym typeface="Arial" panose="020B0604020202090204"/>
              </a:rPr>
              <a:t>2. A two-level bitmap and ValPtr index non-zero elements in 16×16 and 4×4 blocks to manage</a:t>
            </a:r>
            <a:r>
              <a:rPr lang="zh-CN" sz="1200">
                <a:solidFill>
                  <a:schemeClr val="dk1"/>
                </a:solidFill>
              </a:rPr>
              <a:t> </a:t>
            </a:r>
            <a:r>
              <a:rPr lang="zh-CN" sz="1200" b="0">
                <a:solidFill>
                  <a:schemeClr val="dk1"/>
                </a:solidFill>
                <a:latin typeface="Arial" panose="020B0604020202090204"/>
                <a:ea typeface="Arial" panose="020B0604020202090204"/>
                <a:cs typeface="Arial" panose="020B0604020202090204"/>
                <a:sym typeface="Arial" panose="020B0604020202090204"/>
              </a:rPr>
              <a:t>structures for TMS </a:t>
            </a:r>
            <a:r>
              <a:rPr lang="zh-CN" sz="1200">
                <a:solidFill>
                  <a:schemeClr val="dk1"/>
                </a:solidFill>
              </a:rPr>
              <a:t>or </a:t>
            </a:r>
            <a:r>
              <a:rPr lang="zh-CN" sz="1200" b="0">
                <a:solidFill>
                  <a:schemeClr val="dk1"/>
                </a:solidFill>
                <a:latin typeface="Arial" panose="020B0604020202090204"/>
                <a:ea typeface="Arial" panose="020B0604020202090204"/>
                <a:cs typeface="Arial" panose="020B0604020202090204"/>
                <a:sym typeface="Arial" panose="020B0604020202090204"/>
              </a:rPr>
              <a:t>DPG generate and schedule tasks.</a:t>
            </a:r>
            <a:endParaRPr sz="1200" b="0">
              <a:solidFill>
                <a:schemeClr val="dk1"/>
              </a:solidFill>
              <a:latin typeface="Arial" panose="020B0604020202090204"/>
              <a:ea typeface="Arial" panose="020B0604020202090204"/>
              <a:cs typeface="Arial" panose="020B0604020202090204"/>
              <a:sym typeface="Arial" panose="020B0604020202090204"/>
            </a:endParaRPr>
          </a:p>
        </p:txBody>
      </p:sp>
      <p:sp>
        <p:nvSpPr>
          <p:cNvPr id="433" name="Google Shape;433;p38"/>
          <p:cNvSpPr txBox="1"/>
          <p:nvPr/>
        </p:nvSpPr>
        <p:spPr>
          <a:xfrm>
            <a:off x="5700712" y="2413476"/>
            <a:ext cx="3228499" cy="436245"/>
          </a:xfrm>
          <a:prstGeom prst="rect">
            <a:avLst/>
          </a:prstGeom>
          <a:solidFill>
            <a:srgbClr val="E1EFD8">
              <a:alpha val="74901"/>
            </a:srgbClr>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200" b="0">
                <a:solidFill>
                  <a:schemeClr val="dk1"/>
                </a:solidFill>
                <a:latin typeface="Arial" panose="020B0604020202090204"/>
                <a:ea typeface="Arial" panose="020B0604020202090204"/>
                <a:cs typeface="Arial" panose="020B0604020202090204"/>
                <a:sym typeface="Arial" panose="020B0604020202090204"/>
              </a:rPr>
              <a:t>3. </a:t>
            </a:r>
            <a:r>
              <a:rPr lang="x-none" altLang="en-US" sz="1200">
                <a:sym typeface="+mn-ea"/>
              </a:rPr>
              <a:t>N</a:t>
            </a:r>
            <a:r>
              <a:rPr lang="en-US" altLang="zh-CN" sz="1200">
                <a:sym typeface="+mn-ea"/>
              </a:rPr>
              <a:t>on-zero elements are stored contiguously according to the index order.</a:t>
            </a:r>
            <a:endParaRPr lang="zh-CN" sz="1200" b="0">
              <a:solidFill>
                <a:schemeClr val="dk1"/>
              </a:solidFill>
              <a:latin typeface="Arial" panose="020B0604020202090204"/>
              <a:ea typeface="Arial" panose="020B0604020202090204"/>
              <a:cs typeface="Arial" panose="020B0604020202090204"/>
              <a:sym typeface="Arial" panose="020B0604020202090204"/>
            </a:endParaRPr>
          </a:p>
        </p:txBody>
      </p:sp>
      <p:sp>
        <p:nvSpPr>
          <p:cNvPr id="434" name="Google Shape;434;p38"/>
          <p:cNvSpPr txBox="1"/>
          <p:nvPr/>
        </p:nvSpPr>
        <p:spPr>
          <a:xfrm>
            <a:off x="363855" y="3196590"/>
            <a:ext cx="4208145" cy="436245"/>
          </a:xfrm>
          <a:prstGeom prst="rect">
            <a:avLst/>
          </a:prstGeom>
          <a:solidFill>
            <a:srgbClr val="FBE4D4"/>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200" b="0">
                <a:solidFill>
                  <a:schemeClr val="dk1"/>
                </a:solidFill>
                <a:latin typeface="Arial" panose="020B0604020202090204"/>
                <a:ea typeface="Arial" panose="020B0604020202090204"/>
                <a:cs typeface="Arial" panose="020B0604020202090204"/>
                <a:sym typeface="Arial" panose="020B0604020202090204"/>
              </a:rPr>
              <a:t>1. Load the sparse structure or values of matrix A into the buffers inside Uni-STC.</a:t>
            </a:r>
            <a:endParaRPr lang="zh-CN" sz="1200" b="0">
              <a:solidFill>
                <a:schemeClr val="dk1"/>
              </a:solidFill>
              <a:latin typeface="Arial" panose="020B0604020202090204"/>
              <a:ea typeface="Arial" panose="020B0604020202090204"/>
              <a:cs typeface="Arial" panose="020B0604020202090204"/>
              <a:sym typeface="Arial" panose="020B0604020202090204"/>
            </a:endParaRPr>
          </a:p>
        </p:txBody>
      </p:sp>
      <p:sp>
        <p:nvSpPr>
          <p:cNvPr id="435" name="Google Shape;435;p38"/>
          <p:cNvSpPr txBox="1"/>
          <p:nvPr/>
        </p:nvSpPr>
        <p:spPr>
          <a:xfrm>
            <a:off x="363855" y="3839210"/>
            <a:ext cx="4207669" cy="436245"/>
          </a:xfrm>
          <a:prstGeom prst="rect">
            <a:avLst/>
          </a:prstGeom>
          <a:solidFill>
            <a:srgbClr val="F7CAAC"/>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200" b="0">
                <a:solidFill>
                  <a:schemeClr val="dk1"/>
                </a:solidFill>
                <a:latin typeface="Arial" panose="020B0604020202090204"/>
                <a:ea typeface="Arial" panose="020B0604020202090204"/>
                <a:cs typeface="Arial" panose="020B0604020202090204"/>
                <a:sym typeface="Arial" panose="020B0604020202090204"/>
              </a:rPr>
              <a:t>2. Generate Tile tasks using the sparse structure in the meta buffer (144B total).</a:t>
            </a:r>
            <a:endParaRPr lang="zh-CN" sz="1200" b="0">
              <a:solidFill>
                <a:schemeClr val="dk1"/>
              </a:solidFill>
              <a:latin typeface="Arial" panose="020B0604020202090204"/>
              <a:ea typeface="Arial" panose="020B0604020202090204"/>
              <a:cs typeface="Arial" panose="020B0604020202090204"/>
              <a:sym typeface="Arial" panose="020B0604020202090204"/>
            </a:endParaRPr>
          </a:p>
        </p:txBody>
      </p:sp>
      <p:sp>
        <p:nvSpPr>
          <p:cNvPr id="436" name="Google Shape;436;p38"/>
          <p:cNvSpPr txBox="1"/>
          <p:nvPr/>
        </p:nvSpPr>
        <p:spPr>
          <a:xfrm>
            <a:off x="363855" y="4481830"/>
            <a:ext cx="4207669" cy="436245"/>
          </a:xfrm>
          <a:prstGeom prst="rect">
            <a:avLst/>
          </a:prstGeom>
          <a:solidFill>
            <a:srgbClr val="E1EFD8"/>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200" b="0">
                <a:solidFill>
                  <a:schemeClr val="dk1"/>
                </a:solidFill>
                <a:latin typeface="Arial" panose="020B0604020202090204"/>
                <a:ea typeface="Arial" panose="020B0604020202090204"/>
                <a:cs typeface="Arial" panose="020B0604020202090204"/>
                <a:sym typeface="Arial" panose="020B0604020202090204"/>
              </a:rPr>
              <a:t>3. Perform segmented dot product computation and write the result back to matrix C or vector Y.</a:t>
            </a:r>
            <a:endParaRPr lang="zh-CN" sz="1200" b="0">
              <a:solidFill>
                <a:schemeClr val="dk1"/>
              </a:solidFill>
              <a:latin typeface="Arial" panose="020B0604020202090204"/>
              <a:ea typeface="Arial" panose="020B0604020202090204"/>
              <a:cs typeface="Arial" panose="020B0604020202090204"/>
              <a:sym typeface="Arial" panose="020B0604020202090204"/>
            </a:endParaRPr>
          </a:p>
        </p:txBody>
      </p:sp>
      <p:sp>
        <p:nvSpPr>
          <p:cNvPr id="437" name="Google Shape;437;p38"/>
          <p:cNvSpPr/>
          <p:nvPr/>
        </p:nvSpPr>
        <p:spPr>
          <a:xfrm>
            <a:off x="4680109" y="3327559"/>
            <a:ext cx="4266248" cy="877500"/>
          </a:xfrm>
          <a:prstGeom prst="rect">
            <a:avLst/>
          </a:prstGeom>
          <a:noFill/>
          <a:ln w="25400" cap="flat" cmpd="sng">
            <a:solidFill>
              <a:srgbClr val="F7CAAC"/>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lt1"/>
              </a:solidFill>
              <a:latin typeface="Arial" panose="020B0604020202090204"/>
              <a:ea typeface="Arial" panose="020B0604020202090204"/>
              <a:cs typeface="Arial" panose="020B0604020202090204"/>
              <a:sym typeface="Arial" panose="020B0604020202090204"/>
            </a:endParaRPr>
          </a:p>
        </p:txBody>
      </p:sp>
      <p:sp>
        <p:nvSpPr>
          <p:cNvPr id="438" name="Google Shape;438;p38"/>
          <p:cNvSpPr/>
          <p:nvPr/>
        </p:nvSpPr>
        <p:spPr>
          <a:xfrm>
            <a:off x="4680109" y="4205288"/>
            <a:ext cx="4266248" cy="351949"/>
          </a:xfrm>
          <a:prstGeom prst="rect">
            <a:avLst/>
          </a:prstGeom>
          <a:noFill/>
          <a:ln w="25400" cap="flat" cmpd="sng">
            <a:solidFill>
              <a:srgbClr val="F4B08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lt1"/>
              </a:solidFill>
              <a:latin typeface="Arial" panose="020B0604020202090204"/>
              <a:ea typeface="Arial" panose="020B0604020202090204"/>
              <a:cs typeface="Arial" panose="020B0604020202090204"/>
              <a:sym typeface="Arial" panose="020B0604020202090204"/>
            </a:endParaRPr>
          </a:p>
        </p:txBody>
      </p:sp>
      <p:sp>
        <p:nvSpPr>
          <p:cNvPr id="439" name="Google Shape;439;p38"/>
          <p:cNvSpPr/>
          <p:nvPr/>
        </p:nvSpPr>
        <p:spPr>
          <a:xfrm>
            <a:off x="4679632" y="4568190"/>
            <a:ext cx="4264343" cy="363855"/>
          </a:xfrm>
          <a:prstGeom prst="rect">
            <a:avLst/>
          </a:prstGeom>
          <a:noFill/>
          <a:ln w="25400" cap="flat" cmpd="sng">
            <a:solidFill>
              <a:srgbClr val="548135"/>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lt1"/>
              </a:solidFill>
              <a:latin typeface="Arial" panose="020B0604020202090204"/>
              <a:ea typeface="Arial" panose="020B0604020202090204"/>
              <a:cs typeface="Arial" panose="020B0604020202090204"/>
              <a:sym typeface="Arial" panose="020B0604020202090204"/>
            </a:endParaRPr>
          </a:p>
        </p:txBody>
      </p:sp>
      <p:pic>
        <p:nvPicPr>
          <p:cNvPr id="440" name="Google Shape;440;p38" descr="CleanShot 2025-11-27 at 00.12.19@2x"/>
          <p:cNvPicPr preferRelativeResize="0"/>
          <p:nvPr/>
        </p:nvPicPr>
        <p:blipFill rotWithShape="1">
          <a:blip r:embed="rId1"/>
          <a:srcRect l="40459" b="87238"/>
          <a:stretch>
            <a:fillRect/>
          </a:stretch>
        </p:blipFill>
        <p:spPr>
          <a:xfrm>
            <a:off x="2411730" y="790099"/>
            <a:ext cx="3099911" cy="269558"/>
          </a:xfrm>
          <a:prstGeom prst="rect">
            <a:avLst/>
          </a:prstGeom>
          <a:noFill/>
          <a:ln>
            <a:noFill/>
          </a:ln>
        </p:spPr>
      </p:pic>
      <p:pic>
        <p:nvPicPr>
          <p:cNvPr id="441" name="Google Shape;441;p38" descr="CleanShot 2025-11-27 at 00.12.19@2x"/>
          <p:cNvPicPr preferRelativeResize="0"/>
          <p:nvPr/>
        </p:nvPicPr>
        <p:blipFill rotWithShape="1">
          <a:blip r:embed="rId1"/>
          <a:srcRect l="74689" t="23494" b="66787"/>
          <a:stretch>
            <a:fillRect/>
          </a:stretch>
        </p:blipFill>
        <p:spPr>
          <a:xfrm>
            <a:off x="4193858" y="1286351"/>
            <a:ext cx="1317784" cy="205264"/>
          </a:xfrm>
          <a:prstGeom prst="rect">
            <a:avLst/>
          </a:prstGeom>
          <a:noFill/>
          <a:ln>
            <a:noFill/>
          </a:ln>
        </p:spPr>
      </p:pic>
      <p:pic>
        <p:nvPicPr>
          <p:cNvPr id="442" name="Google Shape;442;p38" descr="CleanShot 2025-11-27 at 00.12.19@2x"/>
          <p:cNvPicPr preferRelativeResize="0"/>
          <p:nvPr/>
        </p:nvPicPr>
        <p:blipFill rotWithShape="1">
          <a:blip r:embed="rId1"/>
          <a:srcRect l="40459" t="17881" r="29455" b="20766"/>
          <a:stretch>
            <a:fillRect/>
          </a:stretch>
        </p:blipFill>
        <p:spPr>
          <a:xfrm>
            <a:off x="2411730" y="1167765"/>
            <a:ext cx="1566386" cy="1295876"/>
          </a:xfrm>
          <a:prstGeom prst="rect">
            <a:avLst/>
          </a:prstGeom>
          <a:noFill/>
          <a:ln>
            <a:noFill/>
          </a:ln>
        </p:spPr>
      </p:pic>
      <p:pic>
        <p:nvPicPr>
          <p:cNvPr id="443" name="Google Shape;443;p38" descr="CleanShot 2025-11-27 at 00.12.19@2x"/>
          <p:cNvPicPr preferRelativeResize="0"/>
          <p:nvPr/>
        </p:nvPicPr>
        <p:blipFill rotWithShape="1">
          <a:blip r:embed="rId1"/>
          <a:srcRect l="70545" t="32379" b="20766"/>
          <a:stretch>
            <a:fillRect/>
          </a:stretch>
        </p:blipFill>
        <p:spPr>
          <a:xfrm>
            <a:off x="3978116" y="1473994"/>
            <a:ext cx="1533525" cy="989647"/>
          </a:xfrm>
          <a:prstGeom prst="rect">
            <a:avLst/>
          </a:prstGeom>
          <a:noFill/>
          <a:ln>
            <a:noFill/>
          </a:ln>
        </p:spPr>
      </p:pic>
      <p:pic>
        <p:nvPicPr>
          <p:cNvPr id="444" name="Google Shape;444;p38" descr="CleanShot 2025-11-27 at 00.12.19@2x"/>
          <p:cNvPicPr preferRelativeResize="0"/>
          <p:nvPr/>
        </p:nvPicPr>
        <p:blipFill rotWithShape="1">
          <a:blip r:embed="rId1"/>
          <a:srcRect l="41502" t="78714" b="270"/>
          <a:stretch>
            <a:fillRect/>
          </a:stretch>
        </p:blipFill>
        <p:spPr>
          <a:xfrm>
            <a:off x="2466023" y="2452688"/>
            <a:ext cx="3045619" cy="443865"/>
          </a:xfrm>
          <a:prstGeom prst="rect">
            <a:avLst/>
          </a:prstGeom>
          <a:noFill/>
          <a:ln>
            <a:noFill/>
          </a:ln>
        </p:spPr>
      </p:pic>
      <p:sp>
        <p:nvSpPr>
          <p:cNvPr id="445" name="Google Shape;445;p38"/>
          <p:cNvSpPr txBox="1"/>
          <p:nvPr/>
        </p:nvSpPr>
        <p:spPr>
          <a:xfrm>
            <a:off x="4625816" y="2868930"/>
            <a:ext cx="4732973" cy="27622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400" b="1">
                <a:solidFill>
                  <a:schemeClr val="dk1"/>
                </a:solidFill>
                <a:latin typeface="Arial" panose="020B0604020202090204"/>
                <a:ea typeface="Arial" panose="020B0604020202090204"/>
                <a:cs typeface="Arial" panose="020B0604020202090204"/>
                <a:sym typeface="Arial" panose="020B0604020202090204"/>
              </a:rPr>
              <a:t>Uni-STC WMMA (UWMMA) Instruction set</a:t>
            </a:r>
            <a:endParaRPr sz="1400" b="1">
              <a:solidFill>
                <a:schemeClr val="dk1"/>
              </a:solidFill>
              <a:latin typeface="Arial" panose="020B0604020202090204"/>
              <a:ea typeface="Arial" panose="020B0604020202090204"/>
              <a:cs typeface="Arial" panose="020B0604020202090204"/>
              <a:sym typeface="Arial" panose="020B0604020202090204"/>
            </a:endParaRPr>
          </a:p>
        </p:txBody>
      </p:sp>
      <p:sp>
        <p:nvSpPr>
          <p:cNvPr id="3" name="日期占位符 2"/>
          <p:cNvSpPr>
            <a:spLocks noGrp="1"/>
          </p:cNvSpPr>
          <p:nvPr>
            <p:ph type="dt" idx="10"/>
          </p:nvPr>
        </p:nvSpPr>
        <p:spPr/>
        <p:txBody>
          <a:bodyPr/>
          <a:p>
            <a:fld id="{BB962C8B-B14F-4D97-AF65-F5344CB8AC3E}" type="datetime1">
              <a:rPr lang="en-US"/>
            </a:fld>
            <a:endParaRPr lang="en-US"/>
          </a:p>
        </p:txBody>
      </p:sp>
      <p:sp>
        <p:nvSpPr>
          <p:cNvPr id="2" name="灯片编号占位符 1"/>
          <p:cNvSpPr>
            <a:spLocks noGrp="1"/>
          </p:cNvSpPr>
          <p:nvPr>
            <p:ph type="sldNum" idx="12"/>
          </p:nvPr>
        </p:nvSpPr>
        <p:spPr/>
        <p:txBody>
          <a:bodyPr/>
          <a:p>
            <a:pPr marL="0" lvl="0" indent="0" algn="l" rtl="0">
              <a:spcBef>
                <a:spcPts val="0"/>
              </a:spcBef>
              <a:spcAft>
                <a:spcPts val="0"/>
              </a:spcAft>
              <a:buNone/>
            </a:pPr>
            <a:fld id="{00000000-1234-1234-1234-123412341234}" type="slidenum">
              <a:rPr lang="zh-CN"/>
            </a:fld>
            <a:endParaRPr b="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4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3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3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3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spid="445" grpId="0"/>
      <p:bldP spid="44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449" name="Shape 449"/>
        <p:cNvGrpSpPr/>
        <p:nvPr/>
      </p:nvGrpSpPr>
      <p:grpSpPr>
        <a:xfrm>
          <a:off x="0" y="0"/>
          <a:ext cx="0" cy="0"/>
          <a:chOff x="0" y="0"/>
          <a:chExt cx="0" cy="0"/>
        </a:xfrm>
      </p:grpSpPr>
      <p:sp>
        <p:nvSpPr>
          <p:cNvPr id="450" name="Google Shape;450;p39"/>
          <p:cNvSpPr txBox="1"/>
          <p:nvPr>
            <p:ph type="body" idx="1"/>
          </p:nvPr>
        </p:nvSpPr>
        <p:spPr>
          <a:xfrm>
            <a:off x="413385" y="141923"/>
            <a:ext cx="6859429" cy="461963"/>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2400"/>
              <a:buFont typeface="Arial" panose="020B0604020202090204"/>
              <a:buNone/>
            </a:pPr>
            <a:r>
              <a:rPr lang="zh-CN"/>
              <a:t>Integration Method and Internal State Machine</a:t>
            </a:r>
            <a:endParaRPr lang="zh-CN"/>
          </a:p>
        </p:txBody>
      </p:sp>
      <p:sp>
        <p:nvSpPr>
          <p:cNvPr id="452" name="Google Shape;452;p39"/>
          <p:cNvSpPr txBox="1"/>
          <p:nvPr/>
        </p:nvSpPr>
        <p:spPr>
          <a:xfrm>
            <a:off x="0" y="4943966"/>
            <a:ext cx="2133600" cy="216086"/>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900" b="0">
              <a:solidFill>
                <a:srgbClr val="3B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pic>
        <p:nvPicPr>
          <p:cNvPr id="453" name="Google Shape;453;p39"/>
          <p:cNvPicPr preferRelativeResize="0"/>
          <p:nvPr/>
        </p:nvPicPr>
        <p:blipFill rotWithShape="1">
          <a:blip r:embed="rId1"/>
          <a:srcRect l="-68" r="-918"/>
          <a:stretch>
            <a:fillRect/>
          </a:stretch>
        </p:blipFill>
        <p:spPr>
          <a:xfrm>
            <a:off x="251460" y="843439"/>
            <a:ext cx="4793933" cy="1598771"/>
          </a:xfrm>
          <a:prstGeom prst="rect">
            <a:avLst/>
          </a:prstGeom>
          <a:noFill/>
          <a:ln>
            <a:noFill/>
          </a:ln>
        </p:spPr>
      </p:pic>
      <p:sp>
        <p:nvSpPr>
          <p:cNvPr id="454" name="Google Shape;454;p39"/>
          <p:cNvSpPr txBox="1"/>
          <p:nvPr/>
        </p:nvSpPr>
        <p:spPr>
          <a:xfrm>
            <a:off x="521494" y="1545907"/>
            <a:ext cx="287179" cy="276225"/>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1400" b="1">
                <a:solidFill>
                  <a:srgbClr val="C00000"/>
                </a:solidFill>
                <a:latin typeface="Arial" panose="020B0604020202090204"/>
                <a:ea typeface="Arial" panose="020B0604020202090204"/>
                <a:cs typeface="Arial" panose="020B0604020202090204"/>
                <a:sym typeface="Arial" panose="020B0604020202090204"/>
              </a:rPr>
              <a:t>❶</a:t>
            </a:r>
            <a:endParaRPr sz="1400" b="1">
              <a:solidFill>
                <a:srgbClr val="C00000"/>
              </a:solidFill>
              <a:latin typeface="Arial" panose="020B0604020202090204"/>
              <a:ea typeface="Arial" panose="020B0604020202090204"/>
              <a:cs typeface="Arial" panose="020B0604020202090204"/>
              <a:sym typeface="Arial" panose="020B0604020202090204"/>
            </a:endParaRPr>
          </a:p>
        </p:txBody>
      </p:sp>
      <p:sp>
        <p:nvSpPr>
          <p:cNvPr id="455" name="Google Shape;455;p39"/>
          <p:cNvSpPr txBox="1"/>
          <p:nvPr/>
        </p:nvSpPr>
        <p:spPr>
          <a:xfrm>
            <a:off x="4842034" y="1167765"/>
            <a:ext cx="287179" cy="276225"/>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1400" b="1">
                <a:solidFill>
                  <a:srgbClr val="C00000"/>
                </a:solidFill>
                <a:latin typeface="Arial" panose="020B0604020202090204"/>
                <a:ea typeface="Arial" panose="020B0604020202090204"/>
                <a:cs typeface="Arial" panose="020B0604020202090204"/>
                <a:sym typeface="Arial" panose="020B0604020202090204"/>
              </a:rPr>
              <a:t>❷</a:t>
            </a:r>
            <a:endParaRPr sz="1400" b="1">
              <a:solidFill>
                <a:srgbClr val="C00000"/>
              </a:solidFill>
              <a:latin typeface="Arial" panose="020B0604020202090204"/>
              <a:ea typeface="Arial" panose="020B0604020202090204"/>
              <a:cs typeface="Arial" panose="020B0604020202090204"/>
              <a:sym typeface="Arial" panose="020B0604020202090204"/>
            </a:endParaRPr>
          </a:p>
        </p:txBody>
      </p:sp>
      <p:sp>
        <p:nvSpPr>
          <p:cNvPr id="456" name="Google Shape;456;p39"/>
          <p:cNvSpPr txBox="1"/>
          <p:nvPr/>
        </p:nvSpPr>
        <p:spPr>
          <a:xfrm>
            <a:off x="5327809" y="1133792"/>
            <a:ext cx="3606165" cy="436245"/>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zh-CN" sz="1200" b="1">
                <a:solidFill>
                  <a:srgbClr val="C00000"/>
                </a:solidFill>
                <a:latin typeface="Arial" panose="020B0604020202090204"/>
                <a:ea typeface="Arial" panose="020B0604020202090204"/>
                <a:cs typeface="Arial" panose="020B0604020202090204"/>
                <a:sym typeface="Arial" panose="020B0604020202090204"/>
              </a:rPr>
              <a:t>❶ </a:t>
            </a:r>
            <a:r>
              <a:rPr lang="zh-CN" sz="1200" b="0">
                <a:solidFill>
                  <a:schemeClr val="dk1"/>
                </a:solidFill>
                <a:latin typeface="Arial" panose="020B0604020202090204"/>
                <a:ea typeface="Arial" panose="020B0604020202090204"/>
                <a:cs typeface="Arial" panose="020B0604020202090204"/>
                <a:sym typeface="Arial" panose="020B0604020202090204"/>
              </a:rPr>
              <a:t>Modify Warp scheduler frontend to support UWMMA dispatch.</a:t>
            </a:r>
            <a:endParaRPr sz="1200" b="0">
              <a:solidFill>
                <a:schemeClr val="dk1"/>
              </a:solidFill>
              <a:latin typeface="Arial" panose="020B0604020202090204"/>
              <a:ea typeface="Arial" panose="020B0604020202090204"/>
              <a:cs typeface="Arial" panose="020B0604020202090204"/>
              <a:sym typeface="Arial" panose="020B0604020202090204"/>
            </a:endParaRPr>
          </a:p>
        </p:txBody>
      </p:sp>
      <p:sp>
        <p:nvSpPr>
          <p:cNvPr id="457" name="Google Shape;457;p39"/>
          <p:cNvSpPr txBox="1"/>
          <p:nvPr/>
        </p:nvSpPr>
        <p:spPr>
          <a:xfrm>
            <a:off x="5328285" y="1645602"/>
            <a:ext cx="3606165" cy="805815"/>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zh-CN" sz="1200" b="1">
                <a:solidFill>
                  <a:srgbClr val="C00000"/>
                </a:solidFill>
                <a:latin typeface="Arial" panose="020B0604020202090204"/>
                <a:ea typeface="Arial" panose="020B0604020202090204"/>
                <a:cs typeface="Arial" panose="020B0604020202090204"/>
                <a:sym typeface="Arial" panose="020B0604020202090204"/>
              </a:rPr>
              <a:t>❷ </a:t>
            </a:r>
            <a:r>
              <a:rPr lang="x-none" altLang="zh-CN" sz="1200">
                <a:solidFill>
                  <a:schemeClr val="tx1"/>
                </a:solidFill>
                <a:latin typeface="Arial" panose="020B0604020202090204" pitchFamily="34" charset="0"/>
                <a:ea typeface="Arial" panose="020B0604020202090204"/>
                <a:cs typeface="Arial" panose="020B0604020202090204" pitchFamily="34" charset="0"/>
                <a:sym typeface="Arial" panose="020B0604020202090204"/>
              </a:rPr>
              <a:t>Use the </a:t>
            </a:r>
            <a:r>
              <a:rPr lang="zh-CN" sz="1200">
                <a:solidFill>
                  <a:schemeClr val="tx1"/>
                </a:solidFill>
                <a:latin typeface="Arial" panose="020B0604020202090204" pitchFamily="34" charset="0"/>
                <a:cs typeface="Arial" panose="020B0604020202090204" pitchFamily="34" charset="0"/>
                <a:sym typeface="Arial" panose="020B0604020202090204"/>
              </a:rPr>
              <a:t> </a:t>
            </a:r>
            <a:r>
              <a:rPr lang="zh-CN" sz="1200">
                <a:solidFill>
                  <a:schemeClr val="tx1"/>
                </a:solidFill>
                <a:sym typeface="Arial" panose="020B0604020202090204"/>
              </a:rPr>
              <a:t>`</a:t>
            </a:r>
            <a:r>
              <a:rPr lang="zh-CN" sz="1200" u="sng">
                <a:solidFill>
                  <a:schemeClr val="tx1"/>
                </a:solidFill>
                <a:sym typeface="Arial" panose="020B0604020202090204"/>
              </a:rPr>
              <a:t>mma.sync.aligned.m16n8k16.row.col.</a:t>
            </a:r>
            <a:r>
              <a:rPr lang="x-none" altLang="zh-CN" sz="1200" u="sng">
                <a:solidFill>
                  <a:schemeClr val="tx1"/>
                </a:solidFill>
                <a:sym typeface="Arial" panose="020B0604020202090204"/>
              </a:rPr>
              <a:t> </a:t>
            </a:r>
            <a:r>
              <a:rPr lang="zh-CN" sz="1200" u="sng">
                <a:solidFill>
                  <a:schemeClr val="tx1"/>
                </a:solidFill>
                <a:sym typeface="Arial" panose="020B0604020202090204"/>
              </a:rPr>
              <a:t>f64.f64.f64.f64</a:t>
            </a:r>
            <a:r>
              <a:rPr lang="zh-CN" sz="1200">
                <a:solidFill>
                  <a:schemeClr val="tx1"/>
                </a:solidFill>
                <a:sym typeface="Arial" panose="020B0604020202090204"/>
              </a:rPr>
              <a:t>`</a:t>
            </a:r>
            <a:r>
              <a:rPr lang="x-none" altLang="zh-CN" sz="1200" b="1">
                <a:solidFill>
                  <a:schemeClr val="tx1"/>
                </a:solidFill>
                <a:latin typeface="Arial" panose="020B0604020202090204"/>
                <a:ea typeface="Arial" panose="020B0604020202090204"/>
                <a:cs typeface="Arial" panose="020B0604020202090204"/>
                <a:sym typeface="Arial" panose="020B0604020202090204"/>
              </a:rPr>
              <a:t> </a:t>
            </a:r>
            <a:r>
              <a:rPr lang="x-none" altLang="zh-CN" sz="1200">
                <a:solidFill>
                  <a:schemeClr val="tx1"/>
                </a:solidFill>
                <a:latin typeface="Arial" panose="020B0604020202090204"/>
                <a:ea typeface="Arial" panose="020B0604020202090204"/>
                <a:cs typeface="Arial" panose="020B0604020202090204"/>
                <a:sym typeface="Arial" panose="020B0604020202090204"/>
              </a:rPr>
              <a:t>instruction format, we s</a:t>
            </a:r>
            <a:r>
              <a:rPr lang="zh-CN" sz="1200" b="0">
                <a:solidFill>
                  <a:schemeClr val="tx1"/>
                </a:solidFill>
                <a:latin typeface="Arial" panose="020B0604020202090204"/>
                <a:ea typeface="Arial" panose="020B0604020202090204"/>
                <a:cs typeface="Arial" panose="020B0604020202090204"/>
                <a:sym typeface="Arial" panose="020B0604020202090204"/>
              </a:rPr>
              <a:t>kip operand </a:t>
            </a:r>
            <a:r>
              <a:rPr lang="x-none" altLang="zh-CN" sz="1200" b="0">
                <a:solidFill>
                  <a:schemeClr val="tx1"/>
                </a:solidFill>
                <a:latin typeface="Arial" panose="020B0604020202090204"/>
                <a:ea typeface="Arial" panose="020B0604020202090204"/>
                <a:cs typeface="Arial" panose="020B0604020202090204"/>
                <a:sym typeface="Arial" panose="020B0604020202090204"/>
              </a:rPr>
              <a:t> </a:t>
            </a:r>
            <a:r>
              <a:rPr lang="zh-CN" sz="1200" b="0">
                <a:solidFill>
                  <a:schemeClr val="tx1"/>
                </a:solidFill>
                <a:latin typeface="Arial" panose="020B0604020202090204"/>
                <a:ea typeface="Arial" panose="020B0604020202090204"/>
                <a:cs typeface="Arial" panose="020B0604020202090204"/>
                <a:sym typeface="Arial" panose="020B0604020202090204"/>
              </a:rPr>
              <a:t>A; </a:t>
            </a:r>
            <a:r>
              <a:rPr lang="x-none" altLang="zh-CN" sz="1200" b="0">
                <a:solidFill>
                  <a:schemeClr val="tx1"/>
                </a:solidFill>
                <a:latin typeface="Arial" panose="020B0604020202090204"/>
                <a:ea typeface="Arial" panose="020B0604020202090204"/>
                <a:cs typeface="Arial" panose="020B0604020202090204"/>
                <a:sym typeface="Arial" panose="020B0604020202090204"/>
              </a:rPr>
              <a:t>and </a:t>
            </a:r>
            <a:r>
              <a:rPr lang="zh-CN" sz="1200" b="0">
                <a:solidFill>
                  <a:schemeClr val="tx1"/>
                </a:solidFill>
                <a:latin typeface="Arial" panose="020B0604020202090204"/>
                <a:ea typeface="Arial" panose="020B0604020202090204"/>
                <a:cs typeface="Arial" panose="020B0604020202090204"/>
                <a:sym typeface="Arial" panose="020B0604020202090204"/>
              </a:rPr>
              <a:t>use</a:t>
            </a:r>
            <a:r>
              <a:rPr lang="x-none" altLang="zh-CN" sz="1200" b="0">
                <a:solidFill>
                  <a:schemeClr val="tx1"/>
                </a:solidFill>
                <a:latin typeface="Arial" panose="020B0604020202090204"/>
                <a:ea typeface="Arial" panose="020B0604020202090204"/>
                <a:cs typeface="Arial" panose="020B0604020202090204"/>
                <a:sym typeface="Arial" panose="020B0604020202090204"/>
              </a:rPr>
              <a:t> </a:t>
            </a:r>
            <a:r>
              <a:rPr lang="zh-CN" sz="1200" b="0">
                <a:solidFill>
                  <a:schemeClr val="tx1"/>
                </a:solidFill>
                <a:latin typeface="Arial" panose="020B0604020202090204"/>
                <a:ea typeface="Arial" panose="020B0604020202090204"/>
                <a:cs typeface="Arial" panose="020B0604020202090204"/>
                <a:sym typeface="Arial" panose="020B0604020202090204"/>
              </a:rPr>
              <a:t>the</a:t>
            </a:r>
            <a:r>
              <a:rPr lang="x-none" altLang="zh-CN" sz="1200" b="0">
                <a:solidFill>
                  <a:schemeClr val="tx1"/>
                </a:solidFill>
                <a:latin typeface="Arial" panose="020B0604020202090204"/>
                <a:ea typeface="Arial" panose="020B0604020202090204"/>
                <a:cs typeface="Arial" panose="020B0604020202090204"/>
                <a:sym typeface="Arial" panose="020B0604020202090204"/>
              </a:rPr>
              <a:t> </a:t>
            </a:r>
            <a:r>
              <a:rPr lang="zh-CN" sz="1200" b="0">
                <a:solidFill>
                  <a:schemeClr val="tx1"/>
                </a:solidFill>
                <a:latin typeface="Arial" panose="020B0604020202090204"/>
                <a:ea typeface="Arial" panose="020B0604020202090204"/>
                <a:cs typeface="Arial" panose="020B0604020202090204"/>
                <a:sym typeface="Arial" panose="020B0604020202090204"/>
              </a:rPr>
              <a:t>20 slots in to pass B and C, and for C's write-back.</a:t>
            </a:r>
            <a:endParaRPr lang="zh-CN" sz="1200" b="0">
              <a:solidFill>
                <a:schemeClr val="tx1"/>
              </a:solidFill>
              <a:latin typeface="Arial" panose="020B0604020202090204"/>
              <a:ea typeface="Arial" panose="020B0604020202090204"/>
              <a:cs typeface="Arial" panose="020B0604020202090204"/>
              <a:sym typeface="Arial" panose="020B0604020202090204"/>
            </a:endParaRPr>
          </a:p>
        </p:txBody>
      </p:sp>
      <p:pic>
        <p:nvPicPr>
          <p:cNvPr id="458" name="Google Shape;458;p39" descr="CleanShot 2025-11-27 at 00.12.51@2x"/>
          <p:cNvPicPr preferRelativeResize="0"/>
          <p:nvPr/>
        </p:nvPicPr>
        <p:blipFill rotWithShape="1">
          <a:blip r:embed="rId2"/>
          <a:srcRect/>
          <a:stretch>
            <a:fillRect/>
          </a:stretch>
        </p:blipFill>
        <p:spPr>
          <a:xfrm>
            <a:off x="4680109" y="3123724"/>
            <a:ext cx="4275296" cy="1793558"/>
          </a:xfrm>
          <a:prstGeom prst="rect">
            <a:avLst/>
          </a:prstGeom>
          <a:noFill/>
          <a:ln>
            <a:noFill/>
          </a:ln>
        </p:spPr>
      </p:pic>
      <p:pic>
        <p:nvPicPr>
          <p:cNvPr id="459" name="Google Shape;459;p39"/>
          <p:cNvPicPr preferRelativeResize="0"/>
          <p:nvPr/>
        </p:nvPicPr>
        <p:blipFill rotWithShape="1">
          <a:blip r:embed="rId3"/>
          <a:srcRect t="-1461"/>
          <a:stretch>
            <a:fillRect/>
          </a:stretch>
        </p:blipFill>
        <p:spPr>
          <a:xfrm>
            <a:off x="320150" y="2626050"/>
            <a:ext cx="4020675" cy="2278775"/>
          </a:xfrm>
          <a:prstGeom prst="rect">
            <a:avLst/>
          </a:prstGeom>
          <a:noFill/>
          <a:ln>
            <a:noFill/>
          </a:ln>
        </p:spPr>
      </p:pic>
      <p:sp>
        <p:nvSpPr>
          <p:cNvPr id="460" name="Google Shape;460;p39"/>
          <p:cNvSpPr txBox="1"/>
          <p:nvPr/>
        </p:nvSpPr>
        <p:spPr>
          <a:xfrm>
            <a:off x="5606891" y="789622"/>
            <a:ext cx="3048000" cy="276225"/>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1400" b="1">
                <a:solidFill>
                  <a:schemeClr val="dk1"/>
                </a:solidFill>
                <a:latin typeface="Arial" panose="020B0604020202090204"/>
                <a:ea typeface="Arial" panose="020B0604020202090204"/>
                <a:cs typeface="Arial" panose="020B0604020202090204"/>
                <a:sym typeface="Arial" panose="020B0604020202090204"/>
              </a:rPr>
              <a:t>Integration Method</a:t>
            </a:r>
            <a:endParaRPr sz="1400" b="1">
              <a:solidFill>
                <a:schemeClr val="dk1"/>
              </a:solidFill>
              <a:latin typeface="Arial" panose="020B0604020202090204"/>
              <a:ea typeface="Arial" panose="020B0604020202090204"/>
              <a:cs typeface="Arial" panose="020B0604020202090204"/>
              <a:sym typeface="Arial" panose="020B0604020202090204"/>
            </a:endParaRPr>
          </a:p>
        </p:txBody>
      </p:sp>
      <p:sp>
        <p:nvSpPr>
          <p:cNvPr id="461" name="Google Shape;461;p39"/>
          <p:cNvSpPr txBox="1"/>
          <p:nvPr/>
        </p:nvSpPr>
        <p:spPr>
          <a:xfrm>
            <a:off x="198120" y="2626043"/>
            <a:ext cx="1572101" cy="49784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400" b="1">
                <a:solidFill>
                  <a:schemeClr val="dk1"/>
                </a:solidFill>
                <a:latin typeface="Arial" panose="020B0604020202090204"/>
                <a:ea typeface="Arial" panose="020B0604020202090204"/>
                <a:cs typeface="Arial" panose="020B0604020202090204"/>
                <a:sym typeface="Arial" panose="020B0604020202090204"/>
              </a:rPr>
              <a:t>Internal State Machine</a:t>
            </a:r>
            <a:endParaRPr lang="x-none" altLang="zh-CN" sz="1400" b="1">
              <a:solidFill>
                <a:schemeClr val="dk1"/>
              </a:solidFill>
              <a:latin typeface="Arial" panose="020B0604020202090204"/>
              <a:ea typeface="Arial" panose="020B0604020202090204"/>
              <a:cs typeface="Arial" panose="020B0604020202090204"/>
              <a:sym typeface="Arial" panose="020B0604020202090204"/>
            </a:endParaRPr>
          </a:p>
        </p:txBody>
      </p:sp>
      <p:sp>
        <p:nvSpPr>
          <p:cNvPr id="3" name="日期占位符 2"/>
          <p:cNvSpPr>
            <a:spLocks noGrp="1"/>
          </p:cNvSpPr>
          <p:nvPr>
            <p:ph type="dt" idx="10"/>
          </p:nvPr>
        </p:nvSpPr>
        <p:spPr/>
        <p:txBody>
          <a:bodyPr/>
          <a:p>
            <a:fld id="{BB962C8B-B14F-4D97-AF65-F5344CB8AC3E}" type="datetime1">
              <a:rPr lang="en-US"/>
            </a:fld>
            <a:endParaRPr lang="en-US"/>
          </a:p>
        </p:txBody>
      </p:sp>
      <p:sp>
        <p:nvSpPr>
          <p:cNvPr id="2" name="灯片编号占位符 1"/>
          <p:cNvSpPr>
            <a:spLocks noGrp="1"/>
          </p:cNvSpPr>
          <p:nvPr>
            <p:ph type="sldNum" idx="12"/>
          </p:nvPr>
        </p:nvSpPr>
        <p:spPr/>
        <p:txBody>
          <a:bodyPr/>
          <a:p>
            <a:pPr marL="0" lvl="0" indent="0" algn="l" rtl="0">
              <a:spcBef>
                <a:spcPts val="0"/>
              </a:spcBef>
              <a:spcAft>
                <a:spcPts val="0"/>
              </a:spcAft>
              <a:buNone/>
            </a:pPr>
            <a:fld id="{00000000-1234-1234-1234-123412341234}" type="slidenum">
              <a:rPr lang="zh-CN"/>
            </a:fld>
            <a:endParaRPr b="0"/>
          </a:p>
        </p:txBody>
      </p:sp>
      <p:sp>
        <p:nvSpPr>
          <p:cNvPr id="438" name="Google Shape;438;p38"/>
          <p:cNvSpPr/>
          <p:nvPr/>
        </p:nvSpPr>
        <p:spPr>
          <a:xfrm>
            <a:off x="4688999" y="4198938"/>
            <a:ext cx="4266248" cy="351949"/>
          </a:xfrm>
          <a:prstGeom prst="rect">
            <a:avLst/>
          </a:prstGeom>
          <a:noFill/>
          <a:ln w="25400" cap="flat" cmpd="sng">
            <a:solidFill>
              <a:srgbClr val="F4B08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lt1"/>
              </a:solidFill>
              <a:latin typeface="Arial" panose="020B0604020202090204"/>
              <a:ea typeface="Arial" panose="020B0604020202090204"/>
              <a:cs typeface="Arial" panose="020B0604020202090204"/>
              <a:sym typeface="Arial" panose="020B0604020202090204"/>
            </a:endParaRPr>
          </a:p>
        </p:txBody>
      </p:sp>
      <p:sp>
        <p:nvSpPr>
          <p:cNvPr id="4" name="文本框 3"/>
          <p:cNvSpPr txBox="1"/>
          <p:nvPr/>
        </p:nvSpPr>
        <p:spPr>
          <a:xfrm>
            <a:off x="4587875" y="2668905"/>
            <a:ext cx="4551680" cy="460375"/>
          </a:xfrm>
          <a:prstGeom prst="rect">
            <a:avLst/>
          </a:prstGeom>
          <a:noFill/>
        </p:spPr>
        <p:txBody>
          <a:bodyPr wrap="square" rtlCol="0">
            <a:spAutoFit/>
          </a:bodyPr>
          <a:p>
            <a:r>
              <a:rPr lang="en-US" altLang="zh-CN" sz="1200"/>
              <a:t>To enable asynchronous task generation, Uni-STC leverages </a:t>
            </a:r>
            <a:r>
              <a:rPr lang="x-none" altLang="en-US" sz="1200"/>
              <a:t>an </a:t>
            </a:r>
            <a:r>
              <a:rPr lang="en-US" altLang="zh-CN" sz="1200"/>
              <a:t>internal status registers.</a:t>
            </a:r>
            <a:endParaRPr lang="en-US" altLang="zh-CN" sz="1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5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5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6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spid="4" grpId="0"/>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465" name="Shape 465"/>
        <p:cNvGrpSpPr/>
        <p:nvPr/>
      </p:nvGrpSpPr>
      <p:grpSpPr>
        <a:xfrm>
          <a:off x="0" y="0"/>
          <a:ext cx="0" cy="0"/>
          <a:chOff x="0" y="0"/>
          <a:chExt cx="0" cy="0"/>
        </a:xfrm>
      </p:grpSpPr>
      <p:sp>
        <p:nvSpPr>
          <p:cNvPr id="466" name="Google Shape;466;p40"/>
          <p:cNvSpPr txBox="1"/>
          <p:nvPr>
            <p:ph type="dt" idx="10"/>
          </p:nvPr>
        </p:nvSpPr>
        <p:spPr>
          <a:xfrm>
            <a:off x="0" y="4943966"/>
            <a:ext cx="2133600" cy="216086"/>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BB962C8B-B14F-4D97-AF65-F5344CB8AC3E}" type="datetime1">
              <a:rPr lang="en-US" b="0"/>
            </a:fld>
            <a:endParaRPr b="0"/>
          </a:p>
        </p:txBody>
      </p:sp>
      <p:sp>
        <p:nvSpPr>
          <p:cNvPr id="468" name="Google Shape;468;p40"/>
          <p:cNvSpPr txBox="1"/>
          <p:nvPr/>
        </p:nvSpPr>
        <p:spPr>
          <a:xfrm>
            <a:off x="414866" y="2031310"/>
            <a:ext cx="1836204" cy="5300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3000" b="1">
                <a:solidFill>
                  <a:srgbClr val="1B5294"/>
                </a:solidFill>
                <a:latin typeface="Arial" panose="020B0604020202090204"/>
                <a:ea typeface="Arial" panose="020B0604020202090204"/>
                <a:cs typeface="Arial" panose="020B0604020202090204"/>
                <a:sym typeface="Arial" panose="020B0604020202090204"/>
              </a:rPr>
              <a:t>OUTLINE</a:t>
            </a:r>
            <a:endParaRPr sz="3000" b="1">
              <a:solidFill>
                <a:srgbClr val="1B5294"/>
              </a:solidFill>
              <a:latin typeface="Arial" panose="020B0604020202090204"/>
              <a:ea typeface="Arial" panose="020B0604020202090204"/>
              <a:cs typeface="Arial" panose="020B0604020202090204"/>
              <a:sym typeface="Arial" panose="020B0604020202090204"/>
            </a:endParaRPr>
          </a:p>
        </p:txBody>
      </p:sp>
      <p:cxnSp>
        <p:nvCxnSpPr>
          <p:cNvPr id="469" name="Google Shape;469;p40"/>
          <p:cNvCxnSpPr/>
          <p:nvPr/>
        </p:nvCxnSpPr>
        <p:spPr>
          <a:xfrm>
            <a:off x="2629376" y="789146"/>
            <a:ext cx="0" cy="3156109"/>
          </a:xfrm>
          <a:prstGeom prst="straightConnector1">
            <a:avLst/>
          </a:prstGeom>
          <a:noFill/>
          <a:ln w="34925" cap="flat" cmpd="sng">
            <a:solidFill>
              <a:srgbClr val="1B5294"/>
            </a:solidFill>
            <a:prstDash val="solid"/>
            <a:round/>
            <a:headEnd type="none" w="sm" len="sm"/>
            <a:tailEnd type="none" w="sm" len="sm"/>
          </a:ln>
        </p:spPr>
      </p:cxnSp>
      <p:grpSp>
        <p:nvGrpSpPr>
          <p:cNvPr id="470" name="Google Shape;470;p40"/>
          <p:cNvGrpSpPr/>
          <p:nvPr/>
        </p:nvGrpSpPr>
        <p:grpSpPr>
          <a:xfrm>
            <a:off x="3117056" y="876527"/>
            <a:ext cx="4530090" cy="391477"/>
            <a:chOff x="6545" y="1037"/>
            <a:chExt cx="9512" cy="822"/>
          </a:xfrm>
        </p:grpSpPr>
        <p:sp>
          <p:nvSpPr>
            <p:cNvPr id="471" name="Google Shape;471;p40"/>
            <p:cNvSpPr/>
            <p:nvPr/>
          </p:nvSpPr>
          <p:spPr>
            <a:xfrm>
              <a:off x="6545" y="1107"/>
              <a:ext cx="680" cy="680"/>
            </a:xfrm>
            <a:prstGeom prst="ellipse">
              <a:avLst/>
            </a:prstGeom>
            <a:solidFill>
              <a:srgbClr val="1B5294"/>
            </a:solidFill>
            <a:ln w="19050" cap="flat" cmpd="sng">
              <a:solidFill>
                <a:srgbClr val="1B529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zh-CN" sz="1500" b="1">
                  <a:solidFill>
                    <a:schemeClr val="lt1"/>
                  </a:solidFill>
                  <a:latin typeface="Times"/>
                  <a:ea typeface="Times"/>
                  <a:cs typeface="Times"/>
                  <a:sym typeface="Times"/>
                </a:rPr>
                <a:t>1</a:t>
              </a:r>
              <a:endParaRPr sz="1500" b="1">
                <a:solidFill>
                  <a:schemeClr val="lt1"/>
                </a:solidFill>
                <a:latin typeface="Times"/>
                <a:ea typeface="Times"/>
                <a:cs typeface="Times"/>
                <a:sym typeface="Times"/>
              </a:endParaRPr>
            </a:p>
          </p:txBody>
        </p:sp>
        <p:sp>
          <p:nvSpPr>
            <p:cNvPr id="472" name="Google Shape;472;p40"/>
            <p:cNvSpPr txBox="1"/>
            <p:nvPr/>
          </p:nvSpPr>
          <p:spPr>
            <a:xfrm>
              <a:off x="7793" y="1037"/>
              <a:ext cx="8264" cy="822"/>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zh-CN" sz="2100" b="1">
                  <a:solidFill>
                    <a:srgbClr val="1B5294"/>
                  </a:solidFill>
                  <a:latin typeface="Arial" panose="020B0604020202090204"/>
                  <a:ea typeface="Arial" panose="020B0604020202090204"/>
                  <a:cs typeface="Arial" panose="020B0604020202090204"/>
                  <a:sym typeface="Arial" panose="020B0604020202090204"/>
                </a:rPr>
                <a:t>Background &amp; Motivation</a:t>
              </a:r>
              <a:endParaRPr sz="2100" b="1">
                <a:solidFill>
                  <a:srgbClr val="1B5294"/>
                </a:solidFill>
                <a:latin typeface="Arial" panose="020B0604020202090204"/>
                <a:ea typeface="Arial" panose="020B0604020202090204"/>
                <a:cs typeface="Arial" panose="020B0604020202090204"/>
                <a:sym typeface="Arial" panose="020B0604020202090204"/>
              </a:endParaRPr>
            </a:p>
          </p:txBody>
        </p:sp>
      </p:grpSp>
      <p:grpSp>
        <p:nvGrpSpPr>
          <p:cNvPr id="473" name="Google Shape;473;p40"/>
          <p:cNvGrpSpPr/>
          <p:nvPr/>
        </p:nvGrpSpPr>
        <p:grpSpPr>
          <a:xfrm>
            <a:off x="3117056" y="1526738"/>
            <a:ext cx="4415790" cy="391478"/>
            <a:chOff x="6545" y="1037"/>
            <a:chExt cx="9272" cy="822"/>
          </a:xfrm>
        </p:grpSpPr>
        <p:sp>
          <p:nvSpPr>
            <p:cNvPr id="474" name="Google Shape;474;p40"/>
            <p:cNvSpPr/>
            <p:nvPr/>
          </p:nvSpPr>
          <p:spPr>
            <a:xfrm>
              <a:off x="6545" y="1107"/>
              <a:ext cx="680" cy="680"/>
            </a:xfrm>
            <a:prstGeom prst="ellipse">
              <a:avLst/>
            </a:prstGeom>
            <a:solidFill>
              <a:srgbClr val="1B5294"/>
            </a:solidFill>
            <a:ln w="19050" cap="flat" cmpd="sng">
              <a:solidFill>
                <a:srgbClr val="1B529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zh-CN" sz="1500" b="1">
                  <a:solidFill>
                    <a:schemeClr val="lt1"/>
                  </a:solidFill>
                  <a:latin typeface="Times"/>
                  <a:ea typeface="Times"/>
                  <a:cs typeface="Times"/>
                  <a:sym typeface="Times"/>
                </a:rPr>
                <a:t>2</a:t>
              </a:r>
              <a:endParaRPr sz="1500" b="1">
                <a:solidFill>
                  <a:schemeClr val="lt1"/>
                </a:solidFill>
                <a:latin typeface="Times"/>
                <a:ea typeface="Times"/>
                <a:cs typeface="Times"/>
                <a:sym typeface="Times"/>
              </a:endParaRPr>
            </a:p>
          </p:txBody>
        </p:sp>
        <p:sp>
          <p:nvSpPr>
            <p:cNvPr id="475" name="Google Shape;475;p40"/>
            <p:cNvSpPr txBox="1"/>
            <p:nvPr/>
          </p:nvSpPr>
          <p:spPr>
            <a:xfrm>
              <a:off x="7793" y="1037"/>
              <a:ext cx="8024" cy="822"/>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zh-CN" sz="2100" b="1">
                  <a:solidFill>
                    <a:srgbClr val="1B5294"/>
                  </a:solidFill>
                  <a:latin typeface="Arial" panose="020B0604020202090204"/>
                  <a:ea typeface="Arial" panose="020B0604020202090204"/>
                  <a:cs typeface="Arial" panose="020B0604020202090204"/>
                  <a:sym typeface="Arial" panose="020B0604020202090204"/>
                </a:rPr>
                <a:t>Uni-STC’s Architecture</a:t>
              </a:r>
              <a:endParaRPr sz="2100" b="1">
                <a:solidFill>
                  <a:srgbClr val="1B5294"/>
                </a:solidFill>
                <a:latin typeface="Arial" panose="020B0604020202090204"/>
                <a:ea typeface="Arial" panose="020B0604020202090204"/>
                <a:cs typeface="Arial" panose="020B0604020202090204"/>
                <a:sym typeface="Arial" panose="020B0604020202090204"/>
              </a:endParaRPr>
            </a:p>
          </p:txBody>
        </p:sp>
      </p:grpSp>
      <p:grpSp>
        <p:nvGrpSpPr>
          <p:cNvPr id="476" name="Google Shape;476;p40"/>
          <p:cNvGrpSpPr/>
          <p:nvPr/>
        </p:nvGrpSpPr>
        <p:grpSpPr>
          <a:xfrm>
            <a:off x="3117056" y="2176948"/>
            <a:ext cx="3618548" cy="391478"/>
            <a:chOff x="6545" y="1037"/>
            <a:chExt cx="7598" cy="822"/>
          </a:xfrm>
        </p:grpSpPr>
        <p:sp>
          <p:nvSpPr>
            <p:cNvPr id="477" name="Google Shape;477;p40"/>
            <p:cNvSpPr/>
            <p:nvPr/>
          </p:nvSpPr>
          <p:spPr>
            <a:xfrm>
              <a:off x="6545" y="1107"/>
              <a:ext cx="680" cy="680"/>
            </a:xfrm>
            <a:prstGeom prst="ellipse">
              <a:avLst/>
            </a:prstGeom>
            <a:solidFill>
              <a:srgbClr val="C00000"/>
            </a:solidFill>
            <a:ln w="19050" cap="flat" cmpd="sng">
              <a:solidFill>
                <a:srgbClr val="C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zh-CN" sz="1500" b="1">
                  <a:solidFill>
                    <a:schemeClr val="lt1"/>
                  </a:solidFill>
                  <a:latin typeface="Times"/>
                  <a:ea typeface="Times"/>
                  <a:cs typeface="Times"/>
                  <a:sym typeface="Times"/>
                </a:rPr>
                <a:t>3</a:t>
              </a:r>
              <a:endParaRPr sz="1500" b="1">
                <a:solidFill>
                  <a:schemeClr val="lt1"/>
                </a:solidFill>
                <a:latin typeface="Times"/>
                <a:ea typeface="Times"/>
                <a:cs typeface="Times"/>
                <a:sym typeface="Times"/>
              </a:endParaRPr>
            </a:p>
          </p:txBody>
        </p:sp>
        <p:sp>
          <p:nvSpPr>
            <p:cNvPr id="478" name="Google Shape;478;p40"/>
            <p:cNvSpPr txBox="1"/>
            <p:nvPr/>
          </p:nvSpPr>
          <p:spPr>
            <a:xfrm>
              <a:off x="7793" y="1037"/>
              <a:ext cx="6350" cy="822"/>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zh-CN" sz="2100" b="1">
                  <a:solidFill>
                    <a:srgbClr val="C00000"/>
                  </a:solidFill>
                  <a:latin typeface="Arial" panose="020B0604020202090204"/>
                  <a:ea typeface="Arial" panose="020B0604020202090204"/>
                  <a:cs typeface="Arial" panose="020B0604020202090204"/>
                  <a:sym typeface="Arial" panose="020B0604020202090204"/>
                </a:rPr>
                <a:t>Uni-STC’s Dataflow</a:t>
              </a:r>
              <a:endParaRPr sz="2100" b="1">
                <a:solidFill>
                  <a:srgbClr val="C00000"/>
                </a:solidFill>
                <a:latin typeface="Arial" panose="020B0604020202090204"/>
                <a:ea typeface="Arial" panose="020B0604020202090204"/>
                <a:cs typeface="Arial" panose="020B0604020202090204"/>
                <a:sym typeface="Arial" panose="020B0604020202090204"/>
              </a:endParaRPr>
            </a:p>
          </p:txBody>
        </p:sp>
      </p:grpSp>
      <p:grpSp>
        <p:nvGrpSpPr>
          <p:cNvPr id="479" name="Google Shape;479;p40"/>
          <p:cNvGrpSpPr/>
          <p:nvPr/>
        </p:nvGrpSpPr>
        <p:grpSpPr>
          <a:xfrm>
            <a:off x="3117056" y="3477369"/>
            <a:ext cx="3618548" cy="391477"/>
            <a:chOff x="6545" y="1037"/>
            <a:chExt cx="7598" cy="822"/>
          </a:xfrm>
        </p:grpSpPr>
        <p:sp>
          <p:nvSpPr>
            <p:cNvPr id="480" name="Google Shape;480;p40"/>
            <p:cNvSpPr/>
            <p:nvPr/>
          </p:nvSpPr>
          <p:spPr>
            <a:xfrm>
              <a:off x="6545" y="1107"/>
              <a:ext cx="680" cy="680"/>
            </a:xfrm>
            <a:prstGeom prst="ellipse">
              <a:avLst/>
            </a:prstGeom>
            <a:solidFill>
              <a:srgbClr val="1B5294"/>
            </a:solidFill>
            <a:ln w="19050" cap="flat" cmpd="sng">
              <a:solidFill>
                <a:srgbClr val="1B529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zh-CN" sz="1500" b="1">
                  <a:solidFill>
                    <a:schemeClr val="lt1"/>
                  </a:solidFill>
                  <a:latin typeface="Times"/>
                  <a:ea typeface="Times"/>
                  <a:cs typeface="Times"/>
                  <a:sym typeface="Times"/>
                </a:rPr>
                <a:t>5</a:t>
              </a:r>
              <a:endParaRPr sz="1500" b="1">
                <a:solidFill>
                  <a:schemeClr val="lt1"/>
                </a:solidFill>
                <a:latin typeface="Times"/>
                <a:ea typeface="Times"/>
                <a:cs typeface="Times"/>
                <a:sym typeface="Times"/>
              </a:endParaRPr>
            </a:p>
          </p:txBody>
        </p:sp>
        <p:sp>
          <p:nvSpPr>
            <p:cNvPr id="481" name="Google Shape;481;p40"/>
            <p:cNvSpPr txBox="1"/>
            <p:nvPr/>
          </p:nvSpPr>
          <p:spPr>
            <a:xfrm>
              <a:off x="7793" y="1037"/>
              <a:ext cx="6350" cy="822"/>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zh-CN" sz="2100" b="1">
                  <a:solidFill>
                    <a:srgbClr val="1B5294"/>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Conclusion</a:t>
              </a:r>
              <a:endParaRPr sz="2100" b="1">
                <a:solidFill>
                  <a:srgbClr val="1B5294"/>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grpSp>
      <p:grpSp>
        <p:nvGrpSpPr>
          <p:cNvPr id="482" name="Google Shape;482;p40"/>
          <p:cNvGrpSpPr/>
          <p:nvPr/>
        </p:nvGrpSpPr>
        <p:grpSpPr>
          <a:xfrm>
            <a:off x="3117056" y="2827158"/>
            <a:ext cx="3618548" cy="391478"/>
            <a:chOff x="6545" y="1037"/>
            <a:chExt cx="7598" cy="822"/>
          </a:xfrm>
        </p:grpSpPr>
        <p:sp>
          <p:nvSpPr>
            <p:cNvPr id="483" name="Google Shape;483;p40"/>
            <p:cNvSpPr/>
            <p:nvPr/>
          </p:nvSpPr>
          <p:spPr>
            <a:xfrm>
              <a:off x="6545" y="1107"/>
              <a:ext cx="680" cy="680"/>
            </a:xfrm>
            <a:prstGeom prst="ellipse">
              <a:avLst/>
            </a:prstGeom>
            <a:solidFill>
              <a:srgbClr val="1B5294"/>
            </a:solidFill>
            <a:ln w="19050" cap="flat" cmpd="sng">
              <a:solidFill>
                <a:srgbClr val="1B529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zh-CN" sz="1500" b="1">
                  <a:solidFill>
                    <a:schemeClr val="lt1"/>
                  </a:solidFill>
                  <a:latin typeface="Times"/>
                  <a:ea typeface="Times"/>
                  <a:cs typeface="Times"/>
                  <a:sym typeface="Times"/>
                </a:rPr>
                <a:t>4</a:t>
              </a:r>
              <a:endParaRPr sz="1500" b="1">
                <a:solidFill>
                  <a:schemeClr val="lt1"/>
                </a:solidFill>
                <a:latin typeface="Times"/>
                <a:ea typeface="Times"/>
                <a:cs typeface="Times"/>
                <a:sym typeface="Times"/>
              </a:endParaRPr>
            </a:p>
          </p:txBody>
        </p:sp>
        <p:sp>
          <p:nvSpPr>
            <p:cNvPr id="484" name="Google Shape;484;p40"/>
            <p:cNvSpPr txBox="1"/>
            <p:nvPr/>
          </p:nvSpPr>
          <p:spPr>
            <a:xfrm>
              <a:off x="7793" y="1037"/>
              <a:ext cx="6350" cy="822"/>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zh-CN" sz="2100" b="1">
                  <a:solidFill>
                    <a:srgbClr val="1B5294"/>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Evaluation</a:t>
              </a:r>
              <a:endParaRPr sz="2100" b="1">
                <a:solidFill>
                  <a:srgbClr val="1B5294"/>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grpSp>
      <p:sp>
        <p:nvSpPr>
          <p:cNvPr id="2" name="灯片编号占位符 1"/>
          <p:cNvSpPr>
            <a:spLocks noGrp="1"/>
          </p:cNvSpPr>
          <p:nvPr>
            <p:ph type="sldNum" idx="12"/>
          </p:nvPr>
        </p:nvSpPr>
        <p:spPr/>
        <p:txBody>
          <a:bodyPr/>
          <a:p>
            <a:pPr marL="0" lvl="0" indent="0" algn="l" rtl="0">
              <a:spcBef>
                <a:spcPts val="0"/>
              </a:spcBef>
              <a:spcAft>
                <a:spcPts val="0"/>
              </a:spcAft>
              <a:buNone/>
            </a:pPr>
            <a:fld id="{00000000-1234-1234-1234-123412341234}" type="slidenum">
              <a:rPr lang="zh-CN"/>
            </a:fld>
            <a:endParaRPr b="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488" name="Shape 488"/>
        <p:cNvGrpSpPr/>
        <p:nvPr/>
      </p:nvGrpSpPr>
      <p:grpSpPr>
        <a:xfrm>
          <a:off x="0" y="0"/>
          <a:ext cx="0" cy="0"/>
          <a:chOff x="0" y="0"/>
          <a:chExt cx="0" cy="0"/>
        </a:xfrm>
      </p:grpSpPr>
      <p:sp>
        <p:nvSpPr>
          <p:cNvPr id="489" name="Google Shape;489;p41"/>
          <p:cNvSpPr txBox="1"/>
          <p:nvPr>
            <p:ph type="body" idx="1"/>
          </p:nvPr>
        </p:nvSpPr>
        <p:spPr>
          <a:xfrm>
            <a:off x="413385" y="141923"/>
            <a:ext cx="6859429" cy="461963"/>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2400"/>
              <a:buFont typeface="Arial" panose="020B0604020202090204"/>
              <a:buNone/>
            </a:pPr>
            <a:r>
              <a:rPr lang="zh-CN"/>
              <a:t>Software Operator Implementation</a:t>
            </a:r>
            <a:endParaRPr lang="zh-CN"/>
          </a:p>
        </p:txBody>
      </p:sp>
      <p:sp>
        <p:nvSpPr>
          <p:cNvPr id="490" name="Google Shape;490;p41"/>
          <p:cNvSpPr txBox="1"/>
          <p:nvPr>
            <p:ph type="dt" idx="10"/>
          </p:nvPr>
        </p:nvSpPr>
        <p:spPr>
          <a:xfrm>
            <a:off x="8130" y="4943966"/>
            <a:ext cx="2133600" cy="216086"/>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BB962C8B-B14F-4D97-AF65-F5344CB8AC3E}" type="datetime1">
              <a:rPr lang="en-US" b="0"/>
            </a:fld>
            <a:endParaRPr b="0"/>
          </a:p>
        </p:txBody>
      </p:sp>
      <p:pic>
        <p:nvPicPr>
          <p:cNvPr id="493" name="Google Shape;493;p41" descr="文本&#10;&#10;描述已自动生成"/>
          <p:cNvPicPr preferRelativeResize="0">
            <a:picLocks noChangeAspect="1"/>
          </p:cNvPicPr>
          <p:nvPr/>
        </p:nvPicPr>
        <p:blipFill rotWithShape="1">
          <a:blip r:embed="rId1"/>
          <a:srcRect t="295" b="295"/>
          <a:stretch>
            <a:fillRect/>
          </a:stretch>
        </p:blipFill>
        <p:spPr>
          <a:xfrm>
            <a:off x="4559300" y="1256030"/>
            <a:ext cx="4298315" cy="3323590"/>
          </a:xfrm>
          <a:prstGeom prst="rect">
            <a:avLst/>
          </a:prstGeom>
          <a:noFill/>
          <a:ln>
            <a:noFill/>
          </a:ln>
        </p:spPr>
      </p:pic>
      <p:sp>
        <p:nvSpPr>
          <p:cNvPr id="494" name="Google Shape;494;p41"/>
          <p:cNvSpPr/>
          <p:nvPr/>
        </p:nvSpPr>
        <p:spPr>
          <a:xfrm>
            <a:off x="4907280" y="3026410"/>
            <a:ext cx="3949700" cy="135890"/>
          </a:xfrm>
          <a:prstGeom prst="rect">
            <a:avLst/>
          </a:prstGeom>
          <a:solidFill>
            <a:srgbClr val="F5C2C1">
              <a:alpha val="29803"/>
            </a:srgbClr>
          </a:solidFill>
          <a:ln w="12700"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lt1"/>
              </a:solidFill>
              <a:latin typeface="Arial" panose="020B0604020202090204"/>
              <a:ea typeface="Arial" panose="020B0604020202090204"/>
              <a:cs typeface="Arial" panose="020B0604020202090204"/>
              <a:sym typeface="Arial" panose="020B0604020202090204"/>
            </a:endParaRPr>
          </a:p>
        </p:txBody>
      </p:sp>
      <p:sp>
        <p:nvSpPr>
          <p:cNvPr id="498" name="Google Shape;498;p41"/>
          <p:cNvSpPr/>
          <p:nvPr/>
        </p:nvSpPr>
        <p:spPr>
          <a:xfrm>
            <a:off x="4907280" y="3558540"/>
            <a:ext cx="3949065" cy="265430"/>
          </a:xfrm>
          <a:prstGeom prst="rect">
            <a:avLst/>
          </a:prstGeom>
          <a:solidFill>
            <a:schemeClr val="accent1">
              <a:lumMod val="60000"/>
              <a:lumOff val="40000"/>
              <a:alpha val="30000"/>
            </a:schemeClr>
          </a:solidFill>
          <a:ln w="12700"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lt1"/>
              </a:solidFill>
              <a:latin typeface="Arial" panose="020B0604020202090204"/>
              <a:ea typeface="Arial" panose="020B0604020202090204"/>
              <a:cs typeface="Arial" panose="020B0604020202090204"/>
              <a:sym typeface="Arial" panose="020B0604020202090204"/>
            </a:endParaRPr>
          </a:p>
        </p:txBody>
      </p:sp>
      <p:sp>
        <p:nvSpPr>
          <p:cNvPr id="499" name="Google Shape;499;p41"/>
          <p:cNvSpPr txBox="1"/>
          <p:nvPr/>
        </p:nvSpPr>
        <p:spPr>
          <a:xfrm>
            <a:off x="355600" y="3469640"/>
            <a:ext cx="4204335" cy="28257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altLang="en-US" sz="1400" b="0">
                <a:solidFill>
                  <a:srgbClr val="0070C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❷</a:t>
            </a:r>
            <a:r>
              <a:rPr lang="x-none" altLang="zh-CN" sz="1400" b="0">
                <a:solidFill>
                  <a:srgbClr val="0070C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 </a:t>
            </a:r>
            <a:r>
              <a:rPr lang="x-none" altLang="en-US">
                <a:solidFill>
                  <a:srgbClr val="0070C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L</a:t>
            </a:r>
            <a:r>
              <a:rPr lang="en-US" altLang="zh-CN">
                <a:solidFill>
                  <a:srgbClr val="0070C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oad </a:t>
            </a:r>
            <a:r>
              <a:rPr lang="x-none" altLang="en-US">
                <a:solidFill>
                  <a:srgbClr val="0070C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m</a:t>
            </a:r>
            <a:r>
              <a:rPr lang="en-US" altLang="zh-CN">
                <a:solidFill>
                  <a:srgbClr val="0070C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atrix </a:t>
            </a:r>
            <a:r>
              <a:rPr lang="x-none" altLang="en-US">
                <a:solidFill>
                  <a:srgbClr val="0070C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block’s</a:t>
            </a:r>
            <a:r>
              <a:rPr lang="en-US" altLang="zh-CN">
                <a:solidFill>
                  <a:srgbClr val="0070C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 </a:t>
            </a:r>
            <a:r>
              <a:rPr lang="en-US" altLang="zh-CN" sz="1400" b="0">
                <a:solidFill>
                  <a:srgbClr val="0070C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structure from registers.</a:t>
            </a:r>
            <a:endParaRPr lang="x-none" altLang="en-US" sz="1400" b="0">
              <a:solidFill>
                <a:srgbClr val="0070C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endParaRPr>
          </a:p>
        </p:txBody>
      </p:sp>
      <p:sp>
        <p:nvSpPr>
          <p:cNvPr id="500" name="Google Shape;500;p41"/>
          <p:cNvSpPr/>
          <p:nvPr/>
        </p:nvSpPr>
        <p:spPr>
          <a:xfrm>
            <a:off x="4907280" y="3829050"/>
            <a:ext cx="3949700" cy="154940"/>
          </a:xfrm>
          <a:prstGeom prst="rect">
            <a:avLst/>
          </a:prstGeom>
          <a:solidFill>
            <a:srgbClr val="7030A0">
              <a:alpha val="25000"/>
            </a:srgbClr>
          </a:solidFill>
          <a:ln w="12700"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lt1"/>
              </a:solidFill>
              <a:latin typeface="Arial" panose="020B0604020202090204"/>
              <a:ea typeface="Arial" panose="020B0604020202090204"/>
              <a:cs typeface="Arial" panose="020B0604020202090204"/>
              <a:sym typeface="Arial" panose="020B0604020202090204"/>
            </a:endParaRPr>
          </a:p>
        </p:txBody>
      </p:sp>
      <p:sp>
        <p:nvSpPr>
          <p:cNvPr id="502" name="Google Shape;502;p41"/>
          <p:cNvSpPr txBox="1"/>
          <p:nvPr/>
        </p:nvSpPr>
        <p:spPr>
          <a:xfrm>
            <a:off x="355600" y="4359910"/>
            <a:ext cx="4203700" cy="28257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altLang="en-US" sz="1400" b="0">
                <a:solidFill>
                  <a:srgbClr val="7030A0"/>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❺</a:t>
            </a:r>
            <a:r>
              <a:rPr lang="x-none" altLang="en-US" sz="1400" b="0">
                <a:solidFill>
                  <a:srgbClr val="7030A0"/>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 P</a:t>
            </a:r>
            <a:r>
              <a:rPr lang="en-US" altLang="zh-CN" sz="1400" b="0">
                <a:solidFill>
                  <a:srgbClr val="7030A0"/>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erform numeric c</a:t>
            </a:r>
            <a:r>
              <a:rPr lang="x-none" altLang="en-US" sz="1400" b="0">
                <a:solidFill>
                  <a:srgbClr val="7030A0"/>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omputation</a:t>
            </a:r>
            <a:r>
              <a:rPr lang="en-US" altLang="zh-CN" sz="1400" b="0">
                <a:solidFill>
                  <a:srgbClr val="7030A0"/>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a:t>
            </a:r>
            <a:endParaRPr lang="x-none" altLang="en-US" sz="1400" b="0">
              <a:solidFill>
                <a:srgbClr val="7030A0"/>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sp>
        <p:nvSpPr>
          <p:cNvPr id="505" name="Google Shape;505;p41"/>
          <p:cNvSpPr/>
          <p:nvPr/>
        </p:nvSpPr>
        <p:spPr>
          <a:xfrm>
            <a:off x="4905375" y="1520825"/>
            <a:ext cx="3951605" cy="958850"/>
          </a:xfrm>
          <a:prstGeom prst="rect">
            <a:avLst/>
          </a:prstGeom>
          <a:solidFill>
            <a:srgbClr val="C4E0B2">
              <a:alpha val="29803"/>
            </a:srgbClr>
          </a:solidFill>
          <a:ln w="12700"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lt1"/>
              </a:solidFill>
              <a:latin typeface="Arial" panose="020B0604020202090204"/>
              <a:ea typeface="Arial" panose="020B0604020202090204"/>
              <a:cs typeface="Arial" panose="020B0604020202090204"/>
              <a:sym typeface="Arial" panose="020B0604020202090204"/>
            </a:endParaRPr>
          </a:p>
        </p:txBody>
      </p:sp>
      <p:sp>
        <p:nvSpPr>
          <p:cNvPr id="507" name="Google Shape;507;p41"/>
          <p:cNvSpPr/>
          <p:nvPr/>
        </p:nvSpPr>
        <p:spPr>
          <a:xfrm>
            <a:off x="4907280" y="2871470"/>
            <a:ext cx="3950335" cy="154940"/>
          </a:xfrm>
          <a:prstGeom prst="rect">
            <a:avLst/>
          </a:prstGeom>
          <a:solidFill>
            <a:schemeClr val="accent1">
              <a:lumMod val="60000"/>
              <a:lumOff val="40000"/>
              <a:alpha val="30000"/>
            </a:schemeClr>
          </a:solidFill>
          <a:ln w="12700"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lt1"/>
              </a:solidFill>
              <a:latin typeface="Arial" panose="020B0604020202090204"/>
              <a:ea typeface="Arial" panose="020B0604020202090204"/>
              <a:cs typeface="Arial" panose="020B0604020202090204"/>
              <a:sym typeface="Arial" panose="020B0604020202090204"/>
            </a:endParaRPr>
          </a:p>
        </p:txBody>
      </p:sp>
      <p:sp>
        <p:nvSpPr>
          <p:cNvPr id="509" name="Google Shape;509;p41"/>
          <p:cNvSpPr txBox="1"/>
          <p:nvPr/>
        </p:nvSpPr>
        <p:spPr>
          <a:xfrm>
            <a:off x="355600" y="2756535"/>
            <a:ext cx="4204335" cy="71310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altLang="en-US" sz="1400" b="0">
                <a:solidFill>
                  <a:schemeClr val="accent6">
                    <a:lumMod val="50000"/>
                  </a:schemeClr>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❶</a:t>
            </a:r>
            <a:r>
              <a:rPr lang="x-none" altLang="en-US" sz="1400" b="0">
                <a:solidFill>
                  <a:schemeClr val="accent6">
                    <a:lumMod val="50000"/>
                  </a:schemeClr>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 </a:t>
            </a:r>
            <a:r>
              <a:rPr lang="en-US" altLang="zh-CN" sz="1400" b="0">
                <a:solidFill>
                  <a:schemeClr val="accent6">
                    <a:lumMod val="50000"/>
                  </a:schemeClr>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To ensure load balancing, we use the BBC outer CSR structure and cap each warp at processing just 8 blocks.</a:t>
            </a:r>
            <a:endParaRPr lang="en-US" altLang="zh-CN" sz="1400" b="0">
              <a:solidFill>
                <a:schemeClr val="accent6">
                  <a:lumMod val="50000"/>
                </a:schemeClr>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endParaRPr>
          </a:p>
        </p:txBody>
      </p:sp>
      <p:pic>
        <p:nvPicPr>
          <p:cNvPr id="510" name="Google Shape;510;p41" descr="CleanShot 2025-11-27 at 00.12.51@2x"/>
          <p:cNvPicPr preferRelativeResize="0">
            <a:picLocks noChangeAspect="1"/>
          </p:cNvPicPr>
          <p:nvPr/>
        </p:nvPicPr>
        <p:blipFill rotWithShape="1">
          <a:blip r:embed="rId2"/>
          <a:srcRect/>
          <a:stretch>
            <a:fillRect/>
          </a:stretch>
        </p:blipFill>
        <p:spPr>
          <a:xfrm>
            <a:off x="412750" y="1060450"/>
            <a:ext cx="3845560" cy="1612900"/>
          </a:xfrm>
          <a:prstGeom prst="rect">
            <a:avLst/>
          </a:prstGeom>
          <a:noFill/>
          <a:ln>
            <a:noFill/>
          </a:ln>
        </p:spPr>
      </p:pic>
      <p:sp>
        <p:nvSpPr>
          <p:cNvPr id="511" name="Google Shape;511;p41"/>
          <p:cNvSpPr txBox="1"/>
          <p:nvPr/>
        </p:nvSpPr>
        <p:spPr>
          <a:xfrm>
            <a:off x="811213" y="777558"/>
            <a:ext cx="3048000" cy="282575"/>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1400" b="1">
                <a:solidFill>
                  <a:schemeClr val="dk1"/>
                </a:solidFill>
                <a:latin typeface="Arial" panose="020B0604020202090204"/>
                <a:ea typeface="Arial" panose="020B0604020202090204"/>
                <a:cs typeface="Arial" panose="020B0604020202090204"/>
                <a:sym typeface="Arial" panose="020B0604020202090204"/>
              </a:rPr>
              <a:t>UWMMA</a:t>
            </a:r>
            <a:r>
              <a:rPr lang="en-US" altLang="zh-CN" sz="1400" b="1">
                <a:solidFill>
                  <a:schemeClr val="dk1"/>
                </a:solidFill>
                <a:latin typeface="Arial" panose="020B0604020202090204"/>
                <a:ea typeface="Arial" panose="020B0604020202090204"/>
                <a:cs typeface="Arial" panose="020B0604020202090204"/>
                <a:sym typeface="Arial" panose="020B0604020202090204"/>
              </a:rPr>
              <a:t> </a:t>
            </a:r>
            <a:r>
              <a:rPr lang="zh-CN" sz="1400" b="1">
                <a:solidFill>
                  <a:schemeClr val="dk1"/>
                </a:solidFill>
                <a:latin typeface="Arial" panose="020B0604020202090204"/>
                <a:ea typeface="Arial" panose="020B0604020202090204"/>
                <a:cs typeface="Arial" panose="020B0604020202090204"/>
                <a:sym typeface="Arial" panose="020B0604020202090204"/>
              </a:rPr>
              <a:t>instruction</a:t>
            </a:r>
            <a:r>
              <a:rPr lang="en-US" altLang="zh-CN" sz="1400" b="1">
                <a:solidFill>
                  <a:schemeClr val="dk1"/>
                </a:solidFill>
                <a:latin typeface="Arial" panose="020B0604020202090204"/>
                <a:ea typeface="Arial" panose="020B0604020202090204"/>
                <a:cs typeface="Arial" panose="020B0604020202090204"/>
                <a:sym typeface="Arial" panose="020B0604020202090204"/>
              </a:rPr>
              <a:t> </a:t>
            </a:r>
            <a:r>
              <a:rPr lang="zh-CN" sz="1400" b="1">
                <a:solidFill>
                  <a:schemeClr val="dk1"/>
                </a:solidFill>
                <a:latin typeface="Arial" panose="020B0604020202090204"/>
                <a:ea typeface="Arial" panose="020B0604020202090204"/>
                <a:cs typeface="Arial" panose="020B0604020202090204"/>
                <a:sym typeface="Arial" panose="020B0604020202090204"/>
              </a:rPr>
              <a:t>set.</a:t>
            </a:r>
            <a:endParaRPr sz="1400" b="1">
              <a:solidFill>
                <a:schemeClr val="dk1"/>
              </a:solidFill>
              <a:latin typeface="Arial" panose="020B0604020202090204"/>
              <a:ea typeface="Arial" panose="020B0604020202090204"/>
              <a:cs typeface="Arial" panose="020B0604020202090204"/>
              <a:sym typeface="Arial" panose="020B0604020202090204"/>
            </a:endParaRPr>
          </a:p>
        </p:txBody>
      </p:sp>
      <p:sp>
        <p:nvSpPr>
          <p:cNvPr id="2" name="灯片编号占位符 1"/>
          <p:cNvSpPr>
            <a:spLocks noGrp="1"/>
          </p:cNvSpPr>
          <p:nvPr>
            <p:ph type="sldNum" idx="12"/>
          </p:nvPr>
        </p:nvSpPr>
        <p:spPr/>
        <p:txBody>
          <a:bodyPr/>
          <a:p>
            <a:pPr marL="0" lvl="0" indent="0" algn="l" rtl="0">
              <a:spcBef>
                <a:spcPts val="0"/>
              </a:spcBef>
              <a:spcAft>
                <a:spcPts val="0"/>
              </a:spcAft>
              <a:buNone/>
            </a:pPr>
            <a:fld id="{00000000-1234-1234-1234-123412341234}" type="slidenum">
              <a:rPr lang="zh-CN"/>
            </a:fld>
            <a:endParaRPr b="0"/>
          </a:p>
        </p:txBody>
      </p:sp>
      <p:sp>
        <p:nvSpPr>
          <p:cNvPr id="3" name="Google Shape;507;p41"/>
          <p:cNvSpPr/>
          <p:nvPr/>
        </p:nvSpPr>
        <p:spPr>
          <a:xfrm>
            <a:off x="1157605" y="1234440"/>
            <a:ext cx="3100705" cy="328295"/>
          </a:xfrm>
          <a:prstGeom prst="rect">
            <a:avLst/>
          </a:prstGeom>
          <a:solidFill>
            <a:schemeClr val="accent1">
              <a:lumMod val="60000"/>
              <a:lumOff val="40000"/>
              <a:alpha val="30000"/>
            </a:schemeClr>
          </a:solidFill>
          <a:ln w="12700" cap="flat" cmpd="sng">
            <a:no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lt1"/>
              </a:solidFill>
              <a:latin typeface="Arial" panose="020B0604020202090204"/>
              <a:ea typeface="Arial" panose="020B0604020202090204"/>
              <a:cs typeface="Arial" panose="020B0604020202090204"/>
              <a:sym typeface="Arial" panose="020B0604020202090204"/>
            </a:endParaRPr>
          </a:p>
        </p:txBody>
      </p:sp>
      <p:sp>
        <p:nvSpPr>
          <p:cNvPr id="4" name="Google Shape;494;p41"/>
          <p:cNvSpPr/>
          <p:nvPr/>
        </p:nvSpPr>
        <p:spPr>
          <a:xfrm>
            <a:off x="1161415" y="2028190"/>
            <a:ext cx="3095625" cy="154305"/>
          </a:xfrm>
          <a:prstGeom prst="rect">
            <a:avLst/>
          </a:prstGeom>
          <a:solidFill>
            <a:srgbClr val="F5C2C1">
              <a:alpha val="29803"/>
            </a:srgbClr>
          </a:solidFill>
          <a:ln w="12700" cap="flat" cmpd="sng">
            <a:no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lt1"/>
              </a:solidFill>
              <a:latin typeface="Arial" panose="020B0604020202090204"/>
              <a:ea typeface="Arial" panose="020B0604020202090204"/>
              <a:cs typeface="Arial" panose="020B0604020202090204"/>
              <a:sym typeface="Arial" panose="020B0604020202090204"/>
            </a:endParaRPr>
          </a:p>
        </p:txBody>
      </p:sp>
      <p:sp>
        <p:nvSpPr>
          <p:cNvPr id="5" name="Google Shape;500;p41"/>
          <p:cNvSpPr/>
          <p:nvPr/>
        </p:nvSpPr>
        <p:spPr>
          <a:xfrm>
            <a:off x="1162685" y="2348865"/>
            <a:ext cx="3095625" cy="154940"/>
          </a:xfrm>
          <a:prstGeom prst="rect">
            <a:avLst/>
          </a:prstGeom>
          <a:solidFill>
            <a:srgbClr val="7030A0">
              <a:alpha val="25000"/>
            </a:srgbClr>
          </a:solidFill>
          <a:ln w="12700" cap="flat" cmpd="sng">
            <a:no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lt1"/>
              </a:solidFill>
              <a:latin typeface="Arial" panose="020B0604020202090204"/>
              <a:ea typeface="Arial" panose="020B0604020202090204"/>
              <a:cs typeface="Arial" panose="020B0604020202090204"/>
              <a:sym typeface="Arial" panose="020B0604020202090204"/>
            </a:endParaRPr>
          </a:p>
        </p:txBody>
      </p:sp>
      <p:sp>
        <p:nvSpPr>
          <p:cNvPr id="13" name="文本框 12"/>
          <p:cNvSpPr txBox="1"/>
          <p:nvPr/>
        </p:nvSpPr>
        <p:spPr>
          <a:xfrm>
            <a:off x="8606790" y="1520825"/>
            <a:ext cx="344170" cy="275590"/>
          </a:xfrm>
          <a:prstGeom prst="rect">
            <a:avLst/>
          </a:prstGeom>
          <a:noFill/>
        </p:spPr>
        <p:txBody>
          <a:bodyPr wrap="square" rtlCol="0">
            <a:spAutoFit/>
          </a:bodyPr>
          <a:p>
            <a:r>
              <a:rPr lang="en-US" altLang="en-US" sz="1200">
                <a:solidFill>
                  <a:schemeClr val="accent6">
                    <a:lumMod val="50000"/>
                  </a:schemeClr>
                </a:solidFill>
              </a:rPr>
              <a:t>❶</a:t>
            </a:r>
            <a:endParaRPr lang="en-US" altLang="en-US" sz="1200">
              <a:solidFill>
                <a:schemeClr val="accent6">
                  <a:lumMod val="50000"/>
                </a:schemeClr>
              </a:solidFill>
            </a:endParaRPr>
          </a:p>
        </p:txBody>
      </p:sp>
      <p:sp>
        <p:nvSpPr>
          <p:cNvPr id="14" name="文本框 13"/>
          <p:cNvSpPr txBox="1"/>
          <p:nvPr/>
        </p:nvSpPr>
        <p:spPr>
          <a:xfrm>
            <a:off x="8606790" y="2815590"/>
            <a:ext cx="344170" cy="275590"/>
          </a:xfrm>
          <a:prstGeom prst="rect">
            <a:avLst/>
          </a:prstGeom>
          <a:noFill/>
        </p:spPr>
        <p:txBody>
          <a:bodyPr wrap="square" rtlCol="0">
            <a:spAutoFit/>
          </a:bodyPr>
          <a:p>
            <a:r>
              <a:rPr lang="en-US" altLang="en-US" sz="1200">
                <a:solidFill>
                  <a:srgbClr val="0070C0"/>
                </a:solidFill>
              </a:rPr>
              <a:t>❷</a:t>
            </a:r>
            <a:endParaRPr lang="en-US" altLang="en-US" sz="1200">
              <a:solidFill>
                <a:srgbClr val="0070C0"/>
              </a:solidFill>
            </a:endParaRPr>
          </a:p>
        </p:txBody>
      </p:sp>
      <p:sp>
        <p:nvSpPr>
          <p:cNvPr id="15" name="Google Shape;499;p41"/>
          <p:cNvSpPr txBox="1"/>
          <p:nvPr/>
        </p:nvSpPr>
        <p:spPr>
          <a:xfrm>
            <a:off x="355600" y="3770630"/>
            <a:ext cx="4204335" cy="28257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altLang="en-US" sz="1400" b="0">
                <a:solidFill>
                  <a:srgbClr val="C0000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❸</a:t>
            </a:r>
            <a:r>
              <a:rPr lang="x-none" altLang="zh-CN" sz="1400" b="0">
                <a:solidFill>
                  <a:srgbClr val="C0000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 </a:t>
            </a:r>
            <a:r>
              <a:rPr lang="x-none">
                <a:solidFill>
                  <a:srgbClr val="C0000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Generate tasks in Uni-STC</a:t>
            </a:r>
            <a:r>
              <a:rPr lang="en-US" altLang="zh-CN" sz="1400" b="0">
                <a:solidFill>
                  <a:srgbClr val="C0000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a:t>
            </a:r>
            <a:r>
              <a:rPr lang="x-none" altLang="en-US" sz="1400" b="0">
                <a:solidFill>
                  <a:srgbClr val="C0000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 [ASYNC]</a:t>
            </a:r>
            <a:endParaRPr lang="x-none" altLang="en-US" sz="1400" b="0">
              <a:solidFill>
                <a:srgbClr val="C0000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endParaRPr>
          </a:p>
        </p:txBody>
      </p:sp>
      <p:sp>
        <p:nvSpPr>
          <p:cNvPr id="16" name="Google Shape;499;p41"/>
          <p:cNvSpPr txBox="1"/>
          <p:nvPr/>
        </p:nvSpPr>
        <p:spPr>
          <a:xfrm>
            <a:off x="355600" y="4065270"/>
            <a:ext cx="4204335" cy="28257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altLang="en-US" sz="1400" b="0">
                <a:solidFill>
                  <a:srgbClr val="0070C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❹</a:t>
            </a:r>
            <a:r>
              <a:rPr lang="x-none" altLang="zh-CN" sz="1400" b="0">
                <a:solidFill>
                  <a:srgbClr val="0070C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 </a:t>
            </a:r>
            <a:r>
              <a:rPr lang="x-none" altLang="en-US">
                <a:solidFill>
                  <a:srgbClr val="0070C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L</a:t>
            </a:r>
            <a:r>
              <a:rPr lang="en-US" altLang="zh-CN">
                <a:solidFill>
                  <a:srgbClr val="0070C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oad</a:t>
            </a:r>
            <a:r>
              <a:rPr lang="x-none" altLang="en-US">
                <a:solidFill>
                  <a:srgbClr val="0070C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 matrix</a:t>
            </a:r>
            <a:r>
              <a:rPr lang="en-US" altLang="zh-CN">
                <a:solidFill>
                  <a:srgbClr val="0070C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 </a:t>
            </a:r>
            <a:r>
              <a:rPr lang="x-none" altLang="en-US">
                <a:solidFill>
                  <a:srgbClr val="0070C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block’s</a:t>
            </a:r>
            <a:r>
              <a:rPr lang="en-US" altLang="zh-CN">
                <a:solidFill>
                  <a:srgbClr val="0070C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 </a:t>
            </a:r>
            <a:r>
              <a:rPr lang="x-none" altLang="en-US" sz="1400" b="0">
                <a:solidFill>
                  <a:srgbClr val="0070C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value</a:t>
            </a:r>
            <a:r>
              <a:rPr lang="en-US" altLang="zh-CN" sz="1400" b="0">
                <a:solidFill>
                  <a:srgbClr val="0070C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a:t>
            </a:r>
            <a:endParaRPr lang="x-none" altLang="en-US" sz="1400" b="0">
              <a:solidFill>
                <a:srgbClr val="0070C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endParaRPr>
          </a:p>
        </p:txBody>
      </p:sp>
      <p:sp>
        <p:nvSpPr>
          <p:cNvPr id="17" name="文本框 16"/>
          <p:cNvSpPr txBox="1"/>
          <p:nvPr/>
        </p:nvSpPr>
        <p:spPr>
          <a:xfrm>
            <a:off x="8606790" y="2964815"/>
            <a:ext cx="344170" cy="275590"/>
          </a:xfrm>
          <a:prstGeom prst="rect">
            <a:avLst/>
          </a:prstGeom>
          <a:noFill/>
        </p:spPr>
        <p:txBody>
          <a:bodyPr wrap="square" rtlCol="0">
            <a:spAutoFit/>
          </a:bodyPr>
          <a:p>
            <a:r>
              <a:rPr lang="en-US" altLang="en-US" sz="1200">
                <a:solidFill>
                  <a:srgbClr val="C00000"/>
                </a:solidFill>
              </a:rPr>
              <a:t>❸</a:t>
            </a:r>
            <a:endParaRPr lang="en-US" altLang="en-US" sz="1200">
              <a:solidFill>
                <a:srgbClr val="C00000"/>
              </a:solidFill>
            </a:endParaRPr>
          </a:p>
        </p:txBody>
      </p:sp>
      <p:sp>
        <p:nvSpPr>
          <p:cNvPr id="18" name="文本框 17"/>
          <p:cNvSpPr txBox="1"/>
          <p:nvPr/>
        </p:nvSpPr>
        <p:spPr>
          <a:xfrm>
            <a:off x="8606790" y="3549015"/>
            <a:ext cx="344170" cy="275590"/>
          </a:xfrm>
          <a:prstGeom prst="rect">
            <a:avLst/>
          </a:prstGeom>
          <a:noFill/>
        </p:spPr>
        <p:txBody>
          <a:bodyPr wrap="square" rtlCol="0">
            <a:spAutoFit/>
          </a:bodyPr>
          <a:p>
            <a:r>
              <a:rPr lang="en-US" altLang="en-US" sz="1200">
                <a:solidFill>
                  <a:srgbClr val="0070C0"/>
                </a:solidFill>
              </a:rPr>
              <a:t>❹</a:t>
            </a:r>
            <a:endParaRPr lang="en-US" altLang="en-US" sz="1200">
              <a:solidFill>
                <a:srgbClr val="0070C0"/>
              </a:solidFill>
            </a:endParaRPr>
          </a:p>
        </p:txBody>
      </p:sp>
      <p:sp>
        <p:nvSpPr>
          <p:cNvPr id="19" name="文本框 18"/>
          <p:cNvSpPr txBox="1"/>
          <p:nvPr/>
        </p:nvSpPr>
        <p:spPr>
          <a:xfrm>
            <a:off x="8606790" y="3775075"/>
            <a:ext cx="344170" cy="275590"/>
          </a:xfrm>
          <a:prstGeom prst="rect">
            <a:avLst/>
          </a:prstGeom>
          <a:noFill/>
        </p:spPr>
        <p:txBody>
          <a:bodyPr wrap="square" rtlCol="0">
            <a:spAutoFit/>
          </a:bodyPr>
          <a:p>
            <a:r>
              <a:rPr lang="en-US" altLang="en-US" sz="1200">
                <a:solidFill>
                  <a:srgbClr val="7030A0"/>
                </a:solidFill>
              </a:rPr>
              <a:t>❺</a:t>
            </a:r>
            <a:endParaRPr lang="en-US" altLang="en-US" sz="1200">
              <a:solidFill>
                <a:srgbClr val="7030A0"/>
              </a:solidFill>
            </a:endParaRPr>
          </a:p>
        </p:txBody>
      </p:sp>
      <p:sp>
        <p:nvSpPr>
          <p:cNvPr id="20" name="Google Shape;507;p41"/>
          <p:cNvSpPr/>
          <p:nvPr/>
        </p:nvSpPr>
        <p:spPr>
          <a:xfrm>
            <a:off x="1162685" y="1868170"/>
            <a:ext cx="3094990" cy="154305"/>
          </a:xfrm>
          <a:prstGeom prst="rect">
            <a:avLst/>
          </a:prstGeom>
          <a:solidFill>
            <a:schemeClr val="accent1">
              <a:lumMod val="60000"/>
              <a:lumOff val="40000"/>
              <a:alpha val="30000"/>
            </a:schemeClr>
          </a:solidFill>
          <a:ln w="12700" cap="flat" cmpd="sng">
            <a:no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lt1"/>
              </a:solidFill>
              <a:latin typeface="Arial" panose="020B0604020202090204"/>
              <a:ea typeface="Arial" panose="020B0604020202090204"/>
              <a:cs typeface="Arial" panose="020B0604020202090204"/>
              <a:sym typeface="Arial" panose="020B060402020209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9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9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0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0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spid="13" grpId="0"/>
      <p:bldP spid="13" grpId="1"/>
      <p:bldP spid="14" grpId="0"/>
      <p:bldP spid="14" grpId="1"/>
      <p:bldP spid="17" grpId="0"/>
      <p:bldP spid="17" grpId="1"/>
      <p:bldP spid="18" grpId="0"/>
      <p:bldP spid="18" grpId="1"/>
      <p:bldP spid="19" grpId="0"/>
      <p:bldP spid="19"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488" name="Shape 488"/>
        <p:cNvGrpSpPr/>
        <p:nvPr/>
      </p:nvGrpSpPr>
      <p:grpSpPr>
        <a:xfrm>
          <a:off x="0" y="0"/>
          <a:ext cx="0" cy="0"/>
          <a:chOff x="0" y="0"/>
          <a:chExt cx="0" cy="0"/>
        </a:xfrm>
      </p:grpSpPr>
      <p:pic>
        <p:nvPicPr>
          <p:cNvPr id="492" name="Google Shape;492;p41" descr="文本&#10;&#10;低可信度描述已自动生成"/>
          <p:cNvPicPr preferRelativeResize="0">
            <a:picLocks noChangeAspect="1"/>
          </p:cNvPicPr>
          <p:nvPr/>
        </p:nvPicPr>
        <p:blipFill rotWithShape="1">
          <a:blip r:embed="rId1"/>
          <a:srcRect l="1634" r="1634"/>
          <a:stretch>
            <a:fillRect/>
          </a:stretch>
        </p:blipFill>
        <p:spPr>
          <a:xfrm>
            <a:off x="4753610" y="1060450"/>
            <a:ext cx="4142740" cy="3713480"/>
          </a:xfrm>
          <a:prstGeom prst="rect">
            <a:avLst/>
          </a:prstGeom>
          <a:noFill/>
          <a:ln>
            <a:noFill/>
          </a:ln>
        </p:spPr>
      </p:pic>
      <p:sp>
        <p:nvSpPr>
          <p:cNvPr id="489" name="Google Shape;489;p41"/>
          <p:cNvSpPr txBox="1"/>
          <p:nvPr>
            <p:ph type="body" idx="1"/>
          </p:nvPr>
        </p:nvSpPr>
        <p:spPr>
          <a:xfrm>
            <a:off x="413385" y="141923"/>
            <a:ext cx="6859429" cy="461963"/>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2400"/>
              <a:buFont typeface="Arial" panose="020B0604020202090204"/>
              <a:buNone/>
            </a:pPr>
            <a:r>
              <a:rPr lang="zh-CN"/>
              <a:t>Software Operator Implementation</a:t>
            </a:r>
            <a:endParaRPr lang="zh-CN"/>
          </a:p>
        </p:txBody>
      </p:sp>
      <p:sp>
        <p:nvSpPr>
          <p:cNvPr id="490" name="Google Shape;490;p41"/>
          <p:cNvSpPr txBox="1"/>
          <p:nvPr>
            <p:ph type="dt" idx="10"/>
          </p:nvPr>
        </p:nvSpPr>
        <p:spPr>
          <a:xfrm>
            <a:off x="8130" y="4943966"/>
            <a:ext cx="2133600" cy="216086"/>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BB962C8B-B14F-4D97-AF65-F5344CB8AC3E}" type="datetime1">
              <a:rPr lang="en-US" b="0"/>
            </a:fld>
            <a:endParaRPr b="0"/>
          </a:p>
        </p:txBody>
      </p:sp>
      <p:sp>
        <p:nvSpPr>
          <p:cNvPr id="494" name="Google Shape;494;p41"/>
          <p:cNvSpPr/>
          <p:nvPr/>
        </p:nvSpPr>
        <p:spPr>
          <a:xfrm>
            <a:off x="5032375" y="3635375"/>
            <a:ext cx="3949700" cy="135890"/>
          </a:xfrm>
          <a:prstGeom prst="rect">
            <a:avLst/>
          </a:prstGeom>
          <a:solidFill>
            <a:srgbClr val="F5C2C1">
              <a:alpha val="29803"/>
            </a:srgbClr>
          </a:solidFill>
          <a:ln w="12700"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lt1"/>
              </a:solidFill>
              <a:latin typeface="Arial" panose="020B0604020202090204"/>
              <a:ea typeface="Arial" panose="020B0604020202090204"/>
              <a:cs typeface="Arial" panose="020B0604020202090204"/>
              <a:sym typeface="Arial" panose="020B0604020202090204"/>
            </a:endParaRPr>
          </a:p>
        </p:txBody>
      </p:sp>
      <p:sp>
        <p:nvSpPr>
          <p:cNvPr id="498" name="Google Shape;498;p41"/>
          <p:cNvSpPr/>
          <p:nvPr/>
        </p:nvSpPr>
        <p:spPr>
          <a:xfrm>
            <a:off x="5033010" y="3773170"/>
            <a:ext cx="3949065" cy="279400"/>
          </a:xfrm>
          <a:prstGeom prst="rect">
            <a:avLst/>
          </a:prstGeom>
          <a:solidFill>
            <a:schemeClr val="accent1">
              <a:lumMod val="60000"/>
              <a:lumOff val="40000"/>
              <a:alpha val="30000"/>
            </a:schemeClr>
          </a:solidFill>
          <a:ln w="12700"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lt1"/>
              </a:solidFill>
              <a:latin typeface="Arial" panose="020B0604020202090204"/>
              <a:ea typeface="Arial" panose="020B0604020202090204"/>
              <a:cs typeface="Arial" panose="020B0604020202090204"/>
              <a:sym typeface="Arial" panose="020B0604020202090204"/>
            </a:endParaRPr>
          </a:p>
        </p:txBody>
      </p:sp>
      <p:sp>
        <p:nvSpPr>
          <p:cNvPr id="499" name="Google Shape;499;p41"/>
          <p:cNvSpPr txBox="1"/>
          <p:nvPr/>
        </p:nvSpPr>
        <p:spPr>
          <a:xfrm>
            <a:off x="355600" y="3319145"/>
            <a:ext cx="4204335" cy="28257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altLang="en-US" sz="1400" b="0">
                <a:solidFill>
                  <a:srgbClr val="0070C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❷</a:t>
            </a:r>
            <a:r>
              <a:rPr lang="x-none" altLang="zh-CN" sz="1400" b="0">
                <a:solidFill>
                  <a:srgbClr val="0070C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 </a:t>
            </a:r>
            <a:r>
              <a:rPr lang="x-none" altLang="en-US">
                <a:solidFill>
                  <a:srgbClr val="0070C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L</a:t>
            </a:r>
            <a:r>
              <a:rPr lang="en-US" altLang="zh-CN">
                <a:solidFill>
                  <a:srgbClr val="0070C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oad </a:t>
            </a:r>
            <a:r>
              <a:rPr lang="x-none" altLang="en-US">
                <a:solidFill>
                  <a:srgbClr val="0070C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block’s</a:t>
            </a:r>
            <a:r>
              <a:rPr lang="en-US" altLang="zh-CN">
                <a:solidFill>
                  <a:srgbClr val="0070C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 </a:t>
            </a:r>
            <a:r>
              <a:rPr lang="en-US" altLang="zh-CN" sz="1400" b="0">
                <a:solidFill>
                  <a:srgbClr val="0070C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structure from registers.</a:t>
            </a:r>
            <a:endParaRPr lang="x-none" altLang="en-US" sz="1400" b="0">
              <a:solidFill>
                <a:srgbClr val="0070C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endParaRPr>
          </a:p>
        </p:txBody>
      </p:sp>
      <p:sp>
        <p:nvSpPr>
          <p:cNvPr id="500" name="Google Shape;500;p41"/>
          <p:cNvSpPr/>
          <p:nvPr/>
        </p:nvSpPr>
        <p:spPr>
          <a:xfrm>
            <a:off x="5032375" y="4053840"/>
            <a:ext cx="3949700" cy="143510"/>
          </a:xfrm>
          <a:prstGeom prst="rect">
            <a:avLst/>
          </a:prstGeom>
          <a:solidFill>
            <a:srgbClr val="7030A0">
              <a:alpha val="25000"/>
            </a:srgbClr>
          </a:solidFill>
          <a:ln w="12700"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lt1"/>
              </a:solidFill>
              <a:latin typeface="Arial" panose="020B0604020202090204"/>
              <a:ea typeface="Arial" panose="020B0604020202090204"/>
              <a:cs typeface="Arial" panose="020B0604020202090204"/>
              <a:sym typeface="Arial" panose="020B0604020202090204"/>
            </a:endParaRPr>
          </a:p>
        </p:txBody>
      </p:sp>
      <p:sp>
        <p:nvSpPr>
          <p:cNvPr id="502" name="Google Shape;502;p41"/>
          <p:cNvSpPr txBox="1"/>
          <p:nvPr/>
        </p:nvSpPr>
        <p:spPr>
          <a:xfrm>
            <a:off x="355600" y="4361180"/>
            <a:ext cx="4203700" cy="28257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altLang="en-US" sz="1400" b="0">
                <a:solidFill>
                  <a:srgbClr val="7030A0"/>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❺</a:t>
            </a:r>
            <a:r>
              <a:rPr lang="x-none" altLang="en-US" sz="1400" b="0">
                <a:solidFill>
                  <a:srgbClr val="7030A0"/>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 P</a:t>
            </a:r>
            <a:r>
              <a:rPr lang="en-US" altLang="zh-CN" sz="1400" b="0">
                <a:solidFill>
                  <a:srgbClr val="7030A0"/>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erform numeric c</a:t>
            </a:r>
            <a:r>
              <a:rPr lang="x-none" altLang="en-US" sz="1400" b="0">
                <a:solidFill>
                  <a:srgbClr val="7030A0"/>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omputation</a:t>
            </a:r>
            <a:r>
              <a:rPr lang="en-US" altLang="zh-CN" sz="1400" b="0">
                <a:solidFill>
                  <a:srgbClr val="7030A0"/>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a:t>
            </a:r>
            <a:endParaRPr lang="x-none" altLang="en-US" sz="1400" b="0">
              <a:solidFill>
                <a:srgbClr val="7030A0"/>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sp>
        <p:nvSpPr>
          <p:cNvPr id="505" name="Google Shape;505;p41"/>
          <p:cNvSpPr/>
          <p:nvPr/>
        </p:nvSpPr>
        <p:spPr>
          <a:xfrm>
            <a:off x="5030470" y="1335405"/>
            <a:ext cx="3951605" cy="955040"/>
          </a:xfrm>
          <a:prstGeom prst="rect">
            <a:avLst/>
          </a:prstGeom>
          <a:solidFill>
            <a:srgbClr val="C4E0B2">
              <a:alpha val="29803"/>
            </a:srgbClr>
          </a:solidFill>
          <a:ln w="12700"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lt1"/>
              </a:solidFill>
              <a:latin typeface="Arial" panose="020B0604020202090204"/>
              <a:ea typeface="Arial" panose="020B0604020202090204"/>
              <a:cs typeface="Arial" panose="020B0604020202090204"/>
              <a:sym typeface="Arial" panose="020B0604020202090204"/>
            </a:endParaRPr>
          </a:p>
        </p:txBody>
      </p:sp>
      <p:sp>
        <p:nvSpPr>
          <p:cNvPr id="507" name="Google Shape;507;p41"/>
          <p:cNvSpPr/>
          <p:nvPr/>
        </p:nvSpPr>
        <p:spPr>
          <a:xfrm>
            <a:off x="5031740" y="3489325"/>
            <a:ext cx="3950335" cy="146685"/>
          </a:xfrm>
          <a:prstGeom prst="rect">
            <a:avLst/>
          </a:prstGeom>
          <a:solidFill>
            <a:schemeClr val="accent1">
              <a:lumMod val="60000"/>
              <a:lumOff val="40000"/>
              <a:alpha val="30000"/>
            </a:schemeClr>
          </a:solidFill>
          <a:ln w="12700"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lt1"/>
              </a:solidFill>
              <a:latin typeface="Arial" panose="020B0604020202090204"/>
              <a:ea typeface="Arial" panose="020B0604020202090204"/>
              <a:cs typeface="Arial" panose="020B0604020202090204"/>
              <a:sym typeface="Arial" panose="020B0604020202090204"/>
            </a:endParaRPr>
          </a:p>
        </p:txBody>
      </p:sp>
      <p:sp>
        <p:nvSpPr>
          <p:cNvPr id="509" name="Google Shape;509;p41"/>
          <p:cNvSpPr txBox="1"/>
          <p:nvPr/>
        </p:nvSpPr>
        <p:spPr>
          <a:xfrm>
            <a:off x="355600" y="2756535"/>
            <a:ext cx="4204335" cy="49784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altLang="en-US" sz="1400" b="0">
                <a:solidFill>
                  <a:schemeClr val="accent6">
                    <a:lumMod val="50000"/>
                  </a:schemeClr>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❶</a:t>
            </a:r>
            <a:r>
              <a:rPr lang="x-none" altLang="en-US" sz="1400" b="0">
                <a:solidFill>
                  <a:schemeClr val="accent6">
                    <a:lumMod val="50000"/>
                  </a:schemeClr>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 </a:t>
            </a:r>
            <a:r>
              <a:rPr lang="en-US" altLang="zh-CN" sz="1400" b="0">
                <a:solidFill>
                  <a:schemeClr val="accent6">
                    <a:lumMod val="50000"/>
                  </a:schemeClr>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Implement row-row Sp</a:t>
            </a:r>
            <a:r>
              <a:rPr lang="x-none" altLang="en-US" sz="1400" b="0">
                <a:solidFill>
                  <a:schemeClr val="accent6">
                    <a:lumMod val="50000"/>
                  </a:schemeClr>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MM / </a:t>
            </a:r>
            <a:r>
              <a:rPr lang="en-US" altLang="zh-CN" sz="1400" b="0">
                <a:solidFill>
                  <a:schemeClr val="accent6">
                    <a:lumMod val="50000"/>
                  </a:schemeClr>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SpGEMM using the CSR structure</a:t>
            </a:r>
            <a:r>
              <a:rPr lang="x-none" altLang="en-US" sz="1400" b="0">
                <a:solidFill>
                  <a:schemeClr val="accent6">
                    <a:lumMod val="50000"/>
                  </a:schemeClr>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 in BBC format</a:t>
            </a:r>
            <a:r>
              <a:rPr lang="en-US" altLang="zh-CN" sz="1400" b="0">
                <a:solidFill>
                  <a:schemeClr val="accent6">
                    <a:lumMod val="50000"/>
                  </a:schemeClr>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a:t>
            </a:r>
            <a:endParaRPr lang="en-US" altLang="zh-CN" sz="1400" b="0">
              <a:solidFill>
                <a:schemeClr val="accent6">
                  <a:lumMod val="50000"/>
                </a:schemeClr>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endParaRPr>
          </a:p>
        </p:txBody>
      </p:sp>
      <p:pic>
        <p:nvPicPr>
          <p:cNvPr id="510" name="Google Shape;510;p41" descr="CleanShot 2025-11-27 at 00.12.51@2x"/>
          <p:cNvPicPr preferRelativeResize="0">
            <a:picLocks noChangeAspect="1"/>
          </p:cNvPicPr>
          <p:nvPr/>
        </p:nvPicPr>
        <p:blipFill rotWithShape="1">
          <a:blip r:embed="rId2"/>
          <a:srcRect/>
          <a:stretch>
            <a:fillRect/>
          </a:stretch>
        </p:blipFill>
        <p:spPr>
          <a:xfrm>
            <a:off x="412750" y="1060450"/>
            <a:ext cx="3845560" cy="1612900"/>
          </a:xfrm>
          <a:prstGeom prst="rect">
            <a:avLst/>
          </a:prstGeom>
          <a:noFill/>
          <a:ln>
            <a:noFill/>
          </a:ln>
        </p:spPr>
      </p:pic>
      <p:sp>
        <p:nvSpPr>
          <p:cNvPr id="511" name="Google Shape;511;p41"/>
          <p:cNvSpPr txBox="1"/>
          <p:nvPr/>
        </p:nvSpPr>
        <p:spPr>
          <a:xfrm>
            <a:off x="811213" y="777558"/>
            <a:ext cx="3048000" cy="282575"/>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1400" b="1">
                <a:solidFill>
                  <a:schemeClr val="dk1"/>
                </a:solidFill>
                <a:latin typeface="Arial" panose="020B0604020202090204"/>
                <a:ea typeface="Arial" panose="020B0604020202090204"/>
                <a:cs typeface="Arial" panose="020B0604020202090204"/>
                <a:sym typeface="Arial" panose="020B0604020202090204"/>
              </a:rPr>
              <a:t>UWMMA</a:t>
            </a:r>
            <a:r>
              <a:rPr lang="en-US" altLang="zh-CN" sz="1400" b="1">
                <a:solidFill>
                  <a:schemeClr val="dk1"/>
                </a:solidFill>
                <a:latin typeface="Arial" panose="020B0604020202090204"/>
                <a:ea typeface="Arial" panose="020B0604020202090204"/>
                <a:cs typeface="Arial" panose="020B0604020202090204"/>
                <a:sym typeface="Arial" panose="020B0604020202090204"/>
              </a:rPr>
              <a:t> </a:t>
            </a:r>
            <a:r>
              <a:rPr lang="zh-CN" sz="1400" b="1">
                <a:solidFill>
                  <a:schemeClr val="dk1"/>
                </a:solidFill>
                <a:latin typeface="Arial" panose="020B0604020202090204"/>
                <a:ea typeface="Arial" panose="020B0604020202090204"/>
                <a:cs typeface="Arial" panose="020B0604020202090204"/>
                <a:sym typeface="Arial" panose="020B0604020202090204"/>
              </a:rPr>
              <a:t>instruction</a:t>
            </a:r>
            <a:r>
              <a:rPr lang="en-US" altLang="zh-CN" sz="1400" b="1">
                <a:solidFill>
                  <a:schemeClr val="dk1"/>
                </a:solidFill>
                <a:latin typeface="Arial" panose="020B0604020202090204"/>
                <a:ea typeface="Arial" panose="020B0604020202090204"/>
                <a:cs typeface="Arial" panose="020B0604020202090204"/>
                <a:sym typeface="Arial" panose="020B0604020202090204"/>
              </a:rPr>
              <a:t> </a:t>
            </a:r>
            <a:r>
              <a:rPr lang="zh-CN" sz="1400" b="1">
                <a:solidFill>
                  <a:schemeClr val="dk1"/>
                </a:solidFill>
                <a:latin typeface="Arial" panose="020B0604020202090204"/>
                <a:ea typeface="Arial" panose="020B0604020202090204"/>
                <a:cs typeface="Arial" panose="020B0604020202090204"/>
                <a:sym typeface="Arial" panose="020B0604020202090204"/>
              </a:rPr>
              <a:t>set.</a:t>
            </a:r>
            <a:endParaRPr sz="1400" b="1">
              <a:solidFill>
                <a:schemeClr val="dk1"/>
              </a:solidFill>
              <a:latin typeface="Arial" panose="020B0604020202090204"/>
              <a:ea typeface="Arial" panose="020B0604020202090204"/>
              <a:cs typeface="Arial" panose="020B0604020202090204"/>
              <a:sym typeface="Arial" panose="020B0604020202090204"/>
            </a:endParaRPr>
          </a:p>
        </p:txBody>
      </p:sp>
      <p:sp>
        <p:nvSpPr>
          <p:cNvPr id="2" name="灯片编号占位符 1"/>
          <p:cNvSpPr>
            <a:spLocks noGrp="1"/>
          </p:cNvSpPr>
          <p:nvPr>
            <p:ph type="sldNum" idx="12"/>
          </p:nvPr>
        </p:nvSpPr>
        <p:spPr/>
        <p:txBody>
          <a:bodyPr/>
          <a:p>
            <a:pPr marL="0" lvl="0" indent="0" algn="l" rtl="0">
              <a:spcBef>
                <a:spcPts val="0"/>
              </a:spcBef>
              <a:spcAft>
                <a:spcPts val="0"/>
              </a:spcAft>
              <a:buNone/>
            </a:pPr>
            <a:fld id="{00000000-1234-1234-1234-123412341234}" type="slidenum">
              <a:rPr lang="zh-CN"/>
            </a:fld>
            <a:endParaRPr b="0"/>
          </a:p>
        </p:txBody>
      </p:sp>
      <p:sp>
        <p:nvSpPr>
          <p:cNvPr id="3" name="Google Shape;507;p41"/>
          <p:cNvSpPr/>
          <p:nvPr/>
        </p:nvSpPr>
        <p:spPr>
          <a:xfrm>
            <a:off x="1166495" y="1558925"/>
            <a:ext cx="3089910" cy="306070"/>
          </a:xfrm>
          <a:prstGeom prst="rect">
            <a:avLst/>
          </a:prstGeom>
          <a:solidFill>
            <a:schemeClr val="accent1">
              <a:lumMod val="60000"/>
              <a:lumOff val="40000"/>
              <a:alpha val="30000"/>
            </a:schemeClr>
          </a:solidFill>
          <a:ln w="12700" cap="flat" cmpd="sng">
            <a:no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lt1"/>
              </a:solidFill>
              <a:latin typeface="Arial" panose="020B0604020202090204"/>
              <a:ea typeface="Arial" panose="020B0604020202090204"/>
              <a:cs typeface="Arial" panose="020B0604020202090204"/>
              <a:sym typeface="Arial" panose="020B0604020202090204"/>
            </a:endParaRPr>
          </a:p>
        </p:txBody>
      </p:sp>
      <p:sp>
        <p:nvSpPr>
          <p:cNvPr id="4" name="Google Shape;494;p41"/>
          <p:cNvSpPr/>
          <p:nvPr/>
        </p:nvSpPr>
        <p:spPr>
          <a:xfrm>
            <a:off x="1161415" y="2192655"/>
            <a:ext cx="3095625" cy="154305"/>
          </a:xfrm>
          <a:prstGeom prst="rect">
            <a:avLst/>
          </a:prstGeom>
          <a:solidFill>
            <a:srgbClr val="F5C2C1">
              <a:alpha val="29803"/>
            </a:srgbClr>
          </a:solidFill>
          <a:ln w="12700" cap="flat" cmpd="sng">
            <a:no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lt1"/>
              </a:solidFill>
              <a:latin typeface="Arial" panose="020B0604020202090204"/>
              <a:ea typeface="Arial" panose="020B0604020202090204"/>
              <a:cs typeface="Arial" panose="020B0604020202090204"/>
              <a:sym typeface="Arial" panose="020B0604020202090204"/>
            </a:endParaRPr>
          </a:p>
        </p:txBody>
      </p:sp>
      <p:sp>
        <p:nvSpPr>
          <p:cNvPr id="5" name="Google Shape;500;p41"/>
          <p:cNvSpPr/>
          <p:nvPr/>
        </p:nvSpPr>
        <p:spPr>
          <a:xfrm>
            <a:off x="1162685" y="2513330"/>
            <a:ext cx="3095625" cy="154940"/>
          </a:xfrm>
          <a:prstGeom prst="rect">
            <a:avLst/>
          </a:prstGeom>
          <a:solidFill>
            <a:srgbClr val="7030A0">
              <a:alpha val="25000"/>
            </a:srgbClr>
          </a:solidFill>
          <a:ln w="12700" cap="flat" cmpd="sng">
            <a:no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lt1"/>
              </a:solidFill>
              <a:latin typeface="Arial" panose="020B0604020202090204"/>
              <a:ea typeface="Arial" panose="020B0604020202090204"/>
              <a:cs typeface="Arial" panose="020B0604020202090204"/>
              <a:sym typeface="Arial" panose="020B0604020202090204"/>
            </a:endParaRPr>
          </a:p>
        </p:txBody>
      </p:sp>
      <p:sp>
        <p:nvSpPr>
          <p:cNvPr id="13" name="文本框 12"/>
          <p:cNvSpPr txBox="1"/>
          <p:nvPr/>
        </p:nvSpPr>
        <p:spPr>
          <a:xfrm>
            <a:off x="8731250" y="1335405"/>
            <a:ext cx="344170" cy="275590"/>
          </a:xfrm>
          <a:prstGeom prst="rect">
            <a:avLst/>
          </a:prstGeom>
          <a:noFill/>
        </p:spPr>
        <p:txBody>
          <a:bodyPr wrap="square" rtlCol="0">
            <a:spAutoFit/>
          </a:bodyPr>
          <a:p>
            <a:r>
              <a:rPr lang="en-US" altLang="en-US" sz="1200">
                <a:solidFill>
                  <a:schemeClr val="accent6">
                    <a:lumMod val="50000"/>
                  </a:schemeClr>
                </a:solidFill>
              </a:rPr>
              <a:t>❶</a:t>
            </a:r>
            <a:endParaRPr lang="en-US" altLang="en-US" sz="1200">
              <a:solidFill>
                <a:schemeClr val="accent6">
                  <a:lumMod val="50000"/>
                </a:schemeClr>
              </a:solidFill>
            </a:endParaRPr>
          </a:p>
        </p:txBody>
      </p:sp>
      <p:sp>
        <p:nvSpPr>
          <p:cNvPr id="14" name="文本框 13"/>
          <p:cNvSpPr txBox="1"/>
          <p:nvPr/>
        </p:nvSpPr>
        <p:spPr>
          <a:xfrm>
            <a:off x="8731250" y="3433445"/>
            <a:ext cx="344170" cy="275590"/>
          </a:xfrm>
          <a:prstGeom prst="rect">
            <a:avLst/>
          </a:prstGeom>
          <a:noFill/>
        </p:spPr>
        <p:txBody>
          <a:bodyPr wrap="square" rtlCol="0">
            <a:spAutoFit/>
          </a:bodyPr>
          <a:p>
            <a:r>
              <a:rPr lang="en-US" altLang="en-US" sz="1200">
                <a:solidFill>
                  <a:srgbClr val="0070C0"/>
                </a:solidFill>
              </a:rPr>
              <a:t>❷</a:t>
            </a:r>
            <a:endParaRPr lang="en-US" altLang="en-US" sz="1200">
              <a:solidFill>
                <a:srgbClr val="0070C0"/>
              </a:solidFill>
            </a:endParaRPr>
          </a:p>
        </p:txBody>
      </p:sp>
      <p:sp>
        <p:nvSpPr>
          <p:cNvPr id="15" name="Google Shape;499;p41"/>
          <p:cNvSpPr txBox="1"/>
          <p:nvPr/>
        </p:nvSpPr>
        <p:spPr>
          <a:xfrm>
            <a:off x="355600" y="3666490"/>
            <a:ext cx="4204335" cy="28257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altLang="en-US" sz="1400" b="0">
                <a:solidFill>
                  <a:srgbClr val="C0000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❸</a:t>
            </a:r>
            <a:r>
              <a:rPr lang="x-none" altLang="zh-CN" sz="1400" b="0">
                <a:solidFill>
                  <a:srgbClr val="C0000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 </a:t>
            </a:r>
            <a:r>
              <a:rPr lang="x-none">
                <a:solidFill>
                  <a:srgbClr val="C0000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Generate tasks in Uni-STC</a:t>
            </a:r>
            <a:r>
              <a:rPr lang="en-US" altLang="zh-CN" sz="1400" b="0">
                <a:solidFill>
                  <a:srgbClr val="C0000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a:t>
            </a:r>
            <a:r>
              <a:rPr lang="x-none" altLang="en-US" sz="1400" b="0">
                <a:solidFill>
                  <a:srgbClr val="C0000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 [ASYNC]</a:t>
            </a:r>
            <a:endParaRPr lang="x-none" altLang="en-US" sz="1400" b="0">
              <a:solidFill>
                <a:srgbClr val="C0000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endParaRPr>
          </a:p>
        </p:txBody>
      </p:sp>
      <p:sp>
        <p:nvSpPr>
          <p:cNvPr id="16" name="Google Shape;499;p41"/>
          <p:cNvSpPr txBox="1"/>
          <p:nvPr/>
        </p:nvSpPr>
        <p:spPr>
          <a:xfrm>
            <a:off x="355600" y="4013835"/>
            <a:ext cx="4204335" cy="28257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altLang="en-US" sz="1400" b="0">
                <a:solidFill>
                  <a:srgbClr val="0070C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❹</a:t>
            </a:r>
            <a:r>
              <a:rPr lang="x-none" altLang="zh-CN" sz="1400" b="0">
                <a:solidFill>
                  <a:srgbClr val="0070C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 </a:t>
            </a:r>
            <a:r>
              <a:rPr lang="x-none" altLang="en-US">
                <a:solidFill>
                  <a:srgbClr val="0070C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L</a:t>
            </a:r>
            <a:r>
              <a:rPr lang="en-US" altLang="zh-CN">
                <a:solidFill>
                  <a:srgbClr val="0070C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oad </a:t>
            </a:r>
            <a:r>
              <a:rPr lang="x-none" altLang="en-US">
                <a:solidFill>
                  <a:srgbClr val="0070C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block’s</a:t>
            </a:r>
            <a:r>
              <a:rPr lang="en-US" altLang="zh-CN">
                <a:solidFill>
                  <a:srgbClr val="0070C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 </a:t>
            </a:r>
            <a:r>
              <a:rPr lang="x-none" altLang="en-US" sz="1400" b="0">
                <a:solidFill>
                  <a:srgbClr val="0070C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value</a:t>
            </a:r>
            <a:r>
              <a:rPr lang="en-US" altLang="zh-CN" sz="1400" b="0">
                <a:solidFill>
                  <a:srgbClr val="0070C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rPr>
              <a:t>.</a:t>
            </a:r>
            <a:endParaRPr lang="x-none" altLang="en-US" sz="1400" b="0">
              <a:solidFill>
                <a:srgbClr val="0070C0"/>
              </a:solidFill>
              <a:latin typeface="Arial" panose="020B0604020202090204" pitchFamily="34" charset="0"/>
              <a:ea typeface="Microsoft YaHei" panose="020B0502040204020203" charset="-122"/>
              <a:cs typeface="Arial" panose="020B0604020202090204" pitchFamily="34" charset="0"/>
              <a:sym typeface="Microsoft YaHei" panose="020B0502040204020203" charset="-122"/>
            </a:endParaRPr>
          </a:p>
        </p:txBody>
      </p:sp>
      <p:sp>
        <p:nvSpPr>
          <p:cNvPr id="17" name="文本框 16"/>
          <p:cNvSpPr txBox="1"/>
          <p:nvPr/>
        </p:nvSpPr>
        <p:spPr>
          <a:xfrm>
            <a:off x="8731250" y="3573780"/>
            <a:ext cx="344170" cy="275590"/>
          </a:xfrm>
          <a:prstGeom prst="rect">
            <a:avLst/>
          </a:prstGeom>
          <a:noFill/>
        </p:spPr>
        <p:txBody>
          <a:bodyPr wrap="square" rtlCol="0">
            <a:spAutoFit/>
          </a:bodyPr>
          <a:p>
            <a:r>
              <a:rPr lang="en-US" altLang="en-US" sz="1200">
                <a:solidFill>
                  <a:srgbClr val="C00000"/>
                </a:solidFill>
              </a:rPr>
              <a:t>❸</a:t>
            </a:r>
            <a:endParaRPr lang="en-US" altLang="en-US" sz="1200">
              <a:solidFill>
                <a:srgbClr val="C00000"/>
              </a:solidFill>
            </a:endParaRPr>
          </a:p>
        </p:txBody>
      </p:sp>
      <p:sp>
        <p:nvSpPr>
          <p:cNvPr id="18" name="文本框 17"/>
          <p:cNvSpPr txBox="1"/>
          <p:nvPr/>
        </p:nvSpPr>
        <p:spPr>
          <a:xfrm>
            <a:off x="8731250" y="3769678"/>
            <a:ext cx="344170" cy="275590"/>
          </a:xfrm>
          <a:prstGeom prst="rect">
            <a:avLst/>
          </a:prstGeom>
          <a:noFill/>
        </p:spPr>
        <p:txBody>
          <a:bodyPr wrap="square" rtlCol="0">
            <a:spAutoFit/>
          </a:bodyPr>
          <a:p>
            <a:r>
              <a:rPr lang="en-US" altLang="en-US" sz="1200">
                <a:solidFill>
                  <a:srgbClr val="0070C0"/>
                </a:solidFill>
              </a:rPr>
              <a:t>❹</a:t>
            </a:r>
            <a:endParaRPr lang="en-US" altLang="en-US" sz="1200">
              <a:solidFill>
                <a:srgbClr val="0070C0"/>
              </a:solidFill>
            </a:endParaRPr>
          </a:p>
        </p:txBody>
      </p:sp>
      <p:sp>
        <p:nvSpPr>
          <p:cNvPr id="19" name="文本框 18"/>
          <p:cNvSpPr txBox="1"/>
          <p:nvPr/>
        </p:nvSpPr>
        <p:spPr>
          <a:xfrm>
            <a:off x="8731250" y="3988435"/>
            <a:ext cx="344170" cy="275590"/>
          </a:xfrm>
          <a:prstGeom prst="rect">
            <a:avLst/>
          </a:prstGeom>
          <a:noFill/>
        </p:spPr>
        <p:txBody>
          <a:bodyPr wrap="square" rtlCol="0">
            <a:spAutoFit/>
          </a:bodyPr>
          <a:p>
            <a:r>
              <a:rPr lang="en-US" altLang="en-US" sz="1200">
                <a:solidFill>
                  <a:srgbClr val="7030A0"/>
                </a:solidFill>
              </a:rPr>
              <a:t>❺</a:t>
            </a:r>
            <a:endParaRPr lang="en-US" altLang="en-US" sz="1200">
              <a:solidFill>
                <a:srgbClr val="7030A0"/>
              </a:solidFill>
            </a:endParaRPr>
          </a:p>
        </p:txBody>
      </p:sp>
      <p:sp>
        <p:nvSpPr>
          <p:cNvPr id="20" name="Google Shape;507;p41"/>
          <p:cNvSpPr/>
          <p:nvPr/>
        </p:nvSpPr>
        <p:spPr>
          <a:xfrm>
            <a:off x="1162685" y="1868170"/>
            <a:ext cx="3094990" cy="154305"/>
          </a:xfrm>
          <a:prstGeom prst="rect">
            <a:avLst/>
          </a:prstGeom>
          <a:solidFill>
            <a:schemeClr val="accent1">
              <a:lumMod val="60000"/>
              <a:lumOff val="40000"/>
              <a:alpha val="30000"/>
            </a:schemeClr>
          </a:solidFill>
          <a:ln w="12700" cap="flat" cmpd="sng">
            <a:no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lt1"/>
              </a:solidFill>
              <a:latin typeface="Arial" panose="020B0604020202090204"/>
              <a:ea typeface="Arial" panose="020B0604020202090204"/>
              <a:cs typeface="Arial" panose="020B0604020202090204"/>
              <a:sym typeface="Arial" panose="020B0604020202090204"/>
            </a:endParaRPr>
          </a:p>
        </p:txBody>
      </p:sp>
      <p:sp>
        <p:nvSpPr>
          <p:cNvPr id="6" name="Google Shape;498;p41"/>
          <p:cNvSpPr/>
          <p:nvPr/>
        </p:nvSpPr>
        <p:spPr>
          <a:xfrm>
            <a:off x="5030470" y="2410460"/>
            <a:ext cx="3949065" cy="154940"/>
          </a:xfrm>
          <a:prstGeom prst="rect">
            <a:avLst/>
          </a:prstGeom>
          <a:solidFill>
            <a:schemeClr val="accent1">
              <a:lumMod val="60000"/>
              <a:lumOff val="40000"/>
              <a:alpha val="30000"/>
            </a:schemeClr>
          </a:solidFill>
          <a:ln w="12700"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lt1"/>
              </a:solidFill>
              <a:latin typeface="Arial" panose="020B0604020202090204"/>
              <a:ea typeface="Arial" panose="020B0604020202090204"/>
              <a:cs typeface="Arial" panose="020B0604020202090204"/>
              <a:sym typeface="Arial" panose="020B060402020209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9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9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0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0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spid="13" grpId="0"/>
      <p:bldP spid="13" grpId="1"/>
      <p:bldP spid="14" grpId="0"/>
      <p:bldP spid="14" grpId="1"/>
      <p:bldP spid="17" grpId="0"/>
      <p:bldP spid="17" grpId="1"/>
      <p:bldP spid="18" grpId="0"/>
      <p:bldP spid="18" grpId="1"/>
      <p:bldP spid="19" grpId="0"/>
      <p:bldP spid="19"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515" name="Shape 515"/>
        <p:cNvGrpSpPr/>
        <p:nvPr/>
      </p:nvGrpSpPr>
      <p:grpSpPr>
        <a:xfrm>
          <a:off x="0" y="0"/>
          <a:ext cx="0" cy="0"/>
          <a:chOff x="0" y="0"/>
          <a:chExt cx="0" cy="0"/>
        </a:xfrm>
      </p:grpSpPr>
      <p:sp>
        <p:nvSpPr>
          <p:cNvPr id="516" name="Google Shape;516;p42"/>
          <p:cNvSpPr txBox="1"/>
          <p:nvPr>
            <p:ph type="body" idx="1"/>
          </p:nvPr>
        </p:nvSpPr>
        <p:spPr>
          <a:xfrm>
            <a:off x="413385" y="141923"/>
            <a:ext cx="6859429" cy="461963"/>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2400"/>
              <a:buFont typeface="Arial" panose="020B0604020202090204"/>
              <a:buNone/>
            </a:pPr>
            <a:r>
              <a:rPr lang="zh-CN"/>
              <a:t>Hardware dataflow</a:t>
            </a:r>
            <a:endParaRPr lang="zh-CN"/>
          </a:p>
        </p:txBody>
      </p:sp>
      <p:sp>
        <p:nvSpPr>
          <p:cNvPr id="517" name="Google Shape;517;p42"/>
          <p:cNvSpPr txBox="1"/>
          <p:nvPr>
            <p:ph type="dt" idx="10"/>
          </p:nvPr>
        </p:nvSpPr>
        <p:spPr>
          <a:xfrm>
            <a:off x="8130" y="4943966"/>
            <a:ext cx="2133600" cy="216086"/>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BB962C8B-B14F-4D97-AF65-F5344CB8AC3E}" type="datetime1">
              <a:rPr lang="en-US" b="0"/>
            </a:fld>
            <a:endParaRPr b="0"/>
          </a:p>
        </p:txBody>
      </p:sp>
      <p:pic>
        <p:nvPicPr>
          <p:cNvPr id="519" name="Google Shape;519;p42" descr="CleanShot 2025-11-27 at 01.45.48@2x"/>
          <p:cNvPicPr preferRelativeResize="0"/>
          <p:nvPr/>
        </p:nvPicPr>
        <p:blipFill rotWithShape="1">
          <a:blip r:embed="rId1"/>
          <a:srcRect/>
          <a:stretch>
            <a:fillRect/>
          </a:stretch>
        </p:blipFill>
        <p:spPr>
          <a:xfrm>
            <a:off x="262255" y="787400"/>
            <a:ext cx="8642985" cy="3249295"/>
          </a:xfrm>
          <a:prstGeom prst="rect">
            <a:avLst/>
          </a:prstGeom>
          <a:noFill/>
          <a:ln>
            <a:noFill/>
          </a:ln>
        </p:spPr>
      </p:pic>
      <p:sp>
        <p:nvSpPr>
          <p:cNvPr id="520" name="Google Shape;520;p42"/>
          <p:cNvSpPr txBox="1"/>
          <p:nvPr/>
        </p:nvSpPr>
        <p:spPr>
          <a:xfrm>
            <a:off x="261938" y="4081621"/>
            <a:ext cx="2295525" cy="805815"/>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zh-CN" sz="1200" b="0">
                <a:solidFill>
                  <a:schemeClr val="dk1"/>
                </a:solidFill>
                <a:latin typeface="Arial" panose="020B0604020202090204"/>
                <a:ea typeface="Arial" panose="020B0604020202090204"/>
                <a:cs typeface="Arial" panose="020B0604020202090204"/>
                <a:sym typeface="Arial" panose="020B0604020202090204"/>
              </a:rPr>
              <a:t>Each T2 task select </a:t>
            </a:r>
            <a:r>
              <a:rPr lang="zh-CN" sz="1200" b="0">
                <a:solidFill>
                  <a:srgbClr val="C00000"/>
                </a:solidFill>
                <a:latin typeface="Arial" panose="020B0604020202090204"/>
                <a:ea typeface="Arial" panose="020B0604020202090204"/>
                <a:cs typeface="Arial" panose="020B0604020202090204"/>
                <a:sym typeface="Arial" panose="020B0604020202090204"/>
              </a:rPr>
              <a:t>one column</a:t>
            </a:r>
            <a:r>
              <a:rPr lang="x-none" altLang="zh-CN" sz="1200" b="0">
                <a:solidFill>
                  <a:srgbClr val="C00000"/>
                </a:solidFill>
                <a:latin typeface="Arial" panose="020B0604020202090204"/>
                <a:ea typeface="Arial" panose="020B0604020202090204"/>
                <a:cs typeface="Arial" panose="020B0604020202090204"/>
                <a:sym typeface="Arial" panose="020B0604020202090204"/>
              </a:rPr>
              <a:t> of</a:t>
            </a:r>
            <a:r>
              <a:rPr lang="zh-CN" sz="1200" b="0">
                <a:solidFill>
                  <a:srgbClr val="C00000"/>
                </a:solidFill>
                <a:latin typeface="Arial" panose="020B0604020202090204"/>
                <a:ea typeface="Arial" panose="020B0604020202090204"/>
                <a:cs typeface="Arial" panose="020B0604020202090204"/>
                <a:sym typeface="Arial" panose="020B0604020202090204"/>
              </a:rPr>
              <a:t> A</a:t>
            </a:r>
            <a:r>
              <a:rPr lang="zh-CN" sz="1200" b="0">
                <a:solidFill>
                  <a:schemeClr val="dk1"/>
                </a:solidFill>
                <a:latin typeface="Arial" panose="020B0604020202090204"/>
                <a:ea typeface="Arial" panose="020B0604020202090204"/>
                <a:cs typeface="Arial" panose="020B0604020202090204"/>
                <a:sym typeface="Arial" panose="020B0604020202090204"/>
              </a:rPr>
              <a:t> and </a:t>
            </a:r>
            <a:r>
              <a:rPr lang="zh-CN" sz="1200" b="0">
                <a:solidFill>
                  <a:srgbClr val="C00000"/>
                </a:solidFill>
                <a:latin typeface="Arial" panose="020B0604020202090204"/>
                <a:ea typeface="Arial" panose="020B0604020202090204"/>
                <a:cs typeface="Arial" panose="020B0604020202090204"/>
                <a:sym typeface="Arial" panose="020B0604020202090204"/>
              </a:rPr>
              <a:t>row</a:t>
            </a:r>
            <a:r>
              <a:rPr lang="x-none" altLang="zh-CN" sz="1200" b="0">
                <a:solidFill>
                  <a:srgbClr val="C00000"/>
                </a:solidFill>
                <a:latin typeface="Arial" panose="020B0604020202090204"/>
                <a:ea typeface="Arial" panose="020B0604020202090204"/>
                <a:cs typeface="Arial" panose="020B0604020202090204"/>
                <a:sym typeface="Arial" panose="020B0604020202090204"/>
              </a:rPr>
              <a:t> of</a:t>
            </a:r>
            <a:r>
              <a:rPr lang="zh-CN" sz="1200" b="0">
                <a:solidFill>
                  <a:srgbClr val="C00000"/>
                </a:solidFill>
                <a:latin typeface="Arial" panose="020B0604020202090204"/>
                <a:ea typeface="Arial" panose="020B0604020202090204"/>
                <a:cs typeface="Arial" panose="020B0604020202090204"/>
                <a:sym typeface="Arial" panose="020B0604020202090204"/>
              </a:rPr>
              <a:t> B</a:t>
            </a:r>
            <a:r>
              <a:rPr lang="zh-CN" sz="1200" b="0">
                <a:solidFill>
                  <a:schemeClr val="dk1"/>
                </a:solidFill>
                <a:latin typeface="Arial" panose="020B0604020202090204"/>
                <a:ea typeface="Arial" panose="020B0604020202090204"/>
                <a:cs typeface="Arial" panose="020B0604020202090204"/>
                <a:sym typeface="Arial" panose="020B0604020202090204"/>
              </a:rPr>
              <a:t>, run</a:t>
            </a:r>
            <a:r>
              <a:rPr lang="x-none" altLang="zh-CN" sz="1200" b="0">
                <a:solidFill>
                  <a:schemeClr val="dk1"/>
                </a:solidFill>
                <a:latin typeface="Arial" panose="020B0604020202090204"/>
                <a:ea typeface="Arial" panose="020B0604020202090204"/>
                <a:cs typeface="Arial" panose="020B0604020202090204"/>
                <a:sym typeface="Arial" panose="020B0604020202090204"/>
              </a:rPr>
              <a:t>s</a:t>
            </a:r>
            <a:r>
              <a:rPr lang="zh-CN" sz="1200" b="0">
                <a:solidFill>
                  <a:schemeClr val="dk1"/>
                </a:solidFill>
                <a:latin typeface="Arial" panose="020B0604020202090204"/>
                <a:ea typeface="Arial" panose="020B0604020202090204"/>
                <a:cs typeface="Arial" panose="020B0604020202090204"/>
                <a:sym typeface="Arial" panose="020B0604020202090204"/>
              </a:rPr>
              <a:t> 1~4 T3 tasks</a:t>
            </a:r>
            <a:r>
              <a:rPr lang="x-none" altLang="zh-CN" sz="1200">
                <a:solidFill>
                  <a:schemeClr val="dk1"/>
                </a:solidFill>
                <a:sym typeface="Arial" panose="020B0604020202090204"/>
              </a:rPr>
              <a:t> </a:t>
            </a:r>
            <a:r>
              <a:rPr lang="en-US" altLang="x-none" sz="1200">
                <a:solidFill>
                  <a:srgbClr val="C00000"/>
                </a:solidFill>
                <a:sym typeface="Arial" panose="020B0604020202090204"/>
              </a:rPr>
              <a:t>serially</a:t>
            </a:r>
            <a:r>
              <a:rPr lang="x-none" altLang="zh-CN" sz="1200" b="0">
                <a:solidFill>
                  <a:schemeClr val="dk1"/>
                </a:solidFill>
                <a:latin typeface="Arial" panose="020B0604020202090204"/>
                <a:ea typeface="Arial" panose="020B0604020202090204"/>
                <a:cs typeface="Arial" panose="020B0604020202090204"/>
                <a:sym typeface="Arial" panose="020B0604020202090204"/>
              </a:rPr>
              <a:t>. Each T3 task</a:t>
            </a:r>
            <a:r>
              <a:rPr lang="zh-CN" sz="1200" b="0">
                <a:solidFill>
                  <a:schemeClr val="dk1"/>
                </a:solidFill>
                <a:latin typeface="Arial" panose="020B0604020202090204"/>
                <a:ea typeface="Arial" panose="020B0604020202090204"/>
                <a:cs typeface="Arial" panose="020B0604020202090204"/>
                <a:sym typeface="Arial" panose="020B0604020202090204"/>
              </a:rPr>
              <a:t> </a:t>
            </a:r>
            <a:r>
              <a:rPr lang="zh-CN" sz="1200" b="0">
                <a:solidFill>
                  <a:srgbClr val="C00000"/>
                </a:solidFill>
                <a:latin typeface="Arial" panose="020B0604020202090204"/>
                <a:ea typeface="Arial" panose="020B0604020202090204"/>
                <a:cs typeface="Arial" panose="020B0604020202090204"/>
                <a:sym typeface="Arial" panose="020B0604020202090204"/>
              </a:rPr>
              <a:t>update</a:t>
            </a:r>
            <a:r>
              <a:rPr lang="x-none" altLang="zh-CN" sz="1200" b="0">
                <a:solidFill>
                  <a:srgbClr val="C00000"/>
                </a:solidFill>
                <a:latin typeface="Arial" panose="020B0604020202090204"/>
                <a:ea typeface="Arial" panose="020B0604020202090204"/>
                <a:cs typeface="Arial" panose="020B0604020202090204"/>
                <a:sym typeface="Arial" panose="020B0604020202090204"/>
              </a:rPr>
              <a:t>s</a:t>
            </a:r>
            <a:r>
              <a:rPr lang="zh-CN" sz="1200" b="0">
                <a:solidFill>
                  <a:srgbClr val="C00000"/>
                </a:solidFill>
                <a:latin typeface="Arial" panose="020B0604020202090204"/>
                <a:ea typeface="Arial" panose="020B0604020202090204"/>
                <a:cs typeface="Arial" panose="020B0604020202090204"/>
                <a:sym typeface="Arial" panose="020B0604020202090204"/>
              </a:rPr>
              <a:t> </a:t>
            </a:r>
            <a:r>
              <a:rPr lang="x-none" altLang="zh-CN" sz="1200" b="0">
                <a:solidFill>
                  <a:srgbClr val="C00000"/>
                </a:solidFill>
                <a:latin typeface="Arial" panose="020B0604020202090204"/>
                <a:ea typeface="Arial" panose="020B0604020202090204"/>
                <a:cs typeface="Arial" panose="020B0604020202090204"/>
                <a:sym typeface="Arial" panose="020B0604020202090204"/>
              </a:rPr>
              <a:t>the entire</a:t>
            </a:r>
            <a:r>
              <a:rPr lang="zh-CN" sz="1200" b="0">
                <a:solidFill>
                  <a:srgbClr val="C00000"/>
                </a:solidFill>
                <a:latin typeface="Arial" panose="020B0604020202090204"/>
                <a:ea typeface="Arial" panose="020B0604020202090204"/>
                <a:cs typeface="Arial" panose="020B0604020202090204"/>
                <a:sym typeface="Arial" panose="020B0604020202090204"/>
              </a:rPr>
              <a:t> matrix C</a:t>
            </a:r>
            <a:r>
              <a:rPr lang="zh-CN" sz="1200" b="0">
                <a:solidFill>
                  <a:schemeClr val="dk1"/>
                </a:solidFill>
                <a:latin typeface="Arial" panose="020B0604020202090204"/>
                <a:ea typeface="Arial" panose="020B0604020202090204"/>
                <a:cs typeface="Arial" panose="020B0604020202090204"/>
                <a:sym typeface="Arial" panose="020B0604020202090204"/>
              </a:rPr>
              <a:t>.</a:t>
            </a:r>
            <a:endParaRPr sz="1200" b="0">
              <a:solidFill>
                <a:schemeClr val="dk1"/>
              </a:solidFill>
              <a:latin typeface="Arial" panose="020B0604020202090204"/>
              <a:ea typeface="Arial" panose="020B0604020202090204"/>
              <a:cs typeface="Arial" panose="020B0604020202090204"/>
              <a:sym typeface="Arial" panose="020B0604020202090204"/>
            </a:endParaRPr>
          </a:p>
        </p:txBody>
      </p:sp>
      <p:sp>
        <p:nvSpPr>
          <p:cNvPr id="521" name="Google Shape;521;p42"/>
          <p:cNvSpPr txBox="1"/>
          <p:nvPr/>
        </p:nvSpPr>
        <p:spPr>
          <a:xfrm>
            <a:off x="2509838" y="4081621"/>
            <a:ext cx="2373630" cy="805815"/>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zh-CN" sz="1200" b="0">
                <a:solidFill>
                  <a:schemeClr val="dk1"/>
                </a:solidFill>
                <a:latin typeface="Arial" panose="020B0604020202090204"/>
                <a:ea typeface="Arial" panose="020B0604020202090204"/>
                <a:cs typeface="Arial" panose="020B0604020202090204"/>
                <a:sym typeface="Arial" panose="020B0604020202090204"/>
              </a:rPr>
              <a:t>Each T2 task selects </a:t>
            </a:r>
            <a:r>
              <a:rPr lang="zh-CN" sz="1200" b="0">
                <a:solidFill>
                  <a:srgbClr val="C00000"/>
                </a:solidFill>
                <a:latin typeface="Arial" panose="020B0604020202090204"/>
                <a:ea typeface="Arial" panose="020B0604020202090204"/>
                <a:cs typeface="Arial" panose="020B0604020202090204"/>
                <a:sym typeface="Arial" panose="020B0604020202090204"/>
              </a:rPr>
              <a:t>a </a:t>
            </a:r>
            <a:r>
              <a:rPr lang="x-none" altLang="zh-CN" sz="1200" b="0">
                <a:solidFill>
                  <a:srgbClr val="C00000"/>
                </a:solidFill>
                <a:latin typeface="Arial" panose="020B0604020202090204"/>
                <a:ea typeface="Arial" panose="020B0604020202090204"/>
                <a:cs typeface="Arial" panose="020B0604020202090204"/>
                <a:sym typeface="Arial" panose="020B0604020202090204"/>
              </a:rPr>
              <a:t>sub-</a:t>
            </a:r>
            <a:r>
              <a:rPr lang="zh-CN" sz="1200" b="0">
                <a:solidFill>
                  <a:srgbClr val="C00000"/>
                </a:solidFill>
                <a:latin typeface="Arial" panose="020B0604020202090204"/>
                <a:ea typeface="Arial" panose="020B0604020202090204"/>
                <a:cs typeface="Arial" panose="020B0604020202090204"/>
                <a:sym typeface="Arial" panose="020B0604020202090204"/>
              </a:rPr>
              <a:t>block of A</a:t>
            </a:r>
            <a:r>
              <a:rPr lang="zh-CN" sz="1200" b="0">
                <a:solidFill>
                  <a:schemeClr val="dk1"/>
                </a:solidFill>
                <a:latin typeface="Arial" panose="020B0604020202090204"/>
                <a:ea typeface="Arial" panose="020B0604020202090204"/>
                <a:cs typeface="Arial" panose="020B0604020202090204"/>
                <a:sym typeface="Arial" panose="020B0604020202090204"/>
              </a:rPr>
              <a:t>, and </a:t>
            </a:r>
            <a:r>
              <a:rPr lang="zh-CN" sz="1200" b="0">
                <a:solidFill>
                  <a:srgbClr val="C00000"/>
                </a:solidFill>
                <a:latin typeface="Arial" panose="020B0604020202090204"/>
                <a:ea typeface="Arial" panose="020B0604020202090204"/>
                <a:cs typeface="Arial" panose="020B0604020202090204"/>
                <a:sym typeface="Arial" panose="020B0604020202090204"/>
              </a:rPr>
              <a:t>rows of B</a:t>
            </a:r>
            <a:r>
              <a:rPr lang="zh-CN" sz="1200" b="0">
                <a:solidFill>
                  <a:schemeClr val="dk1"/>
                </a:solidFill>
                <a:latin typeface="Arial" panose="020B0604020202090204"/>
                <a:ea typeface="Arial" panose="020B0604020202090204"/>
                <a:cs typeface="Arial" panose="020B0604020202090204"/>
                <a:sym typeface="Arial" panose="020B0604020202090204"/>
              </a:rPr>
              <a:t>, run</a:t>
            </a:r>
            <a:r>
              <a:rPr lang="x-none" altLang="zh-CN" sz="1200" b="0">
                <a:solidFill>
                  <a:schemeClr val="dk1"/>
                </a:solidFill>
                <a:latin typeface="Arial" panose="020B0604020202090204"/>
                <a:ea typeface="Arial" panose="020B0604020202090204"/>
                <a:cs typeface="Arial" panose="020B0604020202090204"/>
                <a:sym typeface="Arial" panose="020B0604020202090204"/>
              </a:rPr>
              <a:t>s</a:t>
            </a:r>
            <a:r>
              <a:rPr lang="zh-CN" sz="1200" b="0">
                <a:solidFill>
                  <a:schemeClr val="dk1"/>
                </a:solidFill>
                <a:latin typeface="Arial" panose="020B0604020202090204"/>
                <a:ea typeface="Arial" panose="020B0604020202090204"/>
                <a:cs typeface="Arial" panose="020B0604020202090204"/>
                <a:sym typeface="Arial" panose="020B0604020202090204"/>
              </a:rPr>
              <a:t> 1~2 T3 tasks</a:t>
            </a:r>
            <a:r>
              <a:rPr lang="x-none" altLang="zh-CN" sz="1200" b="0">
                <a:solidFill>
                  <a:schemeClr val="dk1"/>
                </a:solidFill>
                <a:latin typeface="Arial" panose="020B0604020202090204"/>
                <a:ea typeface="Arial" panose="020B0604020202090204"/>
                <a:cs typeface="Arial" panose="020B0604020202090204"/>
                <a:sym typeface="Arial" panose="020B0604020202090204"/>
              </a:rPr>
              <a:t> </a:t>
            </a:r>
            <a:r>
              <a:rPr lang="en-US" altLang="x-none" sz="1200" b="0">
                <a:solidFill>
                  <a:srgbClr val="C00000"/>
                </a:solidFill>
                <a:latin typeface="Arial" panose="020B0604020202090204"/>
                <a:ea typeface="Arial" panose="020B0604020202090204"/>
                <a:cs typeface="Arial" panose="020B0604020202090204"/>
                <a:sym typeface="Arial" panose="020B0604020202090204"/>
              </a:rPr>
              <a:t>serially</a:t>
            </a:r>
            <a:r>
              <a:rPr lang="x-none" altLang="zh-CN" sz="1200" b="0">
                <a:solidFill>
                  <a:schemeClr val="dk1"/>
                </a:solidFill>
                <a:latin typeface="Arial" panose="020B0604020202090204"/>
                <a:ea typeface="Arial" panose="020B0604020202090204"/>
                <a:cs typeface="Arial" panose="020B0604020202090204"/>
                <a:sym typeface="Arial" panose="020B0604020202090204"/>
              </a:rPr>
              <a:t>. Each T3 task</a:t>
            </a:r>
            <a:r>
              <a:rPr lang="zh-CN" sz="1200" b="0">
                <a:solidFill>
                  <a:schemeClr val="dk1"/>
                </a:solidFill>
                <a:latin typeface="Arial" panose="020B0604020202090204"/>
                <a:ea typeface="Arial" panose="020B0604020202090204"/>
                <a:cs typeface="Arial" panose="020B0604020202090204"/>
                <a:sym typeface="Arial" panose="020B0604020202090204"/>
              </a:rPr>
              <a:t> </a:t>
            </a:r>
            <a:r>
              <a:rPr lang="zh-CN" sz="1200" b="0">
                <a:solidFill>
                  <a:srgbClr val="C00000"/>
                </a:solidFill>
                <a:latin typeface="Arial" panose="020B0604020202090204"/>
                <a:ea typeface="Arial" panose="020B0604020202090204"/>
                <a:cs typeface="Arial" panose="020B0604020202090204"/>
                <a:sym typeface="Arial" panose="020B0604020202090204"/>
              </a:rPr>
              <a:t>updates two rows</a:t>
            </a:r>
            <a:r>
              <a:rPr lang="zh-CN" sz="1200" b="0">
                <a:solidFill>
                  <a:schemeClr val="dk1"/>
                </a:solidFill>
                <a:latin typeface="Arial" panose="020B0604020202090204"/>
                <a:ea typeface="Arial" panose="020B0604020202090204"/>
                <a:cs typeface="Arial" panose="020B0604020202090204"/>
                <a:sym typeface="Arial" panose="020B0604020202090204"/>
              </a:rPr>
              <a:t> </a:t>
            </a:r>
            <a:r>
              <a:rPr lang="zh-CN" sz="1200" b="0">
                <a:solidFill>
                  <a:srgbClr val="C00000"/>
                </a:solidFill>
                <a:latin typeface="Arial" panose="020B0604020202090204"/>
                <a:ea typeface="Arial" panose="020B0604020202090204"/>
                <a:cs typeface="Arial" panose="020B0604020202090204"/>
                <a:sym typeface="Arial" panose="020B0604020202090204"/>
              </a:rPr>
              <a:t>of matrix C</a:t>
            </a:r>
            <a:r>
              <a:rPr lang="zh-CN" sz="1200" b="0">
                <a:solidFill>
                  <a:schemeClr val="dk1"/>
                </a:solidFill>
                <a:latin typeface="Arial" panose="020B0604020202090204"/>
                <a:ea typeface="Arial" panose="020B0604020202090204"/>
                <a:cs typeface="Arial" panose="020B0604020202090204"/>
                <a:sym typeface="Arial" panose="020B0604020202090204"/>
              </a:rPr>
              <a:t>.</a:t>
            </a:r>
            <a:endParaRPr sz="1200" b="0">
              <a:solidFill>
                <a:schemeClr val="dk1"/>
              </a:solidFill>
              <a:latin typeface="Arial" panose="020B0604020202090204"/>
              <a:ea typeface="Arial" panose="020B0604020202090204"/>
              <a:cs typeface="Arial" panose="020B0604020202090204"/>
              <a:sym typeface="Arial" panose="020B0604020202090204"/>
            </a:endParaRPr>
          </a:p>
        </p:txBody>
      </p:sp>
      <p:sp>
        <p:nvSpPr>
          <p:cNvPr id="522" name="Google Shape;522;p42"/>
          <p:cNvSpPr txBox="1"/>
          <p:nvPr/>
        </p:nvSpPr>
        <p:spPr>
          <a:xfrm>
            <a:off x="5170170" y="4173696"/>
            <a:ext cx="3554730" cy="621030"/>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zh-CN" sz="1200" b="0">
                <a:solidFill>
                  <a:schemeClr val="dk1"/>
                </a:solidFill>
                <a:latin typeface="Arial" panose="020B0604020202090204"/>
                <a:ea typeface="Arial" panose="020B0604020202090204"/>
                <a:cs typeface="Arial" panose="020B0604020202090204"/>
                <a:sym typeface="Arial" panose="020B0604020202090204"/>
              </a:rPr>
              <a:t>Generate 1~64 T3 tasks </a:t>
            </a:r>
            <a:r>
              <a:rPr lang="x-none" altLang="zh-CN" sz="1200" b="0">
                <a:solidFill>
                  <a:schemeClr val="dk1"/>
                </a:solidFill>
                <a:latin typeface="Arial" panose="020B0604020202090204"/>
                <a:ea typeface="Arial" panose="020B0604020202090204"/>
                <a:cs typeface="Arial" panose="020B0604020202090204"/>
                <a:sym typeface="Arial" panose="020B0604020202090204"/>
              </a:rPr>
              <a:t>from</a:t>
            </a:r>
            <a:r>
              <a:rPr lang="zh-CN" sz="1200" b="0">
                <a:solidFill>
                  <a:schemeClr val="dk1"/>
                </a:solidFill>
                <a:latin typeface="Arial" panose="020B0604020202090204"/>
                <a:ea typeface="Arial" panose="020B0604020202090204"/>
                <a:cs typeface="Arial" panose="020B0604020202090204"/>
                <a:sym typeface="Arial" panose="020B0604020202090204"/>
              </a:rPr>
              <a:t> the T1 task</a:t>
            </a:r>
            <a:r>
              <a:rPr lang="x-none" altLang="zh-CN" sz="1200" b="0">
                <a:solidFill>
                  <a:schemeClr val="dk1"/>
                </a:solidFill>
                <a:latin typeface="Arial" panose="020B0604020202090204"/>
                <a:ea typeface="Arial" panose="020B0604020202090204"/>
                <a:cs typeface="Arial" panose="020B0604020202090204"/>
                <a:sym typeface="Arial" panose="020B0604020202090204"/>
              </a:rPr>
              <a:t> directly</a:t>
            </a:r>
            <a:r>
              <a:rPr lang="zh-CN" sz="1200" b="0">
                <a:solidFill>
                  <a:schemeClr val="dk1"/>
                </a:solidFill>
                <a:latin typeface="Arial" panose="020B0604020202090204"/>
                <a:ea typeface="Arial" panose="020B0604020202090204"/>
                <a:cs typeface="Arial" panose="020B0604020202090204"/>
                <a:sym typeface="Arial" panose="020B0604020202090204"/>
              </a:rPr>
              <a:t>, </a:t>
            </a:r>
            <a:r>
              <a:rPr lang="zh-CN" sz="1200" b="0">
                <a:solidFill>
                  <a:srgbClr val="C00000"/>
                </a:solidFill>
                <a:latin typeface="Arial" panose="020B0604020202090204"/>
                <a:ea typeface="Arial" panose="020B0604020202090204"/>
                <a:cs typeface="Arial" panose="020B0604020202090204"/>
                <a:sym typeface="Arial" panose="020B0604020202090204"/>
              </a:rPr>
              <a:t>select 1~8 T3 tasks</a:t>
            </a:r>
            <a:r>
              <a:rPr lang="zh-CN" sz="1200" b="0">
                <a:solidFill>
                  <a:schemeClr val="dk1"/>
                </a:solidFill>
                <a:latin typeface="Arial" panose="020B0604020202090204"/>
                <a:ea typeface="Arial" panose="020B0604020202090204"/>
                <a:cs typeface="Arial" panose="020B0604020202090204"/>
                <a:sym typeface="Arial" panose="020B0604020202090204"/>
              </a:rPr>
              <a:t> </a:t>
            </a:r>
            <a:r>
              <a:rPr lang="zh-CN" sz="1200" b="0">
                <a:solidFill>
                  <a:srgbClr val="C00000"/>
                </a:solidFill>
                <a:latin typeface="Arial" panose="020B0604020202090204"/>
                <a:ea typeface="Arial" panose="020B0604020202090204"/>
                <a:cs typeface="Arial" panose="020B0604020202090204"/>
                <a:sym typeface="Arial" panose="020B0604020202090204"/>
              </a:rPr>
              <a:t>for concurrent execution</a:t>
            </a:r>
            <a:r>
              <a:rPr lang="zh-CN" sz="1200" b="0">
                <a:solidFill>
                  <a:schemeClr val="dk1"/>
                </a:solidFill>
                <a:latin typeface="Arial" panose="020B0604020202090204"/>
                <a:ea typeface="Arial" panose="020B0604020202090204"/>
                <a:cs typeface="Arial" panose="020B0604020202090204"/>
                <a:sym typeface="Arial" panose="020B0604020202090204"/>
              </a:rPr>
              <a:t>, with each T3 task </a:t>
            </a:r>
            <a:r>
              <a:rPr lang="zh-CN" sz="1200" b="0">
                <a:solidFill>
                  <a:srgbClr val="C00000"/>
                </a:solidFill>
                <a:latin typeface="Arial" panose="020B0604020202090204"/>
                <a:ea typeface="Arial" panose="020B0604020202090204"/>
                <a:cs typeface="Arial" panose="020B0604020202090204"/>
                <a:sym typeface="Arial" panose="020B0604020202090204"/>
              </a:rPr>
              <a:t>updating a </a:t>
            </a:r>
            <a:r>
              <a:rPr lang="en-US" altLang="zh-CN" sz="1200" b="0">
                <a:solidFill>
                  <a:srgbClr val="C00000"/>
                </a:solidFill>
                <a:latin typeface="Arial" panose="020B0604020202090204"/>
                <a:ea typeface="Arial" panose="020B0604020202090204"/>
                <a:cs typeface="Arial" panose="020B0604020202090204"/>
                <a:sym typeface="Arial" panose="020B0604020202090204"/>
              </a:rPr>
              <a:t>tile</a:t>
            </a:r>
            <a:r>
              <a:rPr lang="zh-CN" sz="1200" b="0">
                <a:solidFill>
                  <a:srgbClr val="C00000"/>
                </a:solidFill>
                <a:latin typeface="Arial" panose="020B0604020202090204"/>
                <a:ea typeface="Arial" panose="020B0604020202090204"/>
                <a:cs typeface="Arial" panose="020B0604020202090204"/>
                <a:sym typeface="Arial" panose="020B0604020202090204"/>
              </a:rPr>
              <a:t> </a:t>
            </a:r>
            <a:r>
              <a:rPr lang="x-none" altLang="zh-CN" sz="1200" b="0">
                <a:solidFill>
                  <a:srgbClr val="C00000"/>
                </a:solidFill>
                <a:latin typeface="Arial" panose="020B0604020202090204"/>
                <a:ea typeface="Arial" panose="020B0604020202090204"/>
                <a:cs typeface="Arial" panose="020B0604020202090204"/>
                <a:sym typeface="Arial" panose="020B0604020202090204"/>
              </a:rPr>
              <a:t>of</a:t>
            </a:r>
            <a:r>
              <a:rPr lang="zh-CN" sz="1200" b="0">
                <a:solidFill>
                  <a:srgbClr val="C00000"/>
                </a:solidFill>
                <a:latin typeface="Arial" panose="020B0604020202090204"/>
                <a:ea typeface="Arial" panose="020B0604020202090204"/>
                <a:cs typeface="Arial" panose="020B0604020202090204"/>
                <a:sym typeface="Arial" panose="020B0604020202090204"/>
              </a:rPr>
              <a:t> matrix C</a:t>
            </a:r>
            <a:r>
              <a:rPr lang="zh-CN" sz="1200" b="0">
                <a:solidFill>
                  <a:schemeClr val="dk1"/>
                </a:solidFill>
                <a:latin typeface="Arial" panose="020B0604020202090204"/>
                <a:ea typeface="Arial" panose="020B0604020202090204"/>
                <a:cs typeface="Arial" panose="020B0604020202090204"/>
                <a:sym typeface="Arial" panose="020B0604020202090204"/>
              </a:rPr>
              <a:t>.</a:t>
            </a:r>
            <a:endParaRPr sz="1200" b="0">
              <a:solidFill>
                <a:schemeClr val="dk1"/>
              </a:solidFill>
              <a:latin typeface="Arial" panose="020B0604020202090204"/>
              <a:ea typeface="Arial" panose="020B0604020202090204"/>
              <a:cs typeface="Arial" panose="020B0604020202090204"/>
              <a:sym typeface="Arial" panose="020B0604020202090204"/>
            </a:endParaRPr>
          </a:p>
        </p:txBody>
      </p:sp>
      <p:sp>
        <p:nvSpPr>
          <p:cNvPr id="2" name="灯片编号占位符 1"/>
          <p:cNvSpPr>
            <a:spLocks noGrp="1"/>
          </p:cNvSpPr>
          <p:nvPr>
            <p:ph type="sldNum" idx="12"/>
          </p:nvPr>
        </p:nvSpPr>
        <p:spPr/>
        <p:txBody>
          <a:bodyPr/>
          <a:p>
            <a:pPr marL="0" lvl="0" indent="0" algn="l" rtl="0">
              <a:spcBef>
                <a:spcPts val="0"/>
              </a:spcBef>
              <a:spcAft>
                <a:spcPts val="0"/>
              </a:spcAft>
              <a:buNone/>
            </a:pPr>
            <a:fld id="{00000000-1234-1234-1234-123412341234}" type="slidenum">
              <a:rPr lang="zh-CN"/>
            </a:fld>
            <a:endParaRPr b="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65" name="Shape 165"/>
        <p:cNvGrpSpPr/>
        <p:nvPr/>
      </p:nvGrpSpPr>
      <p:grpSpPr>
        <a:xfrm>
          <a:off x="0" y="0"/>
          <a:ext cx="0" cy="0"/>
          <a:chOff x="0" y="0"/>
          <a:chExt cx="0" cy="0"/>
        </a:xfrm>
      </p:grpSpPr>
      <p:sp>
        <p:nvSpPr>
          <p:cNvPr id="166" name="Google Shape;166;p26"/>
          <p:cNvSpPr txBox="1"/>
          <p:nvPr>
            <p:ph type="dt" idx="10"/>
          </p:nvPr>
        </p:nvSpPr>
        <p:spPr>
          <a:xfrm>
            <a:off x="0" y="4943966"/>
            <a:ext cx="2133600" cy="216086"/>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BB962C8B-B14F-4D97-AF65-F5344CB8AC3E}" type="datetime1">
              <a:rPr lang="en-US" b="0"/>
            </a:fld>
            <a:endParaRPr b="0"/>
          </a:p>
        </p:txBody>
      </p:sp>
      <p:sp>
        <p:nvSpPr>
          <p:cNvPr id="168" name="Google Shape;168;p26"/>
          <p:cNvSpPr txBox="1"/>
          <p:nvPr/>
        </p:nvSpPr>
        <p:spPr>
          <a:xfrm>
            <a:off x="414866" y="2031310"/>
            <a:ext cx="1836204" cy="5300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3000" b="1" i="0" u="none" strike="noStrike" cap="none">
                <a:solidFill>
                  <a:srgbClr val="1B5294"/>
                </a:solidFill>
                <a:latin typeface="Arial" panose="020B0604020202090204"/>
                <a:ea typeface="Arial" panose="020B0604020202090204"/>
                <a:cs typeface="Arial" panose="020B0604020202090204"/>
                <a:sym typeface="Arial" panose="020B0604020202090204"/>
              </a:rPr>
              <a:t>OUTLINE</a:t>
            </a:r>
            <a:endParaRPr sz="3000" b="1">
              <a:solidFill>
                <a:srgbClr val="1B5294"/>
              </a:solidFill>
              <a:latin typeface="Arial" panose="020B0604020202090204"/>
              <a:ea typeface="Arial" panose="020B0604020202090204"/>
              <a:cs typeface="Arial" panose="020B0604020202090204"/>
              <a:sym typeface="Arial" panose="020B0604020202090204"/>
            </a:endParaRPr>
          </a:p>
        </p:txBody>
      </p:sp>
      <p:cxnSp>
        <p:nvCxnSpPr>
          <p:cNvPr id="169" name="Google Shape;169;p26"/>
          <p:cNvCxnSpPr/>
          <p:nvPr/>
        </p:nvCxnSpPr>
        <p:spPr>
          <a:xfrm>
            <a:off x="2629376" y="789146"/>
            <a:ext cx="0" cy="3156109"/>
          </a:xfrm>
          <a:prstGeom prst="straightConnector1">
            <a:avLst/>
          </a:prstGeom>
          <a:noFill/>
          <a:ln w="34925" cap="flat" cmpd="sng">
            <a:solidFill>
              <a:srgbClr val="1B5294"/>
            </a:solidFill>
            <a:prstDash val="solid"/>
            <a:round/>
            <a:headEnd type="none" w="sm" len="sm"/>
            <a:tailEnd type="none" w="sm" len="sm"/>
          </a:ln>
        </p:spPr>
      </p:cxnSp>
      <p:grpSp>
        <p:nvGrpSpPr>
          <p:cNvPr id="170" name="Google Shape;170;p26"/>
          <p:cNvGrpSpPr/>
          <p:nvPr/>
        </p:nvGrpSpPr>
        <p:grpSpPr>
          <a:xfrm>
            <a:off x="3117056" y="876527"/>
            <a:ext cx="4530090" cy="391477"/>
            <a:chOff x="6545" y="1037"/>
            <a:chExt cx="9512" cy="822"/>
          </a:xfrm>
        </p:grpSpPr>
        <p:sp>
          <p:nvSpPr>
            <p:cNvPr id="171" name="Google Shape;171;p26"/>
            <p:cNvSpPr/>
            <p:nvPr/>
          </p:nvSpPr>
          <p:spPr>
            <a:xfrm>
              <a:off x="6545" y="1107"/>
              <a:ext cx="680" cy="680"/>
            </a:xfrm>
            <a:prstGeom prst="ellipse">
              <a:avLst/>
            </a:prstGeom>
            <a:solidFill>
              <a:srgbClr val="1B5294"/>
            </a:solidFill>
            <a:ln w="19050" cap="flat" cmpd="sng">
              <a:solidFill>
                <a:srgbClr val="1B529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zh-CN" sz="1500" b="1">
                  <a:solidFill>
                    <a:schemeClr val="lt1"/>
                  </a:solidFill>
                  <a:latin typeface="Times"/>
                  <a:ea typeface="Times"/>
                  <a:cs typeface="Times"/>
                  <a:sym typeface="Times"/>
                </a:rPr>
                <a:t>1</a:t>
              </a:r>
              <a:endParaRPr sz="1500" b="1">
                <a:solidFill>
                  <a:schemeClr val="lt1"/>
                </a:solidFill>
                <a:latin typeface="Times"/>
                <a:ea typeface="Times"/>
                <a:cs typeface="Times"/>
                <a:sym typeface="Times"/>
              </a:endParaRPr>
            </a:p>
          </p:txBody>
        </p:sp>
        <p:sp>
          <p:nvSpPr>
            <p:cNvPr id="172" name="Google Shape;172;p26"/>
            <p:cNvSpPr txBox="1"/>
            <p:nvPr/>
          </p:nvSpPr>
          <p:spPr>
            <a:xfrm>
              <a:off x="7793" y="1037"/>
              <a:ext cx="8264" cy="822"/>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zh-CN" sz="2100" b="1">
                  <a:solidFill>
                    <a:srgbClr val="1B5294"/>
                  </a:solidFill>
                  <a:latin typeface="Arial" panose="020B0604020202090204"/>
                  <a:ea typeface="Arial" panose="020B0604020202090204"/>
                  <a:cs typeface="Arial" panose="020B0604020202090204"/>
                  <a:sym typeface="Arial" panose="020B0604020202090204"/>
                </a:rPr>
                <a:t>Background &amp; Motivation</a:t>
              </a:r>
              <a:endParaRPr sz="2100" b="1">
                <a:solidFill>
                  <a:srgbClr val="1B5294"/>
                </a:solidFill>
                <a:latin typeface="Arial" panose="020B0604020202090204"/>
                <a:ea typeface="Arial" panose="020B0604020202090204"/>
                <a:cs typeface="Arial" panose="020B0604020202090204"/>
                <a:sym typeface="Arial" panose="020B0604020202090204"/>
              </a:endParaRPr>
            </a:p>
          </p:txBody>
        </p:sp>
      </p:grpSp>
      <p:grpSp>
        <p:nvGrpSpPr>
          <p:cNvPr id="173" name="Google Shape;173;p26"/>
          <p:cNvGrpSpPr/>
          <p:nvPr/>
        </p:nvGrpSpPr>
        <p:grpSpPr>
          <a:xfrm>
            <a:off x="3117056" y="1526738"/>
            <a:ext cx="4415790" cy="391478"/>
            <a:chOff x="6545" y="1037"/>
            <a:chExt cx="9272" cy="822"/>
          </a:xfrm>
        </p:grpSpPr>
        <p:sp>
          <p:nvSpPr>
            <p:cNvPr id="174" name="Google Shape;174;p26"/>
            <p:cNvSpPr/>
            <p:nvPr/>
          </p:nvSpPr>
          <p:spPr>
            <a:xfrm>
              <a:off x="6545" y="1107"/>
              <a:ext cx="680" cy="680"/>
            </a:xfrm>
            <a:prstGeom prst="ellipse">
              <a:avLst/>
            </a:prstGeom>
            <a:solidFill>
              <a:srgbClr val="1B5294"/>
            </a:solidFill>
            <a:ln w="19050" cap="flat" cmpd="sng">
              <a:solidFill>
                <a:srgbClr val="1B529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zh-CN" sz="1500" b="1">
                  <a:solidFill>
                    <a:schemeClr val="lt1"/>
                  </a:solidFill>
                  <a:latin typeface="Times"/>
                  <a:ea typeface="Times"/>
                  <a:cs typeface="Times"/>
                  <a:sym typeface="Times"/>
                </a:rPr>
                <a:t>2</a:t>
              </a:r>
              <a:endParaRPr sz="1500" b="1">
                <a:solidFill>
                  <a:schemeClr val="lt1"/>
                </a:solidFill>
                <a:latin typeface="Times"/>
                <a:ea typeface="Times"/>
                <a:cs typeface="Times"/>
                <a:sym typeface="Times"/>
              </a:endParaRPr>
            </a:p>
          </p:txBody>
        </p:sp>
        <p:sp>
          <p:nvSpPr>
            <p:cNvPr id="175" name="Google Shape;175;p26"/>
            <p:cNvSpPr txBox="1"/>
            <p:nvPr/>
          </p:nvSpPr>
          <p:spPr>
            <a:xfrm>
              <a:off x="7793" y="1037"/>
              <a:ext cx="8024" cy="822"/>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zh-CN" sz="2100" b="1">
                  <a:solidFill>
                    <a:srgbClr val="1B5294"/>
                  </a:solidFill>
                  <a:latin typeface="Arial" panose="020B0604020202090204"/>
                  <a:ea typeface="Arial" panose="020B0604020202090204"/>
                  <a:cs typeface="Arial" panose="020B0604020202090204"/>
                  <a:sym typeface="Arial" panose="020B0604020202090204"/>
                </a:rPr>
                <a:t>Uni-STC’s Architecture</a:t>
              </a:r>
              <a:endParaRPr sz="2100" b="1">
                <a:solidFill>
                  <a:srgbClr val="1B5294"/>
                </a:solidFill>
                <a:latin typeface="Arial" panose="020B0604020202090204"/>
                <a:ea typeface="Arial" panose="020B0604020202090204"/>
                <a:cs typeface="Arial" panose="020B0604020202090204"/>
                <a:sym typeface="Arial" panose="020B0604020202090204"/>
              </a:endParaRPr>
            </a:p>
          </p:txBody>
        </p:sp>
      </p:grpSp>
      <p:grpSp>
        <p:nvGrpSpPr>
          <p:cNvPr id="176" name="Google Shape;176;p26"/>
          <p:cNvGrpSpPr/>
          <p:nvPr/>
        </p:nvGrpSpPr>
        <p:grpSpPr>
          <a:xfrm>
            <a:off x="3117056" y="2176948"/>
            <a:ext cx="3618548" cy="391478"/>
            <a:chOff x="6545" y="1037"/>
            <a:chExt cx="7598" cy="822"/>
          </a:xfrm>
        </p:grpSpPr>
        <p:sp>
          <p:nvSpPr>
            <p:cNvPr id="177" name="Google Shape;177;p26"/>
            <p:cNvSpPr/>
            <p:nvPr/>
          </p:nvSpPr>
          <p:spPr>
            <a:xfrm>
              <a:off x="6545" y="1107"/>
              <a:ext cx="680" cy="680"/>
            </a:xfrm>
            <a:prstGeom prst="ellipse">
              <a:avLst/>
            </a:prstGeom>
            <a:solidFill>
              <a:srgbClr val="1B5294"/>
            </a:solidFill>
            <a:ln w="19050" cap="flat" cmpd="sng">
              <a:solidFill>
                <a:srgbClr val="1B529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zh-CN" sz="1500" b="1">
                  <a:solidFill>
                    <a:schemeClr val="lt1"/>
                  </a:solidFill>
                  <a:latin typeface="Times"/>
                  <a:ea typeface="Times"/>
                  <a:cs typeface="Times"/>
                  <a:sym typeface="Times"/>
                </a:rPr>
                <a:t>3</a:t>
              </a:r>
              <a:endParaRPr sz="1500" b="1">
                <a:solidFill>
                  <a:schemeClr val="lt1"/>
                </a:solidFill>
                <a:latin typeface="Times"/>
                <a:ea typeface="Times"/>
                <a:cs typeface="Times"/>
                <a:sym typeface="Times"/>
              </a:endParaRPr>
            </a:p>
          </p:txBody>
        </p:sp>
        <p:sp>
          <p:nvSpPr>
            <p:cNvPr id="178" name="Google Shape;178;p26"/>
            <p:cNvSpPr txBox="1"/>
            <p:nvPr/>
          </p:nvSpPr>
          <p:spPr>
            <a:xfrm>
              <a:off x="7793" y="1037"/>
              <a:ext cx="6350" cy="822"/>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zh-CN" sz="2100" b="1">
                  <a:solidFill>
                    <a:srgbClr val="1B5294"/>
                  </a:solidFill>
                  <a:latin typeface="Arial" panose="020B0604020202090204"/>
                  <a:ea typeface="Arial" panose="020B0604020202090204"/>
                  <a:cs typeface="Arial" panose="020B0604020202090204"/>
                  <a:sym typeface="Arial" panose="020B0604020202090204"/>
                </a:rPr>
                <a:t>Uni-STC’s Dataflow</a:t>
              </a:r>
              <a:endParaRPr sz="2100" b="1">
                <a:solidFill>
                  <a:srgbClr val="1B5294"/>
                </a:solidFill>
                <a:latin typeface="Arial" panose="020B0604020202090204"/>
                <a:ea typeface="Arial" panose="020B0604020202090204"/>
                <a:cs typeface="Arial" panose="020B0604020202090204"/>
                <a:sym typeface="Arial" panose="020B0604020202090204"/>
              </a:endParaRPr>
            </a:p>
          </p:txBody>
        </p:sp>
      </p:grpSp>
      <p:grpSp>
        <p:nvGrpSpPr>
          <p:cNvPr id="179" name="Google Shape;179;p26"/>
          <p:cNvGrpSpPr/>
          <p:nvPr/>
        </p:nvGrpSpPr>
        <p:grpSpPr>
          <a:xfrm>
            <a:off x="3117056" y="3477369"/>
            <a:ext cx="3618548" cy="391477"/>
            <a:chOff x="6545" y="1037"/>
            <a:chExt cx="7598" cy="822"/>
          </a:xfrm>
        </p:grpSpPr>
        <p:sp>
          <p:nvSpPr>
            <p:cNvPr id="180" name="Google Shape;180;p26"/>
            <p:cNvSpPr/>
            <p:nvPr/>
          </p:nvSpPr>
          <p:spPr>
            <a:xfrm>
              <a:off x="6545" y="1107"/>
              <a:ext cx="680" cy="680"/>
            </a:xfrm>
            <a:prstGeom prst="ellipse">
              <a:avLst/>
            </a:prstGeom>
            <a:solidFill>
              <a:srgbClr val="1B5294"/>
            </a:solidFill>
            <a:ln w="19050" cap="flat" cmpd="sng">
              <a:solidFill>
                <a:srgbClr val="1B529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zh-CN" sz="1500" b="1">
                  <a:solidFill>
                    <a:schemeClr val="lt1"/>
                  </a:solidFill>
                  <a:latin typeface="Times"/>
                  <a:ea typeface="Times"/>
                  <a:cs typeface="Times"/>
                  <a:sym typeface="Times"/>
                </a:rPr>
                <a:t>5</a:t>
              </a:r>
              <a:endParaRPr sz="1500" b="1">
                <a:solidFill>
                  <a:schemeClr val="lt1"/>
                </a:solidFill>
                <a:latin typeface="Times"/>
                <a:ea typeface="Times"/>
                <a:cs typeface="Times"/>
                <a:sym typeface="Times"/>
              </a:endParaRPr>
            </a:p>
          </p:txBody>
        </p:sp>
        <p:sp>
          <p:nvSpPr>
            <p:cNvPr id="181" name="Google Shape;181;p26"/>
            <p:cNvSpPr txBox="1"/>
            <p:nvPr/>
          </p:nvSpPr>
          <p:spPr>
            <a:xfrm>
              <a:off x="7793" y="1037"/>
              <a:ext cx="6350" cy="822"/>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zh-CN" sz="2100" b="1">
                  <a:solidFill>
                    <a:srgbClr val="1B5294"/>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Conclusion</a:t>
              </a:r>
              <a:endParaRPr sz="2100" b="1">
                <a:solidFill>
                  <a:srgbClr val="1B5294"/>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grpSp>
      <p:grpSp>
        <p:nvGrpSpPr>
          <p:cNvPr id="182" name="Google Shape;182;p26"/>
          <p:cNvGrpSpPr/>
          <p:nvPr/>
        </p:nvGrpSpPr>
        <p:grpSpPr>
          <a:xfrm>
            <a:off x="3117056" y="2827158"/>
            <a:ext cx="3618548" cy="391478"/>
            <a:chOff x="6545" y="1037"/>
            <a:chExt cx="7598" cy="822"/>
          </a:xfrm>
        </p:grpSpPr>
        <p:sp>
          <p:nvSpPr>
            <p:cNvPr id="183" name="Google Shape;183;p26"/>
            <p:cNvSpPr/>
            <p:nvPr/>
          </p:nvSpPr>
          <p:spPr>
            <a:xfrm>
              <a:off x="6545" y="1107"/>
              <a:ext cx="680" cy="680"/>
            </a:xfrm>
            <a:prstGeom prst="ellipse">
              <a:avLst/>
            </a:prstGeom>
            <a:solidFill>
              <a:srgbClr val="1B5294"/>
            </a:solidFill>
            <a:ln w="19050" cap="flat" cmpd="sng">
              <a:solidFill>
                <a:srgbClr val="1B529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zh-CN" sz="1500" b="1">
                  <a:solidFill>
                    <a:schemeClr val="lt1"/>
                  </a:solidFill>
                  <a:latin typeface="Times"/>
                  <a:ea typeface="Times"/>
                  <a:cs typeface="Times"/>
                  <a:sym typeface="Times"/>
                </a:rPr>
                <a:t>4</a:t>
              </a:r>
              <a:endParaRPr sz="1500" b="1">
                <a:solidFill>
                  <a:schemeClr val="lt1"/>
                </a:solidFill>
                <a:latin typeface="Times"/>
                <a:ea typeface="Times"/>
                <a:cs typeface="Times"/>
                <a:sym typeface="Times"/>
              </a:endParaRPr>
            </a:p>
          </p:txBody>
        </p:sp>
        <p:sp>
          <p:nvSpPr>
            <p:cNvPr id="184" name="Google Shape;184;p26"/>
            <p:cNvSpPr txBox="1"/>
            <p:nvPr/>
          </p:nvSpPr>
          <p:spPr>
            <a:xfrm>
              <a:off x="7793" y="1037"/>
              <a:ext cx="6350" cy="822"/>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zh-CN" sz="2100" b="1">
                  <a:solidFill>
                    <a:srgbClr val="1B5294"/>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Evaluation</a:t>
              </a:r>
              <a:endParaRPr sz="2100" b="1">
                <a:solidFill>
                  <a:srgbClr val="1B5294"/>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grpSp>
      <p:sp>
        <p:nvSpPr>
          <p:cNvPr id="2" name="灯片编号占位符 1"/>
          <p:cNvSpPr>
            <a:spLocks noGrp="1"/>
          </p:cNvSpPr>
          <p:nvPr>
            <p:ph type="sldNum" idx="12"/>
          </p:nvPr>
        </p:nvSpPr>
        <p:spPr/>
        <p:txBody>
          <a:bodyPr/>
          <a:p>
            <a:pPr marL="0" lvl="0" indent="0" algn="l" rtl="0">
              <a:spcBef>
                <a:spcPts val="0"/>
              </a:spcBef>
              <a:spcAft>
                <a:spcPts val="0"/>
              </a:spcAft>
              <a:buNone/>
            </a:pPr>
            <a:fld id="{00000000-1234-1234-1234-123412341234}" type="slidenum">
              <a:rPr lang="zh-CN"/>
            </a:fld>
            <a:endParaRPr b="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526" name="Shape 526"/>
        <p:cNvGrpSpPr/>
        <p:nvPr/>
      </p:nvGrpSpPr>
      <p:grpSpPr>
        <a:xfrm>
          <a:off x="0" y="0"/>
          <a:ext cx="0" cy="0"/>
          <a:chOff x="0" y="0"/>
          <a:chExt cx="0" cy="0"/>
        </a:xfrm>
      </p:grpSpPr>
      <p:sp>
        <p:nvSpPr>
          <p:cNvPr id="527" name="Google Shape;527;p43"/>
          <p:cNvSpPr txBox="1"/>
          <p:nvPr>
            <p:ph type="dt" idx="10"/>
          </p:nvPr>
        </p:nvSpPr>
        <p:spPr>
          <a:xfrm>
            <a:off x="0" y="4943966"/>
            <a:ext cx="2133600" cy="216086"/>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BB962C8B-B14F-4D97-AF65-F5344CB8AC3E}" type="datetime1">
              <a:rPr lang="en-US" b="0"/>
            </a:fld>
            <a:endParaRPr b="0"/>
          </a:p>
        </p:txBody>
      </p:sp>
      <p:sp>
        <p:nvSpPr>
          <p:cNvPr id="529" name="Google Shape;529;p43"/>
          <p:cNvSpPr txBox="1"/>
          <p:nvPr/>
        </p:nvSpPr>
        <p:spPr>
          <a:xfrm>
            <a:off x="414866" y="2031310"/>
            <a:ext cx="1836204" cy="5300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3000" b="1">
                <a:solidFill>
                  <a:srgbClr val="1B5294"/>
                </a:solidFill>
                <a:latin typeface="Arial" panose="020B0604020202090204"/>
                <a:ea typeface="Arial" panose="020B0604020202090204"/>
                <a:cs typeface="Arial" panose="020B0604020202090204"/>
                <a:sym typeface="Arial" panose="020B0604020202090204"/>
              </a:rPr>
              <a:t>OUTLINE</a:t>
            </a:r>
            <a:endParaRPr sz="3000" b="1">
              <a:solidFill>
                <a:srgbClr val="1B5294"/>
              </a:solidFill>
              <a:latin typeface="Arial" panose="020B0604020202090204"/>
              <a:ea typeface="Arial" panose="020B0604020202090204"/>
              <a:cs typeface="Arial" panose="020B0604020202090204"/>
              <a:sym typeface="Arial" panose="020B0604020202090204"/>
            </a:endParaRPr>
          </a:p>
        </p:txBody>
      </p:sp>
      <p:cxnSp>
        <p:nvCxnSpPr>
          <p:cNvPr id="530" name="Google Shape;530;p43"/>
          <p:cNvCxnSpPr/>
          <p:nvPr/>
        </p:nvCxnSpPr>
        <p:spPr>
          <a:xfrm>
            <a:off x="2629376" y="789146"/>
            <a:ext cx="0" cy="3156109"/>
          </a:xfrm>
          <a:prstGeom prst="straightConnector1">
            <a:avLst/>
          </a:prstGeom>
          <a:noFill/>
          <a:ln w="34925" cap="flat" cmpd="sng">
            <a:solidFill>
              <a:srgbClr val="1B5294"/>
            </a:solidFill>
            <a:prstDash val="solid"/>
            <a:round/>
            <a:headEnd type="none" w="sm" len="sm"/>
            <a:tailEnd type="none" w="sm" len="sm"/>
          </a:ln>
        </p:spPr>
      </p:cxnSp>
      <p:grpSp>
        <p:nvGrpSpPr>
          <p:cNvPr id="531" name="Google Shape;531;p43"/>
          <p:cNvGrpSpPr/>
          <p:nvPr/>
        </p:nvGrpSpPr>
        <p:grpSpPr>
          <a:xfrm>
            <a:off x="3117056" y="876527"/>
            <a:ext cx="4530090" cy="391477"/>
            <a:chOff x="6545" y="1037"/>
            <a:chExt cx="9512" cy="822"/>
          </a:xfrm>
        </p:grpSpPr>
        <p:sp>
          <p:nvSpPr>
            <p:cNvPr id="532" name="Google Shape;532;p43"/>
            <p:cNvSpPr/>
            <p:nvPr/>
          </p:nvSpPr>
          <p:spPr>
            <a:xfrm>
              <a:off x="6545" y="1107"/>
              <a:ext cx="680" cy="680"/>
            </a:xfrm>
            <a:prstGeom prst="ellipse">
              <a:avLst/>
            </a:prstGeom>
            <a:solidFill>
              <a:srgbClr val="1B5294"/>
            </a:solidFill>
            <a:ln w="19050" cap="flat" cmpd="sng">
              <a:solidFill>
                <a:srgbClr val="1B529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zh-CN" sz="1500" b="1">
                  <a:solidFill>
                    <a:schemeClr val="lt1"/>
                  </a:solidFill>
                  <a:latin typeface="Times"/>
                  <a:ea typeface="Times"/>
                  <a:cs typeface="Times"/>
                  <a:sym typeface="Times"/>
                </a:rPr>
                <a:t>1</a:t>
              </a:r>
              <a:endParaRPr sz="1500" b="1">
                <a:solidFill>
                  <a:schemeClr val="lt1"/>
                </a:solidFill>
                <a:latin typeface="Times"/>
                <a:ea typeface="Times"/>
                <a:cs typeface="Times"/>
                <a:sym typeface="Times"/>
              </a:endParaRPr>
            </a:p>
          </p:txBody>
        </p:sp>
        <p:sp>
          <p:nvSpPr>
            <p:cNvPr id="533" name="Google Shape;533;p43"/>
            <p:cNvSpPr txBox="1"/>
            <p:nvPr/>
          </p:nvSpPr>
          <p:spPr>
            <a:xfrm>
              <a:off x="7793" y="1037"/>
              <a:ext cx="8264" cy="822"/>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zh-CN" sz="2100" b="1">
                  <a:solidFill>
                    <a:srgbClr val="1B5294"/>
                  </a:solidFill>
                  <a:latin typeface="Arial" panose="020B0604020202090204"/>
                  <a:ea typeface="Arial" panose="020B0604020202090204"/>
                  <a:cs typeface="Arial" panose="020B0604020202090204"/>
                  <a:sym typeface="Arial" panose="020B0604020202090204"/>
                </a:rPr>
                <a:t>Background &amp; Motivation</a:t>
              </a:r>
              <a:endParaRPr sz="2100" b="1">
                <a:solidFill>
                  <a:srgbClr val="1B5294"/>
                </a:solidFill>
                <a:latin typeface="Arial" panose="020B0604020202090204"/>
                <a:ea typeface="Arial" panose="020B0604020202090204"/>
                <a:cs typeface="Arial" panose="020B0604020202090204"/>
                <a:sym typeface="Arial" panose="020B0604020202090204"/>
              </a:endParaRPr>
            </a:p>
          </p:txBody>
        </p:sp>
      </p:grpSp>
      <p:grpSp>
        <p:nvGrpSpPr>
          <p:cNvPr id="534" name="Google Shape;534;p43"/>
          <p:cNvGrpSpPr/>
          <p:nvPr/>
        </p:nvGrpSpPr>
        <p:grpSpPr>
          <a:xfrm>
            <a:off x="3117056" y="1526738"/>
            <a:ext cx="4415790" cy="391478"/>
            <a:chOff x="6545" y="1037"/>
            <a:chExt cx="9272" cy="822"/>
          </a:xfrm>
        </p:grpSpPr>
        <p:sp>
          <p:nvSpPr>
            <p:cNvPr id="535" name="Google Shape;535;p43"/>
            <p:cNvSpPr/>
            <p:nvPr/>
          </p:nvSpPr>
          <p:spPr>
            <a:xfrm>
              <a:off x="6545" y="1107"/>
              <a:ext cx="680" cy="680"/>
            </a:xfrm>
            <a:prstGeom prst="ellipse">
              <a:avLst/>
            </a:prstGeom>
            <a:solidFill>
              <a:srgbClr val="1B5294"/>
            </a:solidFill>
            <a:ln w="19050" cap="flat" cmpd="sng">
              <a:solidFill>
                <a:srgbClr val="1B529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zh-CN" sz="1500" b="1">
                  <a:solidFill>
                    <a:schemeClr val="lt1"/>
                  </a:solidFill>
                  <a:latin typeface="Times"/>
                  <a:ea typeface="Times"/>
                  <a:cs typeface="Times"/>
                  <a:sym typeface="Times"/>
                </a:rPr>
                <a:t>2</a:t>
              </a:r>
              <a:endParaRPr sz="1500" b="1">
                <a:solidFill>
                  <a:schemeClr val="lt1"/>
                </a:solidFill>
                <a:latin typeface="Times"/>
                <a:ea typeface="Times"/>
                <a:cs typeface="Times"/>
                <a:sym typeface="Times"/>
              </a:endParaRPr>
            </a:p>
          </p:txBody>
        </p:sp>
        <p:sp>
          <p:nvSpPr>
            <p:cNvPr id="536" name="Google Shape;536;p43"/>
            <p:cNvSpPr txBox="1"/>
            <p:nvPr/>
          </p:nvSpPr>
          <p:spPr>
            <a:xfrm>
              <a:off x="7793" y="1037"/>
              <a:ext cx="8024" cy="822"/>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zh-CN" sz="2100" b="1">
                  <a:solidFill>
                    <a:srgbClr val="1B5294"/>
                  </a:solidFill>
                  <a:latin typeface="Arial" panose="020B0604020202090204"/>
                  <a:ea typeface="Arial" panose="020B0604020202090204"/>
                  <a:cs typeface="Arial" panose="020B0604020202090204"/>
                  <a:sym typeface="Arial" panose="020B0604020202090204"/>
                </a:rPr>
                <a:t>Uni-STC’s Architecture</a:t>
              </a:r>
              <a:endParaRPr sz="2100" b="1">
                <a:solidFill>
                  <a:srgbClr val="1B5294"/>
                </a:solidFill>
                <a:latin typeface="Arial" panose="020B0604020202090204"/>
                <a:ea typeface="Arial" panose="020B0604020202090204"/>
                <a:cs typeface="Arial" panose="020B0604020202090204"/>
                <a:sym typeface="Arial" panose="020B0604020202090204"/>
              </a:endParaRPr>
            </a:p>
          </p:txBody>
        </p:sp>
      </p:grpSp>
      <p:grpSp>
        <p:nvGrpSpPr>
          <p:cNvPr id="537" name="Google Shape;537;p43"/>
          <p:cNvGrpSpPr/>
          <p:nvPr/>
        </p:nvGrpSpPr>
        <p:grpSpPr>
          <a:xfrm>
            <a:off x="3117056" y="2176948"/>
            <a:ext cx="3618548" cy="391478"/>
            <a:chOff x="6545" y="1037"/>
            <a:chExt cx="7598" cy="822"/>
          </a:xfrm>
        </p:grpSpPr>
        <p:sp>
          <p:nvSpPr>
            <p:cNvPr id="538" name="Google Shape;538;p43"/>
            <p:cNvSpPr/>
            <p:nvPr/>
          </p:nvSpPr>
          <p:spPr>
            <a:xfrm>
              <a:off x="6545" y="1107"/>
              <a:ext cx="680" cy="680"/>
            </a:xfrm>
            <a:prstGeom prst="ellipse">
              <a:avLst/>
            </a:prstGeom>
            <a:solidFill>
              <a:srgbClr val="1B5294"/>
            </a:solidFill>
            <a:ln w="19050" cap="flat" cmpd="sng">
              <a:solidFill>
                <a:srgbClr val="1B529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zh-CN" sz="1500" b="1">
                  <a:solidFill>
                    <a:schemeClr val="lt1"/>
                  </a:solidFill>
                  <a:latin typeface="Times"/>
                  <a:ea typeface="Times"/>
                  <a:cs typeface="Times"/>
                  <a:sym typeface="Times"/>
                </a:rPr>
                <a:t>3</a:t>
              </a:r>
              <a:endParaRPr sz="1500" b="1">
                <a:solidFill>
                  <a:schemeClr val="lt1"/>
                </a:solidFill>
                <a:latin typeface="Times"/>
                <a:ea typeface="Times"/>
                <a:cs typeface="Times"/>
                <a:sym typeface="Times"/>
              </a:endParaRPr>
            </a:p>
          </p:txBody>
        </p:sp>
        <p:sp>
          <p:nvSpPr>
            <p:cNvPr id="539" name="Google Shape;539;p43"/>
            <p:cNvSpPr txBox="1"/>
            <p:nvPr/>
          </p:nvSpPr>
          <p:spPr>
            <a:xfrm>
              <a:off x="7793" y="1037"/>
              <a:ext cx="6350" cy="822"/>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zh-CN" sz="2100" b="1">
                  <a:solidFill>
                    <a:srgbClr val="1B5294"/>
                  </a:solidFill>
                  <a:latin typeface="Arial" panose="020B0604020202090204"/>
                  <a:ea typeface="Arial" panose="020B0604020202090204"/>
                  <a:cs typeface="Arial" panose="020B0604020202090204"/>
                  <a:sym typeface="Arial" panose="020B0604020202090204"/>
                </a:rPr>
                <a:t>Uni-STC’s Dataflow</a:t>
              </a:r>
              <a:endParaRPr sz="2100" b="1">
                <a:solidFill>
                  <a:srgbClr val="1B5294"/>
                </a:solidFill>
                <a:latin typeface="Arial" panose="020B0604020202090204"/>
                <a:ea typeface="Arial" panose="020B0604020202090204"/>
                <a:cs typeface="Arial" panose="020B0604020202090204"/>
                <a:sym typeface="Arial" panose="020B0604020202090204"/>
              </a:endParaRPr>
            </a:p>
          </p:txBody>
        </p:sp>
      </p:grpSp>
      <p:grpSp>
        <p:nvGrpSpPr>
          <p:cNvPr id="540" name="Google Shape;540;p43"/>
          <p:cNvGrpSpPr/>
          <p:nvPr/>
        </p:nvGrpSpPr>
        <p:grpSpPr>
          <a:xfrm>
            <a:off x="3117056" y="3477369"/>
            <a:ext cx="3618548" cy="391477"/>
            <a:chOff x="6545" y="1037"/>
            <a:chExt cx="7598" cy="822"/>
          </a:xfrm>
        </p:grpSpPr>
        <p:sp>
          <p:nvSpPr>
            <p:cNvPr id="541" name="Google Shape;541;p43"/>
            <p:cNvSpPr/>
            <p:nvPr/>
          </p:nvSpPr>
          <p:spPr>
            <a:xfrm>
              <a:off x="6545" y="1107"/>
              <a:ext cx="680" cy="680"/>
            </a:xfrm>
            <a:prstGeom prst="ellipse">
              <a:avLst/>
            </a:prstGeom>
            <a:solidFill>
              <a:srgbClr val="1B5294"/>
            </a:solidFill>
            <a:ln w="19050" cap="flat" cmpd="sng">
              <a:solidFill>
                <a:srgbClr val="1B529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zh-CN" sz="1500" b="1">
                  <a:solidFill>
                    <a:schemeClr val="lt1"/>
                  </a:solidFill>
                  <a:latin typeface="Times"/>
                  <a:ea typeface="Times"/>
                  <a:cs typeface="Times"/>
                  <a:sym typeface="Times"/>
                </a:rPr>
                <a:t>5</a:t>
              </a:r>
              <a:endParaRPr sz="1500" b="1">
                <a:solidFill>
                  <a:schemeClr val="lt1"/>
                </a:solidFill>
                <a:latin typeface="Times"/>
                <a:ea typeface="Times"/>
                <a:cs typeface="Times"/>
                <a:sym typeface="Times"/>
              </a:endParaRPr>
            </a:p>
          </p:txBody>
        </p:sp>
        <p:sp>
          <p:nvSpPr>
            <p:cNvPr id="542" name="Google Shape;542;p43"/>
            <p:cNvSpPr txBox="1"/>
            <p:nvPr/>
          </p:nvSpPr>
          <p:spPr>
            <a:xfrm>
              <a:off x="7793" y="1037"/>
              <a:ext cx="6350" cy="822"/>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zh-CN" sz="2100" b="1">
                  <a:solidFill>
                    <a:srgbClr val="1B5294"/>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Conclusion</a:t>
              </a:r>
              <a:endParaRPr sz="2100" b="1">
                <a:solidFill>
                  <a:srgbClr val="1B5294"/>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grpSp>
      <p:grpSp>
        <p:nvGrpSpPr>
          <p:cNvPr id="543" name="Google Shape;543;p43"/>
          <p:cNvGrpSpPr/>
          <p:nvPr/>
        </p:nvGrpSpPr>
        <p:grpSpPr>
          <a:xfrm>
            <a:off x="3117056" y="2827158"/>
            <a:ext cx="3618548" cy="391478"/>
            <a:chOff x="6545" y="1037"/>
            <a:chExt cx="7598" cy="822"/>
          </a:xfrm>
        </p:grpSpPr>
        <p:sp>
          <p:nvSpPr>
            <p:cNvPr id="544" name="Google Shape;544;p43"/>
            <p:cNvSpPr/>
            <p:nvPr/>
          </p:nvSpPr>
          <p:spPr>
            <a:xfrm>
              <a:off x="6545" y="1107"/>
              <a:ext cx="680" cy="680"/>
            </a:xfrm>
            <a:prstGeom prst="ellipse">
              <a:avLst/>
            </a:prstGeom>
            <a:solidFill>
              <a:srgbClr val="C00000"/>
            </a:solidFill>
            <a:ln w="19050" cap="flat" cmpd="sng">
              <a:solidFill>
                <a:srgbClr val="C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zh-CN" sz="1500" b="1">
                  <a:solidFill>
                    <a:schemeClr val="lt1"/>
                  </a:solidFill>
                  <a:latin typeface="Times"/>
                  <a:ea typeface="Times"/>
                  <a:cs typeface="Times"/>
                  <a:sym typeface="Times"/>
                </a:rPr>
                <a:t>4</a:t>
              </a:r>
              <a:endParaRPr sz="1500" b="1">
                <a:solidFill>
                  <a:schemeClr val="lt1"/>
                </a:solidFill>
                <a:latin typeface="Times"/>
                <a:ea typeface="Times"/>
                <a:cs typeface="Times"/>
                <a:sym typeface="Times"/>
              </a:endParaRPr>
            </a:p>
          </p:txBody>
        </p:sp>
        <p:sp>
          <p:nvSpPr>
            <p:cNvPr id="545" name="Google Shape;545;p43"/>
            <p:cNvSpPr txBox="1"/>
            <p:nvPr/>
          </p:nvSpPr>
          <p:spPr>
            <a:xfrm>
              <a:off x="7793" y="1037"/>
              <a:ext cx="6350" cy="822"/>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zh-CN" sz="2100" b="1">
                  <a:solidFill>
                    <a:srgbClr val="C00000"/>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Evaluation</a:t>
              </a:r>
              <a:endParaRPr sz="2100" b="1">
                <a:solidFill>
                  <a:srgbClr val="C00000"/>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grpSp>
      <p:sp>
        <p:nvSpPr>
          <p:cNvPr id="2" name="灯片编号占位符 1"/>
          <p:cNvSpPr>
            <a:spLocks noGrp="1"/>
          </p:cNvSpPr>
          <p:nvPr>
            <p:ph type="sldNum" idx="12"/>
          </p:nvPr>
        </p:nvSpPr>
        <p:spPr/>
        <p:txBody>
          <a:bodyPr/>
          <a:p>
            <a:pPr marL="0" lvl="0" indent="0" algn="l" rtl="0">
              <a:spcBef>
                <a:spcPts val="0"/>
              </a:spcBef>
              <a:spcAft>
                <a:spcPts val="0"/>
              </a:spcAft>
              <a:buNone/>
            </a:pPr>
            <a:fld id="{00000000-1234-1234-1234-123412341234}" type="slidenum">
              <a:rPr lang="zh-CN"/>
            </a:fld>
            <a:endParaRPr b="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549" name="Shape 549"/>
        <p:cNvGrpSpPr/>
        <p:nvPr/>
      </p:nvGrpSpPr>
      <p:grpSpPr>
        <a:xfrm>
          <a:off x="0" y="0"/>
          <a:ext cx="0" cy="0"/>
          <a:chOff x="0" y="0"/>
          <a:chExt cx="0" cy="0"/>
        </a:xfrm>
      </p:grpSpPr>
      <p:sp>
        <p:nvSpPr>
          <p:cNvPr id="550" name="Google Shape;550;p44"/>
          <p:cNvSpPr txBox="1"/>
          <p:nvPr>
            <p:ph type="body" idx="1"/>
          </p:nvPr>
        </p:nvSpPr>
        <p:spPr>
          <a:xfrm>
            <a:off x="413385" y="142240"/>
            <a:ext cx="5647055" cy="46228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2400"/>
              <a:buFont typeface="Arial" panose="020B0604020202090204"/>
              <a:buNone/>
            </a:pPr>
            <a:r>
              <a:rPr lang="zh-CN"/>
              <a:t>Experimental Setup</a:t>
            </a:r>
            <a:endParaRPr lang="zh-CN"/>
          </a:p>
        </p:txBody>
      </p:sp>
      <p:sp>
        <p:nvSpPr>
          <p:cNvPr id="551" name="Google Shape;551;p44"/>
          <p:cNvSpPr txBox="1"/>
          <p:nvPr>
            <p:ph type="dt" idx="10"/>
          </p:nvPr>
        </p:nvSpPr>
        <p:spPr>
          <a:xfrm>
            <a:off x="0" y="4943966"/>
            <a:ext cx="2133600" cy="216086"/>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BB962C8B-B14F-4D97-AF65-F5344CB8AC3E}" type="datetime1">
              <a:rPr lang="en-US" b="0"/>
            </a:fld>
            <a:endParaRPr b="0"/>
          </a:p>
        </p:txBody>
      </p:sp>
      <p:sp>
        <p:nvSpPr>
          <p:cNvPr id="554" name="Google Shape;554;p44"/>
          <p:cNvSpPr txBox="1"/>
          <p:nvPr/>
        </p:nvSpPr>
        <p:spPr>
          <a:xfrm>
            <a:off x="0" y="4943966"/>
            <a:ext cx="2133600" cy="216086"/>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900" b="0">
              <a:solidFill>
                <a:srgbClr val="3B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sp>
        <p:nvSpPr>
          <p:cNvPr id="2" name="灯片编号占位符 1"/>
          <p:cNvSpPr>
            <a:spLocks noGrp="1"/>
          </p:cNvSpPr>
          <p:nvPr>
            <p:ph type="sldNum" idx="12"/>
          </p:nvPr>
        </p:nvSpPr>
        <p:spPr/>
        <p:txBody>
          <a:bodyPr/>
          <a:p>
            <a:pPr marL="0" lvl="0" indent="0" algn="l" rtl="0">
              <a:spcBef>
                <a:spcPts val="0"/>
              </a:spcBef>
              <a:spcAft>
                <a:spcPts val="0"/>
              </a:spcAft>
              <a:buNone/>
            </a:pPr>
            <a:fld id="{00000000-1234-1234-1234-123412341234}" type="slidenum">
              <a:rPr lang="zh-CN"/>
            </a:fld>
            <a:endParaRPr b="0"/>
          </a:p>
        </p:txBody>
      </p:sp>
      <p:graphicFrame>
        <p:nvGraphicFramePr>
          <p:cNvPr id="4" name="表格 3"/>
          <p:cNvGraphicFramePr/>
          <p:nvPr>
            <p:custDataLst>
              <p:tags r:id="rId1"/>
            </p:custDataLst>
          </p:nvPr>
        </p:nvGraphicFramePr>
        <p:xfrm>
          <a:off x="5059680" y="1037590"/>
          <a:ext cx="3853815" cy="3876040"/>
        </p:xfrm>
        <a:graphic>
          <a:graphicData uri="http://schemas.openxmlformats.org/drawingml/2006/table">
            <a:tbl>
              <a:tblPr/>
              <a:tblGrid>
                <a:gridCol w="896620"/>
                <a:gridCol w="501650"/>
                <a:gridCol w="582930"/>
                <a:gridCol w="492125"/>
                <a:gridCol w="602615"/>
                <a:gridCol w="777875"/>
              </a:tblGrid>
              <a:tr h="291465">
                <a:tc>
                  <a:txBody>
                    <a:bodyPr/>
                    <a:p>
                      <a:pPr algn="ctr" fontAlgn="base">
                        <a:spcBef>
                          <a:spcPct val="0"/>
                        </a:spcBef>
                        <a:spcAft>
                          <a:spcPct val="0"/>
                        </a:spcAft>
                      </a:pPr>
                      <a:r>
                        <a:rPr lang="en-US" altLang="zh-CN" sz="1000" b="1" i="0">
                          <a:solidFill>
                            <a:schemeClr val="tx1"/>
                          </a:solidFill>
                          <a:latin typeface="Arial Regular" panose="020B0604020202090204" charset="0"/>
                          <a:ea typeface="DM Sans"/>
                          <a:cs typeface="Arial Regular" panose="020B0604020202090204" charset="0"/>
                        </a:rPr>
                        <a:t>Matrix </a:t>
                      </a:r>
                      <a:r>
                        <a:rPr lang="en-US" altLang="zh-CN" sz="1000" b="1" i="1">
                          <a:solidFill>
                            <a:schemeClr val="tx1"/>
                          </a:solidFill>
                          <a:latin typeface="Arial Regular" panose="020B0604020202090204" charset="0"/>
                          <a:ea typeface="DM Sans"/>
                          <a:cs typeface="Arial Regular" panose="020B0604020202090204" charset="0"/>
                        </a:rPr>
                        <a:t>A</a:t>
                      </a:r>
                      <a:endParaRPr lang="en-US" altLang="zh-CN" sz="1000" b="1" i="1">
                        <a:solidFill>
                          <a:schemeClr val="tx1"/>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accent1">
                        <a:lumMod val="20000"/>
                        <a:lumOff val="80000"/>
                      </a:schemeClr>
                    </a:solidFill>
                  </a:tcPr>
                </a:tc>
                <a:tc>
                  <a:txBody>
                    <a:bodyPr/>
                    <a:p>
                      <a:pPr algn="ctr" fontAlgn="base">
                        <a:spcBef>
                          <a:spcPct val="0"/>
                        </a:spcBef>
                        <a:spcAft>
                          <a:spcPct val="0"/>
                        </a:spcAft>
                      </a:pPr>
                      <a:r>
                        <a:rPr lang="en-US" altLang="zh-CN" sz="1000" b="1" i="0">
                          <a:solidFill>
                            <a:schemeClr val="tx1"/>
                          </a:solidFill>
                          <a:latin typeface="Arial Regular" panose="020B0604020202090204" charset="0"/>
                          <a:ea typeface="DM Sans"/>
                          <a:cs typeface="Arial Regular" panose="020B0604020202090204" charset="0"/>
                        </a:rPr>
                        <a:t>n(</a:t>
                      </a:r>
                      <a:r>
                        <a:rPr lang="en-US" altLang="zh-CN" sz="1000" b="1" i="1">
                          <a:solidFill>
                            <a:schemeClr val="tx1"/>
                          </a:solidFill>
                          <a:latin typeface="Arial Regular" panose="020B0604020202090204" charset="0"/>
                          <a:ea typeface="DM Sans"/>
                          <a:cs typeface="Arial Regular" panose="020B0604020202090204" charset="0"/>
                        </a:rPr>
                        <a:t>A</a:t>
                      </a:r>
                      <a:r>
                        <a:rPr lang="en-US" altLang="zh-CN" sz="1000" b="1" i="0">
                          <a:solidFill>
                            <a:schemeClr val="tx1"/>
                          </a:solidFill>
                          <a:latin typeface="Arial Regular" panose="020B0604020202090204" charset="0"/>
                          <a:ea typeface="DM Sans"/>
                          <a:cs typeface="Arial Regular" panose="020B0604020202090204" charset="0"/>
                        </a:rPr>
                        <a:t>)</a:t>
                      </a:r>
                      <a:endParaRPr lang="en-US" altLang="zh-CN" sz="1000" b="1" i="0">
                        <a:solidFill>
                          <a:schemeClr val="tx1"/>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accent1">
                        <a:lumMod val="20000"/>
                        <a:lumOff val="80000"/>
                      </a:schemeClr>
                    </a:solidFill>
                  </a:tcPr>
                </a:tc>
                <a:tc>
                  <a:txBody>
                    <a:bodyPr/>
                    <a:p>
                      <a:pPr algn="ctr" fontAlgn="base">
                        <a:spcBef>
                          <a:spcPct val="0"/>
                        </a:spcBef>
                        <a:spcAft>
                          <a:spcPct val="0"/>
                        </a:spcAft>
                      </a:pPr>
                      <a:r>
                        <a:rPr lang="en-US" altLang="zh-CN" sz="1000" b="1" i="0">
                          <a:solidFill>
                            <a:schemeClr val="tx1"/>
                          </a:solidFill>
                          <a:latin typeface="Arial Regular" panose="020B0604020202090204" charset="0"/>
                          <a:ea typeface="DM Sans"/>
                          <a:cs typeface="Arial Regular" panose="020B0604020202090204" charset="0"/>
                        </a:rPr>
                        <a:t>nnz(</a:t>
                      </a:r>
                      <a:r>
                        <a:rPr lang="en-US" altLang="zh-CN" sz="1000" b="1" i="1">
                          <a:solidFill>
                            <a:schemeClr val="tx1"/>
                          </a:solidFill>
                          <a:latin typeface="Arial Regular" panose="020B0604020202090204" charset="0"/>
                          <a:ea typeface="DM Sans"/>
                          <a:cs typeface="Arial Regular" panose="020B0604020202090204" charset="0"/>
                        </a:rPr>
                        <a:t>A</a:t>
                      </a:r>
                      <a:r>
                        <a:rPr lang="en-US" altLang="zh-CN" sz="1000" b="1" i="0">
                          <a:solidFill>
                            <a:schemeClr val="tx1"/>
                          </a:solidFill>
                          <a:latin typeface="Arial Regular" panose="020B0604020202090204" charset="0"/>
                          <a:ea typeface="DM Sans"/>
                          <a:cs typeface="Arial Regular" panose="020B0604020202090204" charset="0"/>
                        </a:rPr>
                        <a:t>)</a:t>
                      </a:r>
                      <a:endParaRPr lang="en-US" altLang="zh-CN" sz="1000" b="1" i="0">
                        <a:solidFill>
                          <a:schemeClr val="tx1"/>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accent1">
                        <a:lumMod val="20000"/>
                        <a:lumOff val="80000"/>
                      </a:schemeClr>
                    </a:solidFill>
                  </a:tcPr>
                </a:tc>
                <a:tc>
                  <a:txBody>
                    <a:bodyPr/>
                    <a:p>
                      <a:pPr algn="ctr" fontAlgn="base">
                        <a:spcBef>
                          <a:spcPct val="0"/>
                        </a:spcBef>
                        <a:spcAft>
                          <a:spcPct val="0"/>
                        </a:spcAft>
                      </a:pPr>
                      <a:r>
                        <a:rPr lang="en-US" altLang="zh-CN" sz="1000" b="1" i="0">
                          <a:solidFill>
                            <a:schemeClr val="tx1"/>
                          </a:solidFill>
                          <a:latin typeface="Arial Regular" panose="020B0604020202090204" charset="0"/>
                          <a:ea typeface="DM Sans"/>
                          <a:cs typeface="Arial Regular" panose="020B0604020202090204" charset="0"/>
                        </a:rPr>
                        <a:t>plot</a:t>
                      </a:r>
                      <a:endParaRPr lang="en-US" altLang="zh-CN" sz="1000" b="1" i="0">
                        <a:solidFill>
                          <a:schemeClr val="tx1"/>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accent1">
                        <a:lumMod val="20000"/>
                        <a:lumOff val="80000"/>
                      </a:schemeClr>
                    </a:solidFill>
                  </a:tcPr>
                </a:tc>
                <a:tc>
                  <a:txBody>
                    <a:bodyPr/>
                    <a:p>
                      <a:pPr algn="ctr" fontAlgn="base">
                        <a:spcBef>
                          <a:spcPct val="0"/>
                        </a:spcBef>
                        <a:spcAft>
                          <a:spcPct val="0"/>
                        </a:spcAft>
                      </a:pPr>
                      <a:r>
                        <a:rPr lang="en-US" altLang="zh-CN" sz="1000" b="1" i="0">
                          <a:solidFill>
                            <a:schemeClr val="tx1"/>
                          </a:solidFill>
                          <a:latin typeface="Arial Regular" panose="020B0604020202090204" charset="0"/>
                          <a:ea typeface="DM Sans"/>
                          <a:cs typeface="Arial Regular" panose="020B0604020202090204" charset="0"/>
                        </a:rPr>
                        <a:t>nnz(</a:t>
                      </a:r>
                      <a:r>
                        <a:rPr lang="en-US" altLang="zh-CN" sz="1000" b="1" i="1">
                          <a:solidFill>
                            <a:schemeClr val="tx1"/>
                          </a:solidFill>
                          <a:latin typeface="Arial Regular" panose="020B0604020202090204" charset="0"/>
                          <a:ea typeface="DM Sans"/>
                          <a:cs typeface="Arial Regular" panose="020B0604020202090204" charset="0"/>
                        </a:rPr>
                        <a:t>C</a:t>
                      </a:r>
                      <a:r>
                        <a:rPr lang="en-US" altLang="zh-CN" sz="1000" b="1" i="0">
                          <a:solidFill>
                            <a:schemeClr val="tx1"/>
                          </a:solidFill>
                          <a:latin typeface="Arial Regular" panose="020B0604020202090204" charset="0"/>
                          <a:ea typeface="DM Sans"/>
                          <a:cs typeface="Arial Regular" panose="020B0604020202090204" charset="0"/>
                        </a:rPr>
                        <a:t>)</a:t>
                      </a:r>
                      <a:endParaRPr lang="en-US" altLang="zh-CN" sz="1000" b="1" i="0">
                        <a:solidFill>
                          <a:schemeClr val="tx1"/>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accent1">
                        <a:lumMod val="20000"/>
                        <a:lumOff val="80000"/>
                      </a:schemeClr>
                    </a:solidFill>
                  </a:tcPr>
                </a:tc>
                <a:tc>
                  <a:txBody>
                    <a:bodyPr/>
                    <a:p>
                      <a:pPr algn="ctr" fontAlgn="base">
                        <a:spcBef>
                          <a:spcPct val="0"/>
                        </a:spcBef>
                        <a:spcAft>
                          <a:spcPct val="0"/>
                        </a:spcAft>
                      </a:pPr>
                      <a:r>
                        <a:rPr lang="en-US" altLang="zh-CN" sz="1000" b="1" i="0">
                          <a:solidFill>
                            <a:schemeClr val="tx1"/>
                          </a:solidFill>
                          <a:latin typeface="Arial Regular" panose="020B0604020202090204" charset="0"/>
                          <a:ea typeface="DM Sans"/>
                          <a:cs typeface="Arial Regular" panose="020B0604020202090204" charset="0"/>
                        </a:rPr>
                        <a:t>#inter-prod/blk</a:t>
                      </a:r>
                      <a:endParaRPr lang="en-US" altLang="zh-CN" sz="1000" b="1" i="0">
                        <a:solidFill>
                          <a:schemeClr val="tx1"/>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accent1">
                        <a:lumMod val="20000"/>
                        <a:lumOff val="80000"/>
                      </a:schemeClr>
                    </a:solidFill>
                  </a:tcPr>
                </a:tc>
              </a:tr>
              <a:tr h="436880">
                <a:tc>
                  <a:txBody>
                    <a:bodyPr/>
                    <a:p>
                      <a:pPr algn="ctr" fontAlgn="base">
                        <a:spcBef>
                          <a:spcPct val="0"/>
                        </a:spcBef>
                        <a:spcAft>
                          <a:spcPct val="0"/>
                        </a:spcAft>
                      </a:pPr>
                      <a:r>
                        <a:rPr lang="en-US" altLang="zh-CN" sz="1000" b="0" i="0">
                          <a:solidFill>
                            <a:srgbClr val="333333"/>
                          </a:solidFill>
                          <a:latin typeface="Arial Regular" panose="020B0604020202090204" charset="0"/>
                          <a:ea typeface="DM Sans"/>
                          <a:cs typeface="Arial Regular" panose="020B0604020202090204" charset="0"/>
                        </a:rPr>
                        <a:t>consph</a:t>
                      </a:r>
                      <a:endParaRPr lang="en-US" altLang="zh-CN" sz="1000" b="0" i="0">
                        <a:solidFill>
                          <a:srgbClr val="333333"/>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r" fontAlgn="base">
                        <a:spcBef>
                          <a:spcPct val="0"/>
                        </a:spcBef>
                        <a:spcAft>
                          <a:spcPct val="0"/>
                        </a:spcAft>
                      </a:pPr>
                      <a:r>
                        <a:rPr lang="en-US" altLang="zh-CN" sz="1000" b="0" i="0">
                          <a:solidFill>
                            <a:srgbClr val="333333"/>
                          </a:solidFill>
                          <a:latin typeface="Arial Regular" panose="020B0604020202090204" charset="0"/>
                          <a:ea typeface="DM Sans"/>
                          <a:cs typeface="Arial Regular" panose="020B0604020202090204" charset="0"/>
                        </a:rPr>
                        <a:t>83K</a:t>
                      </a:r>
                      <a:endParaRPr lang="en-US" altLang="zh-CN" sz="1000" b="0" i="0">
                        <a:solidFill>
                          <a:srgbClr val="333333"/>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r" fontAlgn="base">
                        <a:spcBef>
                          <a:spcPct val="0"/>
                        </a:spcBef>
                        <a:spcAft>
                          <a:spcPct val="0"/>
                        </a:spcAft>
                      </a:pPr>
                      <a:r>
                        <a:rPr lang="en-US" altLang="zh-CN" sz="1000" b="0" i="0">
                          <a:solidFill>
                            <a:srgbClr val="333333"/>
                          </a:solidFill>
                          <a:latin typeface="Arial Regular" panose="020B0604020202090204" charset="0"/>
                          <a:ea typeface="DM Sans"/>
                          <a:cs typeface="Arial Regular" panose="020B0604020202090204" charset="0"/>
                        </a:rPr>
                        <a:t>6.0M</a:t>
                      </a:r>
                      <a:endParaRPr lang="x-none" altLang="en-US" sz="1000" b="0" i="0">
                        <a:solidFill>
                          <a:srgbClr val="333333"/>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fontAlgn="ctr"/>
                      <a:r>
                        <a:rPr lang="en-US" altLang="zh-CN" sz="1000">
                          <a:latin typeface="Arial Regular" panose="020B0604020202090204" charset="0"/>
                          <a:cs typeface="Arial Regular" panose="020B0604020202090204" charset="0"/>
                        </a:rPr>
                        <a:t> </a:t>
                      </a:r>
                      <a:endParaRPr lang="en-US" altLang="zh-CN" sz="1000">
                        <a:latin typeface="Arial Regular" panose="020B0604020202090204" charset="0"/>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r" fontAlgn="base">
                        <a:spcBef>
                          <a:spcPct val="0"/>
                        </a:spcBef>
                        <a:spcAft>
                          <a:spcPct val="0"/>
                        </a:spcAft>
                      </a:pPr>
                      <a:r>
                        <a:rPr lang="en-US" altLang="zh-CN" sz="1000" b="0" i="0">
                          <a:solidFill>
                            <a:srgbClr val="333333"/>
                          </a:solidFill>
                          <a:latin typeface="Arial Regular" panose="020B0604020202090204" charset="0"/>
                          <a:ea typeface="DM Sans"/>
                          <a:cs typeface="Arial Regular" panose="020B0604020202090204" charset="0"/>
                        </a:rPr>
                        <a:t>26.5M</a:t>
                      </a:r>
                      <a:endParaRPr lang="en-US" altLang="zh-CN" sz="1000" b="0" i="0">
                        <a:solidFill>
                          <a:srgbClr val="333333"/>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ctr" fontAlgn="base">
                        <a:spcBef>
                          <a:spcPct val="0"/>
                        </a:spcBef>
                        <a:spcAft>
                          <a:spcPct val="0"/>
                        </a:spcAft>
                      </a:pPr>
                      <a:r>
                        <a:rPr lang="en-US" altLang="zh-CN" sz="1000" b="0" i="0">
                          <a:solidFill>
                            <a:srgbClr val="333333"/>
                          </a:solidFill>
                          <a:latin typeface="Arial Regular" panose="020B0604020202090204" charset="0"/>
                          <a:ea typeface="DM Sans"/>
                          <a:cs typeface="Arial Regular" panose="020B0604020202090204" charset="0"/>
                        </a:rPr>
                        <a:t>164.9</a:t>
                      </a:r>
                      <a:endParaRPr lang="en-US" altLang="zh-CN" sz="1000" b="0" i="0">
                        <a:solidFill>
                          <a:srgbClr val="333333"/>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r>
              <a:tr h="436880">
                <a:tc>
                  <a:txBody>
                    <a:bodyPr/>
                    <a:p>
                      <a:pPr algn="ctr" fontAlgn="base">
                        <a:spcBef>
                          <a:spcPct val="0"/>
                        </a:spcBef>
                        <a:spcAft>
                          <a:spcPct val="0"/>
                        </a:spcAft>
                      </a:pPr>
                      <a:r>
                        <a:rPr lang="en-US" altLang="zh-CN" sz="1000" b="0" i="0">
                          <a:solidFill>
                            <a:srgbClr val="333333"/>
                          </a:solidFill>
                          <a:latin typeface="Arial Regular" panose="020B0604020202090204" charset="0"/>
                          <a:ea typeface="DM Sans"/>
                          <a:cs typeface="Arial Regular" panose="020B0604020202090204" charset="0"/>
                        </a:rPr>
                        <a:t>shipsec1</a:t>
                      </a:r>
                      <a:endParaRPr lang="en-US" altLang="zh-CN" sz="1000" b="0" i="0">
                        <a:solidFill>
                          <a:srgbClr val="333333"/>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r" fontAlgn="base">
                        <a:spcBef>
                          <a:spcPct val="0"/>
                        </a:spcBef>
                        <a:spcAft>
                          <a:spcPct val="0"/>
                        </a:spcAft>
                      </a:pPr>
                      <a:r>
                        <a:rPr lang="en-US" altLang="zh-CN" sz="1000" b="0" i="0">
                          <a:solidFill>
                            <a:srgbClr val="333333"/>
                          </a:solidFill>
                          <a:latin typeface="Arial Regular" panose="020B0604020202090204" charset="0"/>
                          <a:ea typeface="DM Sans"/>
                          <a:cs typeface="Arial Regular" panose="020B0604020202090204" charset="0"/>
                        </a:rPr>
                        <a:t>140K</a:t>
                      </a:r>
                      <a:endParaRPr lang="en-US" altLang="zh-CN" sz="1000" b="0" i="0">
                        <a:solidFill>
                          <a:srgbClr val="333333"/>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r" fontAlgn="base">
                        <a:spcBef>
                          <a:spcPct val="0"/>
                        </a:spcBef>
                        <a:spcAft>
                          <a:spcPct val="0"/>
                        </a:spcAft>
                      </a:pPr>
                      <a:r>
                        <a:rPr lang="en-US" altLang="zh-CN" sz="1000" b="0" i="0">
                          <a:solidFill>
                            <a:srgbClr val="333333"/>
                          </a:solidFill>
                          <a:latin typeface="Arial Regular" panose="020B0604020202090204" charset="0"/>
                          <a:ea typeface="DM Sans"/>
                          <a:cs typeface="Arial Regular" panose="020B0604020202090204" charset="0"/>
                        </a:rPr>
                        <a:t>7.8M</a:t>
                      </a:r>
                      <a:endParaRPr lang="en-US" altLang="zh-CN" sz="1000" b="0" i="0">
                        <a:solidFill>
                          <a:srgbClr val="333333"/>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fontAlgn="ctr"/>
                      <a:r>
                        <a:rPr lang="en-US" altLang="zh-CN" sz="1000">
                          <a:latin typeface="Arial Regular" panose="020B0604020202090204" charset="0"/>
                          <a:cs typeface="Arial Regular" panose="020B0604020202090204" charset="0"/>
                        </a:rPr>
                        <a:t> </a:t>
                      </a:r>
                      <a:endParaRPr lang="en-US" altLang="zh-CN" sz="1000">
                        <a:latin typeface="Arial Regular" panose="020B0604020202090204" charset="0"/>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r" fontAlgn="base">
                        <a:spcBef>
                          <a:spcPct val="0"/>
                        </a:spcBef>
                        <a:spcAft>
                          <a:spcPct val="0"/>
                        </a:spcAft>
                      </a:pPr>
                      <a:r>
                        <a:rPr lang="en-US" altLang="zh-CN" sz="1000" b="0" i="0">
                          <a:solidFill>
                            <a:srgbClr val="333333"/>
                          </a:solidFill>
                          <a:latin typeface="Arial Regular" panose="020B0604020202090204" charset="0"/>
                          <a:ea typeface="DM Sans"/>
                          <a:cs typeface="Arial Regular" panose="020B0604020202090204" charset="0"/>
                        </a:rPr>
                        <a:t>24.1M</a:t>
                      </a:r>
                      <a:endParaRPr lang="en-US" altLang="zh-CN" sz="1000" b="0" i="0">
                        <a:solidFill>
                          <a:srgbClr val="333333"/>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ctr" fontAlgn="base">
                        <a:spcBef>
                          <a:spcPct val="0"/>
                        </a:spcBef>
                        <a:spcAft>
                          <a:spcPct val="0"/>
                        </a:spcAft>
                      </a:pPr>
                      <a:r>
                        <a:rPr lang="en-US" altLang="zh-CN" sz="1000" b="0" i="0">
                          <a:solidFill>
                            <a:srgbClr val="333333"/>
                          </a:solidFill>
                          <a:latin typeface="Arial Regular" panose="020B0604020202090204" charset="0"/>
                          <a:ea typeface="DM Sans"/>
                          <a:cs typeface="Arial Regular" panose="020B0604020202090204" charset="0"/>
                        </a:rPr>
                        <a:t>189.5</a:t>
                      </a:r>
                      <a:endParaRPr lang="en-US" altLang="zh-CN" sz="1000" b="0" i="0">
                        <a:solidFill>
                          <a:srgbClr val="333333"/>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r>
              <a:tr h="436880">
                <a:tc>
                  <a:txBody>
                    <a:bodyPr/>
                    <a:p>
                      <a:pPr algn="ctr" fontAlgn="base">
                        <a:spcBef>
                          <a:spcPct val="0"/>
                        </a:spcBef>
                        <a:spcAft>
                          <a:spcPct val="0"/>
                        </a:spcAft>
                      </a:pPr>
                      <a:r>
                        <a:rPr lang="en-US" altLang="zh-CN" sz="1000" b="0" i="0">
                          <a:solidFill>
                            <a:srgbClr val="333333"/>
                          </a:solidFill>
                          <a:latin typeface="Arial Regular" panose="020B0604020202090204" charset="0"/>
                          <a:ea typeface="DM Sans"/>
                          <a:cs typeface="Arial Regular" panose="020B0604020202090204" charset="0"/>
                        </a:rPr>
                        <a:t>crankseg_2</a:t>
                      </a:r>
                      <a:endParaRPr lang="en-US" altLang="zh-CN" sz="1000" b="0" i="0">
                        <a:solidFill>
                          <a:srgbClr val="333333"/>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r" fontAlgn="base">
                        <a:spcBef>
                          <a:spcPct val="0"/>
                        </a:spcBef>
                        <a:spcAft>
                          <a:spcPct val="0"/>
                        </a:spcAft>
                      </a:pPr>
                      <a:r>
                        <a:rPr lang="en-US" altLang="zh-CN" sz="1000" b="0" i="0">
                          <a:solidFill>
                            <a:srgbClr val="333333"/>
                          </a:solidFill>
                          <a:latin typeface="Arial Regular" panose="020B0604020202090204" charset="0"/>
                          <a:ea typeface="DM Sans"/>
                          <a:cs typeface="Arial Regular" panose="020B0604020202090204" charset="0"/>
                        </a:rPr>
                        <a:t>64K</a:t>
                      </a:r>
                      <a:endParaRPr lang="en-US" altLang="zh-CN" sz="1000" b="0" i="0">
                        <a:solidFill>
                          <a:srgbClr val="333333"/>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r" fontAlgn="base">
                        <a:spcBef>
                          <a:spcPct val="0"/>
                        </a:spcBef>
                        <a:spcAft>
                          <a:spcPct val="0"/>
                        </a:spcAft>
                      </a:pPr>
                      <a:r>
                        <a:rPr lang="en-US" altLang="zh-CN" sz="1000" b="0" i="0">
                          <a:solidFill>
                            <a:srgbClr val="333333"/>
                          </a:solidFill>
                          <a:latin typeface="Arial Regular" panose="020B0604020202090204" charset="0"/>
                          <a:ea typeface="DM Sans"/>
                          <a:cs typeface="Arial Regular" panose="020B0604020202090204" charset="0"/>
                        </a:rPr>
                        <a:t>14.1M</a:t>
                      </a:r>
                      <a:endParaRPr lang="en-US" altLang="zh-CN" sz="1000" b="0" i="0">
                        <a:solidFill>
                          <a:srgbClr val="333333"/>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fontAlgn="ctr"/>
                      <a:r>
                        <a:rPr lang="en-US" altLang="zh-CN" sz="1000">
                          <a:latin typeface="Arial Regular" panose="020B0604020202090204" charset="0"/>
                          <a:cs typeface="Arial Regular" panose="020B0604020202090204" charset="0"/>
                        </a:rPr>
                        <a:t> </a:t>
                      </a:r>
                      <a:endParaRPr lang="en-US" altLang="zh-CN" sz="1000">
                        <a:latin typeface="Arial Regular" panose="020B0604020202090204" charset="0"/>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r" fontAlgn="base">
                        <a:spcBef>
                          <a:spcPct val="0"/>
                        </a:spcBef>
                        <a:spcAft>
                          <a:spcPct val="0"/>
                        </a:spcAft>
                      </a:pPr>
                      <a:r>
                        <a:rPr lang="en-US" altLang="zh-CN" sz="1000" b="0" i="0">
                          <a:solidFill>
                            <a:srgbClr val="333333"/>
                          </a:solidFill>
                          <a:latin typeface="Arial Regular" panose="020B0604020202090204" charset="0"/>
                          <a:ea typeface="DM Sans"/>
                          <a:cs typeface="Arial Regular" panose="020B0604020202090204" charset="0"/>
                        </a:rPr>
                        <a:t>104.6M</a:t>
                      </a:r>
                      <a:endParaRPr lang="en-US" altLang="zh-CN" sz="1000" b="0" i="0">
                        <a:solidFill>
                          <a:srgbClr val="333333"/>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ctr" fontAlgn="base">
                        <a:spcBef>
                          <a:spcPct val="0"/>
                        </a:spcBef>
                        <a:spcAft>
                          <a:spcPct val="0"/>
                        </a:spcAft>
                      </a:pPr>
                      <a:r>
                        <a:rPr lang="en-US" altLang="zh-CN" sz="1000" b="0" i="0">
                          <a:solidFill>
                            <a:srgbClr val="333333"/>
                          </a:solidFill>
                          <a:latin typeface="Arial Regular" panose="020B0604020202090204" charset="0"/>
                          <a:ea typeface="DM Sans"/>
                          <a:cs typeface="Arial Regular" panose="020B0604020202090204" charset="0"/>
                        </a:rPr>
                        <a:t>198.5</a:t>
                      </a:r>
                      <a:endParaRPr lang="en-US" altLang="zh-CN" sz="1000" b="0" i="0">
                        <a:solidFill>
                          <a:srgbClr val="333333"/>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r>
              <a:tr h="436880">
                <a:tc>
                  <a:txBody>
                    <a:bodyPr/>
                    <a:p>
                      <a:pPr algn="ctr" fontAlgn="base">
                        <a:spcBef>
                          <a:spcPct val="0"/>
                        </a:spcBef>
                        <a:spcAft>
                          <a:spcPct val="0"/>
                        </a:spcAft>
                      </a:pPr>
                      <a:r>
                        <a:rPr lang="en-US" altLang="zh-CN" sz="1000" b="0" i="0">
                          <a:solidFill>
                            <a:srgbClr val="333333"/>
                          </a:solidFill>
                          <a:latin typeface="Arial Regular" panose="020B0604020202090204" charset="0"/>
                          <a:ea typeface="DM Sans"/>
                          <a:cs typeface="Arial Regular" panose="020B0604020202090204" charset="0"/>
                        </a:rPr>
                        <a:t>cant</a:t>
                      </a:r>
                      <a:endParaRPr lang="en-US" altLang="zh-CN" sz="1000" b="0" i="0">
                        <a:solidFill>
                          <a:srgbClr val="333333"/>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r" fontAlgn="base">
                        <a:spcBef>
                          <a:spcPct val="0"/>
                        </a:spcBef>
                        <a:spcAft>
                          <a:spcPct val="0"/>
                        </a:spcAft>
                      </a:pPr>
                      <a:r>
                        <a:rPr lang="en-US" altLang="zh-CN" sz="1000" b="0" i="0">
                          <a:solidFill>
                            <a:srgbClr val="333333"/>
                          </a:solidFill>
                          <a:latin typeface="Arial Regular" panose="020B0604020202090204" charset="0"/>
                          <a:ea typeface="DM Sans"/>
                          <a:cs typeface="Arial Regular" panose="020B0604020202090204" charset="0"/>
                        </a:rPr>
                        <a:t>62K</a:t>
                      </a:r>
                      <a:endParaRPr lang="en-US" altLang="zh-CN" sz="1000" b="0" i="0">
                        <a:solidFill>
                          <a:srgbClr val="333333"/>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r" fontAlgn="base">
                        <a:spcBef>
                          <a:spcPct val="0"/>
                        </a:spcBef>
                        <a:spcAft>
                          <a:spcPct val="0"/>
                        </a:spcAft>
                      </a:pPr>
                      <a:r>
                        <a:rPr lang="en-US" altLang="zh-CN" sz="1000" b="0" i="0">
                          <a:solidFill>
                            <a:srgbClr val="333333"/>
                          </a:solidFill>
                          <a:latin typeface="Arial Regular" panose="020B0604020202090204" charset="0"/>
                          <a:ea typeface="DM Sans"/>
                          <a:cs typeface="Arial Regular" panose="020B0604020202090204" charset="0"/>
                        </a:rPr>
                        <a:t>4.0M</a:t>
                      </a:r>
                      <a:endParaRPr lang="en-US" altLang="zh-CN" sz="1000" b="0" i="0">
                        <a:solidFill>
                          <a:srgbClr val="333333"/>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fontAlgn="ctr"/>
                      <a:r>
                        <a:rPr lang="en-US" altLang="zh-CN" sz="1000">
                          <a:latin typeface="Arial Regular" panose="020B0604020202090204" charset="0"/>
                          <a:cs typeface="Arial Regular" panose="020B0604020202090204" charset="0"/>
                        </a:rPr>
                        <a:t> </a:t>
                      </a:r>
                      <a:endParaRPr lang="en-US" altLang="zh-CN" sz="1000">
                        <a:latin typeface="Arial Regular" panose="020B0604020202090204" charset="0"/>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r" fontAlgn="base">
                        <a:spcBef>
                          <a:spcPct val="0"/>
                        </a:spcBef>
                        <a:spcAft>
                          <a:spcPct val="0"/>
                        </a:spcAft>
                      </a:pPr>
                      <a:r>
                        <a:rPr lang="en-US" altLang="zh-CN" sz="1000" b="0" i="0">
                          <a:solidFill>
                            <a:srgbClr val="333333"/>
                          </a:solidFill>
                          <a:latin typeface="Arial Regular" panose="020B0604020202090204" charset="0"/>
                          <a:ea typeface="DM Sans"/>
                          <a:cs typeface="Arial Regular" panose="020B0604020202090204" charset="0"/>
                        </a:rPr>
                        <a:t>17.4M</a:t>
                      </a:r>
                      <a:endParaRPr lang="en-US" altLang="zh-CN" sz="1000" b="0" i="0">
                        <a:solidFill>
                          <a:srgbClr val="333333"/>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ctr" fontAlgn="base">
                        <a:spcBef>
                          <a:spcPct val="0"/>
                        </a:spcBef>
                        <a:spcAft>
                          <a:spcPct val="0"/>
                        </a:spcAft>
                      </a:pPr>
                      <a:r>
                        <a:rPr lang="en-US" altLang="zh-CN" sz="1000" b="0" i="0">
                          <a:solidFill>
                            <a:srgbClr val="333333"/>
                          </a:solidFill>
                          <a:latin typeface="Arial Regular" panose="020B0604020202090204" charset="0"/>
                          <a:ea typeface="DM Sans"/>
                          <a:cs typeface="Arial Regular" panose="020B0604020202090204" charset="0"/>
                        </a:rPr>
                        <a:t>280.2</a:t>
                      </a:r>
                      <a:endParaRPr lang="en-US" altLang="zh-CN" sz="1000" b="0" i="0">
                        <a:solidFill>
                          <a:srgbClr val="333333"/>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r>
              <a:tr h="436880">
                <a:tc>
                  <a:txBody>
                    <a:bodyPr/>
                    <a:p>
                      <a:pPr algn="ctr" fontAlgn="base">
                        <a:spcBef>
                          <a:spcPct val="0"/>
                        </a:spcBef>
                        <a:spcAft>
                          <a:spcPct val="0"/>
                        </a:spcAft>
                      </a:pPr>
                      <a:r>
                        <a:rPr lang="en-US" altLang="zh-CN" sz="1000" b="0" i="0">
                          <a:solidFill>
                            <a:srgbClr val="333333"/>
                          </a:solidFill>
                          <a:latin typeface="Arial Regular" panose="020B0604020202090204" charset="0"/>
                          <a:ea typeface="DM Sans"/>
                          <a:cs typeface="Arial Regular" panose="020B0604020202090204" charset="0"/>
                        </a:rPr>
                        <a:t>opt1</a:t>
                      </a:r>
                      <a:endParaRPr lang="en-US" altLang="zh-CN" sz="1000" b="0" i="0">
                        <a:solidFill>
                          <a:srgbClr val="333333"/>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r" fontAlgn="base">
                        <a:spcBef>
                          <a:spcPct val="0"/>
                        </a:spcBef>
                        <a:spcAft>
                          <a:spcPct val="0"/>
                        </a:spcAft>
                      </a:pPr>
                      <a:r>
                        <a:rPr lang="en-US" altLang="zh-CN" sz="1000" b="0" i="0">
                          <a:solidFill>
                            <a:srgbClr val="333333"/>
                          </a:solidFill>
                          <a:latin typeface="Arial Regular" panose="020B0604020202090204" charset="0"/>
                          <a:ea typeface="DM Sans"/>
                          <a:cs typeface="Arial Regular" panose="020B0604020202090204" charset="0"/>
                        </a:rPr>
                        <a:t>15K</a:t>
                      </a:r>
                      <a:endParaRPr lang="en-US" altLang="zh-CN" sz="1000" b="0" i="0">
                        <a:solidFill>
                          <a:srgbClr val="333333"/>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r" fontAlgn="base">
                        <a:spcBef>
                          <a:spcPct val="0"/>
                        </a:spcBef>
                        <a:spcAft>
                          <a:spcPct val="0"/>
                        </a:spcAft>
                      </a:pPr>
                      <a:r>
                        <a:rPr lang="en-US" altLang="zh-CN" sz="1000" b="0" i="0">
                          <a:solidFill>
                            <a:srgbClr val="333333"/>
                          </a:solidFill>
                          <a:latin typeface="Arial Regular" panose="020B0604020202090204" charset="0"/>
                          <a:ea typeface="DM Sans"/>
                          <a:cs typeface="Arial Regular" panose="020B0604020202090204" charset="0"/>
                        </a:rPr>
                        <a:t>1.9M</a:t>
                      </a:r>
                      <a:endParaRPr lang="en-US" altLang="zh-CN" sz="1000" b="0" i="0">
                        <a:solidFill>
                          <a:srgbClr val="333333"/>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fontAlgn="ctr"/>
                      <a:r>
                        <a:rPr lang="en-US" altLang="zh-CN" sz="1000">
                          <a:latin typeface="Arial Regular" panose="020B0604020202090204" charset="0"/>
                          <a:cs typeface="Arial Regular" panose="020B0604020202090204" charset="0"/>
                        </a:rPr>
                        <a:t> </a:t>
                      </a:r>
                      <a:endParaRPr lang="en-US" altLang="zh-CN" sz="1000">
                        <a:latin typeface="Arial Regular" panose="020B0604020202090204" charset="0"/>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r" fontAlgn="base">
                        <a:spcBef>
                          <a:spcPct val="0"/>
                        </a:spcBef>
                        <a:spcAft>
                          <a:spcPct val="0"/>
                        </a:spcAft>
                      </a:pPr>
                      <a:r>
                        <a:rPr lang="en-US" altLang="zh-CN" sz="1000" b="0" i="0">
                          <a:solidFill>
                            <a:srgbClr val="333333"/>
                          </a:solidFill>
                          <a:latin typeface="Arial Regular" panose="020B0604020202090204" charset="0"/>
                          <a:ea typeface="DM Sans"/>
                          <a:cs typeface="Arial Regular" panose="020B0604020202090204" charset="0"/>
                        </a:rPr>
                        <a:t>8.2M</a:t>
                      </a:r>
                      <a:endParaRPr lang="en-US" altLang="zh-CN" sz="1000" b="0" i="0">
                        <a:solidFill>
                          <a:srgbClr val="333333"/>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ctr" fontAlgn="base">
                        <a:spcBef>
                          <a:spcPct val="0"/>
                        </a:spcBef>
                        <a:spcAft>
                          <a:spcPct val="0"/>
                        </a:spcAft>
                      </a:pPr>
                      <a:r>
                        <a:rPr lang="en-US" altLang="zh-CN" sz="1000" b="0" i="0">
                          <a:solidFill>
                            <a:srgbClr val="333333"/>
                          </a:solidFill>
                          <a:latin typeface="Arial Regular" panose="020B0604020202090204" charset="0"/>
                          <a:ea typeface="DM Sans"/>
                          <a:cs typeface="Arial Regular" panose="020B0604020202090204" charset="0"/>
                        </a:rPr>
                        <a:t>506.4</a:t>
                      </a:r>
                      <a:endParaRPr lang="en-US" altLang="zh-CN" sz="1000" b="0" i="0">
                        <a:solidFill>
                          <a:srgbClr val="333333"/>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r>
              <a:tr h="436880">
                <a:tc>
                  <a:txBody>
                    <a:bodyPr/>
                    <a:p>
                      <a:pPr algn="ctr" fontAlgn="base">
                        <a:spcBef>
                          <a:spcPct val="0"/>
                        </a:spcBef>
                        <a:spcAft>
                          <a:spcPct val="0"/>
                        </a:spcAft>
                      </a:pPr>
                      <a:r>
                        <a:rPr lang="en-US" altLang="zh-CN" sz="1000" b="0" i="0">
                          <a:solidFill>
                            <a:srgbClr val="333333"/>
                          </a:solidFill>
                          <a:latin typeface="Arial Regular" panose="020B0604020202090204" charset="0"/>
                          <a:ea typeface="DM Sans"/>
                          <a:cs typeface="Arial Regular" panose="020B0604020202090204" charset="0"/>
                        </a:rPr>
                        <a:t>pdb1HYS</a:t>
                      </a:r>
                      <a:endParaRPr lang="en-US" altLang="zh-CN" sz="1000" b="0" i="0">
                        <a:solidFill>
                          <a:srgbClr val="333333"/>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r" fontAlgn="base">
                        <a:spcBef>
                          <a:spcPct val="0"/>
                        </a:spcBef>
                        <a:spcAft>
                          <a:spcPct val="0"/>
                        </a:spcAft>
                      </a:pPr>
                      <a:r>
                        <a:rPr lang="en-US" altLang="zh-CN" sz="1000" b="0" i="0">
                          <a:solidFill>
                            <a:srgbClr val="333333"/>
                          </a:solidFill>
                          <a:latin typeface="Arial Regular" panose="020B0604020202090204" charset="0"/>
                          <a:ea typeface="DM Sans"/>
                          <a:cs typeface="Arial Regular" panose="020B0604020202090204" charset="0"/>
                        </a:rPr>
                        <a:t>36K</a:t>
                      </a:r>
                      <a:endParaRPr lang="en-US" altLang="zh-CN" sz="1000" b="0" i="0">
                        <a:solidFill>
                          <a:srgbClr val="333333"/>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r" fontAlgn="base">
                        <a:spcBef>
                          <a:spcPct val="0"/>
                        </a:spcBef>
                        <a:spcAft>
                          <a:spcPct val="0"/>
                        </a:spcAft>
                      </a:pPr>
                      <a:r>
                        <a:rPr lang="en-US" altLang="zh-CN" sz="1000" b="0" i="0">
                          <a:solidFill>
                            <a:srgbClr val="333333"/>
                          </a:solidFill>
                          <a:latin typeface="Arial Regular" panose="020B0604020202090204" charset="0"/>
                          <a:ea typeface="DM Sans"/>
                          <a:cs typeface="Arial Regular" panose="020B0604020202090204" charset="0"/>
                        </a:rPr>
                        <a:t>4.3M</a:t>
                      </a:r>
                      <a:endParaRPr lang="en-US" altLang="zh-CN" sz="1000" b="0" i="0">
                        <a:solidFill>
                          <a:srgbClr val="333333"/>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fontAlgn="ctr"/>
                      <a:r>
                        <a:rPr lang="en-US" altLang="zh-CN" sz="1000">
                          <a:latin typeface="Arial Regular" panose="020B0604020202090204" charset="0"/>
                          <a:cs typeface="Arial Regular" panose="020B0604020202090204" charset="0"/>
                        </a:rPr>
                        <a:t> </a:t>
                      </a:r>
                      <a:endParaRPr lang="en-US" altLang="zh-CN" sz="1000">
                        <a:latin typeface="Arial Regular" panose="020B0604020202090204" charset="0"/>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r" fontAlgn="base">
                        <a:spcBef>
                          <a:spcPct val="0"/>
                        </a:spcBef>
                        <a:spcAft>
                          <a:spcPct val="0"/>
                        </a:spcAft>
                      </a:pPr>
                      <a:r>
                        <a:rPr lang="en-US" altLang="zh-CN" sz="1000" b="0" i="0">
                          <a:solidFill>
                            <a:srgbClr val="333333"/>
                          </a:solidFill>
                          <a:latin typeface="Arial Regular" panose="020B0604020202090204" charset="0"/>
                          <a:ea typeface="DM Sans"/>
                          <a:cs typeface="Arial Regular" panose="020B0604020202090204" charset="0"/>
                        </a:rPr>
                        <a:t>19.6M</a:t>
                      </a:r>
                      <a:endParaRPr lang="en-US" altLang="zh-CN" sz="1000" b="0" i="0">
                        <a:solidFill>
                          <a:srgbClr val="333333"/>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ctr" fontAlgn="base">
                        <a:spcBef>
                          <a:spcPct val="0"/>
                        </a:spcBef>
                        <a:spcAft>
                          <a:spcPct val="0"/>
                        </a:spcAft>
                      </a:pPr>
                      <a:r>
                        <a:rPr lang="en-US" altLang="zh-CN" sz="1000" b="0" i="0">
                          <a:solidFill>
                            <a:srgbClr val="333333"/>
                          </a:solidFill>
                          <a:latin typeface="Arial Regular" panose="020B0604020202090204" charset="0"/>
                          <a:ea typeface="DM Sans"/>
                          <a:cs typeface="Arial Regular" panose="020B0604020202090204" charset="0"/>
                        </a:rPr>
                        <a:t>517.2</a:t>
                      </a:r>
                      <a:endParaRPr lang="en-US" altLang="zh-CN" sz="1000" b="0" i="0">
                        <a:solidFill>
                          <a:srgbClr val="333333"/>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r>
              <a:tr h="436880">
                <a:tc>
                  <a:txBody>
                    <a:bodyPr/>
                    <a:p>
                      <a:pPr algn="ctr" fontAlgn="base">
                        <a:spcBef>
                          <a:spcPct val="0"/>
                        </a:spcBef>
                        <a:spcAft>
                          <a:spcPct val="0"/>
                        </a:spcAft>
                      </a:pPr>
                      <a:r>
                        <a:rPr lang="en-US" altLang="zh-CN" sz="1000" b="0" i="0">
                          <a:solidFill>
                            <a:srgbClr val="333333"/>
                          </a:solidFill>
                          <a:latin typeface="Arial Regular" panose="020B0604020202090204" charset="0"/>
                          <a:ea typeface="DM Sans"/>
                          <a:cs typeface="Arial Regular" panose="020B0604020202090204" charset="0"/>
                        </a:rPr>
                        <a:t>pwtk</a:t>
                      </a:r>
                      <a:endParaRPr lang="en-US" altLang="zh-CN" sz="1000" b="0" i="0">
                        <a:solidFill>
                          <a:srgbClr val="333333"/>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r" fontAlgn="base">
                        <a:spcBef>
                          <a:spcPct val="0"/>
                        </a:spcBef>
                        <a:spcAft>
                          <a:spcPct val="0"/>
                        </a:spcAft>
                      </a:pPr>
                      <a:r>
                        <a:rPr lang="en-US" altLang="zh-CN" sz="1000" b="0" i="0">
                          <a:solidFill>
                            <a:srgbClr val="333333"/>
                          </a:solidFill>
                          <a:latin typeface="Arial Regular" panose="020B0604020202090204" charset="0"/>
                          <a:ea typeface="DM Sans"/>
                          <a:cs typeface="Arial Regular" panose="020B0604020202090204" charset="0"/>
                        </a:rPr>
                        <a:t>218K</a:t>
                      </a:r>
                      <a:endParaRPr lang="en-US" altLang="zh-CN" sz="1000" b="0" i="0">
                        <a:solidFill>
                          <a:srgbClr val="333333"/>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r" fontAlgn="base">
                        <a:spcBef>
                          <a:spcPct val="0"/>
                        </a:spcBef>
                        <a:spcAft>
                          <a:spcPct val="0"/>
                        </a:spcAft>
                      </a:pPr>
                      <a:r>
                        <a:rPr lang="en-US" altLang="zh-CN" sz="1000" b="0" i="0">
                          <a:solidFill>
                            <a:srgbClr val="333333"/>
                          </a:solidFill>
                          <a:latin typeface="Arial Regular" panose="020B0604020202090204" charset="0"/>
                          <a:ea typeface="DM Sans"/>
                          <a:cs typeface="Arial Regular" panose="020B0604020202090204" charset="0"/>
                        </a:rPr>
                        <a:t>11.6M</a:t>
                      </a:r>
                      <a:endParaRPr lang="en-US" altLang="zh-CN" sz="1000" b="0" i="0">
                        <a:solidFill>
                          <a:srgbClr val="333333"/>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fontAlgn="ctr"/>
                      <a:r>
                        <a:rPr lang="en-US" altLang="zh-CN" sz="1000">
                          <a:latin typeface="Arial Regular" panose="020B0604020202090204" charset="0"/>
                          <a:cs typeface="Arial Regular" panose="020B0604020202090204" charset="0"/>
                        </a:rPr>
                        <a:t> </a:t>
                      </a:r>
                      <a:endParaRPr lang="en-US" altLang="zh-CN" sz="1000">
                        <a:latin typeface="Arial Regular" panose="020B0604020202090204" charset="0"/>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r" fontAlgn="base">
                        <a:spcBef>
                          <a:spcPct val="0"/>
                        </a:spcBef>
                        <a:spcAft>
                          <a:spcPct val="0"/>
                        </a:spcAft>
                      </a:pPr>
                      <a:r>
                        <a:rPr lang="en-US" altLang="zh-CN" sz="1000" b="0" i="0">
                          <a:solidFill>
                            <a:srgbClr val="333333"/>
                          </a:solidFill>
                          <a:latin typeface="Arial Regular" panose="020B0604020202090204" charset="0"/>
                          <a:ea typeface="DM Sans"/>
                          <a:cs typeface="Arial Regular" panose="020B0604020202090204" charset="0"/>
                        </a:rPr>
                        <a:t>32.8M</a:t>
                      </a:r>
                      <a:endParaRPr lang="en-US" altLang="zh-CN" sz="1000" b="0" i="0">
                        <a:solidFill>
                          <a:srgbClr val="333333"/>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ctr" fontAlgn="base">
                        <a:spcBef>
                          <a:spcPct val="0"/>
                        </a:spcBef>
                        <a:spcAft>
                          <a:spcPct val="0"/>
                        </a:spcAft>
                      </a:pPr>
                      <a:r>
                        <a:rPr lang="en-US" altLang="zh-CN" sz="1000" b="0" i="0">
                          <a:solidFill>
                            <a:srgbClr val="333333"/>
                          </a:solidFill>
                          <a:latin typeface="Arial Regular" panose="020B0604020202090204" charset="0"/>
                          <a:ea typeface="DM Sans"/>
                          <a:cs typeface="Arial Regular" panose="020B0604020202090204" charset="0"/>
                        </a:rPr>
                        <a:t>548.3</a:t>
                      </a:r>
                      <a:endParaRPr lang="en-US" altLang="zh-CN" sz="1000" b="0" i="0">
                        <a:solidFill>
                          <a:srgbClr val="333333"/>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r>
              <a:tr h="436880">
                <a:tc>
                  <a:txBody>
                    <a:bodyPr/>
                    <a:p>
                      <a:pPr algn="ctr" fontAlgn="base">
                        <a:spcBef>
                          <a:spcPct val="0"/>
                        </a:spcBef>
                        <a:spcAft>
                          <a:spcPct val="0"/>
                        </a:spcAft>
                      </a:pPr>
                      <a:r>
                        <a:rPr lang="en-US" altLang="zh-CN" sz="1000" b="0" i="0">
                          <a:solidFill>
                            <a:srgbClr val="333333"/>
                          </a:solidFill>
                          <a:latin typeface="Arial Regular" panose="020B0604020202090204" charset="0"/>
                          <a:ea typeface="DM Sans"/>
                          <a:cs typeface="Arial Regular" panose="020B0604020202090204" charset="0"/>
                        </a:rPr>
                        <a:t>gupta3</a:t>
                      </a:r>
                      <a:endParaRPr lang="en-US" altLang="zh-CN" sz="1000" b="0" i="0">
                        <a:solidFill>
                          <a:srgbClr val="333333"/>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r" fontAlgn="base">
                        <a:spcBef>
                          <a:spcPct val="0"/>
                        </a:spcBef>
                        <a:spcAft>
                          <a:spcPct val="0"/>
                        </a:spcAft>
                      </a:pPr>
                      <a:r>
                        <a:rPr lang="en-US" altLang="zh-CN" sz="1000" b="0" i="0">
                          <a:solidFill>
                            <a:srgbClr val="333333"/>
                          </a:solidFill>
                          <a:latin typeface="Arial Regular" panose="020B0604020202090204" charset="0"/>
                          <a:ea typeface="DM Sans"/>
                          <a:cs typeface="Arial Regular" panose="020B0604020202090204" charset="0"/>
                        </a:rPr>
                        <a:t>17K</a:t>
                      </a:r>
                      <a:endParaRPr lang="en-US" altLang="zh-CN" sz="1000" b="0" i="0">
                        <a:solidFill>
                          <a:srgbClr val="333333"/>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r" fontAlgn="base">
                        <a:spcBef>
                          <a:spcPct val="0"/>
                        </a:spcBef>
                        <a:spcAft>
                          <a:spcPct val="0"/>
                        </a:spcAft>
                      </a:pPr>
                      <a:r>
                        <a:rPr lang="en-US" altLang="zh-CN" sz="1000" b="0" i="0">
                          <a:solidFill>
                            <a:srgbClr val="333333"/>
                          </a:solidFill>
                          <a:latin typeface="Arial Regular" panose="020B0604020202090204" charset="0"/>
                          <a:ea typeface="DM Sans"/>
                          <a:cs typeface="Arial Regular" panose="020B0604020202090204" charset="0"/>
                        </a:rPr>
                        <a:t>9.3M</a:t>
                      </a:r>
                      <a:endParaRPr lang="en-US" altLang="zh-CN" sz="1000" b="0" i="0">
                        <a:solidFill>
                          <a:srgbClr val="333333"/>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fontAlgn="ctr"/>
                      <a:r>
                        <a:rPr lang="en-US" altLang="zh-CN" sz="1000">
                          <a:latin typeface="Arial Regular" panose="020B0604020202090204" charset="0"/>
                          <a:cs typeface="Arial Regular" panose="020B0604020202090204" charset="0"/>
                        </a:rPr>
                        <a:t> </a:t>
                      </a:r>
                      <a:endParaRPr lang="en-US" altLang="zh-CN" sz="1000">
                        <a:latin typeface="Arial Regular" panose="020B0604020202090204" charset="0"/>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r" fontAlgn="base">
                        <a:spcBef>
                          <a:spcPct val="0"/>
                        </a:spcBef>
                        <a:spcAft>
                          <a:spcPct val="0"/>
                        </a:spcAft>
                      </a:pPr>
                      <a:r>
                        <a:rPr lang="en-US" altLang="zh-CN" sz="1000" b="0" i="0">
                          <a:solidFill>
                            <a:srgbClr val="333333"/>
                          </a:solidFill>
                          <a:latin typeface="Arial Regular" panose="020B0604020202090204" charset="0"/>
                          <a:ea typeface="DM Sans"/>
                          <a:cs typeface="Arial Regular" panose="020B0604020202090204" charset="0"/>
                        </a:rPr>
                        <a:t>270.9M</a:t>
                      </a:r>
                      <a:endParaRPr lang="en-US" altLang="zh-CN" sz="1000" b="0" i="0">
                        <a:solidFill>
                          <a:srgbClr val="333333"/>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ctr" fontAlgn="base">
                        <a:spcBef>
                          <a:spcPct val="0"/>
                        </a:spcBef>
                        <a:spcAft>
                          <a:spcPct val="0"/>
                        </a:spcAft>
                      </a:pPr>
                      <a:r>
                        <a:rPr lang="en-US" altLang="zh-CN" sz="1000" b="0" i="0">
                          <a:solidFill>
                            <a:srgbClr val="333333"/>
                          </a:solidFill>
                          <a:latin typeface="Arial Regular" panose="020B0604020202090204" charset="0"/>
                          <a:ea typeface="DM Sans"/>
                          <a:cs typeface="Arial Regular" panose="020B0604020202090204" charset="0"/>
                        </a:rPr>
                        <a:t>1154.1</a:t>
                      </a:r>
                      <a:endParaRPr lang="en-US" altLang="zh-CN" sz="1000" b="0" i="0">
                        <a:solidFill>
                          <a:srgbClr val="333333"/>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r>
            </a:tbl>
          </a:graphicData>
        </a:graphic>
      </p:graphicFrame>
      <p:pic>
        <p:nvPicPr>
          <p:cNvPr id="3" name="图片 2" descr="consph"/>
          <p:cNvPicPr>
            <a:picLocks noChangeAspect="1"/>
          </p:cNvPicPr>
          <p:nvPr/>
        </p:nvPicPr>
        <p:blipFill>
          <a:blip r:embed="rId2"/>
          <a:stretch>
            <a:fillRect/>
          </a:stretch>
        </p:blipFill>
        <p:spPr>
          <a:xfrm>
            <a:off x="7081996" y="1428750"/>
            <a:ext cx="421640" cy="420370"/>
          </a:xfrm>
          <a:prstGeom prst="rect">
            <a:avLst/>
          </a:prstGeom>
        </p:spPr>
      </p:pic>
      <p:pic>
        <p:nvPicPr>
          <p:cNvPr id="5" name="图片 4" descr="cant"/>
          <p:cNvPicPr>
            <a:picLocks noChangeAspect="1"/>
          </p:cNvPicPr>
          <p:nvPr/>
        </p:nvPicPr>
        <p:blipFill>
          <a:blip r:embed="rId3"/>
          <a:stretch>
            <a:fillRect/>
          </a:stretch>
        </p:blipFill>
        <p:spPr>
          <a:xfrm>
            <a:off x="7080726" y="2737485"/>
            <a:ext cx="424180" cy="420370"/>
          </a:xfrm>
          <a:prstGeom prst="rect">
            <a:avLst/>
          </a:prstGeom>
        </p:spPr>
      </p:pic>
      <p:pic>
        <p:nvPicPr>
          <p:cNvPr id="6" name="图片 5" descr="crankseg_2"/>
          <p:cNvPicPr>
            <a:picLocks noChangeAspect="1"/>
          </p:cNvPicPr>
          <p:nvPr/>
        </p:nvPicPr>
        <p:blipFill>
          <a:blip r:embed="rId4"/>
          <a:stretch>
            <a:fillRect/>
          </a:stretch>
        </p:blipFill>
        <p:spPr>
          <a:xfrm>
            <a:off x="7081679" y="2298700"/>
            <a:ext cx="422275" cy="422275"/>
          </a:xfrm>
          <a:prstGeom prst="rect">
            <a:avLst/>
          </a:prstGeom>
        </p:spPr>
      </p:pic>
      <p:pic>
        <p:nvPicPr>
          <p:cNvPr id="7" name="图片 6" descr="gupta3"/>
          <p:cNvPicPr>
            <a:picLocks noChangeAspect="1"/>
          </p:cNvPicPr>
          <p:nvPr/>
        </p:nvPicPr>
        <p:blipFill>
          <a:blip r:embed="rId5"/>
          <a:stretch>
            <a:fillRect/>
          </a:stretch>
        </p:blipFill>
        <p:spPr>
          <a:xfrm>
            <a:off x="7081361" y="4487545"/>
            <a:ext cx="422910" cy="422275"/>
          </a:xfrm>
          <a:prstGeom prst="rect">
            <a:avLst/>
          </a:prstGeom>
        </p:spPr>
      </p:pic>
      <p:pic>
        <p:nvPicPr>
          <p:cNvPr id="8" name="图片 7" descr="opt1"/>
          <p:cNvPicPr>
            <a:picLocks noChangeAspect="1"/>
          </p:cNvPicPr>
          <p:nvPr/>
        </p:nvPicPr>
        <p:blipFill>
          <a:blip r:embed="rId6"/>
          <a:stretch>
            <a:fillRect/>
          </a:stretch>
        </p:blipFill>
        <p:spPr>
          <a:xfrm>
            <a:off x="7081679" y="3174365"/>
            <a:ext cx="422275" cy="422275"/>
          </a:xfrm>
          <a:prstGeom prst="rect">
            <a:avLst/>
          </a:prstGeom>
        </p:spPr>
      </p:pic>
      <p:pic>
        <p:nvPicPr>
          <p:cNvPr id="9" name="图片 8" descr="pdb1HYS"/>
          <p:cNvPicPr>
            <a:picLocks noChangeAspect="1"/>
          </p:cNvPicPr>
          <p:nvPr/>
        </p:nvPicPr>
        <p:blipFill>
          <a:blip r:embed="rId7"/>
          <a:stretch>
            <a:fillRect/>
          </a:stretch>
        </p:blipFill>
        <p:spPr>
          <a:xfrm>
            <a:off x="7081361" y="3613150"/>
            <a:ext cx="422910" cy="424180"/>
          </a:xfrm>
          <a:prstGeom prst="rect">
            <a:avLst/>
          </a:prstGeom>
        </p:spPr>
      </p:pic>
      <p:pic>
        <p:nvPicPr>
          <p:cNvPr id="10" name="图片 9" descr="pwtk"/>
          <p:cNvPicPr>
            <a:picLocks noChangeAspect="1"/>
          </p:cNvPicPr>
          <p:nvPr/>
        </p:nvPicPr>
        <p:blipFill>
          <a:blip r:embed="rId8"/>
          <a:stretch>
            <a:fillRect/>
          </a:stretch>
        </p:blipFill>
        <p:spPr>
          <a:xfrm>
            <a:off x="7081996" y="4052570"/>
            <a:ext cx="421640" cy="420370"/>
          </a:xfrm>
          <a:prstGeom prst="rect">
            <a:avLst/>
          </a:prstGeom>
        </p:spPr>
      </p:pic>
      <p:pic>
        <p:nvPicPr>
          <p:cNvPr id="11" name="图片 10" descr="shipsec1"/>
          <p:cNvPicPr>
            <a:picLocks noChangeAspect="1"/>
          </p:cNvPicPr>
          <p:nvPr/>
        </p:nvPicPr>
        <p:blipFill>
          <a:blip r:embed="rId9"/>
          <a:stretch>
            <a:fillRect/>
          </a:stretch>
        </p:blipFill>
        <p:spPr>
          <a:xfrm>
            <a:off x="7082314" y="1863090"/>
            <a:ext cx="421005" cy="421005"/>
          </a:xfrm>
          <a:prstGeom prst="rect">
            <a:avLst/>
          </a:prstGeom>
        </p:spPr>
      </p:pic>
      <p:sp>
        <p:nvSpPr>
          <p:cNvPr id="12" name="文本框 11"/>
          <p:cNvSpPr txBox="1"/>
          <p:nvPr/>
        </p:nvSpPr>
        <p:spPr>
          <a:xfrm>
            <a:off x="5059680" y="713740"/>
            <a:ext cx="3853815" cy="306705"/>
          </a:xfrm>
          <a:prstGeom prst="rect">
            <a:avLst/>
          </a:prstGeom>
          <a:noFill/>
        </p:spPr>
        <p:txBody>
          <a:bodyPr wrap="square" rtlCol="0">
            <a:spAutoFit/>
          </a:bodyPr>
          <a:p>
            <a:pPr algn="ctr"/>
            <a:r>
              <a:rPr lang="en-US" altLang="zh-CN">
                <a:latin typeface="Arial" panose="020B0604020202090204" pitchFamily="34" charset="0"/>
                <a:cs typeface="Arial" panose="020B0604020202090204" pitchFamily="34" charset="0"/>
              </a:rPr>
              <a:t>Representative </a:t>
            </a:r>
            <a:r>
              <a:rPr lang="x-none" altLang="en-US">
                <a:latin typeface="Arial" panose="020B0604020202090204" pitchFamily="34" charset="0"/>
                <a:cs typeface="Arial" panose="020B0604020202090204" pitchFamily="34" charset="0"/>
              </a:rPr>
              <a:t>M</a:t>
            </a:r>
            <a:r>
              <a:rPr lang="en-US" altLang="zh-CN">
                <a:latin typeface="Arial" panose="020B0604020202090204" pitchFamily="34" charset="0"/>
                <a:cs typeface="Arial" panose="020B0604020202090204" pitchFamily="34" charset="0"/>
              </a:rPr>
              <a:t>atri</a:t>
            </a:r>
            <a:r>
              <a:rPr lang="x-none" altLang="en-US">
                <a:latin typeface="Arial" panose="020B0604020202090204" pitchFamily="34" charset="0"/>
                <a:cs typeface="Arial" panose="020B0604020202090204" pitchFamily="34" charset="0"/>
              </a:rPr>
              <a:t>ces</a:t>
            </a:r>
            <a:r>
              <a:rPr lang="en-US" altLang="x-none">
                <a:latin typeface="Arial" panose="020B0604020202090204" pitchFamily="34" charset="0"/>
                <a:cs typeface="Arial" panose="020B0604020202090204" pitchFamily="34" charset="0"/>
              </a:rPr>
              <a:t> in</a:t>
            </a:r>
            <a:r>
              <a:rPr lang="x-none" altLang="en-US">
                <a:latin typeface="Arial" panose="020B0604020202090204" pitchFamily="34" charset="0"/>
                <a:cs typeface="Arial" panose="020B0604020202090204" pitchFamily="34" charset="0"/>
              </a:rPr>
              <a:t> SuiteSparse</a:t>
            </a:r>
            <a:endParaRPr lang="x-none" altLang="en-US">
              <a:latin typeface="Arial" panose="020B0604020202090204" pitchFamily="34" charset="0"/>
              <a:cs typeface="Arial" panose="020B0604020202090204" pitchFamily="34" charset="0"/>
            </a:endParaRPr>
          </a:p>
        </p:txBody>
      </p:sp>
      <p:graphicFrame>
        <p:nvGraphicFramePr>
          <p:cNvPr id="13" name="表格 12"/>
          <p:cNvGraphicFramePr/>
          <p:nvPr>
            <p:custDataLst>
              <p:tags r:id="rId10"/>
            </p:custDataLst>
          </p:nvPr>
        </p:nvGraphicFramePr>
        <p:xfrm>
          <a:off x="212725" y="2627630"/>
          <a:ext cx="4476115" cy="2286000"/>
        </p:xfrm>
        <a:graphic>
          <a:graphicData uri="http://schemas.openxmlformats.org/drawingml/2006/table">
            <a:tbl>
              <a:tblPr/>
              <a:tblGrid>
                <a:gridCol w="1396365"/>
                <a:gridCol w="3079750"/>
              </a:tblGrid>
              <a:tr h="347345">
                <a:tc>
                  <a:txBody>
                    <a:bodyPr/>
                    <a:p>
                      <a:pPr algn="ctr" fontAlgn="base">
                        <a:spcBef>
                          <a:spcPct val="0"/>
                        </a:spcBef>
                        <a:spcAft>
                          <a:spcPct val="0"/>
                        </a:spcAft>
                      </a:pPr>
                      <a:r>
                        <a:rPr lang="en-US" altLang="zh-CN" sz="1000" b="1" i="0">
                          <a:solidFill>
                            <a:schemeClr val="tx1"/>
                          </a:solidFill>
                          <a:latin typeface="Arial Regular" panose="020B0604020202090204" charset="0"/>
                          <a:ea typeface="Merriweather"/>
                          <a:cs typeface="Arial Regular" panose="020B0604020202090204" charset="0"/>
                        </a:rPr>
                        <a:t>STC</a:t>
                      </a:r>
                      <a:endParaRPr lang="en-US" altLang="zh-CN" sz="1000" b="1" i="0">
                        <a:solidFill>
                          <a:schemeClr val="tx1"/>
                        </a:solidFill>
                        <a:latin typeface="Arial Regular" panose="020B0604020202090204" charset="0"/>
                        <a:ea typeface="Merriweather"/>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accent1">
                        <a:lumMod val="20000"/>
                        <a:lumOff val="80000"/>
                      </a:schemeClr>
                    </a:solidFill>
                  </a:tcPr>
                </a:tc>
                <a:tc>
                  <a:txBody>
                    <a:bodyPr/>
                    <a:p>
                      <a:pPr algn="ctr" fontAlgn="base">
                        <a:spcBef>
                          <a:spcPct val="0"/>
                        </a:spcBef>
                        <a:spcAft>
                          <a:spcPct val="0"/>
                        </a:spcAft>
                      </a:pPr>
                      <a:r>
                        <a:rPr lang="en-US" altLang="zh-CN" sz="1000" b="1" i="0">
                          <a:solidFill>
                            <a:schemeClr val="tx1"/>
                          </a:solidFill>
                          <a:latin typeface="Arial Regular" panose="020B0604020202090204" charset="0"/>
                          <a:ea typeface="Merriweather"/>
                          <a:cs typeface="Arial Regular" panose="020B0604020202090204" charset="0"/>
                        </a:rPr>
                        <a:t>Task Dimensions (128 or 64 MACs)</a:t>
                      </a:r>
                      <a:br>
                        <a:rPr lang="en-US" altLang="zh-CN" sz="1000" b="1" i="0">
                          <a:solidFill>
                            <a:schemeClr val="tx1"/>
                          </a:solidFill>
                          <a:latin typeface="Arial Regular" panose="020B0604020202090204" charset="0"/>
                          <a:ea typeface="Calibri"/>
                          <a:cs typeface="Arial Regular" panose="020B0604020202090204" charset="0"/>
                        </a:rPr>
                      </a:br>
                      <a:r>
                        <a:rPr lang="en-US" altLang="zh-CN" sz="1000" b="0" i="0">
                          <a:solidFill>
                            <a:schemeClr val="tx1"/>
                          </a:solidFill>
                          <a:latin typeface="Arial Regular" panose="020B0604020202090204" charset="0"/>
                          <a:ea typeface="Merriweather"/>
                          <a:cs typeface="Arial Regular" panose="020B0604020202090204" charset="0"/>
                        </a:rPr>
                        <a:t>(</a:t>
                      </a:r>
                      <a:r>
                        <a:rPr lang="en-US" altLang="zh-CN" sz="1000" b="0" i="1">
                          <a:solidFill>
                            <a:schemeClr val="tx1"/>
                          </a:solidFill>
                          <a:latin typeface="Arial Regular" panose="020B0604020202090204" charset="0"/>
                          <a:ea typeface="Merriweather"/>
                          <a:cs typeface="Arial Regular" panose="020B0604020202090204" charset="0"/>
                        </a:rPr>
                        <a:t>M</a:t>
                      </a:r>
                      <a:r>
                        <a:rPr lang="en-US" altLang="zh-CN" sz="1000" b="0" i="0">
                          <a:solidFill>
                            <a:schemeClr val="tx1"/>
                          </a:solidFill>
                          <a:latin typeface="Arial Regular" panose="020B0604020202090204" charset="0"/>
                          <a:ea typeface="Merriweather"/>
                          <a:cs typeface="Arial Regular" panose="020B0604020202090204" charset="0"/>
                        </a:rPr>
                        <a:t> × </a:t>
                      </a:r>
                      <a:r>
                        <a:rPr lang="en-US" altLang="zh-CN" sz="1000" b="0" i="1">
                          <a:solidFill>
                            <a:schemeClr val="tx1"/>
                          </a:solidFill>
                          <a:latin typeface="Arial Regular" panose="020B0604020202090204" charset="0"/>
                          <a:ea typeface="Merriweather"/>
                          <a:cs typeface="Arial Regular" panose="020B0604020202090204" charset="0"/>
                        </a:rPr>
                        <a:t>N</a:t>
                      </a:r>
                      <a:r>
                        <a:rPr lang="en-US" altLang="zh-CN" sz="1000" b="0" i="0">
                          <a:solidFill>
                            <a:schemeClr val="tx1"/>
                          </a:solidFill>
                          <a:latin typeface="Arial Regular" panose="020B0604020202090204" charset="0"/>
                          <a:ea typeface="Merriweather"/>
                          <a:cs typeface="Arial Regular" panose="020B0604020202090204" charset="0"/>
                        </a:rPr>
                        <a:t> × </a:t>
                      </a:r>
                      <a:r>
                        <a:rPr lang="en-US" altLang="zh-CN" sz="1000" b="0" i="1">
                          <a:solidFill>
                            <a:schemeClr val="tx1"/>
                          </a:solidFill>
                          <a:latin typeface="Arial Regular" panose="020B0604020202090204" charset="0"/>
                          <a:ea typeface="Merriweather"/>
                          <a:cs typeface="Arial Regular" panose="020B0604020202090204" charset="0"/>
                        </a:rPr>
                        <a:t>K</a:t>
                      </a:r>
                      <a:r>
                        <a:rPr lang="en-US" altLang="zh-CN" sz="1000" b="0" i="0">
                          <a:solidFill>
                            <a:schemeClr val="tx1"/>
                          </a:solidFill>
                          <a:latin typeface="Arial Regular" panose="020B0604020202090204" charset="0"/>
                          <a:ea typeface="Merriweather"/>
                          <a:cs typeface="Arial Regular" panose="020B0604020202090204" charset="0"/>
                        </a:rPr>
                        <a:t>)</a:t>
                      </a:r>
                      <a:endParaRPr lang="en-US" altLang="zh-CN" sz="1000" b="0" i="0">
                        <a:solidFill>
                          <a:schemeClr val="tx1"/>
                        </a:solidFill>
                        <a:latin typeface="Arial Regular" panose="020B0604020202090204" charset="0"/>
                        <a:ea typeface="Merriweather"/>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accent1">
                        <a:lumMod val="20000"/>
                        <a:lumOff val="80000"/>
                      </a:schemeClr>
                    </a:solidFill>
                  </a:tcPr>
                </a:tc>
              </a:tr>
              <a:tr h="0">
                <a:tc>
                  <a:txBody>
                    <a:bodyPr/>
                    <a:p>
                      <a:pPr algn="ctr" fontAlgn="base">
                        <a:spcBef>
                          <a:spcPct val="0"/>
                        </a:spcBef>
                        <a:spcAft>
                          <a:spcPct val="0"/>
                        </a:spcAft>
                      </a:pPr>
                      <a:r>
                        <a:rPr lang="en-US" altLang="zh-CN" sz="1000" b="1" i="0">
                          <a:solidFill>
                            <a:schemeClr val="tx1"/>
                          </a:solidFill>
                          <a:latin typeface="Arial Regular" panose="020B0604020202090204" charset="0"/>
                          <a:ea typeface="DM Sans"/>
                          <a:cs typeface="Arial Regular" panose="020B0604020202090204" charset="0"/>
                        </a:rPr>
                        <a:t>GAMMA</a:t>
                      </a:r>
                      <a:endParaRPr lang="en-US" altLang="zh-CN" sz="1000" b="1" i="0">
                        <a:solidFill>
                          <a:schemeClr val="tx1"/>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ctr" fontAlgn="base">
                        <a:spcBef>
                          <a:spcPct val="0"/>
                        </a:spcBef>
                        <a:spcAft>
                          <a:spcPct val="0"/>
                        </a:spcAft>
                      </a:pPr>
                      <a:r>
                        <a:rPr lang="en-US" altLang="zh-CN" sz="1000" b="0" i="0">
                          <a:solidFill>
                            <a:srgbClr val="333333"/>
                          </a:solidFill>
                          <a:latin typeface="Arial Regular" panose="020B0604020202090204" charset="0"/>
                          <a:ea typeface="DM Sans"/>
                          <a:cs typeface="Arial Regular" panose="020B0604020202090204" charset="0"/>
                        </a:rPr>
                        <a:t>16×8×1</a:t>
                      </a:r>
                      <a:r>
                        <a:rPr lang="x-none" altLang="en-US" sz="1000" b="0" i="0">
                          <a:solidFill>
                            <a:srgbClr val="333333"/>
                          </a:solidFill>
                          <a:latin typeface="Arial Regular" panose="020B0604020202090204" charset="0"/>
                          <a:ea typeface="DM Sans"/>
                          <a:cs typeface="Arial Regular" panose="020B0604020202090204" charset="0"/>
                        </a:rPr>
                        <a:t> or </a:t>
                      </a:r>
                      <a:r>
                        <a:rPr lang="en-US" altLang="zh-CN" sz="1000">
                          <a:solidFill>
                            <a:srgbClr val="333333"/>
                          </a:solidFill>
                          <a:latin typeface="Arial Regular" panose="020B0604020202090204" charset="0"/>
                          <a:ea typeface="DM Sans"/>
                          <a:cs typeface="Arial Regular" panose="020B0604020202090204" charset="0"/>
                          <a:sym typeface="+mn-ea"/>
                        </a:rPr>
                        <a:t>16×</a:t>
                      </a:r>
                      <a:r>
                        <a:rPr lang="x-none" altLang="en-US" sz="1000">
                          <a:solidFill>
                            <a:srgbClr val="333333"/>
                          </a:solidFill>
                          <a:latin typeface="Arial Regular" panose="020B0604020202090204" charset="0"/>
                          <a:ea typeface="DM Sans"/>
                          <a:cs typeface="Arial Regular" panose="020B0604020202090204" charset="0"/>
                          <a:sym typeface="+mn-ea"/>
                        </a:rPr>
                        <a:t>4</a:t>
                      </a:r>
                      <a:r>
                        <a:rPr lang="en-US" altLang="zh-CN" sz="1000">
                          <a:solidFill>
                            <a:srgbClr val="333333"/>
                          </a:solidFill>
                          <a:latin typeface="Arial Regular" panose="020B0604020202090204" charset="0"/>
                          <a:ea typeface="DM Sans"/>
                          <a:cs typeface="Arial Regular" panose="020B0604020202090204" charset="0"/>
                          <a:sym typeface="+mn-ea"/>
                        </a:rPr>
                        <a:t>×</a:t>
                      </a:r>
                      <a:r>
                        <a:rPr lang="x-none" altLang="en-US" sz="1000">
                          <a:solidFill>
                            <a:srgbClr val="333333"/>
                          </a:solidFill>
                          <a:latin typeface="Arial Regular" panose="020B0604020202090204" charset="0"/>
                          <a:ea typeface="DM Sans"/>
                          <a:cs typeface="Arial Regular" panose="020B0604020202090204" charset="0"/>
                          <a:sym typeface="+mn-ea"/>
                        </a:rPr>
                        <a:t>1</a:t>
                      </a:r>
                      <a:endParaRPr lang="x-none" altLang="en-US" sz="1000" b="0" i="0">
                        <a:solidFill>
                          <a:srgbClr val="333333"/>
                        </a:solidFill>
                        <a:latin typeface="Arial Regular" panose="020B0604020202090204" charset="0"/>
                        <a:ea typeface="DM Sans"/>
                        <a:cs typeface="Arial Regular" panose="020B0604020202090204" charset="0"/>
                        <a:sym typeface="+mn-ea"/>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r>
              <a:tr h="129540">
                <a:tc>
                  <a:txBody>
                    <a:bodyPr/>
                    <a:p>
                      <a:pPr algn="ctr" fontAlgn="base">
                        <a:spcBef>
                          <a:spcPct val="0"/>
                        </a:spcBef>
                        <a:spcAft>
                          <a:spcPct val="0"/>
                        </a:spcAft>
                      </a:pPr>
                      <a:r>
                        <a:rPr lang="en-US" altLang="zh-CN" sz="1000" b="1" i="0">
                          <a:solidFill>
                            <a:schemeClr val="tx1"/>
                          </a:solidFill>
                          <a:latin typeface="Arial Regular" panose="020B0604020202090204" charset="0"/>
                          <a:ea typeface="DM Sans"/>
                          <a:cs typeface="Arial Regular" panose="020B0604020202090204" charset="0"/>
                        </a:rPr>
                        <a:t>SIGMA</a:t>
                      </a:r>
                      <a:endParaRPr lang="en-US" altLang="zh-CN" sz="1000" b="1" i="0">
                        <a:solidFill>
                          <a:schemeClr val="tx1"/>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ctr" fontAlgn="base">
                        <a:spcBef>
                          <a:spcPct val="0"/>
                        </a:spcBef>
                        <a:spcAft>
                          <a:spcPct val="0"/>
                        </a:spcAft>
                      </a:pPr>
                      <a:r>
                        <a:rPr lang="en-US" altLang="zh-CN" sz="1000" b="0" i="0">
                          <a:solidFill>
                            <a:srgbClr val="333333"/>
                          </a:solidFill>
                          <a:latin typeface="Arial Regular" panose="020B0604020202090204" charset="0"/>
                          <a:ea typeface="DM Sans"/>
                          <a:cs typeface="Arial Regular" panose="020B0604020202090204" charset="0"/>
                        </a:rPr>
                        <a:t>1×</a:t>
                      </a:r>
                      <a:r>
                        <a:rPr lang="x-none" altLang="en-US" sz="1000" b="0" i="0">
                          <a:solidFill>
                            <a:srgbClr val="333333"/>
                          </a:solidFill>
                          <a:latin typeface="Arial Regular" panose="020B0604020202090204" charset="0"/>
                          <a:ea typeface="DM Sans"/>
                          <a:cs typeface="Arial Regular" panose="020B0604020202090204" charset="0"/>
                        </a:rPr>
                        <a:t>8</a:t>
                      </a:r>
                      <a:r>
                        <a:rPr lang="en-US" altLang="zh-CN" sz="1000" b="0" i="0">
                          <a:solidFill>
                            <a:srgbClr val="333333"/>
                          </a:solidFill>
                          <a:latin typeface="Arial Regular" panose="020B0604020202090204" charset="0"/>
                          <a:ea typeface="DM Sans"/>
                          <a:cs typeface="Arial Regular" panose="020B0604020202090204" charset="0"/>
                        </a:rPr>
                        <a:t>×16</a:t>
                      </a:r>
                      <a:r>
                        <a:rPr lang="x-none" altLang="en-US" sz="1000" b="0" i="0">
                          <a:solidFill>
                            <a:srgbClr val="333333"/>
                          </a:solidFill>
                          <a:latin typeface="Arial Regular" panose="020B0604020202090204" charset="0"/>
                          <a:ea typeface="DM Sans"/>
                          <a:cs typeface="Arial Regular" panose="020B0604020202090204" charset="0"/>
                        </a:rPr>
                        <a:t> or </a:t>
                      </a:r>
                      <a:r>
                        <a:rPr lang="en-US" altLang="zh-CN" sz="1000">
                          <a:solidFill>
                            <a:srgbClr val="333333"/>
                          </a:solidFill>
                          <a:latin typeface="Arial Regular" panose="020B0604020202090204" charset="0"/>
                          <a:ea typeface="DM Sans"/>
                          <a:cs typeface="Arial Regular" panose="020B0604020202090204" charset="0"/>
                          <a:sym typeface="+mn-ea"/>
                        </a:rPr>
                        <a:t>1×</a:t>
                      </a:r>
                      <a:r>
                        <a:rPr lang="x-none" altLang="en-US" sz="1000">
                          <a:solidFill>
                            <a:srgbClr val="333333"/>
                          </a:solidFill>
                          <a:latin typeface="Arial Regular" panose="020B0604020202090204" charset="0"/>
                          <a:ea typeface="DM Sans"/>
                          <a:cs typeface="Arial Regular" panose="020B0604020202090204" charset="0"/>
                          <a:sym typeface="+mn-ea"/>
                        </a:rPr>
                        <a:t>4</a:t>
                      </a:r>
                      <a:r>
                        <a:rPr lang="en-US" altLang="zh-CN" sz="1000">
                          <a:solidFill>
                            <a:srgbClr val="333333"/>
                          </a:solidFill>
                          <a:latin typeface="Arial Regular" panose="020B0604020202090204" charset="0"/>
                          <a:ea typeface="DM Sans"/>
                          <a:cs typeface="Arial Regular" panose="020B0604020202090204" charset="0"/>
                          <a:sym typeface="+mn-ea"/>
                        </a:rPr>
                        <a:t>×16</a:t>
                      </a:r>
                      <a:endParaRPr lang="x-none" altLang="en-US" sz="1000" b="0" i="0">
                        <a:solidFill>
                          <a:srgbClr val="333333"/>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r>
              <a:tr h="379095">
                <a:tc>
                  <a:txBody>
                    <a:bodyPr/>
                    <a:p>
                      <a:pPr algn="ctr" fontAlgn="base">
                        <a:spcBef>
                          <a:spcPct val="0"/>
                        </a:spcBef>
                        <a:spcAft>
                          <a:spcPct val="0"/>
                        </a:spcAft>
                      </a:pPr>
                      <a:r>
                        <a:rPr lang="en-US" altLang="zh-CN" sz="1000" b="1" i="0">
                          <a:solidFill>
                            <a:schemeClr val="tx1"/>
                          </a:solidFill>
                          <a:latin typeface="Arial Regular" panose="020B0604020202090204" charset="0"/>
                          <a:ea typeface="DM Sans"/>
                          <a:cs typeface="Arial Regular" panose="020B0604020202090204" charset="0"/>
                        </a:rPr>
                        <a:t>Trapezoid</a:t>
                      </a:r>
                      <a:endParaRPr lang="en-US" altLang="zh-CN" sz="1000" b="1" i="0">
                        <a:solidFill>
                          <a:schemeClr val="tx1"/>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fontAlgn="base">
                        <a:spcBef>
                          <a:spcPct val="0"/>
                        </a:spcBef>
                        <a:spcAft>
                          <a:spcPct val="0"/>
                        </a:spcAft>
                      </a:pPr>
                      <a:r>
                        <a:rPr lang="en-US" altLang="zh-CN" sz="1000" b="0" i="1">
                          <a:solidFill>
                            <a:srgbClr val="333333"/>
                          </a:solidFill>
                          <a:latin typeface="Arial Regular" panose="020B0604020202090204" charset="0"/>
                          <a:ea typeface="DM Sans"/>
                          <a:cs typeface="Arial Regular" panose="020B0604020202090204" charset="0"/>
                        </a:rPr>
                        <a:t>          </a:t>
                      </a:r>
                      <a:r>
                        <a:rPr lang="x-none" altLang="en-US" sz="1000" b="0" i="1">
                          <a:solidFill>
                            <a:srgbClr val="333333"/>
                          </a:solidFill>
                          <a:latin typeface="Arial Regular" panose="020B0604020202090204" charset="0"/>
                          <a:ea typeface="DM Sans"/>
                          <a:cs typeface="Arial Regular" panose="020B0604020202090204" charset="0"/>
                        </a:rPr>
                        <a:t>          </a:t>
                      </a:r>
                      <a:r>
                        <a:rPr lang="en-US" altLang="zh-CN" sz="1000" b="0" i="1">
                          <a:solidFill>
                            <a:srgbClr val="333333"/>
                          </a:solidFill>
                          <a:latin typeface="Arial Regular" panose="020B0604020202090204" charset="0"/>
                          <a:ea typeface="DM Sans"/>
                          <a:cs typeface="Arial Regular" panose="020B0604020202090204" charset="0"/>
                        </a:rPr>
                        <a:t>TrIP</a:t>
                      </a:r>
                      <a:r>
                        <a:rPr lang="en-US" altLang="zh-CN" sz="1000" b="0" i="0">
                          <a:solidFill>
                            <a:srgbClr val="333333"/>
                          </a:solidFill>
                          <a:latin typeface="Arial Regular" panose="020B0604020202090204" charset="0"/>
                          <a:ea typeface="DM Sans"/>
                          <a:cs typeface="Arial Regular" panose="020B0604020202090204" charset="0"/>
                        </a:rPr>
                        <a:t> : 16×</a:t>
                      </a:r>
                      <a:r>
                        <a:rPr lang="x-none" altLang="en-US" sz="1000" b="0" i="0">
                          <a:solidFill>
                            <a:srgbClr val="333333"/>
                          </a:solidFill>
                          <a:latin typeface="Arial Regular" panose="020B0604020202090204" charset="0"/>
                          <a:ea typeface="DM Sans"/>
                          <a:cs typeface="Arial Regular" panose="020B0604020202090204" charset="0"/>
                        </a:rPr>
                        <a:t>4</a:t>
                      </a:r>
                      <a:r>
                        <a:rPr lang="en-US" altLang="zh-CN" sz="1000" b="0" i="0">
                          <a:solidFill>
                            <a:srgbClr val="333333"/>
                          </a:solidFill>
                          <a:latin typeface="Arial Regular" panose="020B0604020202090204" charset="0"/>
                          <a:ea typeface="DM Sans"/>
                          <a:cs typeface="Arial Regular" panose="020B0604020202090204" charset="0"/>
                        </a:rPr>
                        <a:t>×2</a:t>
                      </a:r>
                      <a:r>
                        <a:rPr lang="x-none" altLang="en-US" sz="1000" b="0" i="0">
                          <a:solidFill>
                            <a:srgbClr val="333333"/>
                          </a:solidFill>
                          <a:latin typeface="Arial Regular" panose="020B0604020202090204" charset="0"/>
                          <a:ea typeface="DM Sans"/>
                          <a:cs typeface="Arial Regular" panose="020B0604020202090204" charset="0"/>
                        </a:rPr>
                        <a:t> or </a:t>
                      </a:r>
                      <a:r>
                        <a:rPr lang="en-US" altLang="zh-CN" sz="1000">
                          <a:solidFill>
                            <a:srgbClr val="333333"/>
                          </a:solidFill>
                          <a:latin typeface="Arial Regular" panose="020B0604020202090204" charset="0"/>
                          <a:ea typeface="DM Sans"/>
                          <a:cs typeface="Arial Regular" panose="020B0604020202090204" charset="0"/>
                          <a:sym typeface="+mn-ea"/>
                        </a:rPr>
                        <a:t>16×</a:t>
                      </a:r>
                      <a:r>
                        <a:rPr lang="x-none" altLang="en-US" sz="1000">
                          <a:solidFill>
                            <a:srgbClr val="333333"/>
                          </a:solidFill>
                          <a:latin typeface="Arial Regular" panose="020B0604020202090204" charset="0"/>
                          <a:ea typeface="DM Sans"/>
                          <a:cs typeface="Arial Regular" panose="020B0604020202090204" charset="0"/>
                          <a:sym typeface="+mn-ea"/>
                        </a:rPr>
                        <a:t>2</a:t>
                      </a:r>
                      <a:r>
                        <a:rPr lang="en-US" altLang="zh-CN" sz="1000">
                          <a:solidFill>
                            <a:srgbClr val="333333"/>
                          </a:solidFill>
                          <a:latin typeface="Arial Regular" panose="020B0604020202090204" charset="0"/>
                          <a:ea typeface="DM Sans"/>
                          <a:cs typeface="Arial Regular" panose="020B0604020202090204" charset="0"/>
                          <a:sym typeface="+mn-ea"/>
                        </a:rPr>
                        <a:t>×2</a:t>
                      </a:r>
                      <a:br>
                        <a:rPr lang="en-US" altLang="zh-CN" sz="1000" b="0" i="0">
                          <a:solidFill>
                            <a:srgbClr val="000000"/>
                          </a:solidFill>
                          <a:latin typeface="Arial Regular" panose="020B0604020202090204" charset="0"/>
                          <a:ea typeface="Calibri"/>
                          <a:cs typeface="Arial Regular" panose="020B0604020202090204" charset="0"/>
                        </a:rPr>
                      </a:br>
                      <a:r>
                        <a:rPr lang="en-US" altLang="zh-CN" sz="1000" b="0" i="0">
                          <a:solidFill>
                            <a:srgbClr val="000000"/>
                          </a:solidFill>
                          <a:latin typeface="Arial Regular" panose="020B0604020202090204" charset="0"/>
                          <a:ea typeface="Calibri"/>
                          <a:cs typeface="Arial Regular" panose="020B0604020202090204" charset="0"/>
                        </a:rPr>
                        <a:t>            </a:t>
                      </a:r>
                      <a:r>
                        <a:rPr lang="x-none" altLang="en-US" sz="1000" b="0" i="0">
                          <a:solidFill>
                            <a:srgbClr val="000000"/>
                          </a:solidFill>
                          <a:latin typeface="Arial Regular" panose="020B0604020202090204" charset="0"/>
                          <a:ea typeface="Calibri"/>
                          <a:cs typeface="Arial Regular" panose="020B0604020202090204" charset="0"/>
                        </a:rPr>
                        <a:t>        </a:t>
                      </a:r>
                      <a:r>
                        <a:rPr lang="en-US" altLang="zh-CN" sz="1000" b="0" i="1">
                          <a:solidFill>
                            <a:srgbClr val="333333"/>
                          </a:solidFill>
                          <a:latin typeface="Arial Regular" panose="020B0604020202090204" charset="0"/>
                          <a:ea typeface="DM Sans"/>
                          <a:cs typeface="Arial Regular" panose="020B0604020202090204" charset="0"/>
                        </a:rPr>
                        <a:t>TrGT</a:t>
                      </a:r>
                      <a:r>
                        <a:rPr lang="en-US" altLang="zh-CN" sz="1000" b="0" i="0">
                          <a:solidFill>
                            <a:srgbClr val="333333"/>
                          </a:solidFill>
                          <a:latin typeface="Arial Regular" panose="020B0604020202090204" charset="0"/>
                          <a:ea typeface="DM Sans"/>
                          <a:cs typeface="Arial Regular" panose="020B0604020202090204" charset="0"/>
                        </a:rPr>
                        <a:t> : 16×4×</a:t>
                      </a:r>
                      <a:r>
                        <a:rPr lang="x-none" altLang="en-US" sz="1000" b="0" i="0">
                          <a:solidFill>
                            <a:srgbClr val="333333"/>
                          </a:solidFill>
                          <a:latin typeface="Arial Regular" panose="020B0604020202090204" charset="0"/>
                          <a:ea typeface="DM Sans"/>
                          <a:cs typeface="Arial Regular" panose="020B0604020202090204" charset="0"/>
                        </a:rPr>
                        <a:t>2 or </a:t>
                      </a:r>
                      <a:r>
                        <a:rPr lang="en-US" altLang="zh-CN" sz="1000">
                          <a:solidFill>
                            <a:srgbClr val="333333"/>
                          </a:solidFill>
                          <a:latin typeface="Arial Regular" panose="020B0604020202090204" charset="0"/>
                          <a:ea typeface="DM Sans"/>
                          <a:cs typeface="Arial Regular" panose="020B0604020202090204" charset="0"/>
                          <a:sym typeface="+mn-ea"/>
                        </a:rPr>
                        <a:t>16×4×</a:t>
                      </a:r>
                      <a:r>
                        <a:rPr lang="x-none" altLang="en-US" sz="1000">
                          <a:solidFill>
                            <a:srgbClr val="333333"/>
                          </a:solidFill>
                          <a:latin typeface="Arial Regular" panose="020B0604020202090204" charset="0"/>
                          <a:ea typeface="DM Sans"/>
                          <a:cs typeface="Arial Regular" panose="020B0604020202090204" charset="0"/>
                          <a:sym typeface="+mn-ea"/>
                        </a:rPr>
                        <a:t>1</a:t>
                      </a:r>
                      <a:br>
                        <a:rPr lang="en-US" altLang="zh-CN" sz="1000" b="0" i="0">
                          <a:solidFill>
                            <a:srgbClr val="000000"/>
                          </a:solidFill>
                          <a:latin typeface="Arial Regular" panose="020B0604020202090204" charset="0"/>
                          <a:ea typeface="Calibri"/>
                          <a:cs typeface="Arial Regular" panose="020B0604020202090204" charset="0"/>
                        </a:rPr>
                      </a:br>
                      <a:r>
                        <a:rPr lang="en-US" altLang="zh-CN" sz="1000" b="0" i="0">
                          <a:solidFill>
                            <a:srgbClr val="000000"/>
                          </a:solidFill>
                          <a:latin typeface="Arial Regular" panose="020B0604020202090204" charset="0"/>
                          <a:ea typeface="Calibri"/>
                          <a:cs typeface="Arial Regular" panose="020B0604020202090204" charset="0"/>
                        </a:rPr>
                        <a:t>          </a:t>
                      </a:r>
                      <a:r>
                        <a:rPr lang="x-none" altLang="en-US" sz="1000" b="0" i="0">
                          <a:solidFill>
                            <a:srgbClr val="000000"/>
                          </a:solidFill>
                          <a:latin typeface="Arial Regular" panose="020B0604020202090204" charset="0"/>
                          <a:ea typeface="Calibri"/>
                          <a:cs typeface="Arial Regular" panose="020B0604020202090204" charset="0"/>
                        </a:rPr>
                        <a:t>         </a:t>
                      </a:r>
                      <a:r>
                        <a:rPr lang="en-US" altLang="zh-CN" sz="1000" b="0" i="0">
                          <a:solidFill>
                            <a:srgbClr val="000000"/>
                          </a:solidFill>
                          <a:latin typeface="Arial Regular" panose="020B0604020202090204" charset="0"/>
                          <a:ea typeface="Calibri"/>
                          <a:cs typeface="Arial Regular" panose="020B0604020202090204" charset="0"/>
                        </a:rPr>
                        <a:t> </a:t>
                      </a:r>
                      <a:r>
                        <a:rPr lang="en-US" altLang="zh-CN" sz="1000" b="0" i="1">
                          <a:solidFill>
                            <a:srgbClr val="333333"/>
                          </a:solidFill>
                          <a:latin typeface="Arial Regular" panose="020B0604020202090204" charset="0"/>
                          <a:ea typeface="DM Sans"/>
                          <a:cs typeface="Arial Regular" panose="020B0604020202090204" charset="0"/>
                        </a:rPr>
                        <a:t>TrGS</a:t>
                      </a:r>
                      <a:r>
                        <a:rPr lang="en-US" altLang="zh-CN" sz="1000" b="0" i="0">
                          <a:solidFill>
                            <a:srgbClr val="333333"/>
                          </a:solidFill>
                          <a:latin typeface="Arial Regular" panose="020B0604020202090204" charset="0"/>
                          <a:ea typeface="DM Sans"/>
                          <a:cs typeface="Arial Regular" panose="020B0604020202090204" charset="0"/>
                        </a:rPr>
                        <a:t> : 8×4×</a:t>
                      </a:r>
                      <a:r>
                        <a:rPr lang="x-none" altLang="en-US" sz="1000" b="0" i="0">
                          <a:solidFill>
                            <a:srgbClr val="333333"/>
                          </a:solidFill>
                          <a:latin typeface="Arial Regular" panose="020B0604020202090204" charset="0"/>
                          <a:ea typeface="DM Sans"/>
                          <a:cs typeface="Arial Regular" panose="020B0604020202090204" charset="0"/>
                        </a:rPr>
                        <a:t>4</a:t>
                      </a:r>
                      <a:r>
                        <a:rPr lang="x-none" altLang="en-US" sz="1000" b="0" i="0">
                          <a:solidFill>
                            <a:srgbClr val="333333"/>
                          </a:solidFill>
                          <a:latin typeface="Arial Regular" panose="020B0604020202090204" charset="0"/>
                          <a:ea typeface="DM Sans"/>
                          <a:cs typeface="Arial Regular" panose="020B0604020202090204" charset="0"/>
                        </a:rPr>
                        <a:t> or </a:t>
                      </a:r>
                      <a:r>
                        <a:rPr lang="en-US" altLang="zh-CN" sz="1000">
                          <a:solidFill>
                            <a:srgbClr val="333333"/>
                          </a:solidFill>
                          <a:latin typeface="Arial Regular" panose="020B0604020202090204" charset="0"/>
                          <a:ea typeface="DM Sans"/>
                          <a:cs typeface="Arial Regular" panose="020B0604020202090204" charset="0"/>
                          <a:sym typeface="+mn-ea"/>
                        </a:rPr>
                        <a:t>8×4×</a:t>
                      </a:r>
                      <a:r>
                        <a:rPr lang="x-none" altLang="en-US" sz="1000">
                          <a:solidFill>
                            <a:srgbClr val="333333"/>
                          </a:solidFill>
                          <a:latin typeface="Arial Regular" panose="020B0604020202090204" charset="0"/>
                          <a:ea typeface="DM Sans"/>
                          <a:cs typeface="Arial Regular" panose="020B0604020202090204" charset="0"/>
                          <a:sym typeface="+mn-ea"/>
                        </a:rPr>
                        <a:t>2</a:t>
                      </a:r>
                      <a:endParaRPr lang="x-none" altLang="en-US" sz="1000" b="0" i="0">
                        <a:solidFill>
                          <a:srgbClr val="333333"/>
                        </a:solidFill>
                        <a:latin typeface="Arial Regular" panose="020B0604020202090204" charset="0"/>
                        <a:ea typeface="DM Sans"/>
                        <a:cs typeface="Arial Regular" panose="020B0604020202090204" charset="0"/>
                        <a:sym typeface="+mn-ea"/>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r>
              <a:tr h="165100">
                <a:tc>
                  <a:txBody>
                    <a:bodyPr/>
                    <a:p>
                      <a:pPr algn="ctr" fontAlgn="base">
                        <a:spcBef>
                          <a:spcPct val="0"/>
                        </a:spcBef>
                        <a:spcAft>
                          <a:spcPct val="0"/>
                        </a:spcAft>
                      </a:pPr>
                      <a:r>
                        <a:rPr lang="en-US" altLang="zh-CN" sz="1000" b="1" i="0">
                          <a:solidFill>
                            <a:schemeClr val="tx1"/>
                          </a:solidFill>
                          <a:latin typeface="Arial Regular" panose="020B0604020202090204" charset="0"/>
                          <a:ea typeface="DM Sans"/>
                          <a:cs typeface="Arial Regular" panose="020B0604020202090204" charset="0"/>
                        </a:rPr>
                        <a:t>NV-DTC</a:t>
                      </a:r>
                      <a:endParaRPr lang="en-US" altLang="zh-CN" sz="1000" b="1" i="0">
                        <a:solidFill>
                          <a:schemeClr val="tx1"/>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ctr" fontAlgn="base">
                        <a:spcBef>
                          <a:spcPct val="0"/>
                        </a:spcBef>
                        <a:spcAft>
                          <a:spcPct val="0"/>
                        </a:spcAft>
                      </a:pPr>
                      <a:r>
                        <a:rPr lang="x-none" altLang="en-US" sz="1000" b="0" i="0">
                          <a:solidFill>
                            <a:srgbClr val="333333"/>
                          </a:solidFill>
                          <a:latin typeface="Arial Regular" panose="020B0604020202090204" charset="0"/>
                          <a:ea typeface="DM Sans"/>
                          <a:cs typeface="Arial Regular" panose="020B0604020202090204" charset="0"/>
                        </a:rPr>
                        <a:t>8</a:t>
                      </a:r>
                      <a:r>
                        <a:rPr lang="en-US" altLang="zh-CN" sz="1000" b="0" i="0">
                          <a:solidFill>
                            <a:srgbClr val="333333"/>
                          </a:solidFill>
                          <a:latin typeface="Arial Regular" panose="020B0604020202090204" charset="0"/>
                          <a:ea typeface="DM Sans"/>
                          <a:cs typeface="Arial Regular" panose="020B0604020202090204" charset="0"/>
                        </a:rPr>
                        <a:t>×4×4</a:t>
                      </a:r>
                      <a:r>
                        <a:rPr lang="x-none" altLang="en-US" sz="1000" b="0" i="0">
                          <a:solidFill>
                            <a:srgbClr val="333333"/>
                          </a:solidFill>
                          <a:latin typeface="Arial Regular" panose="020B0604020202090204" charset="0"/>
                          <a:ea typeface="DM Sans"/>
                          <a:cs typeface="Arial Regular" panose="020B0604020202090204" charset="0"/>
                        </a:rPr>
                        <a:t> or </a:t>
                      </a:r>
                      <a:r>
                        <a:rPr lang="x-none" altLang="en-US" sz="1000">
                          <a:solidFill>
                            <a:srgbClr val="333333"/>
                          </a:solidFill>
                          <a:latin typeface="Arial Regular" panose="020B0604020202090204" charset="0"/>
                          <a:ea typeface="DM Sans"/>
                          <a:cs typeface="Arial Regular" panose="020B0604020202090204" charset="0"/>
                          <a:sym typeface="+mn-ea"/>
                        </a:rPr>
                        <a:t>4</a:t>
                      </a:r>
                      <a:r>
                        <a:rPr lang="en-US" altLang="zh-CN" sz="1000">
                          <a:solidFill>
                            <a:srgbClr val="333333"/>
                          </a:solidFill>
                          <a:latin typeface="Arial Regular" panose="020B0604020202090204" charset="0"/>
                          <a:ea typeface="DM Sans"/>
                          <a:cs typeface="Arial Regular" panose="020B0604020202090204" charset="0"/>
                          <a:sym typeface="+mn-ea"/>
                        </a:rPr>
                        <a:t>×4×4</a:t>
                      </a:r>
                      <a:endParaRPr lang="x-none" altLang="en-US" sz="1000" b="0" i="0">
                        <a:solidFill>
                          <a:srgbClr val="333333"/>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r>
              <a:tr h="165100">
                <a:tc>
                  <a:txBody>
                    <a:bodyPr/>
                    <a:p>
                      <a:pPr algn="ctr" fontAlgn="base">
                        <a:spcBef>
                          <a:spcPct val="0"/>
                        </a:spcBef>
                        <a:spcAft>
                          <a:spcPct val="0"/>
                        </a:spcAft>
                      </a:pPr>
                      <a:r>
                        <a:rPr lang="en-US" altLang="zh-CN" sz="1000" b="1" i="0">
                          <a:solidFill>
                            <a:schemeClr val="tx1"/>
                          </a:solidFill>
                          <a:latin typeface="Arial Regular" panose="020B0604020202090204" charset="0"/>
                          <a:ea typeface="DM Sans"/>
                          <a:cs typeface="Arial Regular" panose="020B0604020202090204" charset="0"/>
                        </a:rPr>
                        <a:t>DS-STC</a:t>
                      </a:r>
                      <a:endParaRPr lang="en-US" altLang="zh-CN" sz="1000" b="1" i="0">
                        <a:solidFill>
                          <a:schemeClr val="tx1"/>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ctr" fontAlgn="base">
                        <a:spcBef>
                          <a:spcPct val="0"/>
                        </a:spcBef>
                        <a:spcAft>
                          <a:spcPct val="0"/>
                        </a:spcAft>
                      </a:pPr>
                      <a:r>
                        <a:rPr lang="en-US" altLang="zh-CN" sz="1000" b="0" i="0">
                          <a:solidFill>
                            <a:srgbClr val="333333"/>
                          </a:solidFill>
                          <a:latin typeface="Arial Regular" panose="020B0604020202090204" charset="0"/>
                          <a:ea typeface="DM Sans"/>
                          <a:cs typeface="Arial Regular" panose="020B0604020202090204" charset="0"/>
                        </a:rPr>
                        <a:t>8×</a:t>
                      </a:r>
                      <a:r>
                        <a:rPr lang="x-none" altLang="en-US" sz="1000" b="0" i="0">
                          <a:solidFill>
                            <a:srgbClr val="333333"/>
                          </a:solidFill>
                          <a:latin typeface="Arial Regular" panose="020B0604020202090204" charset="0"/>
                          <a:ea typeface="DM Sans"/>
                          <a:cs typeface="Arial Regular" panose="020B0604020202090204" charset="0"/>
                        </a:rPr>
                        <a:t>16</a:t>
                      </a:r>
                      <a:r>
                        <a:rPr lang="en-US" altLang="zh-CN" sz="1000" b="0" i="0">
                          <a:solidFill>
                            <a:srgbClr val="333333"/>
                          </a:solidFill>
                          <a:latin typeface="Arial Regular" panose="020B0604020202090204" charset="0"/>
                          <a:ea typeface="DM Sans"/>
                          <a:cs typeface="Arial Regular" panose="020B0604020202090204" charset="0"/>
                        </a:rPr>
                        <a:t>×1</a:t>
                      </a:r>
                      <a:r>
                        <a:rPr lang="x-none" altLang="en-US" sz="1000" b="0" i="0">
                          <a:solidFill>
                            <a:srgbClr val="333333"/>
                          </a:solidFill>
                          <a:latin typeface="Arial Regular" panose="020B0604020202090204" charset="0"/>
                          <a:ea typeface="DM Sans"/>
                          <a:cs typeface="Arial Regular" panose="020B0604020202090204" charset="0"/>
                        </a:rPr>
                        <a:t> or </a:t>
                      </a:r>
                      <a:r>
                        <a:rPr lang="en-US" altLang="zh-CN" sz="1000">
                          <a:solidFill>
                            <a:srgbClr val="333333"/>
                          </a:solidFill>
                          <a:latin typeface="Arial Regular" panose="020B0604020202090204" charset="0"/>
                          <a:ea typeface="DM Sans"/>
                          <a:cs typeface="Arial Regular" panose="020B0604020202090204" charset="0"/>
                          <a:sym typeface="+mn-ea"/>
                        </a:rPr>
                        <a:t>8×</a:t>
                      </a:r>
                      <a:r>
                        <a:rPr lang="x-none" altLang="en-US" sz="1000">
                          <a:solidFill>
                            <a:srgbClr val="333333"/>
                          </a:solidFill>
                          <a:latin typeface="Arial Regular" panose="020B0604020202090204" charset="0"/>
                          <a:ea typeface="DM Sans"/>
                          <a:cs typeface="Arial Regular" panose="020B0604020202090204" charset="0"/>
                          <a:sym typeface="+mn-ea"/>
                        </a:rPr>
                        <a:t>8</a:t>
                      </a:r>
                      <a:r>
                        <a:rPr lang="en-US" altLang="zh-CN" sz="1000">
                          <a:solidFill>
                            <a:srgbClr val="333333"/>
                          </a:solidFill>
                          <a:latin typeface="Arial Regular" panose="020B0604020202090204" charset="0"/>
                          <a:ea typeface="DM Sans"/>
                          <a:cs typeface="Arial Regular" panose="020B0604020202090204" charset="0"/>
                          <a:sym typeface="+mn-ea"/>
                        </a:rPr>
                        <a:t>×1</a:t>
                      </a:r>
                      <a:endParaRPr lang="x-none" altLang="en-US" sz="1000" b="0" i="0">
                        <a:solidFill>
                          <a:srgbClr val="333333"/>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r>
              <a:tr h="135255">
                <a:tc>
                  <a:txBody>
                    <a:bodyPr/>
                    <a:p>
                      <a:pPr algn="ctr" fontAlgn="base">
                        <a:spcBef>
                          <a:spcPct val="0"/>
                        </a:spcBef>
                        <a:spcAft>
                          <a:spcPct val="0"/>
                        </a:spcAft>
                      </a:pPr>
                      <a:r>
                        <a:rPr lang="en-US" altLang="zh-CN" sz="1000" b="1" i="0">
                          <a:solidFill>
                            <a:schemeClr val="tx1"/>
                          </a:solidFill>
                          <a:latin typeface="Arial Regular" panose="020B0604020202090204" charset="0"/>
                          <a:ea typeface="DM Sans"/>
                          <a:cs typeface="Arial Regular" panose="020B0604020202090204" charset="0"/>
                        </a:rPr>
                        <a:t>RM-STC</a:t>
                      </a:r>
                      <a:endParaRPr lang="en-US" altLang="zh-CN" sz="1000" b="1" i="0">
                        <a:solidFill>
                          <a:schemeClr val="tx1"/>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ctr" fontAlgn="base">
                        <a:spcBef>
                          <a:spcPct val="0"/>
                        </a:spcBef>
                        <a:spcAft>
                          <a:spcPct val="0"/>
                        </a:spcAft>
                      </a:pPr>
                      <a:r>
                        <a:rPr lang="x-none" altLang="en-US" sz="1000" b="0" i="0">
                          <a:solidFill>
                            <a:srgbClr val="333333"/>
                          </a:solidFill>
                          <a:latin typeface="Arial Regular" panose="020B0604020202090204" charset="0"/>
                          <a:ea typeface="DM Sans"/>
                          <a:cs typeface="Arial Regular" panose="020B0604020202090204" charset="0"/>
                        </a:rPr>
                        <a:t>16</a:t>
                      </a:r>
                      <a:r>
                        <a:rPr lang="en-US" altLang="zh-CN" sz="1000" b="0" i="0">
                          <a:solidFill>
                            <a:srgbClr val="333333"/>
                          </a:solidFill>
                          <a:latin typeface="Arial Regular" panose="020B0604020202090204" charset="0"/>
                          <a:ea typeface="DM Sans"/>
                          <a:cs typeface="Arial Regular" panose="020B0604020202090204" charset="0"/>
                        </a:rPr>
                        <a:t>×4×2</a:t>
                      </a:r>
                      <a:r>
                        <a:rPr lang="x-none" altLang="en-US" sz="1000" b="0" i="0">
                          <a:solidFill>
                            <a:srgbClr val="333333"/>
                          </a:solidFill>
                          <a:latin typeface="Arial Regular" panose="020B0604020202090204" charset="0"/>
                          <a:ea typeface="DM Sans"/>
                          <a:cs typeface="Arial Regular" panose="020B0604020202090204" charset="0"/>
                        </a:rPr>
                        <a:t> or </a:t>
                      </a:r>
                      <a:r>
                        <a:rPr lang="x-none" altLang="en-US" sz="1000">
                          <a:solidFill>
                            <a:srgbClr val="333333"/>
                          </a:solidFill>
                          <a:latin typeface="Arial Regular" panose="020B0604020202090204" charset="0"/>
                          <a:ea typeface="DM Sans"/>
                          <a:cs typeface="Arial Regular" panose="020B0604020202090204" charset="0"/>
                          <a:sym typeface="+mn-ea"/>
                        </a:rPr>
                        <a:t>8</a:t>
                      </a:r>
                      <a:r>
                        <a:rPr lang="en-US" altLang="zh-CN" sz="1000">
                          <a:solidFill>
                            <a:srgbClr val="333333"/>
                          </a:solidFill>
                          <a:latin typeface="Arial Regular" panose="020B0604020202090204" charset="0"/>
                          <a:ea typeface="DM Sans"/>
                          <a:cs typeface="Arial Regular" panose="020B0604020202090204" charset="0"/>
                          <a:sym typeface="+mn-ea"/>
                        </a:rPr>
                        <a:t>×4×2</a:t>
                      </a:r>
                      <a:endParaRPr lang="x-none" altLang="en-US" sz="1000" b="0" i="0">
                        <a:solidFill>
                          <a:srgbClr val="333333"/>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r>
              <a:tr h="170180">
                <a:tc>
                  <a:txBody>
                    <a:bodyPr/>
                    <a:p>
                      <a:pPr algn="ctr" fontAlgn="base">
                        <a:spcBef>
                          <a:spcPct val="0"/>
                        </a:spcBef>
                        <a:spcAft>
                          <a:spcPct val="0"/>
                        </a:spcAft>
                      </a:pPr>
                      <a:r>
                        <a:rPr lang="en-US" altLang="zh-CN" sz="1000" b="1" i="0">
                          <a:solidFill>
                            <a:schemeClr val="tx1"/>
                          </a:solidFill>
                          <a:latin typeface="Arial Regular" panose="020B0604020202090204" charset="0"/>
                          <a:ea typeface="DM Sans"/>
                          <a:cs typeface="Arial Regular" panose="020B0604020202090204" charset="0"/>
                        </a:rPr>
                        <a:t>Uni-STC</a:t>
                      </a:r>
                      <a:r>
                        <a:rPr lang="x-none" altLang="en-US" sz="1000" b="1" i="0">
                          <a:solidFill>
                            <a:schemeClr val="tx1"/>
                          </a:solidFill>
                          <a:latin typeface="Arial Regular" panose="020B0604020202090204" charset="0"/>
                          <a:ea typeface="DM Sans"/>
                          <a:cs typeface="Arial Regular" panose="020B0604020202090204" charset="0"/>
                        </a:rPr>
                        <a:t> (this work)</a:t>
                      </a:r>
                      <a:endParaRPr lang="x-none" altLang="en-US" sz="1000" b="1" i="0">
                        <a:solidFill>
                          <a:schemeClr val="tx1"/>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ctr" fontAlgn="base">
                        <a:spcBef>
                          <a:spcPct val="0"/>
                        </a:spcBef>
                        <a:spcAft>
                          <a:spcPct val="0"/>
                        </a:spcAft>
                      </a:pPr>
                      <a:r>
                        <a:rPr lang="x-none" altLang="en-US" sz="1000" b="0" i="0">
                          <a:solidFill>
                            <a:srgbClr val="333333"/>
                          </a:solidFill>
                          <a:latin typeface="Arial Regular" panose="020B0604020202090204" charset="0"/>
                          <a:ea typeface="DM Sans"/>
                          <a:cs typeface="Arial Regular" panose="020B0604020202090204" charset="0"/>
                        </a:rPr>
                        <a:t>T3 task: </a:t>
                      </a:r>
                      <a:r>
                        <a:rPr lang="en-US" altLang="zh-CN" sz="1000" b="0" i="0">
                          <a:solidFill>
                            <a:srgbClr val="333333"/>
                          </a:solidFill>
                          <a:latin typeface="Arial Regular" panose="020B0604020202090204" charset="0"/>
                          <a:ea typeface="DM Sans"/>
                          <a:cs typeface="Arial Regular" panose="020B0604020202090204" charset="0"/>
                        </a:rPr>
                        <a:t>4×4×4</a:t>
                      </a:r>
                      <a:r>
                        <a:rPr lang="x-none" altLang="en-US" sz="1000" b="0" i="0">
                          <a:solidFill>
                            <a:srgbClr val="333333"/>
                          </a:solidFill>
                          <a:latin typeface="Arial Regular" panose="020B0604020202090204" charset="0"/>
                          <a:ea typeface="DM Sans"/>
                          <a:cs typeface="Arial Regular" panose="020B0604020202090204" charset="0"/>
                        </a:rPr>
                        <a:t> | T4 task: 1</a:t>
                      </a:r>
                      <a:r>
                        <a:rPr lang="en-US" altLang="zh-CN" sz="1000">
                          <a:solidFill>
                            <a:srgbClr val="333333"/>
                          </a:solidFill>
                          <a:latin typeface="Arial Regular" panose="020B0604020202090204" charset="0"/>
                          <a:ea typeface="DM Sans"/>
                          <a:cs typeface="Arial Regular" panose="020B0604020202090204" charset="0"/>
                          <a:sym typeface="+mn-ea"/>
                        </a:rPr>
                        <a:t>×</a:t>
                      </a:r>
                      <a:r>
                        <a:rPr lang="x-none" altLang="en-US" sz="1000">
                          <a:solidFill>
                            <a:srgbClr val="333333"/>
                          </a:solidFill>
                          <a:latin typeface="Arial Regular" panose="020B0604020202090204" charset="0"/>
                          <a:ea typeface="DM Sans"/>
                          <a:cs typeface="Arial Regular" panose="020B0604020202090204" charset="0"/>
                          <a:sym typeface="+mn-ea"/>
                        </a:rPr>
                        <a:t>1</a:t>
                      </a:r>
                      <a:r>
                        <a:rPr lang="en-US" altLang="zh-CN" sz="1000">
                          <a:solidFill>
                            <a:srgbClr val="333333"/>
                          </a:solidFill>
                          <a:latin typeface="Arial Regular" panose="020B0604020202090204" charset="0"/>
                          <a:ea typeface="DM Sans"/>
                          <a:cs typeface="Arial Regular" panose="020B0604020202090204" charset="0"/>
                          <a:sym typeface="+mn-ea"/>
                        </a:rPr>
                        <a:t>×4</a:t>
                      </a:r>
                      <a:endParaRPr lang="x-none" altLang="en-US" sz="1000" b="0" i="0">
                        <a:solidFill>
                          <a:srgbClr val="333333"/>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r>
            </a:tbl>
          </a:graphicData>
        </a:graphic>
      </p:graphicFrame>
      <p:sp>
        <p:nvSpPr>
          <p:cNvPr id="14" name="文本框 13"/>
          <p:cNvSpPr txBox="1"/>
          <p:nvPr/>
        </p:nvSpPr>
        <p:spPr>
          <a:xfrm>
            <a:off x="928370" y="2356485"/>
            <a:ext cx="3048000" cy="306705"/>
          </a:xfrm>
          <a:prstGeom prst="rect">
            <a:avLst/>
          </a:prstGeom>
          <a:noFill/>
        </p:spPr>
        <p:txBody>
          <a:bodyPr wrap="square" rtlCol="0">
            <a:spAutoFit/>
          </a:bodyPr>
          <a:p>
            <a:pPr algn="ctr"/>
            <a:r>
              <a:rPr lang="en-US" altLang="zh-CN">
                <a:latin typeface="Arial" panose="020B0604020202090204" pitchFamily="34" charset="0"/>
                <a:cs typeface="Arial" panose="020B0604020202090204" pitchFamily="34" charset="0"/>
              </a:rPr>
              <a:t>Conf</a:t>
            </a:r>
            <a:r>
              <a:rPr lang="x-none" altLang="en-US">
                <a:latin typeface="Arial" panose="020B0604020202090204" pitchFamily="34" charset="0"/>
                <a:cs typeface="Arial" panose="020B0604020202090204" pitchFamily="34" charset="0"/>
              </a:rPr>
              <a:t>iguration of STCs/DSAs</a:t>
            </a:r>
            <a:endParaRPr lang="x-none" altLang="en-US">
              <a:latin typeface="Arial" panose="020B0604020202090204" pitchFamily="34" charset="0"/>
              <a:cs typeface="Arial" panose="020B0604020202090204" pitchFamily="34" charset="0"/>
            </a:endParaRPr>
          </a:p>
        </p:txBody>
      </p:sp>
      <p:sp>
        <p:nvSpPr>
          <p:cNvPr id="15" name="矩形 14"/>
          <p:cNvSpPr/>
          <p:nvPr/>
        </p:nvSpPr>
        <p:spPr>
          <a:xfrm>
            <a:off x="209550" y="1038225"/>
            <a:ext cx="4474210" cy="1318260"/>
          </a:xfrm>
          <a:prstGeom prst="rect">
            <a:avLst/>
          </a:prstGeom>
          <a:noFill/>
          <a:ln w="1270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文本框 15"/>
          <p:cNvSpPr txBox="1"/>
          <p:nvPr/>
        </p:nvSpPr>
        <p:spPr>
          <a:xfrm>
            <a:off x="212725" y="1038225"/>
            <a:ext cx="2334260" cy="1318895"/>
          </a:xfrm>
          <a:prstGeom prst="rect">
            <a:avLst/>
          </a:prstGeom>
          <a:noFill/>
        </p:spPr>
        <p:txBody>
          <a:bodyPr wrap="square" rtlCol="0">
            <a:noAutofit/>
          </a:bodyPr>
          <a:p>
            <a:r>
              <a:rPr lang="x-none" altLang="zh-CN" sz="1000" b="1">
                <a:latin typeface="Arial" panose="020B0604020202090204" pitchFamily="34" charset="0"/>
                <a:cs typeface="Arial" panose="020B0604020202090204" pitchFamily="34" charset="0"/>
              </a:rPr>
              <a:t>Dataset:</a:t>
            </a:r>
            <a:endParaRPr lang="x-none" altLang="zh-CN" sz="1000" b="1">
              <a:latin typeface="Arial" panose="020B0604020202090204" pitchFamily="34" charset="0"/>
              <a:cs typeface="Arial" panose="020B0604020202090204" pitchFamily="34" charset="0"/>
            </a:endParaRPr>
          </a:p>
          <a:p>
            <a:pPr marL="171450" indent="-171450">
              <a:buFont typeface="Arial" panose="020B0604020202090204" pitchFamily="34" charset="0"/>
              <a:buChar char="•"/>
            </a:pPr>
            <a:r>
              <a:rPr lang="x-none" altLang="zh-CN" sz="1000"/>
              <a:t>2,893 sparse matrices from </a:t>
            </a:r>
            <a:r>
              <a:rPr lang="en-US" altLang="x-none" sz="1000"/>
              <a:t>the</a:t>
            </a:r>
            <a:r>
              <a:rPr lang="x-none" altLang="en-US" sz="1000"/>
              <a:t> </a:t>
            </a:r>
            <a:r>
              <a:rPr lang="x-none" altLang="zh-CN" sz="1000"/>
              <a:t>SuiteSparse Matrix Collection.</a:t>
            </a:r>
            <a:endParaRPr lang="x-none" altLang="zh-CN" sz="1000"/>
          </a:p>
          <a:p>
            <a:pPr marL="171450" indent="-171450">
              <a:buFont typeface="Arial" panose="020B0604020202090204" pitchFamily="34" charset="0"/>
              <a:buChar char="•"/>
            </a:pPr>
            <a:r>
              <a:rPr lang="x-none" altLang="zh-CN" sz="1000"/>
              <a:t>302 sparse weight matrices from DLMC.</a:t>
            </a:r>
            <a:endParaRPr lang="x-none" altLang="zh-CN" sz="1000"/>
          </a:p>
        </p:txBody>
      </p:sp>
      <p:sp>
        <p:nvSpPr>
          <p:cNvPr id="17" name="文本框 16"/>
          <p:cNvSpPr txBox="1"/>
          <p:nvPr/>
        </p:nvSpPr>
        <p:spPr>
          <a:xfrm>
            <a:off x="928370" y="731520"/>
            <a:ext cx="3048000" cy="306705"/>
          </a:xfrm>
          <a:prstGeom prst="rect">
            <a:avLst/>
          </a:prstGeom>
          <a:noFill/>
        </p:spPr>
        <p:txBody>
          <a:bodyPr wrap="square" rtlCol="0">
            <a:spAutoFit/>
          </a:bodyPr>
          <a:p>
            <a:pPr algn="ctr"/>
            <a:r>
              <a:rPr lang="x-none">
                <a:latin typeface="Arial" panose="020B0604020202090204" pitchFamily="34" charset="0"/>
                <a:cs typeface="Arial" panose="020B0604020202090204" pitchFamily="34" charset="0"/>
              </a:rPr>
              <a:t>Methodology Summary</a:t>
            </a:r>
            <a:endParaRPr lang="x-none">
              <a:latin typeface="Arial" panose="020B0604020202090204" pitchFamily="34" charset="0"/>
              <a:cs typeface="Arial" panose="020B0604020202090204" pitchFamily="34" charset="0"/>
            </a:endParaRPr>
          </a:p>
        </p:txBody>
      </p:sp>
      <p:cxnSp>
        <p:nvCxnSpPr>
          <p:cNvPr id="18" name="直接连接符 17"/>
          <p:cNvCxnSpPr/>
          <p:nvPr/>
        </p:nvCxnSpPr>
        <p:spPr>
          <a:xfrm>
            <a:off x="2452370" y="1117600"/>
            <a:ext cx="0" cy="794385"/>
          </a:xfrm>
          <a:prstGeom prst="line">
            <a:avLst/>
          </a:prstGeom>
          <a:ln w="12700">
            <a:solidFill>
              <a:schemeClr val="tx1"/>
            </a:solidFill>
          </a:ln>
        </p:spPr>
        <p:style>
          <a:lnRef idx="2">
            <a:schemeClr val="accent1"/>
          </a:lnRef>
          <a:fillRef idx="0">
            <a:srgbClr val="FFFFFF"/>
          </a:fillRef>
          <a:effectRef idx="0">
            <a:srgbClr val="FFFFFF"/>
          </a:effectRef>
          <a:fontRef idx="minor">
            <a:schemeClr val="tx1"/>
          </a:fontRef>
        </p:style>
      </p:cxnSp>
      <p:sp>
        <p:nvSpPr>
          <p:cNvPr id="19" name="文本框 18"/>
          <p:cNvSpPr txBox="1"/>
          <p:nvPr/>
        </p:nvSpPr>
        <p:spPr>
          <a:xfrm>
            <a:off x="2452370" y="1038225"/>
            <a:ext cx="2334260" cy="924560"/>
          </a:xfrm>
          <a:prstGeom prst="rect">
            <a:avLst/>
          </a:prstGeom>
          <a:noFill/>
        </p:spPr>
        <p:txBody>
          <a:bodyPr wrap="square" rtlCol="0">
            <a:noAutofit/>
          </a:bodyPr>
          <a:p>
            <a:r>
              <a:rPr lang="x-none" altLang="zh-CN" sz="1000" b="1">
                <a:latin typeface="Arial" panose="020B0604020202090204" pitchFamily="34" charset="0"/>
                <a:cs typeface="Arial" panose="020B0604020202090204" pitchFamily="34" charset="0"/>
              </a:rPr>
              <a:t>Workloads:</a:t>
            </a:r>
            <a:endParaRPr lang="x-none" altLang="zh-CN" sz="1000" b="1">
              <a:latin typeface="Arial" panose="020B0604020202090204" pitchFamily="34" charset="0"/>
              <a:cs typeface="Arial" panose="020B0604020202090204" pitchFamily="34" charset="0"/>
            </a:endParaRPr>
          </a:p>
          <a:p>
            <a:pPr marL="171450" indent="-171450">
              <a:buFont typeface="Arial" panose="020B0604020202090204" pitchFamily="34" charset="0"/>
              <a:buChar char="•"/>
            </a:pPr>
            <a:r>
              <a:rPr lang="x-none" altLang="zh-CN" sz="1000"/>
              <a:t>Four sparse kernels.</a:t>
            </a:r>
            <a:endParaRPr lang="x-none" altLang="zh-CN" sz="1000"/>
          </a:p>
          <a:p>
            <a:pPr marL="171450" indent="-171450">
              <a:buFont typeface="Arial" panose="020B0604020202090204" pitchFamily="34" charset="0"/>
              <a:buChar char="•"/>
            </a:pPr>
            <a:r>
              <a:rPr lang="x-none" altLang="zh-CN" sz="1000"/>
              <a:t>Inference process of ResNet-50 and Transformer.</a:t>
            </a:r>
            <a:endParaRPr lang="x-none" altLang="zh-CN" sz="1000"/>
          </a:p>
          <a:p>
            <a:pPr marL="171450" indent="-171450">
              <a:buFont typeface="Arial" panose="020B0604020202090204" pitchFamily="34" charset="0"/>
              <a:buChar char="•"/>
            </a:pPr>
            <a:r>
              <a:rPr lang="x-none" altLang="zh-CN" sz="1000"/>
              <a:t>AMG solver.</a:t>
            </a:r>
            <a:endParaRPr lang="x-none" altLang="zh-CN" sz="1000"/>
          </a:p>
        </p:txBody>
      </p:sp>
      <p:sp>
        <p:nvSpPr>
          <p:cNvPr id="20" name="文本框 19"/>
          <p:cNvSpPr txBox="1"/>
          <p:nvPr/>
        </p:nvSpPr>
        <p:spPr>
          <a:xfrm>
            <a:off x="210185" y="1951355"/>
            <a:ext cx="4482465" cy="365760"/>
          </a:xfrm>
          <a:prstGeom prst="rect">
            <a:avLst/>
          </a:prstGeom>
          <a:noFill/>
        </p:spPr>
        <p:txBody>
          <a:bodyPr wrap="square" rtlCol="0">
            <a:noAutofit/>
          </a:bodyPr>
          <a:p>
            <a:r>
              <a:rPr lang="x-none" altLang="zh-CN" sz="1000" b="1">
                <a:latin typeface="Arial" panose="020B0604020202090204" pitchFamily="34" charset="0"/>
                <a:cs typeface="Arial" panose="020B0604020202090204" pitchFamily="34" charset="0"/>
              </a:rPr>
              <a:t>Simulation Environment: </a:t>
            </a:r>
            <a:r>
              <a:rPr lang="en-US" altLang="zh-CN" sz="1000">
                <a:ea typeface="宋体" charset="0"/>
              </a:rPr>
              <a:t>Modified AccelSim for asynchronous memory; custom C++ simulator for internal compute of hardware below.</a:t>
            </a:r>
            <a:endParaRPr lang="en-US" altLang="zh-CN" sz="1000">
              <a:ea typeface="宋体"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560" name="Shape 560"/>
        <p:cNvGrpSpPr/>
        <p:nvPr/>
      </p:nvGrpSpPr>
      <p:grpSpPr>
        <a:xfrm>
          <a:off x="0" y="0"/>
          <a:ext cx="0" cy="0"/>
          <a:chOff x="0" y="0"/>
          <a:chExt cx="0" cy="0"/>
        </a:xfrm>
      </p:grpSpPr>
      <p:sp>
        <p:nvSpPr>
          <p:cNvPr id="561" name="Google Shape;561;p45"/>
          <p:cNvSpPr txBox="1"/>
          <p:nvPr>
            <p:ph type="body" idx="1"/>
          </p:nvPr>
        </p:nvSpPr>
        <p:spPr>
          <a:xfrm>
            <a:off x="413385" y="141923"/>
            <a:ext cx="6859429" cy="461963"/>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2400"/>
              <a:buFont typeface="Arial" panose="020B0604020202090204"/>
              <a:buNone/>
            </a:pPr>
            <a:r>
              <a:rPr lang="zh-CN"/>
              <a:t>Data Structure Comparison</a:t>
            </a:r>
            <a:endParaRPr lang="zh-CN"/>
          </a:p>
        </p:txBody>
      </p:sp>
      <p:sp>
        <p:nvSpPr>
          <p:cNvPr id="562" name="Google Shape;562;p45"/>
          <p:cNvSpPr txBox="1"/>
          <p:nvPr>
            <p:ph type="dt" idx="10"/>
          </p:nvPr>
        </p:nvSpPr>
        <p:spPr>
          <a:xfrm>
            <a:off x="0" y="4943966"/>
            <a:ext cx="2133600" cy="216086"/>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BB962C8B-B14F-4D97-AF65-F5344CB8AC3E}" type="datetime1">
              <a:rPr lang="en-US" b="0"/>
            </a:fld>
            <a:endParaRPr b="0"/>
          </a:p>
        </p:txBody>
      </p:sp>
      <p:sp>
        <p:nvSpPr>
          <p:cNvPr id="564" name="Google Shape;564;p45"/>
          <p:cNvSpPr txBox="1"/>
          <p:nvPr/>
        </p:nvSpPr>
        <p:spPr>
          <a:xfrm>
            <a:off x="0" y="4943966"/>
            <a:ext cx="2133600" cy="216086"/>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900" b="0">
              <a:solidFill>
                <a:srgbClr val="3B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pic>
        <p:nvPicPr>
          <p:cNvPr id="565" name="Google Shape;565;p45" descr="CleanShot 2025-11-27 at 01.36.29@2x"/>
          <p:cNvPicPr preferRelativeResize="0"/>
          <p:nvPr/>
        </p:nvPicPr>
        <p:blipFill rotWithShape="1">
          <a:blip r:embed="rId1"/>
          <a:srcRect/>
          <a:stretch>
            <a:fillRect/>
          </a:stretch>
        </p:blipFill>
        <p:spPr>
          <a:xfrm>
            <a:off x="1012825" y="933450"/>
            <a:ext cx="6390005" cy="2971165"/>
          </a:xfrm>
          <a:prstGeom prst="rect">
            <a:avLst/>
          </a:prstGeom>
          <a:noFill/>
          <a:ln>
            <a:noFill/>
          </a:ln>
        </p:spPr>
      </p:pic>
      <p:sp>
        <p:nvSpPr>
          <p:cNvPr id="566" name="Google Shape;566;p45"/>
          <p:cNvSpPr txBox="1"/>
          <p:nvPr/>
        </p:nvSpPr>
        <p:spPr>
          <a:xfrm>
            <a:off x="312420" y="4062571"/>
            <a:ext cx="8664416" cy="71310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altLang="zh-CN" b="0">
                <a:solidFill>
                  <a:schemeClr val="dk1"/>
                </a:solidFill>
                <a:latin typeface="Arial" panose="020B0604020202090204"/>
                <a:ea typeface="Arial" panose="020B0604020202090204"/>
                <a:cs typeface="Arial" panose="020B0604020202090204"/>
                <a:sym typeface="Arial" panose="020B0604020202090204"/>
              </a:rPr>
              <a:t>BBC reduces index overhead across </a:t>
            </a:r>
            <a:r>
              <a:rPr lang="en-US" altLang="zh-CN" b="0">
                <a:solidFill>
                  <a:srgbClr val="C00000"/>
                </a:solidFill>
                <a:latin typeface="Arial" panose="020B0604020202090204"/>
                <a:ea typeface="Arial" panose="020B0604020202090204"/>
                <a:cs typeface="Arial" panose="020B0604020202090204"/>
                <a:sym typeface="Arial" panose="020B0604020202090204"/>
              </a:rPr>
              <a:t>2,585</a:t>
            </a:r>
            <a:r>
              <a:rPr lang="en-US" altLang="zh-CN" b="0">
                <a:solidFill>
                  <a:schemeClr val="dk1"/>
                </a:solidFill>
                <a:latin typeface="Arial" panose="020B0604020202090204"/>
                <a:ea typeface="Arial" panose="020B0604020202090204"/>
                <a:cs typeface="Arial" panose="020B0604020202090204"/>
                <a:sym typeface="Arial" panose="020B0604020202090204"/>
              </a:rPr>
              <a:t> matrices, achieving </a:t>
            </a:r>
            <a:r>
              <a:rPr lang="en-US" altLang="zh-CN" b="0">
                <a:solidFill>
                  <a:srgbClr val="C00000"/>
                </a:solidFill>
                <a:latin typeface="Arial" panose="020B0604020202090204"/>
                <a:ea typeface="Arial" panose="020B0604020202090204"/>
                <a:cs typeface="Arial" panose="020B0604020202090204"/>
                <a:sym typeface="Arial" panose="020B0604020202090204"/>
              </a:rPr>
              <a:t>up to 15.26x space savings</a:t>
            </a:r>
            <a:r>
              <a:rPr lang="x-none" altLang="en-US" b="0">
                <a:solidFill>
                  <a:srgbClr val="C00000"/>
                </a:solidFill>
                <a:latin typeface="Arial" panose="020B0604020202090204"/>
                <a:ea typeface="Arial" panose="020B0604020202090204"/>
                <a:cs typeface="Arial" panose="020B0604020202090204"/>
                <a:sym typeface="Arial" panose="020B0604020202090204"/>
              </a:rPr>
              <a:t> </a:t>
            </a:r>
            <a:r>
              <a:rPr lang="en-US" altLang="zh-CN">
                <a:solidFill>
                  <a:schemeClr val="dk1"/>
                </a:solidFill>
                <a:sym typeface="Arial" panose="020B0604020202090204"/>
              </a:rPr>
              <a:t>over</a:t>
            </a:r>
            <a:r>
              <a:rPr lang="x-none" altLang="en-US">
                <a:solidFill>
                  <a:schemeClr val="dk1"/>
                </a:solidFill>
                <a:sym typeface="Arial" panose="020B0604020202090204"/>
              </a:rPr>
              <a:t> the CSR format</a:t>
            </a:r>
            <a:r>
              <a:rPr lang="en-US" altLang="zh-CN" b="0">
                <a:solidFill>
                  <a:schemeClr val="dk1"/>
                </a:solidFill>
                <a:latin typeface="Arial" panose="020B0604020202090204"/>
                <a:ea typeface="Arial" panose="020B0604020202090204"/>
                <a:cs typeface="Arial" panose="020B0604020202090204"/>
                <a:sym typeface="Arial" panose="020B0604020202090204"/>
              </a:rPr>
              <a:t>. Its conversion cost is equivalent to several hundred SpMV, which is acceptable for GNNs and iterative solvers.</a:t>
            </a:r>
            <a:endParaRPr lang="en-US" altLang="zh-CN" b="0">
              <a:solidFill>
                <a:schemeClr val="dk1"/>
              </a:solidFill>
              <a:latin typeface="Arial" panose="020B0604020202090204"/>
              <a:ea typeface="Arial" panose="020B0604020202090204"/>
              <a:cs typeface="Arial" panose="020B0604020202090204"/>
              <a:sym typeface="Arial" panose="020B0604020202090204"/>
            </a:endParaRPr>
          </a:p>
        </p:txBody>
      </p:sp>
      <p:sp>
        <p:nvSpPr>
          <p:cNvPr id="2" name="灯片编号占位符 1"/>
          <p:cNvSpPr>
            <a:spLocks noGrp="1"/>
          </p:cNvSpPr>
          <p:nvPr>
            <p:ph type="sldNum" idx="12"/>
          </p:nvPr>
        </p:nvSpPr>
        <p:spPr/>
        <p:txBody>
          <a:bodyPr/>
          <a:p>
            <a:pPr marL="0" lvl="0" indent="0" algn="l" rtl="0">
              <a:spcBef>
                <a:spcPts val="0"/>
              </a:spcBef>
              <a:spcAft>
                <a:spcPts val="0"/>
              </a:spcAft>
              <a:buNone/>
            </a:pPr>
            <a:fld id="{00000000-1234-1234-1234-123412341234}" type="slidenum">
              <a:rPr lang="zh-CN"/>
            </a:fld>
            <a:endParaRPr b="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570" name="Shape 570"/>
        <p:cNvGrpSpPr/>
        <p:nvPr/>
      </p:nvGrpSpPr>
      <p:grpSpPr>
        <a:xfrm>
          <a:off x="0" y="0"/>
          <a:ext cx="0" cy="0"/>
          <a:chOff x="0" y="0"/>
          <a:chExt cx="0" cy="0"/>
        </a:xfrm>
      </p:grpSpPr>
      <p:sp>
        <p:nvSpPr>
          <p:cNvPr id="571" name="Google Shape;571;p46"/>
          <p:cNvSpPr txBox="1"/>
          <p:nvPr>
            <p:ph type="body" idx="1"/>
          </p:nvPr>
        </p:nvSpPr>
        <p:spPr>
          <a:xfrm>
            <a:off x="413385" y="141923"/>
            <a:ext cx="6859429" cy="461963"/>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2400"/>
              <a:buFont typeface="Arial" panose="020B0604020202090204"/>
              <a:buNone/>
            </a:pPr>
            <a:r>
              <a:rPr lang="zh-CN"/>
              <a:t>Comparison Using Random Matrices</a:t>
            </a:r>
            <a:endParaRPr lang="zh-CN"/>
          </a:p>
        </p:txBody>
      </p:sp>
      <p:sp>
        <p:nvSpPr>
          <p:cNvPr id="572" name="Google Shape;572;p46"/>
          <p:cNvSpPr txBox="1"/>
          <p:nvPr>
            <p:ph type="dt" idx="10"/>
          </p:nvPr>
        </p:nvSpPr>
        <p:spPr>
          <a:xfrm>
            <a:off x="0" y="4943966"/>
            <a:ext cx="2133600" cy="216086"/>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BB962C8B-B14F-4D97-AF65-F5344CB8AC3E}" type="datetime1">
              <a:rPr lang="en-US" b="0"/>
            </a:fld>
            <a:endParaRPr b="0"/>
          </a:p>
        </p:txBody>
      </p:sp>
      <p:sp>
        <p:nvSpPr>
          <p:cNvPr id="574" name="Google Shape;574;p46"/>
          <p:cNvSpPr txBox="1"/>
          <p:nvPr/>
        </p:nvSpPr>
        <p:spPr>
          <a:xfrm>
            <a:off x="0" y="4943966"/>
            <a:ext cx="2133600" cy="216086"/>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900" b="0">
              <a:solidFill>
                <a:srgbClr val="3B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pic>
        <p:nvPicPr>
          <p:cNvPr id="575" name="Google Shape;575;p46" descr="CleanShot 2025-11-27 at 01.42.49@2x"/>
          <p:cNvPicPr preferRelativeResize="0"/>
          <p:nvPr/>
        </p:nvPicPr>
        <p:blipFill rotWithShape="1">
          <a:blip r:embed="rId1"/>
          <a:srcRect/>
          <a:stretch>
            <a:fillRect/>
          </a:stretch>
        </p:blipFill>
        <p:spPr>
          <a:xfrm>
            <a:off x="898684" y="1005364"/>
            <a:ext cx="7325201" cy="2801779"/>
          </a:xfrm>
          <a:prstGeom prst="rect">
            <a:avLst/>
          </a:prstGeom>
          <a:noFill/>
          <a:ln>
            <a:noFill/>
          </a:ln>
        </p:spPr>
      </p:pic>
      <p:sp>
        <p:nvSpPr>
          <p:cNvPr id="576" name="Google Shape;576;p46"/>
          <p:cNvSpPr txBox="1"/>
          <p:nvPr/>
        </p:nvSpPr>
        <p:spPr>
          <a:xfrm>
            <a:off x="309563" y="4022408"/>
            <a:ext cx="8528209" cy="52895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500" b="0">
                <a:solidFill>
                  <a:schemeClr val="dk1"/>
                </a:solidFill>
                <a:latin typeface="Arial" panose="020B0604020202090204"/>
                <a:ea typeface="Arial" panose="020B0604020202090204"/>
                <a:cs typeface="Arial" panose="020B0604020202090204"/>
                <a:sym typeface="Arial" panose="020B0604020202090204"/>
              </a:rPr>
              <a:t>Uni-STC achieves average speedups of </a:t>
            </a:r>
            <a:r>
              <a:rPr lang="zh-CN" sz="1500" b="1">
                <a:solidFill>
                  <a:srgbClr val="C00000"/>
                </a:solidFill>
                <a:latin typeface="Arial" panose="020B0604020202090204" pitchFamily="34" charset="0"/>
                <a:ea typeface="Arial" panose="020B0604020202090204"/>
                <a:cs typeface="Arial" panose="020B0604020202090204" pitchFamily="34" charset="0"/>
                <a:sym typeface="Arial" panose="020B0604020202090204"/>
              </a:rPr>
              <a:t>1.67×</a:t>
            </a:r>
            <a:r>
              <a:rPr lang="zh-CN" sz="1500" b="0">
                <a:solidFill>
                  <a:srgbClr val="C00000"/>
                </a:solidFill>
                <a:latin typeface="Arial" panose="020B0604020202090204"/>
                <a:ea typeface="Arial" panose="020B0604020202090204"/>
                <a:cs typeface="Arial" panose="020B0604020202090204"/>
                <a:sym typeface="Arial" panose="020B0604020202090204"/>
              </a:rPr>
              <a:t>, </a:t>
            </a:r>
            <a:r>
              <a:rPr lang="zh-CN" sz="1500" b="1">
                <a:solidFill>
                  <a:srgbClr val="C00000"/>
                </a:solidFill>
                <a:latin typeface="Arial" panose="020B0604020202090204" pitchFamily="34" charset="0"/>
                <a:ea typeface="Arial" panose="020B0604020202090204"/>
                <a:cs typeface="Arial" panose="020B0604020202090204" pitchFamily="34" charset="0"/>
                <a:sym typeface="Arial" panose="020B0604020202090204"/>
              </a:rPr>
              <a:t>1.73×</a:t>
            </a:r>
            <a:r>
              <a:rPr lang="zh-CN" sz="1500" b="0">
                <a:solidFill>
                  <a:srgbClr val="C00000"/>
                </a:solidFill>
                <a:latin typeface="Arial" panose="020B0604020202090204"/>
                <a:ea typeface="Arial" panose="020B0604020202090204"/>
                <a:cs typeface="Arial" panose="020B0604020202090204"/>
                <a:sym typeface="Arial" panose="020B0604020202090204"/>
              </a:rPr>
              <a:t>, </a:t>
            </a:r>
            <a:r>
              <a:rPr lang="zh-CN" sz="1500" b="1">
                <a:solidFill>
                  <a:srgbClr val="C00000"/>
                </a:solidFill>
                <a:latin typeface="Arial" panose="020B0604020202090204" pitchFamily="34" charset="0"/>
                <a:ea typeface="Arial" panose="020B0604020202090204"/>
                <a:cs typeface="Arial" panose="020B0604020202090204" pitchFamily="34" charset="0"/>
                <a:sym typeface="Arial" panose="020B0604020202090204"/>
              </a:rPr>
              <a:t>1.13×</a:t>
            </a:r>
            <a:r>
              <a:rPr lang="zh-CN" sz="1500" b="0">
                <a:solidFill>
                  <a:srgbClr val="C00000"/>
                </a:solidFill>
                <a:latin typeface="Arial" panose="020B0604020202090204"/>
                <a:ea typeface="Arial" panose="020B0604020202090204"/>
                <a:cs typeface="Arial" panose="020B0604020202090204"/>
                <a:sym typeface="Arial" panose="020B0604020202090204"/>
              </a:rPr>
              <a:t>, </a:t>
            </a:r>
            <a:r>
              <a:rPr lang="zh-CN" sz="1500" b="1">
                <a:solidFill>
                  <a:srgbClr val="C00000"/>
                </a:solidFill>
                <a:latin typeface="Arial" panose="020B0604020202090204" pitchFamily="34" charset="0"/>
                <a:ea typeface="Arial" panose="020B0604020202090204"/>
                <a:cs typeface="Arial" panose="020B0604020202090204" pitchFamily="34" charset="0"/>
                <a:sym typeface="Arial" panose="020B0604020202090204"/>
              </a:rPr>
              <a:t>2.89×</a:t>
            </a:r>
            <a:r>
              <a:rPr lang="zh-CN" sz="1500" b="0">
                <a:solidFill>
                  <a:srgbClr val="C00000"/>
                </a:solidFill>
                <a:latin typeface="Arial" panose="020B0604020202090204"/>
                <a:ea typeface="Arial" panose="020B0604020202090204"/>
                <a:cs typeface="Arial" panose="020B0604020202090204"/>
                <a:sym typeface="Arial" panose="020B0604020202090204"/>
              </a:rPr>
              <a:t>, </a:t>
            </a:r>
            <a:r>
              <a:rPr lang="zh-CN" sz="1500" b="1">
                <a:solidFill>
                  <a:srgbClr val="C00000"/>
                </a:solidFill>
                <a:latin typeface="Arial" panose="020B0604020202090204" pitchFamily="34" charset="0"/>
                <a:ea typeface="Arial" panose="020B0604020202090204"/>
                <a:cs typeface="Arial" panose="020B0604020202090204" pitchFamily="34" charset="0"/>
                <a:sym typeface="Arial" panose="020B0604020202090204"/>
              </a:rPr>
              <a:t>1.89×</a:t>
            </a:r>
            <a:r>
              <a:rPr lang="zh-CN" sz="1500" b="0">
                <a:solidFill>
                  <a:srgbClr val="C00000"/>
                </a:solidFill>
                <a:latin typeface="Arial" panose="020B0604020202090204"/>
                <a:ea typeface="Arial" panose="020B0604020202090204"/>
                <a:cs typeface="Arial" panose="020B0604020202090204"/>
                <a:sym typeface="Arial" panose="020B0604020202090204"/>
              </a:rPr>
              <a:t>, </a:t>
            </a:r>
            <a:r>
              <a:rPr lang="zh-CN" sz="1500" b="0">
                <a:solidFill>
                  <a:schemeClr val="tx1"/>
                </a:solidFill>
                <a:latin typeface="Arial" panose="020B0604020202090204"/>
                <a:ea typeface="Arial" panose="020B0604020202090204"/>
                <a:cs typeface="Arial" panose="020B0604020202090204"/>
                <a:sym typeface="Arial" panose="020B0604020202090204"/>
              </a:rPr>
              <a:t>and</a:t>
            </a:r>
            <a:r>
              <a:rPr lang="zh-CN" sz="1500" b="0">
                <a:solidFill>
                  <a:srgbClr val="C00000"/>
                </a:solidFill>
                <a:latin typeface="Arial" panose="020B0604020202090204"/>
                <a:ea typeface="Arial" panose="020B0604020202090204"/>
                <a:cs typeface="Arial" panose="020B0604020202090204"/>
                <a:sym typeface="Arial" panose="020B0604020202090204"/>
              </a:rPr>
              <a:t> </a:t>
            </a:r>
            <a:r>
              <a:rPr lang="zh-CN" sz="1500" b="1">
                <a:solidFill>
                  <a:srgbClr val="C00000"/>
                </a:solidFill>
                <a:latin typeface="Arial" panose="020B0604020202090204" pitchFamily="34" charset="0"/>
                <a:ea typeface="Arial" panose="020B0604020202090204"/>
                <a:cs typeface="Arial" panose="020B0604020202090204" pitchFamily="34" charset="0"/>
                <a:sym typeface="Arial" panose="020B0604020202090204"/>
              </a:rPr>
              <a:t>1.39×</a:t>
            </a:r>
            <a:r>
              <a:rPr lang="zh-CN" sz="1500" b="0">
                <a:solidFill>
                  <a:schemeClr val="dk1"/>
                </a:solidFill>
                <a:latin typeface="Arial" panose="020B0604020202090204"/>
                <a:ea typeface="Arial" panose="020B0604020202090204"/>
                <a:cs typeface="Arial" panose="020B0604020202090204"/>
                <a:sym typeface="Arial" panose="020B0604020202090204"/>
              </a:rPr>
              <a:t> over GAMMA, SIGMA, Trapezoid, NV-DTC, DS-STC, and RM-STC, respectively.</a:t>
            </a:r>
            <a:endParaRPr sz="1500" b="0">
              <a:solidFill>
                <a:schemeClr val="dk1"/>
              </a:solidFill>
              <a:latin typeface="Arial" panose="020B0604020202090204"/>
              <a:ea typeface="Arial" panose="020B0604020202090204"/>
              <a:cs typeface="Arial" panose="020B0604020202090204"/>
              <a:sym typeface="Arial" panose="020B0604020202090204"/>
            </a:endParaRPr>
          </a:p>
        </p:txBody>
      </p:sp>
      <p:sp>
        <p:nvSpPr>
          <p:cNvPr id="2" name="灯片编号占位符 1"/>
          <p:cNvSpPr>
            <a:spLocks noGrp="1"/>
          </p:cNvSpPr>
          <p:nvPr>
            <p:ph type="sldNum" idx="12"/>
          </p:nvPr>
        </p:nvSpPr>
        <p:spPr/>
        <p:txBody>
          <a:bodyPr/>
          <a:p>
            <a:pPr marL="0" lvl="0" indent="0" algn="l" rtl="0">
              <a:spcBef>
                <a:spcPts val="0"/>
              </a:spcBef>
              <a:spcAft>
                <a:spcPts val="0"/>
              </a:spcAft>
              <a:buNone/>
            </a:pPr>
            <a:fld id="{00000000-1234-1234-1234-123412341234}" type="slidenum">
              <a:rPr lang="zh-CN"/>
            </a:fld>
            <a:endParaRPr b="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580" name="Shape 580"/>
        <p:cNvGrpSpPr/>
        <p:nvPr/>
      </p:nvGrpSpPr>
      <p:grpSpPr>
        <a:xfrm>
          <a:off x="0" y="0"/>
          <a:ext cx="0" cy="0"/>
          <a:chOff x="0" y="0"/>
          <a:chExt cx="0" cy="0"/>
        </a:xfrm>
      </p:grpSpPr>
      <p:sp>
        <p:nvSpPr>
          <p:cNvPr id="581" name="Google Shape;581;p47"/>
          <p:cNvSpPr txBox="1"/>
          <p:nvPr>
            <p:ph type="body" idx="1"/>
          </p:nvPr>
        </p:nvSpPr>
        <p:spPr>
          <a:xfrm>
            <a:off x="413385" y="141923"/>
            <a:ext cx="6859429" cy="461963"/>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2400"/>
              <a:buFont typeface="Arial" panose="020B0604020202090204"/>
              <a:buNone/>
            </a:pPr>
            <a:r>
              <a:rPr lang="zh-CN"/>
              <a:t>Performance and Energy Efficiency</a:t>
            </a:r>
            <a:endParaRPr lang="zh-CN"/>
          </a:p>
        </p:txBody>
      </p:sp>
      <p:sp>
        <p:nvSpPr>
          <p:cNvPr id="582" name="Google Shape;582;p47"/>
          <p:cNvSpPr txBox="1"/>
          <p:nvPr>
            <p:ph type="dt" idx="10"/>
          </p:nvPr>
        </p:nvSpPr>
        <p:spPr>
          <a:xfrm>
            <a:off x="0" y="4943966"/>
            <a:ext cx="2133600" cy="216086"/>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BB962C8B-B14F-4D97-AF65-F5344CB8AC3E}" type="datetime1">
              <a:rPr lang="en-US" b="0"/>
            </a:fld>
            <a:endParaRPr b="0"/>
          </a:p>
        </p:txBody>
      </p:sp>
      <p:sp>
        <p:nvSpPr>
          <p:cNvPr id="584" name="Google Shape;584;p47"/>
          <p:cNvSpPr txBox="1"/>
          <p:nvPr/>
        </p:nvSpPr>
        <p:spPr>
          <a:xfrm>
            <a:off x="0" y="4943966"/>
            <a:ext cx="2133600" cy="216086"/>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900" b="0">
              <a:solidFill>
                <a:srgbClr val="3B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pic>
        <p:nvPicPr>
          <p:cNvPr id="585" name="Google Shape;585;p47" descr="CleanShot 2025-11-27 at 01.53.56@2x"/>
          <p:cNvPicPr preferRelativeResize="0"/>
          <p:nvPr/>
        </p:nvPicPr>
        <p:blipFill rotWithShape="1">
          <a:blip r:embed="rId1"/>
          <a:srcRect/>
          <a:stretch>
            <a:fillRect/>
          </a:stretch>
        </p:blipFill>
        <p:spPr>
          <a:xfrm>
            <a:off x="198120" y="968375"/>
            <a:ext cx="5765483" cy="2345055"/>
          </a:xfrm>
          <a:prstGeom prst="rect">
            <a:avLst/>
          </a:prstGeom>
          <a:noFill/>
          <a:ln>
            <a:noFill/>
          </a:ln>
        </p:spPr>
      </p:pic>
      <p:pic>
        <p:nvPicPr>
          <p:cNvPr id="587" name="Google Shape;587;p47" descr="CleanShot 2025-11-27 at 01.56.57@2x"/>
          <p:cNvPicPr preferRelativeResize="0"/>
          <p:nvPr/>
        </p:nvPicPr>
        <p:blipFill rotWithShape="1">
          <a:blip r:embed="rId2"/>
          <a:srcRect/>
          <a:stretch>
            <a:fillRect/>
          </a:stretch>
        </p:blipFill>
        <p:spPr>
          <a:xfrm>
            <a:off x="108585" y="3592036"/>
            <a:ext cx="7160895" cy="1246822"/>
          </a:xfrm>
          <a:prstGeom prst="rect">
            <a:avLst/>
          </a:prstGeom>
          <a:noFill/>
          <a:ln>
            <a:noFill/>
          </a:ln>
        </p:spPr>
      </p:pic>
      <p:sp>
        <p:nvSpPr>
          <p:cNvPr id="588" name="Google Shape;588;p47"/>
          <p:cNvSpPr txBox="1"/>
          <p:nvPr/>
        </p:nvSpPr>
        <p:spPr>
          <a:xfrm>
            <a:off x="7274560" y="3754120"/>
            <a:ext cx="1754505" cy="108267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100">
                <a:solidFill>
                  <a:schemeClr val="dk1"/>
                </a:solidFill>
              </a:rPr>
              <a:t>Uni-STC outperforms RM-STC with </a:t>
            </a:r>
            <a:r>
              <a:rPr lang="x-none" altLang="zh-CN" sz="1100" b="1">
                <a:solidFill>
                  <a:srgbClr val="C00000"/>
                </a:solidFill>
                <a:latin typeface="Arial" panose="020B0604020202090204" pitchFamily="34" charset="0"/>
                <a:cs typeface="Arial" panose="020B0604020202090204" pitchFamily="34" charset="0"/>
              </a:rPr>
              <a:t>2.96</a:t>
            </a:r>
            <a:r>
              <a:rPr lang="zh-CN" sz="1100" b="1">
                <a:solidFill>
                  <a:srgbClr val="C00000"/>
                </a:solidFill>
                <a:latin typeface="Arial" panose="020B0604020202090204" pitchFamily="34" charset="0"/>
                <a:cs typeface="Arial" panose="020B0604020202090204" pitchFamily="34" charset="0"/>
              </a:rPr>
              <a:t>x</a:t>
            </a:r>
            <a:r>
              <a:rPr lang="zh-CN" sz="1100">
                <a:solidFill>
                  <a:schemeClr val="dk1"/>
                </a:solidFill>
              </a:rPr>
              <a:t> </a:t>
            </a:r>
            <a:r>
              <a:rPr lang="zh-CN" sz="1100">
                <a:solidFill>
                  <a:srgbClr val="C00000"/>
                </a:solidFill>
              </a:rPr>
              <a:t>energy efficiency</a:t>
            </a:r>
            <a:r>
              <a:rPr lang="x-none" altLang="zh-CN" sz="1100">
                <a:solidFill>
                  <a:srgbClr val="C00000"/>
                </a:solidFill>
              </a:rPr>
              <a:t> (geomean)</a:t>
            </a:r>
            <a:r>
              <a:rPr lang="zh-CN" sz="1100">
                <a:solidFill>
                  <a:schemeClr val="dk1"/>
                </a:solidFill>
              </a:rPr>
              <a:t> across the four operators</a:t>
            </a:r>
            <a:r>
              <a:rPr lang="en-US" altLang="zh-CN" sz="1100">
                <a:solidFill>
                  <a:schemeClr val="dk1"/>
                </a:solidFill>
              </a:rPr>
              <a:t> </a:t>
            </a:r>
            <a:r>
              <a:rPr lang="x-none" altLang="en-US" sz="1100">
                <a:solidFill>
                  <a:schemeClr val="dk1"/>
                </a:solidFill>
              </a:rPr>
              <a:t>on 2,893 SuiteSparse matrices</a:t>
            </a:r>
            <a:r>
              <a:rPr lang="zh-CN" sz="1100">
                <a:solidFill>
                  <a:schemeClr val="dk1"/>
                </a:solidFill>
              </a:rPr>
              <a:t>.</a:t>
            </a:r>
            <a:endParaRPr sz="1100" b="1">
              <a:solidFill>
                <a:schemeClr val="dk1"/>
              </a:solidFill>
              <a:latin typeface="Arial" panose="020B0604020202090204"/>
              <a:ea typeface="Arial" panose="020B0604020202090204"/>
              <a:cs typeface="Arial" panose="020B0604020202090204"/>
              <a:sym typeface="Arial" panose="020B0604020202090204"/>
            </a:endParaRPr>
          </a:p>
        </p:txBody>
      </p:sp>
      <p:pic>
        <p:nvPicPr>
          <p:cNvPr id="589" name="Google Shape;589;p47" descr="CleanShot 2025-12-25 at 17.34.51@2x"/>
          <p:cNvPicPr preferRelativeResize="0"/>
          <p:nvPr/>
        </p:nvPicPr>
        <p:blipFill rotWithShape="1">
          <a:blip r:embed="rId3"/>
          <a:srcRect/>
          <a:stretch>
            <a:fillRect/>
          </a:stretch>
        </p:blipFill>
        <p:spPr>
          <a:xfrm>
            <a:off x="6188710" y="2106613"/>
            <a:ext cx="2458879" cy="1313974"/>
          </a:xfrm>
          <a:prstGeom prst="rect">
            <a:avLst/>
          </a:prstGeom>
          <a:noFill/>
          <a:ln>
            <a:noFill/>
          </a:ln>
        </p:spPr>
      </p:pic>
      <p:pic>
        <p:nvPicPr>
          <p:cNvPr id="590" name="Google Shape;590;p47" descr="CleanShot 2025-12-25 at 17.36.38@2x"/>
          <p:cNvPicPr preferRelativeResize="0"/>
          <p:nvPr/>
        </p:nvPicPr>
        <p:blipFill rotWithShape="1">
          <a:blip r:embed="rId4"/>
          <a:srcRect/>
          <a:stretch>
            <a:fillRect/>
          </a:stretch>
        </p:blipFill>
        <p:spPr>
          <a:xfrm>
            <a:off x="6191250" y="970756"/>
            <a:ext cx="2455545" cy="1074420"/>
          </a:xfrm>
          <a:prstGeom prst="rect">
            <a:avLst/>
          </a:prstGeom>
          <a:noFill/>
          <a:ln>
            <a:noFill/>
          </a:ln>
        </p:spPr>
      </p:pic>
      <p:cxnSp>
        <p:nvCxnSpPr>
          <p:cNvPr id="591" name="Google Shape;591;p47"/>
          <p:cNvCxnSpPr/>
          <p:nvPr/>
        </p:nvCxnSpPr>
        <p:spPr>
          <a:xfrm>
            <a:off x="6077426" y="898366"/>
            <a:ext cx="6668" cy="2538413"/>
          </a:xfrm>
          <a:prstGeom prst="straightConnector1">
            <a:avLst/>
          </a:prstGeom>
          <a:noFill/>
          <a:ln w="12700" cap="flat" cmpd="sng">
            <a:solidFill>
              <a:srgbClr val="1D5294"/>
            </a:solidFill>
            <a:prstDash val="solid"/>
            <a:round/>
            <a:headEnd type="none" w="sm" len="sm"/>
            <a:tailEnd type="none" w="sm" len="sm"/>
          </a:ln>
        </p:spPr>
      </p:cxnSp>
      <p:cxnSp>
        <p:nvCxnSpPr>
          <p:cNvPr id="592" name="Google Shape;592;p47"/>
          <p:cNvCxnSpPr/>
          <p:nvPr/>
        </p:nvCxnSpPr>
        <p:spPr>
          <a:xfrm rot="10800000" flipH="1">
            <a:off x="6084094" y="2063274"/>
            <a:ext cx="2754630" cy="2381"/>
          </a:xfrm>
          <a:prstGeom prst="straightConnector1">
            <a:avLst/>
          </a:prstGeom>
          <a:noFill/>
          <a:ln w="12700" cap="flat" cmpd="sng">
            <a:solidFill>
              <a:srgbClr val="1D5294"/>
            </a:solidFill>
            <a:prstDash val="solid"/>
            <a:round/>
            <a:headEnd type="none" w="sm" len="sm"/>
            <a:tailEnd type="none" w="sm" len="sm"/>
          </a:ln>
        </p:spPr>
      </p:cxnSp>
      <p:sp>
        <p:nvSpPr>
          <p:cNvPr id="2" name="灯片编号占位符 1"/>
          <p:cNvSpPr>
            <a:spLocks noGrp="1"/>
          </p:cNvSpPr>
          <p:nvPr>
            <p:ph type="sldNum" idx="12"/>
          </p:nvPr>
        </p:nvSpPr>
        <p:spPr/>
        <p:txBody>
          <a:bodyPr/>
          <a:p>
            <a:pPr marL="0" lvl="0" indent="0" algn="l" rtl="0">
              <a:spcBef>
                <a:spcPts val="0"/>
              </a:spcBef>
              <a:spcAft>
                <a:spcPts val="0"/>
              </a:spcAft>
              <a:buNone/>
            </a:pPr>
            <a:fld id="{00000000-1234-1234-1234-123412341234}" type="slidenum">
              <a:rPr lang="zh-CN"/>
            </a:fld>
            <a:endParaRPr b="0"/>
          </a:p>
        </p:txBody>
      </p:sp>
      <p:sp>
        <p:nvSpPr>
          <p:cNvPr id="5" name="文本框 4"/>
          <p:cNvSpPr txBox="1"/>
          <p:nvPr/>
        </p:nvSpPr>
        <p:spPr>
          <a:xfrm>
            <a:off x="553720" y="1587500"/>
            <a:ext cx="1688465" cy="598805"/>
          </a:xfrm>
          <a:prstGeom prst="rect">
            <a:avLst/>
          </a:prstGeom>
          <a:solidFill>
            <a:schemeClr val="accent6">
              <a:lumMod val="20000"/>
              <a:lumOff val="80000"/>
              <a:alpha val="95000"/>
            </a:schemeClr>
          </a:solidFill>
        </p:spPr>
        <p:txBody>
          <a:bodyPr wrap="square" rtlCol="0">
            <a:spAutoFit/>
          </a:bodyPr>
          <a:p>
            <a:pPr algn="just"/>
            <a:r>
              <a:rPr lang="en-US" altLang="x-none" sz="1100" b="1">
                <a:solidFill>
                  <a:srgbClr val="C00000"/>
                </a:solidFill>
                <a:latin typeface="Arial" panose="020B0604020202090204" pitchFamily="34" charset="0"/>
                <a:cs typeface="Arial" panose="020B0604020202090204" pitchFamily="34" charset="0"/>
              </a:rPr>
              <a:t>2.74</a:t>
            </a:r>
            <a:r>
              <a:rPr lang="en-US" altLang="en-US" sz="1100" b="1">
                <a:solidFill>
                  <a:srgbClr val="C00000"/>
                </a:solidFill>
                <a:latin typeface="Arial" panose="020B0604020202090204" pitchFamily="34" charset="0"/>
                <a:cs typeface="Arial" panose="020B0604020202090204" pitchFamily="34" charset="0"/>
                <a:sym typeface="+mn-ea"/>
              </a:rPr>
              <a:t>×</a:t>
            </a:r>
            <a:r>
              <a:rPr lang="x-none" altLang="en-US" sz="1100"/>
              <a:t> speedup &amp; </a:t>
            </a:r>
            <a:r>
              <a:rPr lang="x-none" altLang="en-US" sz="1100" b="1">
                <a:solidFill>
                  <a:srgbClr val="C00000"/>
                </a:solidFill>
                <a:latin typeface="Arial" panose="020B0604020202090204" pitchFamily="34" charset="0"/>
                <a:cs typeface="Arial" panose="020B0604020202090204" pitchFamily="34" charset="0"/>
              </a:rPr>
              <a:t>9.40</a:t>
            </a:r>
            <a:r>
              <a:rPr lang="en-US" altLang="en-US" sz="1100" b="1">
                <a:solidFill>
                  <a:srgbClr val="C00000"/>
                </a:solidFill>
                <a:latin typeface="Arial" panose="020B0604020202090204" pitchFamily="34" charset="0"/>
                <a:cs typeface="Arial" panose="020B0604020202090204" pitchFamily="34" charset="0"/>
                <a:sym typeface="+mn-ea"/>
              </a:rPr>
              <a:t>×</a:t>
            </a:r>
            <a:r>
              <a:rPr lang="x-none" altLang="en-US" sz="1100"/>
              <a:t> energy efficiency over RM-STC.</a:t>
            </a:r>
            <a:endParaRPr lang="x-none" altLang="en-US" sz="1100"/>
          </a:p>
        </p:txBody>
      </p:sp>
      <p:sp>
        <p:nvSpPr>
          <p:cNvPr id="3" name="文本框 2"/>
          <p:cNvSpPr txBox="1"/>
          <p:nvPr/>
        </p:nvSpPr>
        <p:spPr>
          <a:xfrm>
            <a:off x="2402840" y="1587500"/>
            <a:ext cx="1688465" cy="598805"/>
          </a:xfrm>
          <a:prstGeom prst="rect">
            <a:avLst/>
          </a:prstGeom>
          <a:solidFill>
            <a:schemeClr val="accent6">
              <a:lumMod val="20000"/>
              <a:lumOff val="80000"/>
              <a:alpha val="95000"/>
            </a:schemeClr>
          </a:solidFill>
        </p:spPr>
        <p:txBody>
          <a:bodyPr wrap="square" rtlCol="0">
            <a:spAutoFit/>
          </a:bodyPr>
          <a:p>
            <a:pPr algn="just"/>
            <a:r>
              <a:rPr lang="en-US" altLang="zh-CN" sz="1100" b="1">
                <a:solidFill>
                  <a:srgbClr val="C00000"/>
                </a:solidFill>
                <a:latin typeface="Arial" panose="020B0604020202090204" pitchFamily="34" charset="0"/>
                <a:cs typeface="Arial" panose="020B0604020202090204" pitchFamily="34" charset="0"/>
              </a:rPr>
              <a:t>1.88</a:t>
            </a:r>
            <a:r>
              <a:rPr lang="en-US" altLang="en-US" sz="1100" b="1">
                <a:solidFill>
                  <a:srgbClr val="C00000"/>
                </a:solidFill>
                <a:latin typeface="Arial" panose="020B0604020202090204" pitchFamily="34" charset="0"/>
                <a:cs typeface="Arial" panose="020B0604020202090204" pitchFamily="34" charset="0"/>
              </a:rPr>
              <a:t>×</a:t>
            </a:r>
            <a:r>
              <a:rPr lang="en-US" altLang="zh-CN" sz="1100"/>
              <a:t> speedup </a:t>
            </a:r>
            <a:r>
              <a:rPr lang="x-none" altLang="en-US" sz="1100"/>
              <a:t>&amp; </a:t>
            </a:r>
            <a:r>
              <a:rPr lang="x-none" altLang="en-US" sz="1100" b="1">
                <a:solidFill>
                  <a:srgbClr val="C00000"/>
                </a:solidFill>
                <a:latin typeface="Arial" panose="020B0604020202090204" pitchFamily="34" charset="0"/>
                <a:cs typeface="Arial" panose="020B0604020202090204" pitchFamily="34" charset="0"/>
              </a:rPr>
              <a:t>2.2</a:t>
            </a:r>
            <a:r>
              <a:rPr lang="en-US" altLang="x-none" sz="1100" b="1">
                <a:solidFill>
                  <a:srgbClr val="C00000"/>
                </a:solidFill>
                <a:latin typeface="Arial" panose="020B0604020202090204" pitchFamily="34" charset="0"/>
                <a:cs typeface="Arial" panose="020B0604020202090204" pitchFamily="34" charset="0"/>
              </a:rPr>
              <a:t>1</a:t>
            </a:r>
            <a:r>
              <a:rPr lang="en-US" altLang="en-US" sz="1100" b="1">
                <a:solidFill>
                  <a:srgbClr val="C00000"/>
                </a:solidFill>
                <a:latin typeface="Arial" panose="020B0604020202090204" pitchFamily="34" charset="0"/>
                <a:cs typeface="Arial" panose="020B0604020202090204" pitchFamily="34" charset="0"/>
                <a:sym typeface="+mn-ea"/>
              </a:rPr>
              <a:t>×</a:t>
            </a:r>
            <a:r>
              <a:rPr lang="x-none" altLang="en-US" sz="1100">
                <a:solidFill>
                  <a:srgbClr val="C00000"/>
                </a:solidFill>
              </a:rPr>
              <a:t> </a:t>
            </a:r>
            <a:r>
              <a:rPr lang="x-none" altLang="en-US" sz="1100"/>
              <a:t>energy efficiency </a:t>
            </a:r>
            <a:r>
              <a:rPr lang="en-US" altLang="zh-CN" sz="1100"/>
              <a:t>over RM-STC</a:t>
            </a:r>
            <a:r>
              <a:rPr lang="x-none" altLang="en-US" sz="1100"/>
              <a:t>.</a:t>
            </a:r>
            <a:endParaRPr lang="x-none" altLang="en-US" sz="1100"/>
          </a:p>
        </p:txBody>
      </p:sp>
      <p:sp>
        <p:nvSpPr>
          <p:cNvPr id="4" name="文本框 3"/>
          <p:cNvSpPr txBox="1"/>
          <p:nvPr/>
        </p:nvSpPr>
        <p:spPr>
          <a:xfrm>
            <a:off x="4251960" y="1587500"/>
            <a:ext cx="1688465" cy="598805"/>
          </a:xfrm>
          <a:prstGeom prst="rect">
            <a:avLst/>
          </a:prstGeom>
          <a:solidFill>
            <a:schemeClr val="accent6">
              <a:lumMod val="20000"/>
              <a:lumOff val="80000"/>
              <a:alpha val="95000"/>
            </a:schemeClr>
          </a:solidFill>
        </p:spPr>
        <p:txBody>
          <a:bodyPr wrap="square" rtlCol="0">
            <a:spAutoFit/>
          </a:bodyPr>
          <a:p>
            <a:pPr algn="just"/>
            <a:r>
              <a:rPr lang="en-US" altLang="zh-CN" sz="1100" b="1">
                <a:solidFill>
                  <a:srgbClr val="C00000"/>
                </a:solidFill>
                <a:latin typeface="Arial" panose="020B0604020202090204" pitchFamily="34" charset="0"/>
                <a:cs typeface="Arial" panose="020B0604020202090204" pitchFamily="34" charset="0"/>
              </a:rPr>
              <a:t>1.</a:t>
            </a:r>
            <a:r>
              <a:rPr lang="x-none" altLang="en-US" sz="1100" b="1">
                <a:solidFill>
                  <a:srgbClr val="C00000"/>
                </a:solidFill>
                <a:latin typeface="Arial" panose="020B0604020202090204" pitchFamily="34" charset="0"/>
                <a:cs typeface="Arial" panose="020B0604020202090204" pitchFamily="34" charset="0"/>
              </a:rPr>
              <a:t>4</a:t>
            </a:r>
            <a:r>
              <a:rPr lang="en-US" altLang="x-none" sz="1100" b="1">
                <a:solidFill>
                  <a:srgbClr val="C00000"/>
                </a:solidFill>
                <a:latin typeface="Arial" panose="020B0604020202090204" pitchFamily="34" charset="0"/>
                <a:cs typeface="Arial" panose="020B0604020202090204" pitchFamily="34" charset="0"/>
              </a:rPr>
              <a:t>3</a:t>
            </a:r>
            <a:r>
              <a:rPr lang="en-US" altLang="en-US" sz="1100" b="1">
                <a:solidFill>
                  <a:srgbClr val="C00000"/>
                </a:solidFill>
                <a:latin typeface="Arial" panose="020B0604020202090204" pitchFamily="34" charset="0"/>
                <a:cs typeface="Arial" panose="020B0604020202090204" pitchFamily="34" charset="0"/>
              </a:rPr>
              <a:t>×</a:t>
            </a:r>
            <a:r>
              <a:rPr lang="en-US" altLang="zh-CN" sz="1100"/>
              <a:t> speedup </a:t>
            </a:r>
            <a:r>
              <a:rPr lang="x-none" altLang="en-US" sz="1100"/>
              <a:t>&amp; </a:t>
            </a:r>
            <a:r>
              <a:rPr lang="x-none" altLang="en-US" sz="1100" b="1">
                <a:solidFill>
                  <a:srgbClr val="C00000"/>
                </a:solidFill>
                <a:latin typeface="Arial" panose="020B0604020202090204" pitchFamily="34" charset="0"/>
                <a:cs typeface="Arial" panose="020B0604020202090204" pitchFamily="34" charset="0"/>
              </a:rPr>
              <a:t>1.5</a:t>
            </a:r>
            <a:r>
              <a:rPr lang="en-US" altLang="x-none" sz="1100" b="1">
                <a:solidFill>
                  <a:srgbClr val="C00000"/>
                </a:solidFill>
                <a:latin typeface="Arial" panose="020B0604020202090204" pitchFamily="34" charset="0"/>
                <a:cs typeface="Arial" panose="020B0604020202090204" pitchFamily="34" charset="0"/>
              </a:rPr>
              <a:t>1</a:t>
            </a:r>
            <a:r>
              <a:rPr lang="en-US" altLang="en-US" sz="1100" b="1">
                <a:solidFill>
                  <a:srgbClr val="C00000"/>
                </a:solidFill>
                <a:latin typeface="Arial" panose="020B0604020202090204" pitchFamily="34" charset="0"/>
                <a:cs typeface="Arial" panose="020B0604020202090204" pitchFamily="34" charset="0"/>
                <a:sym typeface="+mn-ea"/>
              </a:rPr>
              <a:t>×</a:t>
            </a:r>
            <a:r>
              <a:rPr lang="x-none" altLang="en-US" sz="1100">
                <a:solidFill>
                  <a:srgbClr val="C00000"/>
                </a:solidFill>
              </a:rPr>
              <a:t> </a:t>
            </a:r>
            <a:r>
              <a:rPr lang="x-none" altLang="en-US" sz="1100"/>
              <a:t>energy efficiency </a:t>
            </a:r>
            <a:r>
              <a:rPr lang="en-US" altLang="zh-CN" sz="1100"/>
              <a:t>over RM-STC</a:t>
            </a:r>
            <a:r>
              <a:rPr lang="x-none" altLang="en-US" sz="1100"/>
              <a:t>.</a:t>
            </a:r>
            <a:endParaRPr lang="x-none" altLang="en-US" sz="1100"/>
          </a:p>
        </p:txBody>
      </p:sp>
      <p:sp>
        <p:nvSpPr>
          <p:cNvPr id="7" name="文本框 6"/>
          <p:cNvSpPr txBox="1"/>
          <p:nvPr/>
        </p:nvSpPr>
        <p:spPr>
          <a:xfrm>
            <a:off x="850265" y="2696845"/>
            <a:ext cx="4846955" cy="260350"/>
          </a:xfrm>
          <a:prstGeom prst="rect">
            <a:avLst/>
          </a:prstGeom>
          <a:solidFill>
            <a:srgbClr val="F0DCF7">
              <a:alpha val="95000"/>
            </a:srgbClr>
          </a:solidFill>
        </p:spPr>
        <p:txBody>
          <a:bodyPr wrap="square" rtlCol="0">
            <a:spAutoFit/>
          </a:bodyPr>
          <a:p>
            <a:r>
              <a:rPr lang="en-US" altLang="zh-CN" sz="1100" b="1">
                <a:latin typeface="Arial" panose="020B0604020202090204" pitchFamily="34" charset="0"/>
                <a:cs typeface="Arial" panose="020B0604020202090204" pitchFamily="34" charset="0"/>
              </a:rPr>
              <a:t>Speedup</a:t>
            </a:r>
            <a:r>
              <a:rPr lang="x-none" altLang="en-US" sz="1100" b="1">
                <a:latin typeface="Arial" panose="020B0604020202090204" pitchFamily="34" charset="0"/>
                <a:cs typeface="Arial" panose="020B0604020202090204" pitchFamily="34" charset="0"/>
              </a:rPr>
              <a:t> Reason</a:t>
            </a:r>
            <a:r>
              <a:rPr lang="x-none" altLang="en-US" sz="1100"/>
              <a:t>:</a:t>
            </a:r>
            <a:r>
              <a:rPr lang="en-US" altLang="zh-CN" sz="1100"/>
              <a:t> </a:t>
            </a:r>
            <a:r>
              <a:rPr lang="en-US" altLang="zh-CN" sz="1100">
                <a:solidFill>
                  <a:srgbClr val="C00000"/>
                </a:solidFill>
              </a:rPr>
              <a:t>Fine-grained task concatenation</a:t>
            </a:r>
            <a:r>
              <a:rPr lang="en-US" altLang="zh-CN" sz="1100"/>
              <a:t> improves throughput.</a:t>
            </a:r>
            <a:endParaRPr lang="en-US" altLang="zh-CN" sz="1100"/>
          </a:p>
        </p:txBody>
      </p:sp>
      <p:sp>
        <p:nvSpPr>
          <p:cNvPr id="11" name="文本框 10"/>
          <p:cNvSpPr txBox="1"/>
          <p:nvPr/>
        </p:nvSpPr>
        <p:spPr>
          <a:xfrm>
            <a:off x="6171565" y="1114425"/>
            <a:ext cx="2494915" cy="768350"/>
          </a:xfrm>
          <a:prstGeom prst="rect">
            <a:avLst/>
          </a:prstGeom>
          <a:solidFill>
            <a:srgbClr val="F0DCF7">
              <a:alpha val="95000"/>
            </a:srgbClr>
          </a:solidFill>
        </p:spPr>
        <p:txBody>
          <a:bodyPr wrap="square" rtlCol="0">
            <a:spAutoFit/>
          </a:bodyPr>
          <a:p>
            <a:r>
              <a:rPr lang="x-none" altLang="en-US" sz="1100" b="1">
                <a:latin typeface="Arial Regular" panose="020B0604020202090204" charset="0"/>
                <a:cs typeface="Arial Regular" panose="020B0604020202090204" charset="0"/>
              </a:rPr>
              <a:t>Energy</a:t>
            </a:r>
            <a:r>
              <a:rPr lang="en-US" altLang="zh-CN" sz="1100" b="1">
                <a:latin typeface="Arial Regular" panose="020B0604020202090204" charset="0"/>
                <a:cs typeface="Arial Regular" panose="020B0604020202090204" charset="0"/>
              </a:rPr>
              <a:t> </a:t>
            </a:r>
            <a:r>
              <a:rPr lang="x-none" sz="1100" b="1">
                <a:latin typeface="Arial Regular" panose="020B0604020202090204" charset="0"/>
                <a:cs typeface="Arial Regular" panose="020B0604020202090204" charset="0"/>
              </a:rPr>
              <a:t>Reduction</a:t>
            </a:r>
            <a:r>
              <a:rPr lang="en-US" altLang="x-none" sz="1100" b="1">
                <a:latin typeface="Arial Regular" panose="020B0604020202090204" charset="0"/>
                <a:cs typeface="Arial Regular" panose="020B0604020202090204" charset="0"/>
              </a:rPr>
              <a:t> Re</a:t>
            </a:r>
            <a:r>
              <a:rPr lang="x-none" altLang="en-US" sz="1100" b="1">
                <a:latin typeface="Arial Regular" panose="020B0604020202090204" charset="0"/>
                <a:cs typeface="Arial Regular" panose="020B0604020202090204" charset="0"/>
              </a:rPr>
              <a:t>ason </a:t>
            </a:r>
            <a:r>
              <a:rPr lang="en-US" altLang="x-none" sz="1100" b="1">
                <a:latin typeface="Arial Regular" panose="020B0604020202090204" charset="0"/>
                <a:cs typeface="Arial Regular" panose="020B0604020202090204" charset="0"/>
              </a:rPr>
              <a:t>1</a:t>
            </a:r>
            <a:r>
              <a:rPr lang="x-none" altLang="en-US" sz="1100">
                <a:latin typeface="Arial Regular" panose="020B0604020202090204" charset="0"/>
                <a:cs typeface="Arial Regular" panose="020B0604020202090204" charset="0"/>
              </a:rPr>
              <a:t>: </a:t>
            </a:r>
            <a:r>
              <a:rPr lang="x-none" altLang="en-US" sz="1100">
                <a:solidFill>
                  <a:srgbClr val="C00000"/>
                </a:solidFill>
                <a:latin typeface="Arial Regular" panose="020B0604020202090204" charset="0"/>
                <a:cs typeface="Arial Regular" panose="020B0604020202090204" charset="0"/>
              </a:rPr>
              <a:t>SDPU</a:t>
            </a:r>
            <a:r>
              <a:rPr lang="x-none" altLang="en-US" sz="1100">
                <a:latin typeface="Arial Regular" panose="020B0604020202090204" charset="0"/>
                <a:cs typeface="Arial Regular" panose="020B0604020202090204" charset="0"/>
              </a:rPr>
              <a:t> reduce</a:t>
            </a:r>
            <a:r>
              <a:rPr lang="en-US" altLang="x-none" sz="1100">
                <a:latin typeface="Arial Regular" panose="020B0604020202090204" charset="0"/>
                <a:cs typeface="Arial Regular" panose="020B0604020202090204" charset="0"/>
              </a:rPr>
              <a:t> </a:t>
            </a:r>
            <a:r>
              <a:rPr lang="x-none" altLang="en-US" sz="1100">
                <a:latin typeface="Arial Regular" panose="020B0604020202090204" charset="0"/>
                <a:cs typeface="Arial Regular" panose="020B0604020202090204" charset="0"/>
              </a:rPr>
              <a:t>write traffic, and </a:t>
            </a:r>
            <a:r>
              <a:rPr lang="x-none" altLang="en-US" sz="1100">
                <a:solidFill>
                  <a:srgbClr val="C00000"/>
                </a:solidFill>
                <a:latin typeface="Arial Regular" panose="020B0604020202090204" charset="0"/>
                <a:cs typeface="Arial Regular" panose="020B0604020202090204" charset="0"/>
              </a:rPr>
              <a:t>DPG dynamic activation</a:t>
            </a:r>
            <a:r>
              <a:rPr lang="x-none" altLang="en-US" sz="1100">
                <a:latin typeface="Arial Regular" panose="020B0604020202090204" charset="0"/>
                <a:cs typeface="Arial Regular" panose="020B0604020202090204" charset="0"/>
              </a:rPr>
              <a:t> reduce energy per bit traffic.</a:t>
            </a:r>
            <a:endParaRPr lang="en-US" altLang="zh-CN" sz="1100">
              <a:latin typeface="Arial Regular" panose="020B0604020202090204" charset="0"/>
              <a:cs typeface="Arial Regular" panose="020B0604020202090204" charset="0"/>
            </a:endParaRPr>
          </a:p>
        </p:txBody>
      </p:sp>
      <p:sp>
        <p:nvSpPr>
          <p:cNvPr id="12" name="文本框 11"/>
          <p:cNvSpPr txBox="1"/>
          <p:nvPr/>
        </p:nvSpPr>
        <p:spPr>
          <a:xfrm>
            <a:off x="6167120" y="2569210"/>
            <a:ext cx="2494915" cy="598805"/>
          </a:xfrm>
          <a:prstGeom prst="rect">
            <a:avLst/>
          </a:prstGeom>
          <a:solidFill>
            <a:srgbClr val="F0DCF7">
              <a:alpha val="95000"/>
            </a:srgbClr>
          </a:solidFill>
        </p:spPr>
        <p:txBody>
          <a:bodyPr wrap="square" rtlCol="0">
            <a:spAutoFit/>
          </a:bodyPr>
          <a:p>
            <a:r>
              <a:rPr lang="x-none" altLang="en-US" sz="1100" b="1">
                <a:latin typeface="Arial Regular" panose="020B0604020202090204" charset="0"/>
                <a:cs typeface="Arial Regular" panose="020B0604020202090204" charset="0"/>
              </a:rPr>
              <a:t>Energy</a:t>
            </a:r>
            <a:r>
              <a:rPr lang="en-US" altLang="zh-CN" sz="1100" b="1">
                <a:latin typeface="Arial Regular" panose="020B0604020202090204" charset="0"/>
                <a:cs typeface="Arial Regular" panose="020B0604020202090204" charset="0"/>
              </a:rPr>
              <a:t> </a:t>
            </a:r>
            <a:r>
              <a:rPr lang="x-none" sz="1100" b="1">
                <a:latin typeface="Arial Regular" panose="020B0604020202090204" charset="0"/>
                <a:cs typeface="Arial Regular" panose="020B0604020202090204" charset="0"/>
              </a:rPr>
              <a:t>Reduction</a:t>
            </a:r>
            <a:r>
              <a:rPr lang="en-US" altLang="x-none" sz="1100" b="1">
                <a:latin typeface="Arial Regular" panose="020B0604020202090204" charset="0"/>
                <a:cs typeface="Arial Regular" panose="020B0604020202090204" charset="0"/>
              </a:rPr>
              <a:t> </a:t>
            </a:r>
            <a:r>
              <a:rPr lang="x-none" altLang="en-US" sz="1100" b="1">
                <a:latin typeface="Arial Regular" panose="020B0604020202090204" charset="0"/>
                <a:cs typeface="Arial Regular" panose="020B0604020202090204" charset="0"/>
              </a:rPr>
              <a:t>Reason 2</a:t>
            </a:r>
            <a:r>
              <a:rPr lang="x-none" altLang="en-US" sz="1100">
                <a:latin typeface="Arial Regular" panose="020B0604020202090204" charset="0"/>
                <a:cs typeface="Arial Regular" panose="020B0604020202090204" charset="0"/>
              </a:rPr>
              <a:t>: </a:t>
            </a:r>
            <a:r>
              <a:rPr lang="en-US" altLang="zh-CN" sz="1100">
                <a:solidFill>
                  <a:srgbClr val="C00000"/>
                </a:solidFill>
                <a:latin typeface="Arial Regular" panose="020B0604020202090204" charset="0"/>
                <a:cs typeface="Arial Regular" panose="020B0604020202090204" charset="0"/>
              </a:rPr>
              <a:t>Outer product tile task order</a:t>
            </a:r>
            <a:r>
              <a:rPr lang="en-US" altLang="zh-CN" sz="1100">
                <a:latin typeface="Arial Regular" panose="020B0604020202090204" charset="0"/>
                <a:cs typeface="Arial Regular" panose="020B0604020202090204" charset="0"/>
              </a:rPr>
              <a:t> improves the data reuse rate </a:t>
            </a:r>
            <a:r>
              <a:rPr lang="x-none" altLang="en-US" sz="1100">
                <a:latin typeface="Arial Regular" panose="020B0604020202090204" charset="0"/>
                <a:cs typeface="Arial Regular" panose="020B0604020202090204" charset="0"/>
              </a:rPr>
              <a:t>of matrices A and B</a:t>
            </a:r>
            <a:r>
              <a:rPr lang="en-US" altLang="zh-CN" sz="1100">
                <a:latin typeface="Arial Regular" panose="020B0604020202090204" charset="0"/>
                <a:cs typeface="Arial Regular" panose="020B0604020202090204" charset="0"/>
              </a:rPr>
              <a:t>.</a:t>
            </a:r>
            <a:endParaRPr lang="en-US" altLang="zh-CN" sz="1100">
              <a:latin typeface="Arial Regular" panose="020B0604020202090204" charset="0"/>
              <a:cs typeface="Arial Regular" panose="020B060402020209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9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9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8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8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spid="7" grpId="0" bldLvl="0" animBg="1"/>
      <p:bldP spid="7" grpId="1" animBg="1"/>
      <p:bldP spid="11" grpId="0" bldLvl="0" animBg="1"/>
      <p:bldP spid="11" grpId="1" animBg="1"/>
      <p:bldP spid="12" grpId="0" bldLvl="0" animBg="1"/>
      <p:bldP spid="12" grpId="1" animBg="1"/>
      <p:bldP spid="5" grpId="0" bldLvl="0" animBg="1"/>
      <p:bldP spid="5" grpId="1" animBg="1"/>
      <p:bldP spid="3" grpId="0" bldLvl="0" animBg="1"/>
      <p:bldP spid="3" grpId="1" animBg="1"/>
      <p:bldP spid="4" grpId="0" bldLvl="0" animBg="1"/>
      <p:bldP spid="4"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596" name="Shape 596"/>
        <p:cNvGrpSpPr/>
        <p:nvPr/>
      </p:nvGrpSpPr>
      <p:grpSpPr>
        <a:xfrm>
          <a:off x="0" y="0"/>
          <a:ext cx="0" cy="0"/>
          <a:chOff x="0" y="0"/>
          <a:chExt cx="0" cy="0"/>
        </a:xfrm>
      </p:grpSpPr>
      <p:sp>
        <p:nvSpPr>
          <p:cNvPr id="597" name="Google Shape;597;p48"/>
          <p:cNvSpPr txBox="1"/>
          <p:nvPr>
            <p:ph type="body" idx="1"/>
          </p:nvPr>
        </p:nvSpPr>
        <p:spPr>
          <a:xfrm>
            <a:off x="413385" y="141923"/>
            <a:ext cx="6859429" cy="461963"/>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2400"/>
              <a:buFont typeface="Arial" panose="020B0604020202090204"/>
              <a:buNone/>
            </a:pPr>
            <a:r>
              <a:rPr lang="zh-CN"/>
              <a:t>AMG Solver</a:t>
            </a:r>
            <a:endParaRPr lang="zh-CN"/>
          </a:p>
        </p:txBody>
      </p:sp>
      <p:sp>
        <p:nvSpPr>
          <p:cNvPr id="598" name="Google Shape;598;p48"/>
          <p:cNvSpPr txBox="1"/>
          <p:nvPr>
            <p:ph type="dt" idx="10"/>
          </p:nvPr>
        </p:nvSpPr>
        <p:spPr>
          <a:xfrm>
            <a:off x="0" y="4943966"/>
            <a:ext cx="2133600" cy="216086"/>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BB962C8B-B14F-4D97-AF65-F5344CB8AC3E}" type="datetime1">
              <a:rPr lang="en-US" b="0"/>
            </a:fld>
            <a:endParaRPr b="0"/>
          </a:p>
        </p:txBody>
      </p:sp>
      <p:sp>
        <p:nvSpPr>
          <p:cNvPr id="600" name="Google Shape;600;p48"/>
          <p:cNvSpPr txBox="1"/>
          <p:nvPr/>
        </p:nvSpPr>
        <p:spPr>
          <a:xfrm>
            <a:off x="0" y="4943966"/>
            <a:ext cx="2133600" cy="216086"/>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900" b="0">
              <a:solidFill>
                <a:srgbClr val="3B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pic>
        <p:nvPicPr>
          <p:cNvPr id="601" name="Google Shape;601;p48" descr="CleanShot 2025-11-27 at 02.02.34@2x"/>
          <p:cNvPicPr preferRelativeResize="0"/>
          <p:nvPr/>
        </p:nvPicPr>
        <p:blipFill rotWithShape="1">
          <a:blip r:embed="rId1"/>
          <a:srcRect/>
          <a:stretch>
            <a:fillRect/>
          </a:stretch>
        </p:blipFill>
        <p:spPr>
          <a:xfrm>
            <a:off x="469106" y="2049304"/>
            <a:ext cx="8143875" cy="2856071"/>
          </a:xfrm>
          <a:prstGeom prst="rect">
            <a:avLst/>
          </a:prstGeom>
          <a:noFill/>
          <a:ln>
            <a:noFill/>
          </a:ln>
        </p:spPr>
      </p:pic>
      <p:sp>
        <p:nvSpPr>
          <p:cNvPr id="602" name="Google Shape;602;p48"/>
          <p:cNvSpPr txBox="1"/>
          <p:nvPr/>
        </p:nvSpPr>
        <p:spPr>
          <a:xfrm>
            <a:off x="413385" y="871220"/>
            <a:ext cx="8512810" cy="990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200" b="0">
                <a:solidFill>
                  <a:schemeClr val="dk1"/>
                </a:solidFill>
                <a:latin typeface="Arial" panose="020B0604020202090204"/>
                <a:ea typeface="Arial" panose="020B0604020202090204"/>
                <a:cs typeface="Arial" panose="020B0604020202090204"/>
                <a:sym typeface="Arial" panose="020B0604020202090204"/>
              </a:rPr>
              <a:t>Uni-STC achieves superior performance on both SpMV and SpGEMM operators</a:t>
            </a:r>
            <a:r>
              <a:rPr lang="x-none" altLang="zh-CN" sz="1200" b="0">
                <a:solidFill>
                  <a:schemeClr val="dk1"/>
                </a:solidFill>
                <a:latin typeface="Arial" panose="020B0604020202090204"/>
                <a:ea typeface="Arial" panose="020B0604020202090204"/>
                <a:cs typeface="Arial" panose="020B0604020202090204"/>
                <a:sym typeface="Arial" panose="020B0604020202090204"/>
              </a:rPr>
              <a:t>:</a:t>
            </a:r>
            <a:endParaRPr sz="1200" b="0">
              <a:solidFill>
                <a:schemeClr val="dk1"/>
              </a:solidFill>
              <a:latin typeface="Arial" panose="020B0604020202090204"/>
              <a:ea typeface="Arial" panose="020B0604020202090204"/>
              <a:cs typeface="Arial" panose="020B0604020202090204"/>
              <a:sym typeface="Arial" panose="020B0604020202090204"/>
            </a:endParaRPr>
          </a:p>
          <a:p>
            <a:pPr marL="254000" marR="0" lvl="0" indent="-247650" algn="l" rtl="0">
              <a:spcBef>
                <a:spcPts val="0"/>
              </a:spcBef>
              <a:spcAft>
                <a:spcPts val="0"/>
              </a:spcAft>
              <a:buClr>
                <a:schemeClr val="dk1"/>
              </a:buClr>
              <a:buSzPts val="1500"/>
              <a:buFont typeface="Arial" panose="020B0604020202090204"/>
              <a:buChar char="•"/>
            </a:pPr>
            <a:r>
              <a:rPr lang="zh-CN" sz="1200" b="0">
                <a:solidFill>
                  <a:schemeClr val="dk1"/>
                </a:solidFill>
                <a:latin typeface="Arial" panose="020B0604020202090204"/>
                <a:ea typeface="Arial" panose="020B0604020202090204"/>
                <a:cs typeface="Arial" panose="020B0604020202090204"/>
                <a:sym typeface="Arial" panose="020B0604020202090204"/>
              </a:rPr>
              <a:t>Consistently best: Outperforms all baselines (SIGMA, GAMMA, RM-STC, Trapezoid). </a:t>
            </a:r>
            <a:endParaRPr sz="1200" b="0">
              <a:solidFill>
                <a:schemeClr val="dk1"/>
              </a:solidFill>
              <a:latin typeface="Arial" panose="020B0604020202090204"/>
              <a:ea typeface="Arial" panose="020B0604020202090204"/>
              <a:cs typeface="Arial" panose="020B0604020202090204"/>
              <a:sym typeface="Arial" panose="020B0604020202090204"/>
            </a:endParaRPr>
          </a:p>
          <a:p>
            <a:pPr marL="254000" marR="0" lvl="0" indent="-247650" algn="l" rtl="0">
              <a:spcBef>
                <a:spcPts val="0"/>
              </a:spcBef>
              <a:spcAft>
                <a:spcPts val="0"/>
              </a:spcAft>
              <a:buClr>
                <a:schemeClr val="dk1"/>
              </a:buClr>
              <a:buSzPts val="1500"/>
              <a:buFont typeface="Arial" panose="020B0604020202090204"/>
              <a:buChar char="•"/>
            </a:pPr>
            <a:r>
              <a:rPr lang="zh-CN" sz="1200" b="0">
                <a:solidFill>
                  <a:schemeClr val="dk1"/>
                </a:solidFill>
                <a:latin typeface="Arial" panose="020B0604020202090204"/>
                <a:ea typeface="Arial" panose="020B0604020202090204"/>
                <a:cs typeface="Arial" panose="020B0604020202090204"/>
                <a:sym typeface="Arial" panose="020B0604020202090204"/>
              </a:rPr>
              <a:t>Balanced acceleration: Unlike Trapezoid which struggles with SpGEMM (1.06×), Uni-STC excels in both SpMV (</a:t>
            </a:r>
            <a:r>
              <a:rPr lang="zh-CN" sz="1200" b="0">
                <a:solidFill>
                  <a:srgbClr val="C00000"/>
                </a:solidFill>
                <a:latin typeface="Arial" panose="020B0604020202090204"/>
                <a:ea typeface="Arial" panose="020B0604020202090204"/>
                <a:cs typeface="Arial" panose="020B0604020202090204"/>
                <a:sym typeface="Arial" panose="020B0604020202090204"/>
              </a:rPr>
              <a:t>4.84×</a:t>
            </a:r>
            <a:r>
              <a:rPr lang="zh-CN" sz="1200" b="0">
                <a:solidFill>
                  <a:schemeClr val="dk1"/>
                </a:solidFill>
                <a:latin typeface="Arial" panose="020B0604020202090204"/>
                <a:ea typeface="Arial" panose="020B0604020202090204"/>
                <a:cs typeface="Arial" panose="020B0604020202090204"/>
                <a:sym typeface="Arial" panose="020B0604020202090204"/>
              </a:rPr>
              <a:t>) and SpGEMM (</a:t>
            </a:r>
            <a:r>
              <a:rPr lang="zh-CN" sz="1200" b="0">
                <a:solidFill>
                  <a:srgbClr val="C00000"/>
                </a:solidFill>
                <a:latin typeface="Arial" panose="020B0604020202090204"/>
                <a:ea typeface="Arial" panose="020B0604020202090204"/>
                <a:cs typeface="Arial" panose="020B0604020202090204"/>
                <a:sym typeface="Arial" panose="020B0604020202090204"/>
              </a:rPr>
              <a:t>2.46×</a:t>
            </a:r>
            <a:r>
              <a:rPr lang="zh-CN" sz="1200" b="0">
                <a:solidFill>
                  <a:schemeClr val="dk1"/>
                </a:solidFill>
                <a:latin typeface="Arial" panose="020B0604020202090204"/>
                <a:ea typeface="Arial" panose="020B0604020202090204"/>
                <a:cs typeface="Arial" panose="020B0604020202090204"/>
                <a:sym typeface="Arial" panose="020B0604020202090204"/>
              </a:rPr>
              <a:t>). </a:t>
            </a:r>
            <a:endParaRPr sz="1200" b="0">
              <a:solidFill>
                <a:schemeClr val="dk1"/>
              </a:solidFill>
              <a:latin typeface="Arial" panose="020B0604020202090204"/>
              <a:ea typeface="Arial" panose="020B0604020202090204"/>
              <a:cs typeface="Arial" panose="020B0604020202090204"/>
              <a:sym typeface="Arial" panose="020B0604020202090204"/>
            </a:endParaRPr>
          </a:p>
          <a:p>
            <a:pPr marL="254000" marR="0" lvl="0" indent="-247650" algn="l" rtl="0">
              <a:spcBef>
                <a:spcPts val="0"/>
              </a:spcBef>
              <a:spcAft>
                <a:spcPts val="0"/>
              </a:spcAft>
              <a:buClr>
                <a:schemeClr val="dk1"/>
              </a:buClr>
              <a:buSzPts val="1500"/>
              <a:buFont typeface="Arial" panose="020B0604020202090204"/>
              <a:buChar char="•"/>
            </a:pPr>
            <a:r>
              <a:rPr lang="zh-CN" sz="1200" b="0">
                <a:solidFill>
                  <a:schemeClr val="dk1"/>
                </a:solidFill>
                <a:latin typeface="Arial" panose="020B0604020202090204"/>
                <a:ea typeface="Arial" panose="020B0604020202090204"/>
                <a:cs typeface="Arial" panose="020B0604020202090204"/>
                <a:sym typeface="Arial" panose="020B0604020202090204"/>
              </a:rPr>
              <a:t>Overall speedup: Achieves a geomean speedup of </a:t>
            </a:r>
            <a:r>
              <a:rPr lang="zh-CN" sz="1200" b="0">
                <a:solidFill>
                  <a:srgbClr val="C00000"/>
                </a:solidFill>
                <a:latin typeface="Arial" panose="020B0604020202090204"/>
                <a:ea typeface="Arial" panose="020B0604020202090204"/>
                <a:cs typeface="Arial" panose="020B0604020202090204"/>
                <a:sym typeface="Arial" panose="020B0604020202090204"/>
              </a:rPr>
              <a:t>3.98×</a:t>
            </a:r>
            <a:r>
              <a:rPr lang="zh-CN" sz="1200" b="0">
                <a:solidFill>
                  <a:schemeClr val="dk1"/>
                </a:solidFill>
                <a:latin typeface="Arial" panose="020B0604020202090204"/>
                <a:ea typeface="Arial" panose="020B0604020202090204"/>
                <a:cs typeface="Arial" panose="020B0604020202090204"/>
                <a:sym typeface="Arial" panose="020B0604020202090204"/>
              </a:rPr>
              <a:t>.</a:t>
            </a:r>
            <a:endParaRPr sz="1200" b="0">
              <a:solidFill>
                <a:schemeClr val="dk1"/>
              </a:solidFill>
              <a:latin typeface="Arial" panose="020B0604020202090204"/>
              <a:ea typeface="Arial" panose="020B0604020202090204"/>
              <a:cs typeface="Arial" panose="020B0604020202090204"/>
              <a:sym typeface="Arial" panose="020B0604020202090204"/>
            </a:endParaRPr>
          </a:p>
        </p:txBody>
      </p:sp>
      <p:sp>
        <p:nvSpPr>
          <p:cNvPr id="2" name="灯片编号占位符 1"/>
          <p:cNvSpPr>
            <a:spLocks noGrp="1"/>
          </p:cNvSpPr>
          <p:nvPr>
            <p:ph type="sldNum" idx="12"/>
          </p:nvPr>
        </p:nvSpPr>
        <p:spPr/>
        <p:txBody>
          <a:bodyPr/>
          <a:p>
            <a:pPr marL="0" lvl="0" indent="0" algn="l" rtl="0">
              <a:spcBef>
                <a:spcPts val="0"/>
              </a:spcBef>
              <a:spcAft>
                <a:spcPts val="0"/>
              </a:spcAft>
              <a:buNone/>
            </a:pPr>
            <a:fld id="{00000000-1234-1234-1234-123412341234}" type="slidenum">
              <a:rPr lang="zh-CN"/>
            </a:fld>
            <a:endParaRPr b="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606" name="Shape 606"/>
        <p:cNvGrpSpPr/>
        <p:nvPr/>
      </p:nvGrpSpPr>
      <p:grpSpPr>
        <a:xfrm>
          <a:off x="0" y="0"/>
          <a:ext cx="0" cy="0"/>
          <a:chOff x="0" y="0"/>
          <a:chExt cx="0" cy="0"/>
        </a:xfrm>
      </p:grpSpPr>
      <p:sp>
        <p:nvSpPr>
          <p:cNvPr id="607" name="Google Shape;607;p49"/>
          <p:cNvSpPr txBox="1"/>
          <p:nvPr>
            <p:ph type="body" idx="1"/>
          </p:nvPr>
        </p:nvSpPr>
        <p:spPr>
          <a:xfrm>
            <a:off x="413385" y="141923"/>
            <a:ext cx="6859429" cy="461963"/>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2400"/>
              <a:buFont typeface="Arial" panose="020B0604020202090204"/>
              <a:buNone/>
            </a:pPr>
            <a:r>
              <a:rPr lang="zh-CN"/>
              <a:t>Sensitivity Analysis</a:t>
            </a:r>
            <a:endParaRPr lang="zh-CN"/>
          </a:p>
        </p:txBody>
      </p:sp>
      <p:sp>
        <p:nvSpPr>
          <p:cNvPr id="608" name="Google Shape;608;p49"/>
          <p:cNvSpPr txBox="1"/>
          <p:nvPr>
            <p:ph type="dt" idx="10"/>
          </p:nvPr>
        </p:nvSpPr>
        <p:spPr>
          <a:xfrm>
            <a:off x="0" y="4943966"/>
            <a:ext cx="2133600" cy="216086"/>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BB962C8B-B14F-4D97-AF65-F5344CB8AC3E}" type="datetime1">
              <a:rPr lang="en-US" b="0"/>
            </a:fld>
            <a:endParaRPr b="0"/>
          </a:p>
        </p:txBody>
      </p:sp>
      <p:sp>
        <p:nvSpPr>
          <p:cNvPr id="610" name="Google Shape;610;p49"/>
          <p:cNvSpPr txBox="1"/>
          <p:nvPr/>
        </p:nvSpPr>
        <p:spPr>
          <a:xfrm>
            <a:off x="0" y="4943966"/>
            <a:ext cx="2133600" cy="216086"/>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900" b="0">
              <a:solidFill>
                <a:srgbClr val="3B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pic>
        <p:nvPicPr>
          <p:cNvPr id="611" name="Google Shape;611;p49" descr="CleanShot 2025-11-27 at 02.12.21@2x"/>
          <p:cNvPicPr preferRelativeResize="0"/>
          <p:nvPr/>
        </p:nvPicPr>
        <p:blipFill rotWithShape="1">
          <a:blip r:embed="rId1"/>
          <a:srcRect/>
          <a:stretch>
            <a:fillRect/>
          </a:stretch>
        </p:blipFill>
        <p:spPr>
          <a:xfrm>
            <a:off x="443865" y="1703705"/>
            <a:ext cx="8196580" cy="2863850"/>
          </a:xfrm>
          <a:prstGeom prst="rect">
            <a:avLst/>
          </a:prstGeom>
          <a:noFill/>
          <a:ln>
            <a:noFill/>
          </a:ln>
        </p:spPr>
      </p:pic>
      <p:sp>
        <p:nvSpPr>
          <p:cNvPr id="612" name="Google Shape;612;p49"/>
          <p:cNvSpPr txBox="1"/>
          <p:nvPr/>
        </p:nvSpPr>
        <p:spPr>
          <a:xfrm>
            <a:off x="391478" y="815340"/>
            <a:ext cx="8553926" cy="62103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200" b="0">
                <a:solidFill>
                  <a:schemeClr val="dk1"/>
                </a:solidFill>
                <a:latin typeface="Arial" panose="020B0604020202090204"/>
                <a:ea typeface="Arial" panose="020B0604020202090204"/>
                <a:cs typeface="Arial" panose="020B0604020202090204"/>
                <a:sym typeface="Arial" panose="020B0604020202090204"/>
              </a:rPr>
              <a:t>When DPG = 8, SpMM and SpGEMM achieve </a:t>
            </a:r>
            <a:r>
              <a:rPr lang="x-none" altLang="zh-CN" sz="1200" b="0">
                <a:solidFill>
                  <a:schemeClr val="dk1"/>
                </a:solidFill>
                <a:latin typeface="Arial" panose="020B0604020202090204"/>
                <a:ea typeface="Arial" panose="020B0604020202090204"/>
                <a:cs typeface="Arial" panose="020B0604020202090204"/>
                <a:sym typeface="Arial" panose="020B0604020202090204"/>
              </a:rPr>
              <a:t>energy efficiency density (</a:t>
            </a:r>
            <a:r>
              <a:rPr lang="zh-CN" sz="1200" b="0">
                <a:solidFill>
                  <a:schemeClr val="dk1"/>
                </a:solidFill>
                <a:latin typeface="Arial" panose="020B0604020202090204"/>
                <a:ea typeface="Arial" panose="020B0604020202090204"/>
                <a:cs typeface="Arial" panose="020B0604020202090204"/>
                <a:sym typeface="Arial" panose="020B0604020202090204"/>
              </a:rPr>
              <a:t>EED</a:t>
            </a:r>
            <a:r>
              <a:rPr lang="x-none" altLang="zh-CN" sz="1200" b="0">
                <a:solidFill>
                  <a:schemeClr val="dk1"/>
                </a:solidFill>
                <a:latin typeface="Arial" panose="020B0604020202090204"/>
                <a:ea typeface="Arial" panose="020B0604020202090204"/>
                <a:cs typeface="Arial" panose="020B0604020202090204"/>
                <a:sym typeface="Arial" panose="020B0604020202090204"/>
              </a:rPr>
              <a:t>, energy efficiency / area)</a:t>
            </a:r>
            <a:r>
              <a:rPr lang="zh-CN" sz="1200" b="0">
                <a:solidFill>
                  <a:schemeClr val="dk1"/>
                </a:solidFill>
                <a:latin typeface="Arial" panose="020B0604020202090204"/>
                <a:ea typeface="Arial" panose="020B0604020202090204"/>
                <a:cs typeface="Arial" panose="020B0604020202090204"/>
                <a:sym typeface="Arial" panose="020B0604020202090204"/>
              </a:rPr>
              <a:t> close to the DPG = 16 configuration (</a:t>
            </a:r>
            <a:r>
              <a:rPr lang="zh-CN" sz="1200" b="0">
                <a:solidFill>
                  <a:srgbClr val="C00000"/>
                </a:solidFill>
                <a:latin typeface="Arial" panose="020B0604020202090204"/>
                <a:ea typeface="Arial" panose="020B0604020202090204"/>
                <a:cs typeface="Arial" panose="020B0604020202090204"/>
                <a:sym typeface="Arial" panose="020B0604020202090204"/>
              </a:rPr>
              <a:t>1.37× improvement over DPG = 4</a:t>
            </a:r>
            <a:r>
              <a:rPr lang="zh-CN" sz="1200" b="0">
                <a:solidFill>
                  <a:schemeClr val="dk1"/>
                </a:solidFill>
                <a:latin typeface="Arial" panose="020B0604020202090204"/>
                <a:ea typeface="Arial" panose="020B0604020202090204"/>
                <a:cs typeface="Arial" panose="020B0604020202090204"/>
                <a:sym typeface="Arial" panose="020B0604020202090204"/>
              </a:rPr>
              <a:t>), while the EED of SpMV and SpMSpV degrades slightly (</a:t>
            </a:r>
            <a:r>
              <a:rPr lang="zh-CN" sz="1200" b="0">
                <a:solidFill>
                  <a:schemeClr val="accent6">
                    <a:lumMod val="50000"/>
                  </a:schemeClr>
                </a:solidFill>
                <a:latin typeface="Arial" panose="020B0604020202090204"/>
                <a:ea typeface="Arial" panose="020B0604020202090204"/>
                <a:cs typeface="Arial" panose="020B0604020202090204"/>
                <a:sym typeface="Arial" panose="020B0604020202090204"/>
              </a:rPr>
              <a:t>1.1× lower than DPG = 4</a:t>
            </a:r>
            <a:r>
              <a:rPr lang="zh-CN" sz="1200" b="0">
                <a:solidFill>
                  <a:schemeClr val="dk1"/>
                </a:solidFill>
                <a:latin typeface="Arial" panose="020B0604020202090204"/>
                <a:ea typeface="Arial" panose="020B0604020202090204"/>
                <a:cs typeface="Arial" panose="020B0604020202090204"/>
                <a:sym typeface="Arial" panose="020B0604020202090204"/>
              </a:rPr>
              <a:t>). Therefore, Uni-STC adopts the default configuration of DPG = 8.</a:t>
            </a:r>
            <a:endParaRPr sz="1200" b="0">
              <a:solidFill>
                <a:schemeClr val="dk1"/>
              </a:solidFill>
              <a:latin typeface="Arial" panose="020B0604020202090204"/>
              <a:ea typeface="Arial" panose="020B0604020202090204"/>
              <a:cs typeface="Arial" panose="020B0604020202090204"/>
              <a:sym typeface="Arial" panose="020B0604020202090204"/>
            </a:endParaRPr>
          </a:p>
        </p:txBody>
      </p:sp>
      <p:sp>
        <p:nvSpPr>
          <p:cNvPr id="2" name="灯片编号占位符 1"/>
          <p:cNvSpPr>
            <a:spLocks noGrp="1"/>
          </p:cNvSpPr>
          <p:nvPr>
            <p:ph type="sldNum" idx="12"/>
          </p:nvPr>
        </p:nvSpPr>
        <p:spPr/>
        <p:txBody>
          <a:bodyPr/>
          <a:p>
            <a:pPr marL="0" lvl="0" indent="0" algn="l" rtl="0">
              <a:spcBef>
                <a:spcPts val="0"/>
              </a:spcBef>
              <a:spcAft>
                <a:spcPts val="0"/>
              </a:spcAft>
              <a:buNone/>
            </a:pPr>
            <a:fld id="{00000000-1234-1234-1234-123412341234}" type="slidenum">
              <a:rPr lang="zh-CN"/>
            </a:fld>
            <a:endParaRPr b="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616" name="Shape 616"/>
        <p:cNvGrpSpPr/>
        <p:nvPr/>
      </p:nvGrpSpPr>
      <p:grpSpPr>
        <a:xfrm>
          <a:off x="0" y="0"/>
          <a:ext cx="0" cy="0"/>
          <a:chOff x="0" y="0"/>
          <a:chExt cx="0" cy="0"/>
        </a:xfrm>
      </p:grpSpPr>
      <p:sp>
        <p:nvSpPr>
          <p:cNvPr id="617" name="Google Shape;617;p50"/>
          <p:cNvSpPr txBox="1"/>
          <p:nvPr>
            <p:ph type="body" idx="1"/>
          </p:nvPr>
        </p:nvSpPr>
        <p:spPr>
          <a:xfrm>
            <a:off x="413385" y="141923"/>
            <a:ext cx="6859429" cy="461963"/>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2400"/>
              <a:buFont typeface="Arial" panose="020B0604020202090204"/>
              <a:buNone/>
            </a:pPr>
            <a:r>
              <a:rPr lang="zh-CN"/>
              <a:t>Area</a:t>
            </a:r>
            <a:r>
              <a:rPr lang="en-US" altLang="zh-CN"/>
              <a:t> Ove</a:t>
            </a:r>
            <a:r>
              <a:rPr lang="x-none" altLang="en-US"/>
              <a:t>rhead</a:t>
            </a:r>
            <a:endParaRPr lang="x-none" altLang="en-US"/>
          </a:p>
        </p:txBody>
      </p:sp>
      <p:sp>
        <p:nvSpPr>
          <p:cNvPr id="618" name="Google Shape;618;p50"/>
          <p:cNvSpPr txBox="1"/>
          <p:nvPr>
            <p:ph type="dt" idx="10"/>
          </p:nvPr>
        </p:nvSpPr>
        <p:spPr>
          <a:xfrm>
            <a:off x="0" y="4943966"/>
            <a:ext cx="2133600" cy="216086"/>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BB962C8B-B14F-4D97-AF65-F5344CB8AC3E}" type="datetime1">
              <a:rPr lang="en-US" b="0"/>
            </a:fld>
            <a:endParaRPr b="0"/>
          </a:p>
        </p:txBody>
      </p:sp>
      <p:sp>
        <p:nvSpPr>
          <p:cNvPr id="620" name="Google Shape;620;p50"/>
          <p:cNvSpPr txBox="1"/>
          <p:nvPr/>
        </p:nvSpPr>
        <p:spPr>
          <a:xfrm>
            <a:off x="0" y="4943966"/>
            <a:ext cx="2133600" cy="216086"/>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900" b="0">
              <a:solidFill>
                <a:srgbClr val="3B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sp>
        <p:nvSpPr>
          <p:cNvPr id="622" name="Google Shape;622;p50"/>
          <p:cNvSpPr txBox="1"/>
          <p:nvPr/>
        </p:nvSpPr>
        <p:spPr>
          <a:xfrm>
            <a:off x="850265" y="3979545"/>
            <a:ext cx="7428865" cy="49784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400" b="0">
                <a:solidFill>
                  <a:schemeClr val="dk1"/>
                </a:solidFill>
                <a:latin typeface="Arial" panose="020B0604020202090204"/>
                <a:ea typeface="Arial" panose="020B0604020202090204"/>
                <a:cs typeface="Arial" panose="020B0604020202090204"/>
                <a:sym typeface="Arial" panose="020B0604020202090204"/>
              </a:rPr>
              <a:t>The area overhead compared to the RM-STC's 1.8% is increased by </a:t>
            </a:r>
            <a:r>
              <a:rPr lang="zh-CN" sz="1400" b="1">
                <a:solidFill>
                  <a:srgbClr val="385623"/>
                </a:solidFill>
                <a:latin typeface="Arial" panose="020B0604020202090204"/>
                <a:ea typeface="Arial" panose="020B0604020202090204"/>
                <a:cs typeface="Arial" panose="020B0604020202090204"/>
                <a:sym typeface="Arial" panose="020B0604020202090204"/>
              </a:rPr>
              <a:t>1.18x</a:t>
            </a:r>
            <a:r>
              <a:rPr lang="zh-CN" sz="1400" b="0">
                <a:solidFill>
                  <a:schemeClr val="dk1"/>
                </a:solidFill>
                <a:latin typeface="Arial" panose="020B0604020202090204"/>
                <a:ea typeface="Arial" panose="020B0604020202090204"/>
                <a:cs typeface="Arial" panose="020B0604020202090204"/>
                <a:sym typeface="Arial" panose="020B0604020202090204"/>
              </a:rPr>
              <a:t>, but the average energy efficiency improvement across the four sparse operators is </a:t>
            </a:r>
            <a:r>
              <a:rPr lang="zh-CN" sz="1400" b="1">
                <a:solidFill>
                  <a:srgbClr val="C00000"/>
                </a:solidFill>
                <a:latin typeface="Arial" panose="020B0604020202090204"/>
                <a:ea typeface="Arial" panose="020B0604020202090204"/>
                <a:cs typeface="Arial" panose="020B0604020202090204"/>
                <a:sym typeface="Arial" panose="020B0604020202090204"/>
              </a:rPr>
              <a:t>2.96x</a:t>
            </a:r>
            <a:r>
              <a:rPr lang="zh-CN" sz="1400" b="0">
                <a:solidFill>
                  <a:schemeClr val="dk1"/>
                </a:solidFill>
                <a:latin typeface="Arial" panose="020B0604020202090204"/>
                <a:ea typeface="Arial" panose="020B0604020202090204"/>
                <a:cs typeface="Arial" panose="020B0604020202090204"/>
                <a:sym typeface="Arial" panose="020B0604020202090204"/>
              </a:rPr>
              <a:t>.</a:t>
            </a:r>
            <a:endParaRPr sz="1400" b="0">
              <a:solidFill>
                <a:schemeClr val="dk1"/>
              </a:solidFill>
              <a:latin typeface="Arial" panose="020B0604020202090204"/>
              <a:ea typeface="Arial" panose="020B0604020202090204"/>
              <a:cs typeface="Arial" panose="020B0604020202090204"/>
              <a:sym typeface="Arial" panose="020B0604020202090204"/>
            </a:endParaRPr>
          </a:p>
        </p:txBody>
      </p:sp>
      <p:sp>
        <p:nvSpPr>
          <p:cNvPr id="2" name="灯片编号占位符 1"/>
          <p:cNvSpPr>
            <a:spLocks noGrp="1"/>
          </p:cNvSpPr>
          <p:nvPr>
            <p:ph type="sldNum" idx="12"/>
          </p:nvPr>
        </p:nvSpPr>
        <p:spPr/>
        <p:txBody>
          <a:bodyPr/>
          <a:p>
            <a:pPr marL="0" lvl="0" indent="0" algn="l" rtl="0">
              <a:spcBef>
                <a:spcPts val="0"/>
              </a:spcBef>
              <a:spcAft>
                <a:spcPts val="0"/>
              </a:spcAft>
              <a:buNone/>
            </a:pPr>
            <a:fld id="{00000000-1234-1234-1234-123412341234}" type="slidenum">
              <a:rPr lang="zh-CN"/>
            </a:fld>
            <a:endParaRPr b="0"/>
          </a:p>
        </p:txBody>
      </p:sp>
      <p:graphicFrame>
        <p:nvGraphicFramePr>
          <p:cNvPr id="3" name="表格 2"/>
          <p:cNvGraphicFramePr/>
          <p:nvPr>
            <p:custDataLst>
              <p:tags r:id="rId1"/>
            </p:custDataLst>
          </p:nvPr>
        </p:nvGraphicFramePr>
        <p:xfrm>
          <a:off x="1252855" y="1496060"/>
          <a:ext cx="6637020" cy="2072640"/>
        </p:xfrm>
        <a:graphic>
          <a:graphicData uri="http://schemas.openxmlformats.org/drawingml/2006/table">
            <a:tbl>
              <a:tblPr/>
              <a:tblGrid>
                <a:gridCol w="2212340"/>
                <a:gridCol w="2212340"/>
                <a:gridCol w="2212340"/>
              </a:tblGrid>
              <a:tr h="150495">
                <a:tc>
                  <a:txBody>
                    <a:bodyPr/>
                    <a:p>
                      <a:pPr algn="ctr" fontAlgn="base">
                        <a:spcBef>
                          <a:spcPct val="0"/>
                        </a:spcBef>
                        <a:spcAft>
                          <a:spcPct val="0"/>
                        </a:spcAft>
                      </a:pPr>
                      <a:r>
                        <a:rPr lang="en-US" altLang="zh-CN" sz="1200" b="1" i="0">
                          <a:solidFill>
                            <a:schemeClr val="tx1"/>
                          </a:solidFill>
                          <a:latin typeface="Arial Regular" panose="020B0604020202090204" charset="0"/>
                          <a:ea typeface="Merriweather"/>
                          <a:cs typeface="Arial Regular" panose="020B0604020202090204" charset="0"/>
                        </a:rPr>
                        <a:t>Module Name</a:t>
                      </a:r>
                      <a:endParaRPr lang="en-US" altLang="zh-CN" sz="1200" b="1" i="0">
                        <a:solidFill>
                          <a:schemeClr val="tx1"/>
                        </a:solidFill>
                        <a:latin typeface="Arial Regular" panose="020B0604020202090204" charset="0"/>
                        <a:ea typeface="Merriweather"/>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accent1">
                        <a:lumMod val="20000"/>
                        <a:lumOff val="80000"/>
                      </a:schemeClr>
                    </a:solidFill>
                  </a:tcPr>
                </a:tc>
                <a:tc>
                  <a:txBody>
                    <a:bodyPr/>
                    <a:p>
                      <a:pPr algn="ctr" fontAlgn="base">
                        <a:spcBef>
                          <a:spcPct val="0"/>
                        </a:spcBef>
                        <a:spcAft>
                          <a:spcPct val="0"/>
                        </a:spcAft>
                      </a:pPr>
                      <a:r>
                        <a:rPr lang="en-US" altLang="zh-CN" sz="1200" b="1" i="0">
                          <a:solidFill>
                            <a:schemeClr val="tx1"/>
                          </a:solidFill>
                          <a:latin typeface="Arial Regular" panose="020B0604020202090204" charset="0"/>
                          <a:ea typeface="Merriweather"/>
                          <a:cs typeface="Arial Regular" panose="020B0604020202090204" charset="0"/>
                        </a:rPr>
                        <a:t>Area (mm</a:t>
                      </a:r>
                      <a:r>
                        <a:rPr lang="en-US" altLang="zh-CN" sz="1200" b="1" i="0" baseline="30000">
                          <a:solidFill>
                            <a:schemeClr val="tx1"/>
                          </a:solidFill>
                          <a:latin typeface="Arial Regular" panose="020B0604020202090204" charset="0"/>
                          <a:ea typeface="Merriweather"/>
                          <a:cs typeface="Arial Regular" panose="020B0604020202090204" charset="0"/>
                        </a:rPr>
                        <a:t>2</a:t>
                      </a:r>
                      <a:r>
                        <a:rPr lang="en-US" altLang="zh-CN" sz="1200" b="1" i="0">
                          <a:solidFill>
                            <a:schemeClr val="tx1"/>
                          </a:solidFill>
                          <a:latin typeface="Arial Regular" panose="020B0604020202090204" charset="0"/>
                          <a:ea typeface="Merriweather"/>
                          <a:cs typeface="Arial Regular" panose="020B0604020202090204" charset="0"/>
                        </a:rPr>
                        <a:t>)</a:t>
                      </a:r>
                      <a:endParaRPr lang="en-US" altLang="zh-CN" sz="1200" b="1" i="0">
                        <a:solidFill>
                          <a:schemeClr val="tx1"/>
                        </a:solidFill>
                        <a:latin typeface="Arial Regular" panose="020B0604020202090204" charset="0"/>
                        <a:ea typeface="Merriweather"/>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accent1">
                        <a:lumMod val="20000"/>
                        <a:lumOff val="80000"/>
                      </a:schemeClr>
                    </a:solidFill>
                  </a:tcPr>
                </a:tc>
                <a:tc>
                  <a:txBody>
                    <a:bodyPr/>
                    <a:p>
                      <a:pPr algn="ctr" fontAlgn="base">
                        <a:spcBef>
                          <a:spcPct val="0"/>
                        </a:spcBef>
                        <a:spcAft>
                          <a:spcPct val="0"/>
                        </a:spcAft>
                      </a:pPr>
                      <a:r>
                        <a:rPr lang="en-US" altLang="zh-CN" sz="1200" b="1" i="0">
                          <a:solidFill>
                            <a:schemeClr val="tx1"/>
                          </a:solidFill>
                          <a:latin typeface="Arial Regular" panose="020B0604020202090204" charset="0"/>
                          <a:ea typeface="Merriweather"/>
                          <a:cs typeface="Arial Regular" panose="020B0604020202090204" charset="0"/>
                        </a:rPr>
                        <a:t>Percentage (%)</a:t>
                      </a:r>
                      <a:endParaRPr lang="en-US" altLang="zh-CN" sz="1200" b="1" i="0">
                        <a:solidFill>
                          <a:schemeClr val="tx1"/>
                        </a:solidFill>
                        <a:latin typeface="Arial Regular" panose="020B0604020202090204" charset="0"/>
                        <a:ea typeface="Merriweather"/>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accent1">
                        <a:lumMod val="20000"/>
                        <a:lumOff val="80000"/>
                      </a:schemeClr>
                    </a:solidFill>
                  </a:tcPr>
                </a:tc>
              </a:tr>
              <a:tr h="175260">
                <a:tc>
                  <a:txBody>
                    <a:bodyPr/>
                    <a:p>
                      <a:pPr fontAlgn="base">
                        <a:spcBef>
                          <a:spcPct val="0"/>
                        </a:spcBef>
                        <a:spcAft>
                          <a:spcPct val="0"/>
                        </a:spcAft>
                      </a:pPr>
                      <a:r>
                        <a:rPr lang="en-US" altLang="zh-CN" sz="1200" b="1" i="0">
                          <a:solidFill>
                            <a:schemeClr val="tx1"/>
                          </a:solidFill>
                          <a:latin typeface="Arial Regular" panose="020B0604020202090204" charset="0"/>
                          <a:ea typeface="DM Sans"/>
                          <a:cs typeface="Arial Regular" panose="020B0604020202090204" charset="0"/>
                        </a:rPr>
                        <a:t>Benes &amp; MUX networks</a:t>
                      </a:r>
                      <a:endParaRPr lang="en-US" altLang="zh-CN" sz="1200" b="1" i="0">
                        <a:solidFill>
                          <a:schemeClr val="tx1"/>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ctr" fontAlgn="base">
                        <a:spcBef>
                          <a:spcPct val="0"/>
                        </a:spcBef>
                        <a:spcAft>
                          <a:spcPct val="0"/>
                        </a:spcAft>
                      </a:pPr>
                      <a:r>
                        <a:rPr lang="en-US" altLang="zh-CN" sz="1200" b="0" i="0">
                          <a:solidFill>
                            <a:schemeClr val="tx1"/>
                          </a:solidFill>
                          <a:latin typeface="Arial Regular" panose="020B0604020202090204" charset="0"/>
                          <a:ea typeface="DM Sans"/>
                          <a:cs typeface="Arial Regular" panose="020B0604020202090204" charset="0"/>
                        </a:rPr>
                        <a:t>0.002</a:t>
                      </a:r>
                      <a:endParaRPr lang="en-US" altLang="zh-CN" sz="1200" b="0" i="0">
                        <a:solidFill>
                          <a:schemeClr val="tx1"/>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ctr" fontAlgn="base">
                        <a:spcBef>
                          <a:spcPct val="0"/>
                        </a:spcBef>
                        <a:spcAft>
                          <a:spcPct val="0"/>
                        </a:spcAft>
                      </a:pPr>
                      <a:r>
                        <a:rPr lang="en-US" altLang="zh-CN" sz="1200" b="0" i="0">
                          <a:solidFill>
                            <a:schemeClr val="tx1"/>
                          </a:solidFill>
                          <a:latin typeface="Arial Regular" panose="020B0604020202090204" charset="0"/>
                          <a:ea typeface="DM Sans"/>
                          <a:cs typeface="Arial Regular" panose="020B0604020202090204" charset="0"/>
                        </a:rPr>
                        <a:t>0.1</a:t>
                      </a:r>
                      <a:endParaRPr lang="en-US" altLang="zh-CN" sz="1200" b="0" i="0">
                        <a:solidFill>
                          <a:schemeClr val="tx1"/>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r>
              <a:tr h="139700">
                <a:tc>
                  <a:txBody>
                    <a:bodyPr/>
                    <a:p>
                      <a:pPr fontAlgn="base">
                        <a:spcBef>
                          <a:spcPct val="0"/>
                        </a:spcBef>
                        <a:spcAft>
                          <a:spcPct val="0"/>
                        </a:spcAft>
                      </a:pPr>
                      <a:r>
                        <a:rPr lang="en-US" altLang="zh-CN" sz="1200" b="1" i="0">
                          <a:solidFill>
                            <a:schemeClr val="tx1"/>
                          </a:solidFill>
                          <a:latin typeface="Arial Regular" panose="020B0604020202090204" charset="0"/>
                          <a:ea typeface="DM Sans"/>
                          <a:cs typeface="Arial Regular" panose="020B0604020202090204" charset="0"/>
                        </a:rPr>
                        <a:t>TMS &amp; DPG</a:t>
                      </a:r>
                      <a:endParaRPr lang="en-US" altLang="zh-CN" sz="1200" b="1" i="0">
                        <a:solidFill>
                          <a:schemeClr val="tx1"/>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ctr" fontAlgn="base">
                        <a:spcBef>
                          <a:spcPct val="0"/>
                        </a:spcBef>
                        <a:spcAft>
                          <a:spcPct val="0"/>
                        </a:spcAft>
                      </a:pPr>
                      <a:r>
                        <a:rPr lang="en-US" altLang="zh-CN" sz="1200" b="0" i="0">
                          <a:solidFill>
                            <a:schemeClr val="tx1"/>
                          </a:solidFill>
                          <a:latin typeface="Arial Regular" panose="020B0604020202090204" charset="0"/>
                          <a:ea typeface="DM Sans"/>
                          <a:cs typeface="Arial Regular" panose="020B0604020202090204" charset="0"/>
                        </a:rPr>
                        <a:t>0.012</a:t>
                      </a:r>
                      <a:endParaRPr lang="en-US" altLang="zh-CN" sz="1200" b="0" i="0">
                        <a:solidFill>
                          <a:schemeClr val="tx1"/>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ctr" fontAlgn="base">
                        <a:spcBef>
                          <a:spcPct val="0"/>
                        </a:spcBef>
                        <a:spcAft>
                          <a:spcPct val="0"/>
                        </a:spcAft>
                      </a:pPr>
                      <a:r>
                        <a:rPr lang="en-US" altLang="zh-CN" sz="1200" b="0" i="0">
                          <a:solidFill>
                            <a:schemeClr val="tx1"/>
                          </a:solidFill>
                          <a:latin typeface="Arial Regular" panose="020B0604020202090204" charset="0"/>
                          <a:ea typeface="DM Sans"/>
                          <a:cs typeface="Arial Regular" panose="020B0604020202090204" charset="0"/>
                        </a:rPr>
                        <a:t>0.6</a:t>
                      </a:r>
                      <a:endParaRPr lang="en-US" altLang="zh-CN" sz="1200" b="0" i="0">
                        <a:solidFill>
                          <a:schemeClr val="tx1"/>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r>
              <a:tr h="150495">
                <a:tc>
                  <a:txBody>
                    <a:bodyPr/>
                    <a:p>
                      <a:pPr fontAlgn="base">
                        <a:spcBef>
                          <a:spcPct val="0"/>
                        </a:spcBef>
                        <a:spcAft>
                          <a:spcPct val="0"/>
                        </a:spcAft>
                      </a:pPr>
                      <a:r>
                        <a:rPr lang="en-US" altLang="zh-CN" sz="1200" b="1" i="0">
                          <a:solidFill>
                            <a:schemeClr val="tx1"/>
                          </a:solidFill>
                          <a:latin typeface="Arial Regular" panose="020B0604020202090204" charset="0"/>
                          <a:ea typeface="DM Sans"/>
                          <a:cs typeface="Arial Regular" panose="020B0604020202090204" charset="0"/>
                        </a:rPr>
                        <a:t>Extra adders in SDPU</a:t>
                      </a:r>
                      <a:endParaRPr lang="en-US" altLang="zh-CN" sz="1200" b="1" i="0">
                        <a:solidFill>
                          <a:schemeClr val="tx1"/>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ctr" fontAlgn="base">
                        <a:spcBef>
                          <a:spcPct val="0"/>
                        </a:spcBef>
                        <a:spcAft>
                          <a:spcPct val="0"/>
                        </a:spcAft>
                      </a:pPr>
                      <a:r>
                        <a:rPr lang="en-US" altLang="zh-CN" sz="1200" b="0" i="0">
                          <a:solidFill>
                            <a:schemeClr val="tx1"/>
                          </a:solidFill>
                          <a:latin typeface="Arial Regular" panose="020B0604020202090204" charset="0"/>
                          <a:ea typeface="DM Sans"/>
                          <a:cs typeface="Arial Regular" panose="020B0604020202090204" charset="0"/>
                        </a:rPr>
                        <a:t>0.018</a:t>
                      </a:r>
                      <a:endParaRPr lang="en-US" altLang="zh-CN" sz="1200" b="0" i="0">
                        <a:solidFill>
                          <a:schemeClr val="tx1"/>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ctr" fontAlgn="base">
                        <a:spcBef>
                          <a:spcPct val="0"/>
                        </a:spcBef>
                        <a:spcAft>
                          <a:spcPct val="0"/>
                        </a:spcAft>
                      </a:pPr>
                      <a:r>
                        <a:rPr lang="en-US" altLang="zh-CN" sz="1200" b="0" i="0">
                          <a:solidFill>
                            <a:schemeClr val="tx1"/>
                          </a:solidFill>
                          <a:latin typeface="Arial Regular" panose="020B0604020202090204" charset="0"/>
                          <a:ea typeface="DM Sans"/>
                          <a:cs typeface="Arial Regular" panose="020B0604020202090204" charset="0"/>
                        </a:rPr>
                        <a:t>0.94</a:t>
                      </a:r>
                      <a:endParaRPr lang="en-US" altLang="zh-CN" sz="1200" b="0" i="0">
                        <a:solidFill>
                          <a:schemeClr val="tx1"/>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r>
              <a:tr h="135255">
                <a:tc>
                  <a:txBody>
                    <a:bodyPr/>
                    <a:p>
                      <a:pPr fontAlgn="base">
                        <a:spcBef>
                          <a:spcPct val="0"/>
                        </a:spcBef>
                        <a:spcAft>
                          <a:spcPct val="0"/>
                        </a:spcAft>
                      </a:pPr>
                      <a:r>
                        <a:rPr lang="en-US" altLang="zh-CN" sz="1200" b="1" i="0">
                          <a:solidFill>
                            <a:schemeClr val="tx1"/>
                          </a:solidFill>
                          <a:latin typeface="Arial Regular" panose="020B0604020202090204" charset="0"/>
                          <a:ea typeface="DM Sans"/>
                          <a:cs typeface="Arial Regular" panose="020B0604020202090204" charset="0"/>
                        </a:rPr>
                        <a:t>Meta data buffer (144B)</a:t>
                      </a:r>
                      <a:endParaRPr lang="en-US" altLang="zh-CN" sz="1200" b="1" i="0">
                        <a:solidFill>
                          <a:schemeClr val="tx1"/>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ctr" fontAlgn="base">
                        <a:spcBef>
                          <a:spcPct val="0"/>
                        </a:spcBef>
                        <a:spcAft>
                          <a:spcPct val="0"/>
                        </a:spcAft>
                      </a:pPr>
                      <a:r>
                        <a:rPr lang="en-US" altLang="zh-CN" sz="1200" b="0" i="0">
                          <a:solidFill>
                            <a:schemeClr val="tx1"/>
                          </a:solidFill>
                          <a:latin typeface="Arial Regular" panose="020B0604020202090204" charset="0"/>
                          <a:ea typeface="DM Sans"/>
                          <a:cs typeface="Arial Regular" panose="020B0604020202090204" charset="0"/>
                        </a:rPr>
                        <a:t>0.0005</a:t>
                      </a:r>
                      <a:endParaRPr lang="en-US" altLang="zh-CN" sz="1200" b="0" i="0">
                        <a:solidFill>
                          <a:schemeClr val="tx1"/>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ctr" fontAlgn="base">
                        <a:spcBef>
                          <a:spcPct val="0"/>
                        </a:spcBef>
                        <a:spcAft>
                          <a:spcPct val="0"/>
                        </a:spcAft>
                      </a:pPr>
                      <a:r>
                        <a:rPr lang="en-US" altLang="zh-CN" sz="1200" b="0" i="0">
                          <a:solidFill>
                            <a:schemeClr val="tx1"/>
                          </a:solidFill>
                          <a:latin typeface="Arial Regular" panose="020B0604020202090204" charset="0"/>
                          <a:ea typeface="DM Sans"/>
                          <a:cs typeface="Arial Regular" panose="020B0604020202090204" charset="0"/>
                        </a:rPr>
                        <a:t>0.03</a:t>
                      </a:r>
                      <a:endParaRPr lang="en-US" altLang="zh-CN" sz="1200" b="0" i="0">
                        <a:solidFill>
                          <a:schemeClr val="tx1"/>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r>
              <a:tr h="160020">
                <a:tc>
                  <a:txBody>
                    <a:bodyPr/>
                    <a:p>
                      <a:pPr fontAlgn="base">
                        <a:spcBef>
                          <a:spcPct val="0"/>
                        </a:spcBef>
                        <a:spcAft>
                          <a:spcPct val="0"/>
                        </a:spcAft>
                      </a:pPr>
                      <a:r>
                        <a:rPr lang="en-US" altLang="zh-CN" sz="1200" b="1" i="0">
                          <a:solidFill>
                            <a:schemeClr val="tx1"/>
                          </a:solidFill>
                          <a:latin typeface="Arial Regular" panose="020B0604020202090204" charset="0"/>
                          <a:ea typeface="DM Sans"/>
                          <a:cs typeface="Arial Regular" panose="020B0604020202090204" charset="0"/>
                        </a:rPr>
                        <a:t>Accumulate buffer (1KB)</a:t>
                      </a:r>
                      <a:endParaRPr lang="en-US" altLang="zh-CN" sz="1200" b="1" i="0">
                        <a:solidFill>
                          <a:schemeClr val="tx1"/>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ctr" fontAlgn="base">
                        <a:spcBef>
                          <a:spcPct val="0"/>
                        </a:spcBef>
                        <a:spcAft>
                          <a:spcPct val="0"/>
                        </a:spcAft>
                      </a:pPr>
                      <a:r>
                        <a:rPr lang="en-US" altLang="zh-CN" sz="1200" b="0" i="0">
                          <a:solidFill>
                            <a:schemeClr val="tx1"/>
                          </a:solidFill>
                          <a:latin typeface="Arial Regular" panose="020B0604020202090204" charset="0"/>
                          <a:ea typeface="DM Sans"/>
                          <a:cs typeface="Arial Regular" panose="020B0604020202090204" charset="0"/>
                        </a:rPr>
                        <a:t>0.003</a:t>
                      </a:r>
                      <a:endParaRPr lang="en-US" altLang="zh-CN" sz="1200" b="0" i="0">
                        <a:solidFill>
                          <a:schemeClr val="tx1"/>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ctr" fontAlgn="base">
                        <a:spcBef>
                          <a:spcPct val="0"/>
                        </a:spcBef>
                        <a:spcAft>
                          <a:spcPct val="0"/>
                        </a:spcAft>
                      </a:pPr>
                      <a:r>
                        <a:rPr lang="en-US" altLang="zh-CN" sz="1200" b="0" i="0">
                          <a:solidFill>
                            <a:schemeClr val="tx1"/>
                          </a:solidFill>
                          <a:latin typeface="Arial Regular" panose="020B0604020202090204" charset="0"/>
                          <a:ea typeface="DM Sans"/>
                          <a:cs typeface="Arial Regular" panose="020B0604020202090204" charset="0"/>
                        </a:rPr>
                        <a:t>0.15</a:t>
                      </a:r>
                      <a:endParaRPr lang="en-US" altLang="zh-CN" sz="1200" b="0" i="0">
                        <a:solidFill>
                          <a:schemeClr val="tx1"/>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r>
              <a:tr h="0">
                <a:tc>
                  <a:txBody>
                    <a:bodyPr/>
                    <a:p>
                      <a:pPr fontAlgn="base">
                        <a:spcBef>
                          <a:spcPct val="0"/>
                        </a:spcBef>
                        <a:spcAft>
                          <a:spcPct val="0"/>
                        </a:spcAft>
                      </a:pPr>
                      <a:r>
                        <a:rPr lang="en-US" altLang="zh-CN" sz="1200" b="1" i="0">
                          <a:solidFill>
                            <a:schemeClr val="tx1"/>
                          </a:solidFill>
                          <a:latin typeface="Arial Regular" panose="020B0604020202090204" charset="0"/>
                          <a:ea typeface="DM Sans"/>
                          <a:cs typeface="Arial Regular" panose="020B0604020202090204" charset="0"/>
                        </a:rPr>
                        <a:t>Matrix A buffer (2KB)</a:t>
                      </a:r>
                      <a:endParaRPr lang="en-US" altLang="zh-CN" sz="1200" b="1" i="0">
                        <a:solidFill>
                          <a:schemeClr val="tx1"/>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ctr" fontAlgn="base">
                        <a:spcBef>
                          <a:spcPct val="0"/>
                        </a:spcBef>
                        <a:spcAft>
                          <a:spcPct val="0"/>
                        </a:spcAft>
                      </a:pPr>
                      <a:r>
                        <a:rPr lang="en-US" altLang="zh-CN" sz="1200" b="0" i="0">
                          <a:solidFill>
                            <a:schemeClr val="tx1"/>
                          </a:solidFill>
                          <a:latin typeface="Arial Regular" panose="020B0604020202090204" charset="0"/>
                          <a:ea typeface="DM Sans"/>
                          <a:cs typeface="Arial Regular" panose="020B0604020202090204" charset="0"/>
                        </a:rPr>
                        <a:t>0.007</a:t>
                      </a:r>
                      <a:endParaRPr lang="en-US" altLang="zh-CN" sz="1200" b="0" i="0">
                        <a:solidFill>
                          <a:schemeClr val="tx1"/>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ctr" fontAlgn="base">
                        <a:spcBef>
                          <a:spcPct val="0"/>
                        </a:spcBef>
                        <a:spcAft>
                          <a:spcPct val="0"/>
                        </a:spcAft>
                      </a:pPr>
                      <a:r>
                        <a:rPr lang="en-US" altLang="zh-CN" sz="1200" b="0" i="0">
                          <a:solidFill>
                            <a:schemeClr val="tx1"/>
                          </a:solidFill>
                          <a:latin typeface="Arial Regular" panose="020B0604020202090204" charset="0"/>
                          <a:ea typeface="DM Sans"/>
                          <a:cs typeface="Arial Regular" panose="020B0604020202090204" charset="0"/>
                        </a:rPr>
                        <a:t>0.3</a:t>
                      </a:r>
                      <a:endParaRPr lang="en-US" altLang="zh-CN" sz="1200" b="0" i="0">
                        <a:solidFill>
                          <a:schemeClr val="tx1"/>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r>
              <a:tr h="0">
                <a:tc>
                  <a:txBody>
                    <a:bodyPr/>
                    <a:p>
                      <a:pPr fontAlgn="base">
                        <a:spcBef>
                          <a:spcPct val="0"/>
                        </a:spcBef>
                        <a:spcAft>
                          <a:spcPct val="0"/>
                        </a:spcAft>
                      </a:pPr>
                      <a:r>
                        <a:rPr lang="en-US" altLang="zh-CN" sz="1200" b="1" i="0">
                          <a:solidFill>
                            <a:schemeClr val="tx1"/>
                          </a:solidFill>
                          <a:latin typeface="Arial Regular" panose="020B0604020202090204" charset="0"/>
                          <a:ea typeface="DM Sans"/>
                          <a:cs typeface="Arial Regular" panose="020B0604020202090204" charset="0"/>
                        </a:rPr>
                        <a:t>Total Overhead</a:t>
                      </a:r>
                      <a:endParaRPr lang="en-US" altLang="zh-CN" sz="1200" b="1" i="0">
                        <a:solidFill>
                          <a:schemeClr val="tx1"/>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ctr" fontAlgn="base">
                        <a:spcBef>
                          <a:spcPct val="0"/>
                        </a:spcBef>
                        <a:spcAft>
                          <a:spcPct val="0"/>
                        </a:spcAft>
                      </a:pPr>
                      <a:r>
                        <a:rPr lang="en-US" altLang="zh-CN" sz="1200" b="1" i="0">
                          <a:solidFill>
                            <a:schemeClr val="tx1"/>
                          </a:solidFill>
                          <a:latin typeface="Arial Regular" panose="020B0604020202090204" charset="0"/>
                          <a:ea typeface="DM Sans"/>
                          <a:cs typeface="Arial Regular" panose="020B0604020202090204" charset="0"/>
                        </a:rPr>
                        <a:t>0.0425</a:t>
                      </a:r>
                      <a:endParaRPr lang="en-US" altLang="zh-CN" sz="1200" b="1" i="0">
                        <a:solidFill>
                          <a:schemeClr val="tx1"/>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ctr" fontAlgn="base">
                        <a:spcBef>
                          <a:spcPct val="0"/>
                        </a:spcBef>
                        <a:spcAft>
                          <a:spcPct val="0"/>
                        </a:spcAft>
                      </a:pPr>
                      <a:r>
                        <a:rPr lang="en-US" altLang="zh-CN" sz="1200" b="1" i="0">
                          <a:solidFill>
                            <a:schemeClr val="tx1"/>
                          </a:solidFill>
                          <a:latin typeface="Arial Regular" panose="020B0604020202090204" charset="0"/>
                          <a:ea typeface="DM Sans"/>
                          <a:cs typeface="Arial Regular" panose="020B0604020202090204" charset="0"/>
                        </a:rPr>
                        <a:t>2.12</a:t>
                      </a:r>
                      <a:endParaRPr lang="en-US" altLang="zh-CN" sz="1200" b="1" i="0">
                        <a:solidFill>
                          <a:schemeClr val="tx1"/>
                        </a:solidFill>
                        <a:latin typeface="Arial Regular" panose="020B0604020202090204" charset="0"/>
                        <a:ea typeface="DM Sans"/>
                        <a:cs typeface="Arial Regular" panose="020B0604020202090204" charset="0"/>
                      </a:endParaRPr>
                    </a:p>
                  </a:txBody>
                  <a:tcPr marL="89217" marR="89217" marT="38417" marB="38417"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r>
            </a:tbl>
          </a:graphicData>
        </a:graphic>
      </p:graphicFrame>
      <p:sp>
        <p:nvSpPr>
          <p:cNvPr id="4" name="文本框 3"/>
          <p:cNvSpPr txBox="1"/>
          <p:nvPr/>
        </p:nvSpPr>
        <p:spPr>
          <a:xfrm>
            <a:off x="2748915" y="3568700"/>
            <a:ext cx="3646805" cy="275590"/>
          </a:xfrm>
          <a:prstGeom prst="rect">
            <a:avLst/>
          </a:prstGeom>
          <a:noFill/>
        </p:spPr>
        <p:txBody>
          <a:bodyPr wrap="square" rtlCol="0">
            <a:spAutoFit/>
          </a:bodyPr>
          <a:p>
            <a:pPr algn="ctr"/>
            <a:r>
              <a:rPr lang="x-none" altLang="zh-CN" sz="1200"/>
              <a:t>Use yosys, FreePDK45 and CACTI7 to calculate.</a:t>
            </a:r>
            <a:endParaRPr lang="x-none" altLang="zh-CN" sz="12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626" name="Shape 626"/>
        <p:cNvGrpSpPr/>
        <p:nvPr/>
      </p:nvGrpSpPr>
      <p:grpSpPr>
        <a:xfrm>
          <a:off x="0" y="0"/>
          <a:ext cx="0" cy="0"/>
          <a:chOff x="0" y="0"/>
          <a:chExt cx="0" cy="0"/>
        </a:xfrm>
      </p:grpSpPr>
      <p:sp>
        <p:nvSpPr>
          <p:cNvPr id="627" name="Google Shape;627;p51"/>
          <p:cNvSpPr txBox="1"/>
          <p:nvPr>
            <p:ph type="dt" idx="10"/>
          </p:nvPr>
        </p:nvSpPr>
        <p:spPr>
          <a:xfrm>
            <a:off x="0" y="4943966"/>
            <a:ext cx="2133600" cy="216086"/>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BB962C8B-B14F-4D97-AF65-F5344CB8AC3E}" type="datetime1">
              <a:rPr lang="en-US" b="0"/>
            </a:fld>
            <a:endParaRPr b="0"/>
          </a:p>
        </p:txBody>
      </p:sp>
      <p:sp>
        <p:nvSpPr>
          <p:cNvPr id="629" name="Google Shape;629;p51"/>
          <p:cNvSpPr txBox="1"/>
          <p:nvPr/>
        </p:nvSpPr>
        <p:spPr>
          <a:xfrm>
            <a:off x="414866" y="2031310"/>
            <a:ext cx="1836204" cy="5300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3000" b="1">
                <a:solidFill>
                  <a:srgbClr val="1B5294"/>
                </a:solidFill>
                <a:latin typeface="Arial" panose="020B0604020202090204"/>
                <a:ea typeface="Arial" panose="020B0604020202090204"/>
                <a:cs typeface="Arial" panose="020B0604020202090204"/>
                <a:sym typeface="Arial" panose="020B0604020202090204"/>
              </a:rPr>
              <a:t>OUTLINE</a:t>
            </a:r>
            <a:endParaRPr sz="3000" b="1">
              <a:solidFill>
                <a:srgbClr val="1B5294"/>
              </a:solidFill>
              <a:latin typeface="Arial" panose="020B0604020202090204"/>
              <a:ea typeface="Arial" panose="020B0604020202090204"/>
              <a:cs typeface="Arial" panose="020B0604020202090204"/>
              <a:sym typeface="Arial" panose="020B0604020202090204"/>
            </a:endParaRPr>
          </a:p>
        </p:txBody>
      </p:sp>
      <p:cxnSp>
        <p:nvCxnSpPr>
          <p:cNvPr id="630" name="Google Shape;630;p51"/>
          <p:cNvCxnSpPr/>
          <p:nvPr/>
        </p:nvCxnSpPr>
        <p:spPr>
          <a:xfrm>
            <a:off x="2629376" y="789146"/>
            <a:ext cx="0" cy="3156109"/>
          </a:xfrm>
          <a:prstGeom prst="straightConnector1">
            <a:avLst/>
          </a:prstGeom>
          <a:noFill/>
          <a:ln w="34925" cap="flat" cmpd="sng">
            <a:solidFill>
              <a:srgbClr val="1B5294"/>
            </a:solidFill>
            <a:prstDash val="solid"/>
            <a:round/>
            <a:headEnd type="none" w="sm" len="sm"/>
            <a:tailEnd type="none" w="sm" len="sm"/>
          </a:ln>
        </p:spPr>
      </p:cxnSp>
      <p:grpSp>
        <p:nvGrpSpPr>
          <p:cNvPr id="631" name="Google Shape;631;p51"/>
          <p:cNvGrpSpPr/>
          <p:nvPr/>
        </p:nvGrpSpPr>
        <p:grpSpPr>
          <a:xfrm>
            <a:off x="3117056" y="876527"/>
            <a:ext cx="4530090" cy="391477"/>
            <a:chOff x="6545" y="1037"/>
            <a:chExt cx="9512" cy="822"/>
          </a:xfrm>
        </p:grpSpPr>
        <p:sp>
          <p:nvSpPr>
            <p:cNvPr id="632" name="Google Shape;632;p51"/>
            <p:cNvSpPr/>
            <p:nvPr/>
          </p:nvSpPr>
          <p:spPr>
            <a:xfrm>
              <a:off x="6545" y="1107"/>
              <a:ext cx="680" cy="680"/>
            </a:xfrm>
            <a:prstGeom prst="ellipse">
              <a:avLst/>
            </a:prstGeom>
            <a:solidFill>
              <a:srgbClr val="1B5294"/>
            </a:solidFill>
            <a:ln w="19050" cap="flat" cmpd="sng">
              <a:solidFill>
                <a:srgbClr val="1B529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zh-CN" sz="1500" b="1">
                  <a:solidFill>
                    <a:schemeClr val="lt1"/>
                  </a:solidFill>
                  <a:latin typeface="Times"/>
                  <a:ea typeface="Times"/>
                  <a:cs typeface="Times"/>
                  <a:sym typeface="Times"/>
                </a:rPr>
                <a:t>1</a:t>
              </a:r>
              <a:endParaRPr sz="1500" b="1">
                <a:solidFill>
                  <a:schemeClr val="lt1"/>
                </a:solidFill>
                <a:latin typeface="Times"/>
                <a:ea typeface="Times"/>
                <a:cs typeface="Times"/>
                <a:sym typeface="Times"/>
              </a:endParaRPr>
            </a:p>
          </p:txBody>
        </p:sp>
        <p:sp>
          <p:nvSpPr>
            <p:cNvPr id="633" name="Google Shape;633;p51"/>
            <p:cNvSpPr txBox="1"/>
            <p:nvPr/>
          </p:nvSpPr>
          <p:spPr>
            <a:xfrm>
              <a:off x="7793" y="1037"/>
              <a:ext cx="8264" cy="822"/>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zh-CN" sz="2100" b="1">
                  <a:solidFill>
                    <a:srgbClr val="1B5294"/>
                  </a:solidFill>
                  <a:latin typeface="Arial" panose="020B0604020202090204"/>
                  <a:ea typeface="Arial" panose="020B0604020202090204"/>
                  <a:cs typeface="Arial" panose="020B0604020202090204"/>
                  <a:sym typeface="Arial" panose="020B0604020202090204"/>
                </a:rPr>
                <a:t>Background &amp; Motivation</a:t>
              </a:r>
              <a:endParaRPr sz="2100" b="1">
                <a:solidFill>
                  <a:srgbClr val="1B5294"/>
                </a:solidFill>
                <a:latin typeface="Arial" panose="020B0604020202090204"/>
                <a:ea typeface="Arial" panose="020B0604020202090204"/>
                <a:cs typeface="Arial" panose="020B0604020202090204"/>
                <a:sym typeface="Arial" panose="020B0604020202090204"/>
              </a:endParaRPr>
            </a:p>
          </p:txBody>
        </p:sp>
      </p:grpSp>
      <p:grpSp>
        <p:nvGrpSpPr>
          <p:cNvPr id="634" name="Google Shape;634;p51"/>
          <p:cNvGrpSpPr/>
          <p:nvPr/>
        </p:nvGrpSpPr>
        <p:grpSpPr>
          <a:xfrm>
            <a:off x="3117056" y="1526738"/>
            <a:ext cx="4415790" cy="391478"/>
            <a:chOff x="6545" y="1037"/>
            <a:chExt cx="9272" cy="822"/>
          </a:xfrm>
        </p:grpSpPr>
        <p:sp>
          <p:nvSpPr>
            <p:cNvPr id="635" name="Google Shape;635;p51"/>
            <p:cNvSpPr/>
            <p:nvPr/>
          </p:nvSpPr>
          <p:spPr>
            <a:xfrm>
              <a:off x="6545" y="1107"/>
              <a:ext cx="680" cy="680"/>
            </a:xfrm>
            <a:prstGeom prst="ellipse">
              <a:avLst/>
            </a:prstGeom>
            <a:solidFill>
              <a:srgbClr val="1B5294"/>
            </a:solidFill>
            <a:ln w="19050" cap="flat" cmpd="sng">
              <a:solidFill>
                <a:srgbClr val="1B529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zh-CN" sz="1500" b="1">
                  <a:solidFill>
                    <a:schemeClr val="lt1"/>
                  </a:solidFill>
                  <a:latin typeface="Times"/>
                  <a:ea typeface="Times"/>
                  <a:cs typeface="Times"/>
                  <a:sym typeface="Times"/>
                </a:rPr>
                <a:t>2</a:t>
              </a:r>
              <a:endParaRPr sz="1500" b="1">
                <a:solidFill>
                  <a:schemeClr val="lt1"/>
                </a:solidFill>
                <a:latin typeface="Times"/>
                <a:ea typeface="Times"/>
                <a:cs typeface="Times"/>
                <a:sym typeface="Times"/>
              </a:endParaRPr>
            </a:p>
          </p:txBody>
        </p:sp>
        <p:sp>
          <p:nvSpPr>
            <p:cNvPr id="636" name="Google Shape;636;p51"/>
            <p:cNvSpPr txBox="1"/>
            <p:nvPr/>
          </p:nvSpPr>
          <p:spPr>
            <a:xfrm>
              <a:off x="7793" y="1037"/>
              <a:ext cx="8024" cy="822"/>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zh-CN" sz="2100" b="1">
                  <a:solidFill>
                    <a:srgbClr val="1B5294"/>
                  </a:solidFill>
                  <a:latin typeface="Arial" panose="020B0604020202090204"/>
                  <a:ea typeface="Arial" panose="020B0604020202090204"/>
                  <a:cs typeface="Arial" panose="020B0604020202090204"/>
                  <a:sym typeface="Arial" panose="020B0604020202090204"/>
                </a:rPr>
                <a:t>Uni-STC’s Architecture</a:t>
              </a:r>
              <a:endParaRPr sz="2100" b="1">
                <a:solidFill>
                  <a:srgbClr val="1B5294"/>
                </a:solidFill>
                <a:latin typeface="Arial" panose="020B0604020202090204"/>
                <a:ea typeface="Arial" panose="020B0604020202090204"/>
                <a:cs typeface="Arial" panose="020B0604020202090204"/>
                <a:sym typeface="Arial" panose="020B0604020202090204"/>
              </a:endParaRPr>
            </a:p>
          </p:txBody>
        </p:sp>
      </p:grpSp>
      <p:grpSp>
        <p:nvGrpSpPr>
          <p:cNvPr id="637" name="Google Shape;637;p51"/>
          <p:cNvGrpSpPr/>
          <p:nvPr/>
        </p:nvGrpSpPr>
        <p:grpSpPr>
          <a:xfrm>
            <a:off x="3117056" y="2176948"/>
            <a:ext cx="3618548" cy="391478"/>
            <a:chOff x="6545" y="1037"/>
            <a:chExt cx="7598" cy="822"/>
          </a:xfrm>
        </p:grpSpPr>
        <p:sp>
          <p:nvSpPr>
            <p:cNvPr id="638" name="Google Shape;638;p51"/>
            <p:cNvSpPr/>
            <p:nvPr/>
          </p:nvSpPr>
          <p:spPr>
            <a:xfrm>
              <a:off x="6545" y="1107"/>
              <a:ext cx="680" cy="680"/>
            </a:xfrm>
            <a:prstGeom prst="ellipse">
              <a:avLst/>
            </a:prstGeom>
            <a:solidFill>
              <a:srgbClr val="1B5294"/>
            </a:solidFill>
            <a:ln w="19050" cap="flat" cmpd="sng">
              <a:solidFill>
                <a:srgbClr val="1B529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zh-CN" sz="1500" b="1">
                  <a:solidFill>
                    <a:schemeClr val="lt1"/>
                  </a:solidFill>
                  <a:latin typeface="Times"/>
                  <a:ea typeface="Times"/>
                  <a:cs typeface="Times"/>
                  <a:sym typeface="Times"/>
                </a:rPr>
                <a:t>3</a:t>
              </a:r>
              <a:endParaRPr sz="1500" b="1">
                <a:solidFill>
                  <a:schemeClr val="lt1"/>
                </a:solidFill>
                <a:latin typeface="Times"/>
                <a:ea typeface="Times"/>
                <a:cs typeface="Times"/>
                <a:sym typeface="Times"/>
              </a:endParaRPr>
            </a:p>
          </p:txBody>
        </p:sp>
        <p:sp>
          <p:nvSpPr>
            <p:cNvPr id="639" name="Google Shape;639;p51"/>
            <p:cNvSpPr txBox="1"/>
            <p:nvPr/>
          </p:nvSpPr>
          <p:spPr>
            <a:xfrm>
              <a:off x="7793" y="1037"/>
              <a:ext cx="6350" cy="822"/>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zh-CN" sz="2100" b="1">
                  <a:solidFill>
                    <a:srgbClr val="1B5294"/>
                  </a:solidFill>
                  <a:latin typeface="Arial" panose="020B0604020202090204"/>
                  <a:ea typeface="Arial" panose="020B0604020202090204"/>
                  <a:cs typeface="Arial" panose="020B0604020202090204"/>
                  <a:sym typeface="Arial" panose="020B0604020202090204"/>
                </a:rPr>
                <a:t>Uni-STC’s Dataflow</a:t>
              </a:r>
              <a:endParaRPr sz="2100" b="1">
                <a:solidFill>
                  <a:srgbClr val="1B5294"/>
                </a:solidFill>
                <a:latin typeface="Arial" panose="020B0604020202090204"/>
                <a:ea typeface="Arial" panose="020B0604020202090204"/>
                <a:cs typeface="Arial" panose="020B0604020202090204"/>
                <a:sym typeface="Arial" panose="020B0604020202090204"/>
              </a:endParaRPr>
            </a:p>
          </p:txBody>
        </p:sp>
      </p:grpSp>
      <p:grpSp>
        <p:nvGrpSpPr>
          <p:cNvPr id="640" name="Google Shape;640;p51"/>
          <p:cNvGrpSpPr/>
          <p:nvPr/>
        </p:nvGrpSpPr>
        <p:grpSpPr>
          <a:xfrm>
            <a:off x="3117056" y="3477369"/>
            <a:ext cx="3618548" cy="391477"/>
            <a:chOff x="6545" y="1037"/>
            <a:chExt cx="7598" cy="822"/>
          </a:xfrm>
        </p:grpSpPr>
        <p:sp>
          <p:nvSpPr>
            <p:cNvPr id="641" name="Google Shape;641;p51"/>
            <p:cNvSpPr/>
            <p:nvPr/>
          </p:nvSpPr>
          <p:spPr>
            <a:xfrm>
              <a:off x="6545" y="1107"/>
              <a:ext cx="680" cy="680"/>
            </a:xfrm>
            <a:prstGeom prst="ellipse">
              <a:avLst/>
            </a:prstGeom>
            <a:solidFill>
              <a:srgbClr val="C00000"/>
            </a:solidFill>
            <a:ln w="19050" cap="flat" cmpd="sng">
              <a:solidFill>
                <a:srgbClr val="C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zh-CN" sz="1500" b="1">
                  <a:solidFill>
                    <a:schemeClr val="lt1"/>
                  </a:solidFill>
                  <a:latin typeface="Times"/>
                  <a:ea typeface="Times"/>
                  <a:cs typeface="Times"/>
                  <a:sym typeface="Times"/>
                </a:rPr>
                <a:t>5</a:t>
              </a:r>
              <a:endParaRPr sz="1500" b="1">
                <a:solidFill>
                  <a:schemeClr val="lt1"/>
                </a:solidFill>
                <a:latin typeface="Times"/>
                <a:ea typeface="Times"/>
                <a:cs typeface="Times"/>
                <a:sym typeface="Times"/>
              </a:endParaRPr>
            </a:p>
          </p:txBody>
        </p:sp>
        <p:sp>
          <p:nvSpPr>
            <p:cNvPr id="642" name="Google Shape;642;p51"/>
            <p:cNvSpPr txBox="1"/>
            <p:nvPr/>
          </p:nvSpPr>
          <p:spPr>
            <a:xfrm>
              <a:off x="7793" y="1037"/>
              <a:ext cx="6350" cy="822"/>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zh-CN" sz="2100" b="1">
                  <a:solidFill>
                    <a:srgbClr val="1B5294"/>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Conclusion</a:t>
              </a:r>
              <a:endParaRPr sz="2100" b="1">
                <a:solidFill>
                  <a:srgbClr val="1B5294"/>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grpSp>
      <p:grpSp>
        <p:nvGrpSpPr>
          <p:cNvPr id="643" name="Google Shape;643;p51"/>
          <p:cNvGrpSpPr/>
          <p:nvPr/>
        </p:nvGrpSpPr>
        <p:grpSpPr>
          <a:xfrm>
            <a:off x="3117056" y="2827158"/>
            <a:ext cx="3618548" cy="391478"/>
            <a:chOff x="6545" y="1037"/>
            <a:chExt cx="7598" cy="822"/>
          </a:xfrm>
        </p:grpSpPr>
        <p:sp>
          <p:nvSpPr>
            <p:cNvPr id="644" name="Google Shape;644;p51"/>
            <p:cNvSpPr/>
            <p:nvPr/>
          </p:nvSpPr>
          <p:spPr>
            <a:xfrm>
              <a:off x="6545" y="1107"/>
              <a:ext cx="680" cy="680"/>
            </a:xfrm>
            <a:prstGeom prst="ellipse">
              <a:avLst/>
            </a:prstGeom>
            <a:solidFill>
              <a:srgbClr val="1B5294"/>
            </a:solidFill>
            <a:ln w="19050" cap="flat" cmpd="sng">
              <a:solidFill>
                <a:srgbClr val="1B529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zh-CN" sz="1500" b="1">
                  <a:solidFill>
                    <a:schemeClr val="lt1"/>
                  </a:solidFill>
                  <a:latin typeface="Times"/>
                  <a:ea typeface="Times"/>
                  <a:cs typeface="Times"/>
                  <a:sym typeface="Times"/>
                </a:rPr>
                <a:t>4</a:t>
              </a:r>
              <a:endParaRPr sz="1500" b="1">
                <a:solidFill>
                  <a:schemeClr val="lt1"/>
                </a:solidFill>
                <a:latin typeface="Times"/>
                <a:ea typeface="Times"/>
                <a:cs typeface="Times"/>
                <a:sym typeface="Times"/>
              </a:endParaRPr>
            </a:p>
          </p:txBody>
        </p:sp>
        <p:sp>
          <p:nvSpPr>
            <p:cNvPr id="645" name="Google Shape;645;p51"/>
            <p:cNvSpPr txBox="1"/>
            <p:nvPr/>
          </p:nvSpPr>
          <p:spPr>
            <a:xfrm>
              <a:off x="7793" y="1037"/>
              <a:ext cx="6350" cy="822"/>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zh-CN" sz="2100" b="1">
                  <a:solidFill>
                    <a:srgbClr val="1B5294"/>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Evaluation</a:t>
              </a:r>
              <a:endParaRPr sz="2100" b="1">
                <a:solidFill>
                  <a:srgbClr val="1B5294"/>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grpSp>
      <p:sp>
        <p:nvSpPr>
          <p:cNvPr id="2" name="灯片编号占位符 1"/>
          <p:cNvSpPr>
            <a:spLocks noGrp="1"/>
          </p:cNvSpPr>
          <p:nvPr>
            <p:ph type="sldNum" idx="12"/>
          </p:nvPr>
        </p:nvSpPr>
        <p:spPr/>
        <p:txBody>
          <a:bodyPr/>
          <a:p>
            <a:pPr marL="0" lvl="0" indent="0" algn="l" rtl="0">
              <a:spcBef>
                <a:spcPts val="0"/>
              </a:spcBef>
              <a:spcAft>
                <a:spcPts val="0"/>
              </a:spcAft>
              <a:buNone/>
            </a:pPr>
            <a:fld id="{00000000-1234-1234-1234-123412341234}" type="slidenum">
              <a:rPr lang="zh-CN"/>
            </a:fld>
            <a:endParaRPr b="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616" name="Shape 616"/>
        <p:cNvGrpSpPr/>
        <p:nvPr/>
      </p:nvGrpSpPr>
      <p:grpSpPr>
        <a:xfrm>
          <a:off x="0" y="0"/>
          <a:ext cx="0" cy="0"/>
          <a:chOff x="0" y="0"/>
          <a:chExt cx="0" cy="0"/>
        </a:xfrm>
      </p:grpSpPr>
      <p:sp>
        <p:nvSpPr>
          <p:cNvPr id="617" name="Google Shape;617;p50"/>
          <p:cNvSpPr txBox="1"/>
          <p:nvPr>
            <p:ph type="body" idx="1"/>
          </p:nvPr>
        </p:nvSpPr>
        <p:spPr>
          <a:xfrm>
            <a:off x="413385" y="142240"/>
            <a:ext cx="1785620" cy="46228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2400"/>
              <a:buFont typeface="Arial" panose="020B0604020202090204"/>
              <a:buNone/>
            </a:pPr>
            <a:r>
              <a:rPr lang="en-US" altLang="zh-CN"/>
              <a:t>Conclusion</a:t>
            </a:r>
            <a:endParaRPr lang="en-US" altLang="zh-CN"/>
          </a:p>
        </p:txBody>
      </p:sp>
      <p:sp>
        <p:nvSpPr>
          <p:cNvPr id="618" name="Google Shape;618;p50"/>
          <p:cNvSpPr txBox="1"/>
          <p:nvPr>
            <p:ph type="dt" idx="10"/>
          </p:nvPr>
        </p:nvSpPr>
        <p:spPr>
          <a:xfrm>
            <a:off x="0" y="4943966"/>
            <a:ext cx="2133600" cy="216086"/>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BB962C8B-B14F-4D97-AF65-F5344CB8AC3E}" type="datetime1">
              <a:rPr lang="en-US" b="0"/>
            </a:fld>
            <a:endParaRPr b="0"/>
          </a:p>
        </p:txBody>
      </p:sp>
      <p:sp>
        <p:nvSpPr>
          <p:cNvPr id="620" name="Google Shape;620;p50"/>
          <p:cNvSpPr txBox="1"/>
          <p:nvPr/>
        </p:nvSpPr>
        <p:spPr>
          <a:xfrm>
            <a:off x="0" y="4943966"/>
            <a:ext cx="2133600" cy="216086"/>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900" b="0">
              <a:solidFill>
                <a:srgbClr val="3B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sp>
        <p:nvSpPr>
          <p:cNvPr id="2" name="灯片编号占位符 1"/>
          <p:cNvSpPr>
            <a:spLocks noGrp="1"/>
          </p:cNvSpPr>
          <p:nvPr>
            <p:ph type="sldNum" idx="12"/>
          </p:nvPr>
        </p:nvSpPr>
        <p:spPr/>
        <p:txBody>
          <a:bodyPr/>
          <a:p>
            <a:pPr marL="0" lvl="0" indent="0" algn="l" rtl="0">
              <a:spcBef>
                <a:spcPts val="0"/>
              </a:spcBef>
              <a:spcAft>
                <a:spcPts val="0"/>
              </a:spcAft>
              <a:buNone/>
            </a:pPr>
            <a:fld id="{00000000-1234-1234-1234-123412341234}" type="slidenum">
              <a:rPr lang="zh-CN"/>
            </a:fld>
            <a:endParaRPr b="0"/>
          </a:p>
        </p:txBody>
      </p:sp>
      <p:pic>
        <p:nvPicPr>
          <p:cNvPr id="4" name="图片 3" descr="CleanShot 2026-01-27 at 16.14.57@2x"/>
          <p:cNvPicPr>
            <a:picLocks noChangeAspect="1"/>
          </p:cNvPicPr>
          <p:nvPr/>
        </p:nvPicPr>
        <p:blipFill>
          <a:blip r:embed="rId1"/>
          <a:stretch>
            <a:fillRect/>
          </a:stretch>
        </p:blipFill>
        <p:spPr>
          <a:xfrm>
            <a:off x="213360" y="748030"/>
            <a:ext cx="3425190" cy="1391285"/>
          </a:xfrm>
          <a:prstGeom prst="rect">
            <a:avLst/>
          </a:prstGeom>
        </p:spPr>
      </p:pic>
      <p:pic>
        <p:nvPicPr>
          <p:cNvPr id="510" name="Google Shape;510;p41" descr="CleanShot 2025-11-27 at 00.12.51@2x"/>
          <p:cNvPicPr preferRelativeResize="0">
            <a:picLocks noChangeAspect="1"/>
          </p:cNvPicPr>
          <p:nvPr/>
        </p:nvPicPr>
        <p:blipFill rotWithShape="1">
          <a:blip r:embed="rId2"/>
          <a:srcRect/>
          <a:stretch>
            <a:fillRect/>
          </a:stretch>
        </p:blipFill>
        <p:spPr>
          <a:xfrm>
            <a:off x="3714750" y="748030"/>
            <a:ext cx="3326765" cy="1395095"/>
          </a:xfrm>
          <a:prstGeom prst="rect">
            <a:avLst/>
          </a:prstGeom>
          <a:noFill/>
          <a:ln>
            <a:noFill/>
          </a:ln>
        </p:spPr>
      </p:pic>
      <p:pic>
        <p:nvPicPr>
          <p:cNvPr id="587" name="Google Shape;587;p47" descr="CleanShot 2025-11-27 at 01.56.57@2x"/>
          <p:cNvPicPr preferRelativeResize="0">
            <a:picLocks noChangeAspect="1"/>
          </p:cNvPicPr>
          <p:nvPr/>
        </p:nvPicPr>
        <p:blipFill rotWithShape="1">
          <a:blip r:embed="rId3"/>
          <a:srcRect/>
          <a:stretch>
            <a:fillRect/>
          </a:stretch>
        </p:blipFill>
        <p:spPr>
          <a:xfrm>
            <a:off x="213360" y="3754755"/>
            <a:ext cx="6603365" cy="1149350"/>
          </a:xfrm>
          <a:prstGeom prst="rect">
            <a:avLst/>
          </a:prstGeom>
          <a:noFill/>
          <a:ln>
            <a:noFill/>
          </a:ln>
        </p:spPr>
      </p:pic>
      <p:pic>
        <p:nvPicPr>
          <p:cNvPr id="362" name="Google Shape;362;p34" descr="CleanShot 2025-11-26 at 23.38.04@2x"/>
          <p:cNvPicPr preferRelativeResize="0"/>
          <p:nvPr/>
        </p:nvPicPr>
        <p:blipFill rotWithShape="1">
          <a:blip r:embed="rId4"/>
          <a:srcRect r="51398" b="11408"/>
          <a:stretch>
            <a:fillRect/>
          </a:stretch>
        </p:blipFill>
        <p:spPr>
          <a:xfrm>
            <a:off x="213360" y="2177415"/>
            <a:ext cx="2774950" cy="1537970"/>
          </a:xfrm>
          <a:prstGeom prst="rect">
            <a:avLst/>
          </a:prstGeom>
          <a:noFill/>
          <a:ln>
            <a:noFill/>
          </a:ln>
        </p:spPr>
      </p:pic>
      <p:pic>
        <p:nvPicPr>
          <p:cNvPr id="369" name="Google Shape;369;p34" descr="CleanShot 2025-11-26 at 23.38.04@2x"/>
          <p:cNvPicPr preferRelativeResize="0"/>
          <p:nvPr/>
        </p:nvPicPr>
        <p:blipFill rotWithShape="1">
          <a:blip r:embed="rId4"/>
          <a:srcRect l="51093" r="-262" b="10770"/>
          <a:stretch>
            <a:fillRect/>
          </a:stretch>
        </p:blipFill>
        <p:spPr>
          <a:xfrm>
            <a:off x="3208655" y="2178050"/>
            <a:ext cx="2644140" cy="1537335"/>
          </a:xfrm>
          <a:prstGeom prst="rect">
            <a:avLst/>
          </a:prstGeom>
          <a:noFill/>
          <a:ln>
            <a:noFill/>
          </a:ln>
        </p:spPr>
      </p:pic>
      <p:pic>
        <p:nvPicPr>
          <p:cNvPr id="410" name="Google Shape;410;p36" descr="CleanShot 2025-12-25 at 10.56.36@2x"/>
          <p:cNvPicPr preferRelativeResize="0">
            <a:picLocks noChangeAspect="1"/>
          </p:cNvPicPr>
          <p:nvPr/>
        </p:nvPicPr>
        <p:blipFill rotWithShape="1">
          <a:blip r:embed="rId5"/>
          <a:srcRect l="11876"/>
          <a:stretch>
            <a:fillRect/>
          </a:stretch>
        </p:blipFill>
        <p:spPr>
          <a:xfrm>
            <a:off x="6073140" y="2218690"/>
            <a:ext cx="2847340" cy="1496695"/>
          </a:xfrm>
          <a:prstGeom prst="rect">
            <a:avLst/>
          </a:prstGeom>
          <a:noFill/>
          <a:ln>
            <a:noFill/>
          </a:ln>
        </p:spPr>
      </p:pic>
      <p:pic>
        <p:nvPicPr>
          <p:cNvPr id="493" name="Google Shape;493;p41" descr="文本&#10;&#10;描述已自动生成"/>
          <p:cNvPicPr preferRelativeResize="0">
            <a:picLocks noChangeAspect="1"/>
          </p:cNvPicPr>
          <p:nvPr/>
        </p:nvPicPr>
        <p:blipFill rotWithShape="1">
          <a:blip r:embed="rId6"/>
          <a:srcRect t="295" b="295"/>
          <a:stretch>
            <a:fillRect/>
          </a:stretch>
        </p:blipFill>
        <p:spPr>
          <a:xfrm>
            <a:off x="7134860" y="748030"/>
            <a:ext cx="1785620" cy="1381125"/>
          </a:xfrm>
          <a:prstGeom prst="rect">
            <a:avLst/>
          </a:prstGeom>
          <a:noFill/>
          <a:ln>
            <a:noFill/>
          </a:ln>
        </p:spPr>
      </p:pic>
      <p:pic>
        <p:nvPicPr>
          <p:cNvPr id="621" name="Google Shape;621;p50" descr="CleanShot 2025-11-27 at 02.11.22@2x"/>
          <p:cNvPicPr preferRelativeResize="0">
            <a:picLocks noChangeAspect="1"/>
          </p:cNvPicPr>
          <p:nvPr/>
        </p:nvPicPr>
        <p:blipFill rotWithShape="1">
          <a:blip r:embed="rId7"/>
          <a:srcRect/>
          <a:stretch>
            <a:fillRect/>
          </a:stretch>
        </p:blipFill>
        <p:spPr>
          <a:xfrm>
            <a:off x="6864350" y="3930015"/>
            <a:ext cx="2056130" cy="825500"/>
          </a:xfrm>
          <a:prstGeom prst="rect">
            <a:avLst/>
          </a:prstGeom>
          <a:noFill/>
          <a:ln>
            <a:noFill/>
          </a:ln>
        </p:spPr>
      </p:pic>
      <p:sp>
        <p:nvSpPr>
          <p:cNvPr id="5" name="矩形 4"/>
          <p:cNvSpPr/>
          <p:nvPr/>
        </p:nvSpPr>
        <p:spPr>
          <a:xfrm>
            <a:off x="170815" y="712470"/>
            <a:ext cx="8787130" cy="4210050"/>
          </a:xfrm>
          <a:prstGeom prst="rect">
            <a:avLst/>
          </a:prstGeom>
          <a:solidFill>
            <a:schemeClr val="bg1">
              <a:alpha val="45000"/>
            </a:schemeClr>
          </a:solidFill>
          <a:ln w="25400" cap="flat" cmpd="sng">
            <a:no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1428115" y="1145540"/>
            <a:ext cx="6285230" cy="645160"/>
          </a:xfrm>
          <a:prstGeom prst="rect">
            <a:avLst/>
          </a:prstGeom>
          <a:solidFill>
            <a:srgbClr val="F0DCF7">
              <a:alpha val="95000"/>
            </a:srgbClr>
          </a:solidFill>
        </p:spPr>
        <p:txBody>
          <a:bodyPr wrap="square" rtlCol="0">
            <a:spAutoFit/>
          </a:bodyPr>
          <a:p>
            <a:pPr algn="just"/>
            <a:r>
              <a:rPr lang="x-none" sz="1200" b="1">
                <a:latin typeface="Arial" panose="020B0604020202090204" pitchFamily="34" charset="0"/>
                <a:ea typeface="宋体" charset="0"/>
                <a:cs typeface="Arial" panose="020B0604020202090204" pitchFamily="34" charset="0"/>
              </a:rPr>
              <a:t>Contribution </a:t>
            </a:r>
            <a:r>
              <a:rPr lang="x-none" altLang="en-US" sz="1200" b="1">
                <a:latin typeface="Arial" panose="020B0604020202090204" pitchFamily="34" charset="0"/>
                <a:ea typeface="宋体" charset="0"/>
                <a:cs typeface="Arial" panose="020B0604020202090204" pitchFamily="34" charset="0"/>
              </a:rPr>
              <a:t>1.</a:t>
            </a:r>
            <a:r>
              <a:rPr lang="x-none" altLang="en-US" sz="1200">
                <a:ea typeface="宋体" charset="0"/>
              </a:rPr>
              <a:t> </a:t>
            </a:r>
            <a:r>
              <a:rPr lang="en-US" altLang="zh-CN" sz="1200">
                <a:ea typeface="宋体" charset="0"/>
              </a:rPr>
              <a:t>We propose a unified </a:t>
            </a:r>
            <a:r>
              <a:rPr lang="en-US" altLang="zh-CN" sz="1200" b="1">
                <a:latin typeface="Arial" panose="020B0604020202090204" pitchFamily="34" charset="0"/>
                <a:ea typeface="宋体" charset="0"/>
                <a:cs typeface="Arial" panose="020B0604020202090204" pitchFamily="34" charset="0"/>
              </a:rPr>
              <a:t>BBC </a:t>
            </a:r>
            <a:r>
              <a:rPr lang="en-US" altLang="zh-CN" sz="1200">
                <a:ea typeface="宋体" charset="0"/>
              </a:rPr>
              <a:t>sparse format</a:t>
            </a:r>
            <a:r>
              <a:rPr lang="x-none" altLang="en-US" sz="1200">
                <a:ea typeface="宋体" charset="0"/>
              </a:rPr>
              <a:t>,</a:t>
            </a:r>
            <a:r>
              <a:rPr lang="en-US" altLang="zh-CN" sz="1200">
                <a:ea typeface="宋体" charset="0"/>
              </a:rPr>
              <a:t> the corresponding implementation of </a:t>
            </a:r>
            <a:r>
              <a:rPr lang="en-US" altLang="zh-CN" sz="1200" b="1">
                <a:latin typeface="Arial" panose="020B0604020202090204" pitchFamily="34" charset="0"/>
                <a:ea typeface="宋体" charset="0"/>
                <a:cs typeface="Arial" panose="020B0604020202090204" pitchFamily="34" charset="0"/>
              </a:rPr>
              <a:t>sparse BLAS operators</a:t>
            </a:r>
            <a:r>
              <a:rPr lang="x-none" altLang="en-US" sz="1200">
                <a:ea typeface="宋体" charset="0"/>
              </a:rPr>
              <a:t> and the </a:t>
            </a:r>
            <a:r>
              <a:rPr lang="x-none" altLang="en-US" sz="1200" b="1">
                <a:latin typeface="Arial" panose="020B0604020202090204" pitchFamily="34" charset="0"/>
                <a:ea typeface="宋体" charset="0"/>
                <a:cs typeface="Arial" panose="020B0604020202090204" pitchFamily="34" charset="0"/>
              </a:rPr>
              <a:t>Uni-STC</a:t>
            </a:r>
            <a:r>
              <a:rPr lang="x-none" altLang="en-US" sz="1200">
                <a:ea typeface="宋体" charset="0"/>
              </a:rPr>
              <a:t> integrated within GPU to meet </a:t>
            </a:r>
            <a:r>
              <a:rPr lang="x-none" altLang="en-US" sz="1200" u="sng">
                <a:ea typeface="宋体" charset="0"/>
                <a:sym typeface="+mn-ea"/>
              </a:rPr>
              <a:t>a</a:t>
            </a:r>
            <a:r>
              <a:rPr lang="en-US" altLang="zh-CN" sz="1200" u="sng">
                <a:ea typeface="宋体" charset="0"/>
                <a:sym typeface="+mn-ea"/>
              </a:rPr>
              <a:t>pplications' demand for generality</a:t>
            </a:r>
            <a:r>
              <a:rPr lang="x-none" altLang="en-US" sz="1200" u="sng">
                <a:ea typeface="宋体" charset="0"/>
                <a:sym typeface="+mn-ea"/>
              </a:rPr>
              <a:t>.</a:t>
            </a:r>
            <a:endParaRPr lang="x-none" altLang="en-US" sz="1200">
              <a:ea typeface="宋体" charset="0"/>
            </a:endParaRPr>
          </a:p>
        </p:txBody>
      </p:sp>
      <p:sp>
        <p:nvSpPr>
          <p:cNvPr id="7" name="文本框 6"/>
          <p:cNvSpPr txBox="1"/>
          <p:nvPr/>
        </p:nvSpPr>
        <p:spPr>
          <a:xfrm>
            <a:off x="1428115" y="3999230"/>
            <a:ext cx="6285230" cy="645160"/>
          </a:xfrm>
          <a:prstGeom prst="rect">
            <a:avLst/>
          </a:prstGeom>
          <a:solidFill>
            <a:srgbClr val="F0DCF7">
              <a:alpha val="95000"/>
            </a:srgbClr>
          </a:solidFill>
        </p:spPr>
        <p:txBody>
          <a:bodyPr wrap="square" rtlCol="0">
            <a:spAutoFit/>
          </a:bodyPr>
          <a:p>
            <a:pPr algn="just"/>
            <a:r>
              <a:rPr lang="x-none" altLang="en-US" sz="1200" b="1">
                <a:latin typeface="Arial" panose="020B0604020202090204" pitchFamily="34" charset="0"/>
                <a:ea typeface="宋体" charset="0"/>
                <a:cs typeface="Arial" panose="020B0604020202090204" pitchFamily="34" charset="0"/>
              </a:rPr>
              <a:t>Contribution 3.</a:t>
            </a:r>
            <a:r>
              <a:rPr lang="x-none" altLang="en-US" sz="1200">
                <a:ea typeface="宋体" charset="0"/>
              </a:rPr>
              <a:t> </a:t>
            </a:r>
            <a:r>
              <a:rPr lang="en-US" altLang="zh-CN" sz="1200">
                <a:ea typeface="宋体" charset="0"/>
              </a:rPr>
              <a:t>We conduct </a:t>
            </a:r>
            <a:r>
              <a:rPr lang="en-US" altLang="zh-CN" sz="1200" b="1">
                <a:latin typeface="Arial" panose="020B0604020202090204" pitchFamily="34" charset="0"/>
                <a:ea typeface="宋体" charset="0"/>
                <a:cs typeface="Arial" panose="020B0604020202090204" pitchFamily="34" charset="0"/>
              </a:rPr>
              <a:t>evaluation</a:t>
            </a:r>
            <a:r>
              <a:rPr lang="en-US" altLang="zh-CN" sz="1200">
                <a:ea typeface="宋体" charset="0"/>
              </a:rPr>
              <a:t> covering the </a:t>
            </a:r>
            <a:r>
              <a:rPr lang="en-US" altLang="zh-CN" sz="1200" b="1">
                <a:latin typeface="Arial" panose="020B0604020202090204" pitchFamily="34" charset="0"/>
                <a:ea typeface="宋体" charset="0"/>
                <a:cs typeface="Arial" panose="020B0604020202090204" pitchFamily="34" charset="0"/>
              </a:rPr>
              <a:t>performance</a:t>
            </a:r>
            <a:r>
              <a:rPr lang="en-US" altLang="zh-CN" sz="1200">
                <a:ea typeface="宋体" charset="0"/>
              </a:rPr>
              <a:t>, </a:t>
            </a:r>
            <a:r>
              <a:rPr lang="en-US" altLang="zh-CN" sz="1200" b="1">
                <a:latin typeface="Arial" panose="020B0604020202090204" pitchFamily="34" charset="0"/>
                <a:ea typeface="宋体" charset="0"/>
                <a:cs typeface="Arial" panose="020B0604020202090204" pitchFamily="34" charset="0"/>
              </a:rPr>
              <a:t>energy</a:t>
            </a:r>
            <a:r>
              <a:rPr lang="en-US" altLang="zh-CN" sz="1200">
                <a:ea typeface="宋体" charset="0"/>
              </a:rPr>
              <a:t>, and </a:t>
            </a:r>
            <a:r>
              <a:rPr lang="en-US" altLang="zh-CN" sz="1200" b="1">
                <a:latin typeface="Arial" panose="020B0604020202090204" pitchFamily="34" charset="0"/>
                <a:ea typeface="宋体" charset="0"/>
                <a:cs typeface="Arial" panose="020B0604020202090204" pitchFamily="34" charset="0"/>
              </a:rPr>
              <a:t>area</a:t>
            </a:r>
            <a:r>
              <a:rPr lang="en-US" altLang="zh-CN" sz="1200">
                <a:ea typeface="宋体" charset="0"/>
              </a:rPr>
              <a:t> of Uni-STC. Results demonstrate performance improvement and energy reduction over state-of-the-art designs with acceptable area overhead.</a:t>
            </a:r>
            <a:endParaRPr lang="en-US" altLang="zh-CN" sz="1200">
              <a:ea typeface="宋体" charset="0"/>
            </a:endParaRPr>
          </a:p>
        </p:txBody>
      </p:sp>
      <p:sp>
        <p:nvSpPr>
          <p:cNvPr id="3" name="文本框 2"/>
          <p:cNvSpPr txBox="1"/>
          <p:nvPr/>
        </p:nvSpPr>
        <p:spPr>
          <a:xfrm>
            <a:off x="1428115" y="2598420"/>
            <a:ext cx="6285230" cy="645160"/>
          </a:xfrm>
          <a:prstGeom prst="rect">
            <a:avLst/>
          </a:prstGeom>
          <a:solidFill>
            <a:srgbClr val="F0DCF7">
              <a:alpha val="95000"/>
            </a:srgbClr>
          </a:solidFill>
        </p:spPr>
        <p:txBody>
          <a:bodyPr wrap="square" rtlCol="0">
            <a:spAutoFit/>
          </a:bodyPr>
          <a:p>
            <a:pPr algn="just"/>
            <a:r>
              <a:rPr lang="x-none" sz="1200" b="1">
                <a:latin typeface="Arial" panose="020B0604020202090204" pitchFamily="34" charset="0"/>
                <a:ea typeface="宋体" charset="0"/>
                <a:cs typeface="Arial" panose="020B0604020202090204" pitchFamily="34" charset="0"/>
              </a:rPr>
              <a:t>Contribution</a:t>
            </a:r>
            <a:r>
              <a:rPr lang="x-none" altLang="en-US" sz="1200" b="1">
                <a:latin typeface="Arial" panose="020B0604020202090204" pitchFamily="34" charset="0"/>
                <a:ea typeface="宋体" charset="0"/>
                <a:cs typeface="Arial" panose="020B0604020202090204" pitchFamily="34" charset="0"/>
              </a:rPr>
              <a:t> </a:t>
            </a:r>
            <a:r>
              <a:rPr lang="en-US" altLang="zh-CN" sz="1200" b="1">
                <a:latin typeface="Arial" panose="020B0604020202090204" pitchFamily="34" charset="0"/>
                <a:ea typeface="宋体" charset="0"/>
                <a:cs typeface="Arial" panose="020B0604020202090204" pitchFamily="34" charset="0"/>
              </a:rPr>
              <a:t>2.</a:t>
            </a:r>
            <a:r>
              <a:rPr lang="en-US" altLang="zh-CN" sz="1200">
                <a:ea typeface="宋体" charset="0"/>
              </a:rPr>
              <a:t> To overcome the </a:t>
            </a:r>
            <a:r>
              <a:rPr lang="en-US" altLang="zh-CN" sz="1200" u="sng">
                <a:ea typeface="宋体" charset="0"/>
              </a:rPr>
              <a:t>difficulties in maintaining MAC utilization</a:t>
            </a:r>
            <a:r>
              <a:rPr lang="x-none" altLang="en-US" sz="1200">
                <a:ea typeface="宋体" charset="0"/>
              </a:rPr>
              <a:t>, w</a:t>
            </a:r>
            <a:r>
              <a:rPr lang="en-US" altLang="zh-CN" sz="1200">
                <a:ea typeface="宋体" charset="0"/>
              </a:rPr>
              <a:t>e proposed </a:t>
            </a:r>
            <a:r>
              <a:rPr lang="en-US" altLang="zh-CN" sz="1200" b="1">
                <a:latin typeface="Arial" panose="020B0604020202090204" pitchFamily="34" charset="0"/>
                <a:ea typeface="宋体" charset="0"/>
                <a:cs typeface="Arial" panose="020B0604020202090204" pitchFamily="34" charset="0"/>
                <a:sym typeface="+mn-ea"/>
              </a:rPr>
              <a:t>TMS</a:t>
            </a:r>
            <a:r>
              <a:rPr lang="en-US" altLang="zh-CN" sz="1200">
                <a:ea typeface="宋体" charset="0"/>
                <a:sym typeface="+mn-ea"/>
              </a:rPr>
              <a:t>, </a:t>
            </a:r>
            <a:r>
              <a:rPr lang="en-US" altLang="zh-CN" sz="1200" b="1">
                <a:latin typeface="Arial" panose="020B0604020202090204" pitchFamily="34" charset="0"/>
                <a:ea typeface="宋体" charset="0"/>
                <a:cs typeface="Arial" panose="020B0604020202090204" pitchFamily="34" charset="0"/>
                <a:sym typeface="+mn-ea"/>
              </a:rPr>
              <a:t>DPG</a:t>
            </a:r>
            <a:r>
              <a:rPr lang="en-US" altLang="zh-CN" sz="1200">
                <a:ea typeface="宋体" charset="0"/>
                <a:sym typeface="+mn-ea"/>
              </a:rPr>
              <a:t>, and </a:t>
            </a:r>
            <a:r>
              <a:rPr lang="en-US" altLang="zh-CN" sz="1200" b="1">
                <a:latin typeface="Arial" panose="020B0604020202090204" pitchFamily="34" charset="0"/>
                <a:ea typeface="宋体" charset="0"/>
                <a:cs typeface="Arial" panose="020B0604020202090204" pitchFamily="34" charset="0"/>
                <a:sym typeface="+mn-ea"/>
              </a:rPr>
              <a:t>SDPU</a:t>
            </a:r>
            <a:r>
              <a:rPr lang="x-none" altLang="en-US" sz="1200">
                <a:ea typeface="宋体" charset="0"/>
              </a:rPr>
              <a:t> in the Uni-STC</a:t>
            </a:r>
            <a:r>
              <a:rPr lang="en-US" altLang="zh-CN" sz="1200">
                <a:ea typeface="宋体" charset="0"/>
              </a:rPr>
              <a:t> to achieve task aggregation. </a:t>
            </a:r>
            <a:r>
              <a:rPr lang="x-none" altLang="zh-CN" sz="1200">
                <a:ea typeface="宋体" charset="0"/>
              </a:rPr>
              <a:t>And </a:t>
            </a:r>
            <a:r>
              <a:rPr lang="en-US" altLang="zh-CN" sz="1200">
                <a:ea typeface="宋体" charset="0"/>
              </a:rPr>
              <a:t>we design a supporting data path and pipeline to ensure efficient execution.</a:t>
            </a:r>
            <a:endParaRPr lang="en-US" altLang="zh-CN" sz="1200">
              <a:ea typeface="宋体"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6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6" grpId="0" animBg="1"/>
      <p:bldP spid="6" grpId="1" animBg="1"/>
      <p:bldP spid="3" grpId="0" animBg="1"/>
      <p:bldP spid="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88" name="Shape 188"/>
        <p:cNvGrpSpPr/>
        <p:nvPr/>
      </p:nvGrpSpPr>
      <p:grpSpPr>
        <a:xfrm>
          <a:off x="0" y="0"/>
          <a:ext cx="0" cy="0"/>
          <a:chOff x="0" y="0"/>
          <a:chExt cx="0" cy="0"/>
        </a:xfrm>
      </p:grpSpPr>
      <p:sp>
        <p:nvSpPr>
          <p:cNvPr id="189" name="Google Shape;189;p27"/>
          <p:cNvSpPr txBox="1"/>
          <p:nvPr>
            <p:ph type="dt" idx="10"/>
          </p:nvPr>
        </p:nvSpPr>
        <p:spPr>
          <a:xfrm>
            <a:off x="0" y="4943966"/>
            <a:ext cx="2133600" cy="216086"/>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BB962C8B-B14F-4D97-AF65-F5344CB8AC3E}" type="datetime1">
              <a:rPr lang="en-US" b="0"/>
            </a:fld>
            <a:endParaRPr b="0"/>
          </a:p>
        </p:txBody>
      </p:sp>
      <p:sp>
        <p:nvSpPr>
          <p:cNvPr id="191" name="Google Shape;191;p27"/>
          <p:cNvSpPr txBox="1"/>
          <p:nvPr/>
        </p:nvSpPr>
        <p:spPr>
          <a:xfrm>
            <a:off x="414866" y="2031310"/>
            <a:ext cx="1836204" cy="5300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3000" b="1">
                <a:solidFill>
                  <a:srgbClr val="1B5294"/>
                </a:solidFill>
                <a:latin typeface="Arial" panose="020B0604020202090204"/>
                <a:ea typeface="Arial" panose="020B0604020202090204"/>
                <a:cs typeface="Arial" panose="020B0604020202090204"/>
                <a:sym typeface="Arial" panose="020B0604020202090204"/>
              </a:rPr>
              <a:t>OUTLINE</a:t>
            </a:r>
            <a:endParaRPr sz="3000" b="1">
              <a:solidFill>
                <a:srgbClr val="1B5294"/>
              </a:solidFill>
              <a:latin typeface="Arial" panose="020B0604020202090204"/>
              <a:ea typeface="Arial" panose="020B0604020202090204"/>
              <a:cs typeface="Arial" panose="020B0604020202090204"/>
              <a:sym typeface="Arial" panose="020B0604020202090204"/>
            </a:endParaRPr>
          </a:p>
        </p:txBody>
      </p:sp>
      <p:cxnSp>
        <p:nvCxnSpPr>
          <p:cNvPr id="192" name="Google Shape;192;p27"/>
          <p:cNvCxnSpPr/>
          <p:nvPr/>
        </p:nvCxnSpPr>
        <p:spPr>
          <a:xfrm>
            <a:off x="2629376" y="789146"/>
            <a:ext cx="0" cy="3156109"/>
          </a:xfrm>
          <a:prstGeom prst="straightConnector1">
            <a:avLst/>
          </a:prstGeom>
          <a:noFill/>
          <a:ln w="34925" cap="flat" cmpd="sng">
            <a:solidFill>
              <a:srgbClr val="1B5294"/>
            </a:solidFill>
            <a:prstDash val="solid"/>
            <a:round/>
            <a:headEnd type="none" w="sm" len="sm"/>
            <a:tailEnd type="none" w="sm" len="sm"/>
          </a:ln>
        </p:spPr>
      </p:cxnSp>
      <p:grpSp>
        <p:nvGrpSpPr>
          <p:cNvPr id="193" name="Google Shape;193;p27"/>
          <p:cNvGrpSpPr/>
          <p:nvPr/>
        </p:nvGrpSpPr>
        <p:grpSpPr>
          <a:xfrm>
            <a:off x="3117056" y="876527"/>
            <a:ext cx="4462939" cy="391477"/>
            <a:chOff x="6545" y="1037"/>
            <a:chExt cx="9371" cy="822"/>
          </a:xfrm>
        </p:grpSpPr>
        <p:sp>
          <p:nvSpPr>
            <p:cNvPr id="194" name="Google Shape;194;p27"/>
            <p:cNvSpPr/>
            <p:nvPr/>
          </p:nvSpPr>
          <p:spPr>
            <a:xfrm>
              <a:off x="6545" y="1107"/>
              <a:ext cx="680" cy="680"/>
            </a:xfrm>
            <a:prstGeom prst="ellipse">
              <a:avLst/>
            </a:prstGeom>
            <a:solidFill>
              <a:srgbClr val="C00000"/>
            </a:solidFill>
            <a:ln w="19050" cap="flat" cmpd="sng">
              <a:solidFill>
                <a:srgbClr val="C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zh-CN" sz="1500" b="1">
                  <a:solidFill>
                    <a:schemeClr val="lt1"/>
                  </a:solidFill>
                  <a:latin typeface="Times"/>
                  <a:ea typeface="Times"/>
                  <a:cs typeface="Times"/>
                  <a:sym typeface="Times"/>
                </a:rPr>
                <a:t>1</a:t>
              </a:r>
              <a:endParaRPr sz="1500" b="1">
                <a:solidFill>
                  <a:schemeClr val="lt1"/>
                </a:solidFill>
                <a:latin typeface="Times"/>
                <a:ea typeface="Times"/>
                <a:cs typeface="Times"/>
                <a:sym typeface="Times"/>
              </a:endParaRPr>
            </a:p>
          </p:txBody>
        </p:sp>
        <p:sp>
          <p:nvSpPr>
            <p:cNvPr id="195" name="Google Shape;195;p27"/>
            <p:cNvSpPr txBox="1"/>
            <p:nvPr/>
          </p:nvSpPr>
          <p:spPr>
            <a:xfrm>
              <a:off x="7793" y="1037"/>
              <a:ext cx="8123" cy="822"/>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zh-CN" sz="2100" b="1">
                  <a:solidFill>
                    <a:srgbClr val="C00000"/>
                  </a:solidFill>
                  <a:latin typeface="Arial" panose="020B0604020202090204"/>
                  <a:ea typeface="Arial" panose="020B0604020202090204"/>
                  <a:cs typeface="Arial" panose="020B0604020202090204"/>
                  <a:sym typeface="Arial" panose="020B0604020202090204"/>
                </a:rPr>
                <a:t>Background &amp; Motivation</a:t>
              </a:r>
              <a:endParaRPr sz="2100" b="1">
                <a:solidFill>
                  <a:srgbClr val="C00000"/>
                </a:solidFill>
                <a:latin typeface="Arial" panose="020B0604020202090204"/>
                <a:ea typeface="Arial" panose="020B0604020202090204"/>
                <a:cs typeface="Arial" panose="020B0604020202090204"/>
                <a:sym typeface="Arial" panose="020B0604020202090204"/>
              </a:endParaRPr>
            </a:p>
          </p:txBody>
        </p:sp>
      </p:grpSp>
      <p:grpSp>
        <p:nvGrpSpPr>
          <p:cNvPr id="196" name="Google Shape;196;p27"/>
          <p:cNvGrpSpPr/>
          <p:nvPr/>
        </p:nvGrpSpPr>
        <p:grpSpPr>
          <a:xfrm>
            <a:off x="3117056" y="1526738"/>
            <a:ext cx="4233386" cy="391478"/>
            <a:chOff x="6545" y="1037"/>
            <a:chExt cx="8889" cy="822"/>
          </a:xfrm>
        </p:grpSpPr>
        <p:sp>
          <p:nvSpPr>
            <p:cNvPr id="197" name="Google Shape;197;p27"/>
            <p:cNvSpPr/>
            <p:nvPr/>
          </p:nvSpPr>
          <p:spPr>
            <a:xfrm>
              <a:off x="6545" y="1107"/>
              <a:ext cx="680" cy="680"/>
            </a:xfrm>
            <a:prstGeom prst="ellipse">
              <a:avLst/>
            </a:prstGeom>
            <a:solidFill>
              <a:srgbClr val="1B5294"/>
            </a:solidFill>
            <a:ln w="19050" cap="flat" cmpd="sng">
              <a:solidFill>
                <a:srgbClr val="1B529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zh-CN" sz="1500" b="1">
                  <a:solidFill>
                    <a:schemeClr val="lt1"/>
                  </a:solidFill>
                  <a:latin typeface="Times"/>
                  <a:ea typeface="Times"/>
                  <a:cs typeface="Times"/>
                  <a:sym typeface="Times"/>
                </a:rPr>
                <a:t>2</a:t>
              </a:r>
              <a:endParaRPr sz="1500" b="1">
                <a:solidFill>
                  <a:schemeClr val="lt1"/>
                </a:solidFill>
                <a:latin typeface="Times"/>
                <a:ea typeface="Times"/>
                <a:cs typeface="Times"/>
                <a:sym typeface="Times"/>
              </a:endParaRPr>
            </a:p>
          </p:txBody>
        </p:sp>
        <p:sp>
          <p:nvSpPr>
            <p:cNvPr id="198" name="Google Shape;198;p27"/>
            <p:cNvSpPr txBox="1"/>
            <p:nvPr/>
          </p:nvSpPr>
          <p:spPr>
            <a:xfrm>
              <a:off x="7793" y="1037"/>
              <a:ext cx="7641" cy="822"/>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zh-CN" sz="2100" b="1">
                  <a:solidFill>
                    <a:srgbClr val="1B5294"/>
                  </a:solidFill>
                  <a:latin typeface="Arial" panose="020B0604020202090204"/>
                  <a:ea typeface="Arial" panose="020B0604020202090204"/>
                  <a:cs typeface="Arial" panose="020B0604020202090204"/>
                  <a:sym typeface="Arial" panose="020B0604020202090204"/>
                </a:rPr>
                <a:t>Uni-STC’s Architecture</a:t>
              </a:r>
              <a:endParaRPr sz="2100" b="1">
                <a:solidFill>
                  <a:srgbClr val="1B5294"/>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grpSp>
      <p:grpSp>
        <p:nvGrpSpPr>
          <p:cNvPr id="199" name="Google Shape;199;p27"/>
          <p:cNvGrpSpPr/>
          <p:nvPr/>
        </p:nvGrpSpPr>
        <p:grpSpPr>
          <a:xfrm>
            <a:off x="3117056" y="2176948"/>
            <a:ext cx="3618548" cy="391478"/>
            <a:chOff x="6545" y="1037"/>
            <a:chExt cx="7598" cy="822"/>
          </a:xfrm>
        </p:grpSpPr>
        <p:sp>
          <p:nvSpPr>
            <p:cNvPr id="200" name="Google Shape;200;p27"/>
            <p:cNvSpPr/>
            <p:nvPr/>
          </p:nvSpPr>
          <p:spPr>
            <a:xfrm>
              <a:off x="6545" y="1107"/>
              <a:ext cx="680" cy="680"/>
            </a:xfrm>
            <a:prstGeom prst="ellipse">
              <a:avLst/>
            </a:prstGeom>
            <a:solidFill>
              <a:srgbClr val="1B5294"/>
            </a:solidFill>
            <a:ln w="19050" cap="flat" cmpd="sng">
              <a:solidFill>
                <a:srgbClr val="1B529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zh-CN" sz="1500" b="1">
                  <a:solidFill>
                    <a:schemeClr val="lt1"/>
                  </a:solidFill>
                  <a:latin typeface="Times"/>
                  <a:ea typeface="Times"/>
                  <a:cs typeface="Times"/>
                  <a:sym typeface="Times"/>
                </a:rPr>
                <a:t>3</a:t>
              </a:r>
              <a:endParaRPr sz="1500" b="1">
                <a:solidFill>
                  <a:schemeClr val="lt1"/>
                </a:solidFill>
                <a:latin typeface="Times"/>
                <a:ea typeface="Times"/>
                <a:cs typeface="Times"/>
                <a:sym typeface="Times"/>
              </a:endParaRPr>
            </a:p>
          </p:txBody>
        </p:sp>
        <p:sp>
          <p:nvSpPr>
            <p:cNvPr id="201" name="Google Shape;201;p27"/>
            <p:cNvSpPr txBox="1"/>
            <p:nvPr/>
          </p:nvSpPr>
          <p:spPr>
            <a:xfrm>
              <a:off x="7793" y="1037"/>
              <a:ext cx="6350" cy="822"/>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zh-CN" sz="2100" b="1">
                  <a:solidFill>
                    <a:srgbClr val="1B5294"/>
                  </a:solidFill>
                  <a:latin typeface="Arial" panose="020B0604020202090204"/>
                  <a:ea typeface="Arial" panose="020B0604020202090204"/>
                  <a:cs typeface="Arial" panose="020B0604020202090204"/>
                  <a:sym typeface="Arial" panose="020B0604020202090204"/>
                </a:rPr>
                <a:t>Uni-STC’s Dataflow</a:t>
              </a:r>
              <a:endParaRPr sz="2100" b="1">
                <a:solidFill>
                  <a:srgbClr val="1B5294"/>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grpSp>
      <p:grpSp>
        <p:nvGrpSpPr>
          <p:cNvPr id="202" name="Google Shape;202;p27"/>
          <p:cNvGrpSpPr/>
          <p:nvPr/>
        </p:nvGrpSpPr>
        <p:grpSpPr>
          <a:xfrm>
            <a:off x="3117056" y="3477369"/>
            <a:ext cx="3618548" cy="391477"/>
            <a:chOff x="6545" y="1037"/>
            <a:chExt cx="7598" cy="822"/>
          </a:xfrm>
        </p:grpSpPr>
        <p:sp>
          <p:nvSpPr>
            <p:cNvPr id="203" name="Google Shape;203;p27"/>
            <p:cNvSpPr/>
            <p:nvPr/>
          </p:nvSpPr>
          <p:spPr>
            <a:xfrm>
              <a:off x="6545" y="1107"/>
              <a:ext cx="680" cy="680"/>
            </a:xfrm>
            <a:prstGeom prst="ellipse">
              <a:avLst/>
            </a:prstGeom>
            <a:solidFill>
              <a:srgbClr val="1B5294"/>
            </a:solidFill>
            <a:ln w="19050" cap="flat" cmpd="sng">
              <a:solidFill>
                <a:srgbClr val="1B529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zh-CN" sz="1500" b="1">
                  <a:solidFill>
                    <a:schemeClr val="lt1"/>
                  </a:solidFill>
                  <a:latin typeface="Times"/>
                  <a:ea typeface="Times"/>
                  <a:cs typeface="Times"/>
                  <a:sym typeface="Times"/>
                </a:rPr>
                <a:t>5</a:t>
              </a:r>
              <a:endParaRPr sz="1500" b="1">
                <a:solidFill>
                  <a:schemeClr val="lt1"/>
                </a:solidFill>
                <a:latin typeface="Times"/>
                <a:ea typeface="Times"/>
                <a:cs typeface="Times"/>
                <a:sym typeface="Times"/>
              </a:endParaRPr>
            </a:p>
          </p:txBody>
        </p:sp>
        <p:sp>
          <p:nvSpPr>
            <p:cNvPr id="204" name="Google Shape;204;p27"/>
            <p:cNvSpPr txBox="1"/>
            <p:nvPr/>
          </p:nvSpPr>
          <p:spPr>
            <a:xfrm>
              <a:off x="7793" y="1037"/>
              <a:ext cx="6350" cy="822"/>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zh-CN" sz="2100" b="1">
                  <a:solidFill>
                    <a:srgbClr val="1B5294"/>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Conclusion</a:t>
              </a:r>
              <a:endParaRPr sz="2100" b="1">
                <a:solidFill>
                  <a:srgbClr val="1B5294"/>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grpSp>
      <p:grpSp>
        <p:nvGrpSpPr>
          <p:cNvPr id="205" name="Google Shape;205;p27"/>
          <p:cNvGrpSpPr/>
          <p:nvPr/>
        </p:nvGrpSpPr>
        <p:grpSpPr>
          <a:xfrm>
            <a:off x="3117056" y="2827158"/>
            <a:ext cx="3618548" cy="391478"/>
            <a:chOff x="6545" y="1037"/>
            <a:chExt cx="7598" cy="822"/>
          </a:xfrm>
        </p:grpSpPr>
        <p:sp>
          <p:nvSpPr>
            <p:cNvPr id="206" name="Google Shape;206;p27"/>
            <p:cNvSpPr/>
            <p:nvPr/>
          </p:nvSpPr>
          <p:spPr>
            <a:xfrm>
              <a:off x="6545" y="1107"/>
              <a:ext cx="680" cy="680"/>
            </a:xfrm>
            <a:prstGeom prst="ellipse">
              <a:avLst/>
            </a:prstGeom>
            <a:solidFill>
              <a:srgbClr val="1B5294"/>
            </a:solidFill>
            <a:ln w="19050" cap="flat" cmpd="sng">
              <a:solidFill>
                <a:srgbClr val="1B529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zh-CN" sz="1500" b="1">
                  <a:solidFill>
                    <a:schemeClr val="lt1"/>
                  </a:solidFill>
                  <a:latin typeface="Times"/>
                  <a:ea typeface="Times"/>
                  <a:cs typeface="Times"/>
                  <a:sym typeface="Times"/>
                </a:rPr>
                <a:t>4</a:t>
              </a:r>
              <a:endParaRPr sz="1500" b="1">
                <a:solidFill>
                  <a:schemeClr val="lt1"/>
                </a:solidFill>
                <a:latin typeface="Times"/>
                <a:ea typeface="Times"/>
                <a:cs typeface="Times"/>
                <a:sym typeface="Times"/>
              </a:endParaRPr>
            </a:p>
          </p:txBody>
        </p:sp>
        <p:sp>
          <p:nvSpPr>
            <p:cNvPr id="207" name="Google Shape;207;p27"/>
            <p:cNvSpPr txBox="1"/>
            <p:nvPr/>
          </p:nvSpPr>
          <p:spPr>
            <a:xfrm>
              <a:off x="7793" y="1037"/>
              <a:ext cx="6350" cy="822"/>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zh-CN" sz="2100" b="1">
                  <a:solidFill>
                    <a:srgbClr val="1B5294"/>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Evaluation</a:t>
              </a:r>
              <a:endParaRPr sz="2100" b="1">
                <a:solidFill>
                  <a:srgbClr val="1B5294"/>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grpSp>
      <p:sp>
        <p:nvSpPr>
          <p:cNvPr id="2" name="灯片编号占位符 1"/>
          <p:cNvSpPr>
            <a:spLocks noGrp="1"/>
          </p:cNvSpPr>
          <p:nvPr>
            <p:ph type="sldNum" idx="12"/>
          </p:nvPr>
        </p:nvSpPr>
        <p:spPr/>
        <p:txBody>
          <a:bodyPr/>
          <a:p>
            <a:pPr marL="0" lvl="0" indent="0" algn="l" rtl="0">
              <a:spcBef>
                <a:spcPts val="0"/>
              </a:spcBef>
              <a:spcAft>
                <a:spcPts val="0"/>
              </a:spcAft>
              <a:buNone/>
            </a:pPr>
            <a:fld id="{00000000-1234-1234-1234-123412341234}" type="slidenum">
              <a:rPr lang="zh-CN"/>
            </a:fld>
            <a:endParaRPr b="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649" name="Shape 649"/>
        <p:cNvGrpSpPr/>
        <p:nvPr/>
      </p:nvGrpSpPr>
      <p:grpSpPr>
        <a:xfrm>
          <a:off x="0" y="0"/>
          <a:ext cx="0" cy="0"/>
          <a:chOff x="0" y="0"/>
          <a:chExt cx="0" cy="0"/>
        </a:xfrm>
      </p:grpSpPr>
      <p:sp>
        <p:nvSpPr>
          <p:cNvPr id="650" name="Google Shape;650;p52"/>
          <p:cNvSpPr txBox="1"/>
          <p:nvPr>
            <p:ph type="body" idx="1"/>
          </p:nvPr>
        </p:nvSpPr>
        <p:spPr>
          <a:xfrm>
            <a:off x="1619250" y="1761362"/>
            <a:ext cx="5976938" cy="864394"/>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lt1"/>
              </a:buClr>
              <a:buSzPts val="3000"/>
              <a:buFont typeface="Microsoft YaHei" panose="020B0502040204020203" charset="-122"/>
              <a:buNone/>
            </a:pPr>
            <a:r>
              <a:rPr lang="zh-CN" sz="3000"/>
              <a:t>Thank you!</a:t>
            </a:r>
            <a:endParaRPr sz="3000"/>
          </a:p>
        </p:txBody>
      </p:sp>
      <p:sp>
        <p:nvSpPr>
          <p:cNvPr id="2" name="文本框 1"/>
          <p:cNvSpPr txBox="1"/>
          <p:nvPr/>
        </p:nvSpPr>
        <p:spPr>
          <a:xfrm>
            <a:off x="3084195" y="2449195"/>
            <a:ext cx="3048000" cy="368300"/>
          </a:xfrm>
          <a:prstGeom prst="rect">
            <a:avLst/>
          </a:prstGeom>
          <a:noFill/>
        </p:spPr>
        <p:txBody>
          <a:bodyPr wrap="square" rtlCol="0">
            <a:spAutoFit/>
          </a:bodyPr>
          <a:p>
            <a:pPr algn="ctr"/>
            <a:r>
              <a:rPr lang="x-none" altLang="zh-CN" sz="1800">
                <a:solidFill>
                  <a:schemeClr val="bg1"/>
                </a:solidFill>
              </a:rPr>
              <a:t>Any Questions?</a:t>
            </a:r>
            <a:endParaRPr lang="x-none" altLang="zh-CN" sz="1800">
              <a:solidFill>
                <a:schemeClr val="bg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327" name="Shape 327"/>
        <p:cNvGrpSpPr/>
        <p:nvPr/>
      </p:nvGrpSpPr>
      <p:grpSpPr>
        <a:xfrm>
          <a:off x="0" y="0"/>
          <a:ext cx="0" cy="0"/>
          <a:chOff x="0" y="0"/>
          <a:chExt cx="0" cy="0"/>
        </a:xfrm>
      </p:grpSpPr>
      <p:sp>
        <p:nvSpPr>
          <p:cNvPr id="328" name="Google Shape;328;p33"/>
          <p:cNvSpPr txBox="1"/>
          <p:nvPr>
            <p:ph type="body" idx="1"/>
          </p:nvPr>
        </p:nvSpPr>
        <p:spPr>
          <a:xfrm>
            <a:off x="413385" y="141923"/>
            <a:ext cx="6859429" cy="461963"/>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2400"/>
              <a:buFont typeface="Arial" panose="020B0604020202090204"/>
              <a:buNone/>
            </a:pPr>
            <a:r>
              <a:rPr lang="zh-CN"/>
              <a:t>T3 Task Size</a:t>
            </a:r>
            <a:endParaRPr lang="zh-CN"/>
          </a:p>
        </p:txBody>
      </p:sp>
      <p:sp>
        <p:nvSpPr>
          <p:cNvPr id="329" name="Google Shape;329;p33"/>
          <p:cNvSpPr txBox="1"/>
          <p:nvPr>
            <p:ph type="dt" idx="10"/>
          </p:nvPr>
        </p:nvSpPr>
        <p:spPr>
          <a:xfrm>
            <a:off x="0" y="4943966"/>
            <a:ext cx="2133600" cy="216086"/>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BB962C8B-B14F-4D97-AF65-F5344CB8AC3E}" type="datetime1">
              <a:rPr lang="en-US" b="0"/>
            </a:fld>
            <a:endParaRPr b="0"/>
          </a:p>
        </p:txBody>
      </p:sp>
      <p:sp>
        <p:nvSpPr>
          <p:cNvPr id="331" name="Google Shape;331;p33"/>
          <p:cNvSpPr txBox="1"/>
          <p:nvPr/>
        </p:nvSpPr>
        <p:spPr>
          <a:xfrm>
            <a:off x="0" y="4943966"/>
            <a:ext cx="2133600" cy="216086"/>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900" b="0">
              <a:solidFill>
                <a:srgbClr val="3B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pic>
        <p:nvPicPr>
          <p:cNvPr id="332" name="Google Shape;332;p33" descr="CleanShot 2025-12-21 at 10.17.08@2x"/>
          <p:cNvPicPr preferRelativeResize="0"/>
          <p:nvPr/>
        </p:nvPicPr>
        <p:blipFill rotWithShape="1">
          <a:blip r:embed="rId1"/>
          <a:srcRect/>
          <a:stretch>
            <a:fillRect/>
          </a:stretch>
        </p:blipFill>
        <p:spPr>
          <a:xfrm>
            <a:off x="197644" y="843915"/>
            <a:ext cx="4506754" cy="2216944"/>
          </a:xfrm>
          <a:prstGeom prst="rect">
            <a:avLst/>
          </a:prstGeom>
          <a:noFill/>
          <a:ln>
            <a:noFill/>
          </a:ln>
        </p:spPr>
      </p:pic>
      <p:sp>
        <p:nvSpPr>
          <p:cNvPr id="333" name="Google Shape;333;p33"/>
          <p:cNvSpPr/>
          <p:nvPr/>
        </p:nvSpPr>
        <p:spPr>
          <a:xfrm>
            <a:off x="3924300" y="2626043"/>
            <a:ext cx="779621" cy="215741"/>
          </a:xfrm>
          <a:prstGeom prst="rect">
            <a:avLst/>
          </a:prstGeom>
          <a:noFill/>
          <a:ln w="25400" cap="flat" cmpd="sng">
            <a:solidFill>
              <a:srgbClr val="C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lt1"/>
              </a:solidFill>
              <a:latin typeface="Arial" panose="020B0604020202090204"/>
              <a:ea typeface="Arial" panose="020B0604020202090204"/>
              <a:cs typeface="Arial" panose="020B0604020202090204"/>
              <a:sym typeface="Arial" panose="020B0604020202090204"/>
            </a:endParaRPr>
          </a:p>
        </p:txBody>
      </p:sp>
      <p:pic>
        <p:nvPicPr>
          <p:cNvPr id="334" name="Google Shape;334;p33" descr="CleanShot 2025-12-21 at 10.18.32@2x"/>
          <p:cNvPicPr preferRelativeResize="0"/>
          <p:nvPr/>
        </p:nvPicPr>
        <p:blipFill rotWithShape="1">
          <a:blip r:embed="rId2"/>
          <a:srcRect/>
          <a:stretch>
            <a:fillRect/>
          </a:stretch>
        </p:blipFill>
        <p:spPr>
          <a:xfrm>
            <a:off x="197644" y="3509486"/>
            <a:ext cx="4522470" cy="1082040"/>
          </a:xfrm>
          <a:prstGeom prst="rect">
            <a:avLst/>
          </a:prstGeom>
          <a:noFill/>
          <a:ln>
            <a:noFill/>
          </a:ln>
        </p:spPr>
      </p:pic>
      <p:sp>
        <p:nvSpPr>
          <p:cNvPr id="335" name="Google Shape;335;p33"/>
          <p:cNvSpPr/>
          <p:nvPr/>
        </p:nvSpPr>
        <p:spPr>
          <a:xfrm rot="10800000">
            <a:off x="4733925" y="2626043"/>
            <a:ext cx="388620" cy="1685925"/>
          </a:xfrm>
          <a:prstGeom prst="curvedRightArrow">
            <a:avLst>
              <a:gd name="adj1" fmla="val 25000"/>
              <a:gd name="adj2" fmla="val 50000"/>
              <a:gd name="adj3" fmla="val 25000"/>
            </a:avLst>
          </a:prstGeom>
          <a:noFill/>
          <a:ln w="25400" cap="flat" cmpd="sng">
            <a:solidFill>
              <a:srgbClr val="C00000"/>
            </a:solidFill>
            <a:prstDash val="dash"/>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dk1"/>
              </a:solidFill>
              <a:latin typeface="Arial" panose="020B0604020202090204"/>
              <a:ea typeface="Arial" panose="020B0604020202090204"/>
              <a:cs typeface="Arial" panose="020B0604020202090204"/>
              <a:sym typeface="Arial" panose="020B0604020202090204"/>
            </a:endParaRPr>
          </a:p>
        </p:txBody>
      </p:sp>
      <p:sp>
        <p:nvSpPr>
          <p:cNvPr id="336" name="Google Shape;336;p33"/>
          <p:cNvSpPr/>
          <p:nvPr/>
        </p:nvSpPr>
        <p:spPr>
          <a:xfrm>
            <a:off x="197644" y="4158000"/>
            <a:ext cx="4506278" cy="215741"/>
          </a:xfrm>
          <a:prstGeom prst="rect">
            <a:avLst/>
          </a:prstGeom>
          <a:noFill/>
          <a:ln w="25400" cap="flat" cmpd="sng">
            <a:solidFill>
              <a:srgbClr val="C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lt1"/>
              </a:solidFill>
              <a:latin typeface="Arial" panose="020B0604020202090204"/>
              <a:ea typeface="Arial" panose="020B0604020202090204"/>
              <a:cs typeface="Arial" panose="020B0604020202090204"/>
              <a:sym typeface="Arial" panose="020B0604020202090204"/>
            </a:endParaRPr>
          </a:p>
        </p:txBody>
      </p:sp>
      <p:sp>
        <p:nvSpPr>
          <p:cNvPr id="337" name="Google Shape;337;p33"/>
          <p:cNvSpPr txBox="1"/>
          <p:nvPr/>
        </p:nvSpPr>
        <p:spPr>
          <a:xfrm>
            <a:off x="5122069" y="867728"/>
            <a:ext cx="3776186" cy="29908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500" b="0">
                <a:solidFill>
                  <a:schemeClr val="dk1"/>
                </a:solidFill>
                <a:latin typeface="Arial" panose="020B0604020202090204"/>
                <a:ea typeface="Arial" panose="020B0604020202090204"/>
                <a:cs typeface="Arial" panose="020B0604020202090204"/>
                <a:sym typeface="Arial" panose="020B0604020202090204"/>
              </a:rPr>
              <a:t>1. Symmetric configuration (M=N=K).</a:t>
            </a:r>
            <a:endParaRPr sz="1500" b="0">
              <a:solidFill>
                <a:schemeClr val="dk1"/>
              </a:solidFill>
              <a:latin typeface="Arial" panose="020B0604020202090204"/>
              <a:ea typeface="Arial" panose="020B0604020202090204"/>
              <a:cs typeface="Arial" panose="020B0604020202090204"/>
              <a:sym typeface="Arial" panose="020B0604020202090204"/>
            </a:endParaRPr>
          </a:p>
        </p:txBody>
      </p:sp>
      <p:sp>
        <p:nvSpPr>
          <p:cNvPr id="338" name="Google Shape;338;p33"/>
          <p:cNvSpPr txBox="1"/>
          <p:nvPr/>
        </p:nvSpPr>
        <p:spPr>
          <a:xfrm>
            <a:off x="5336858" y="1238726"/>
            <a:ext cx="3744754" cy="5300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500" b="0">
                <a:solidFill>
                  <a:schemeClr val="dk1"/>
                </a:solidFill>
                <a:latin typeface="Arial" panose="020B0604020202090204"/>
                <a:ea typeface="Arial" panose="020B0604020202090204"/>
                <a:cs typeface="Arial" panose="020B0604020202090204"/>
                <a:sym typeface="Arial" panose="020B0604020202090204"/>
              </a:rPr>
              <a:t>1. Support unified data structure for matrices A, B and C.</a:t>
            </a:r>
            <a:endParaRPr sz="1500" b="0">
              <a:solidFill>
                <a:schemeClr val="dk1"/>
              </a:solidFill>
              <a:latin typeface="Arial" panose="020B0604020202090204"/>
              <a:ea typeface="Arial" panose="020B0604020202090204"/>
              <a:cs typeface="Arial" panose="020B0604020202090204"/>
              <a:sym typeface="Arial" panose="020B0604020202090204"/>
            </a:endParaRPr>
          </a:p>
        </p:txBody>
      </p:sp>
      <p:sp>
        <p:nvSpPr>
          <p:cNvPr id="339" name="Google Shape;339;p33"/>
          <p:cNvSpPr txBox="1"/>
          <p:nvPr/>
        </p:nvSpPr>
        <p:spPr>
          <a:xfrm>
            <a:off x="5336858" y="1840706"/>
            <a:ext cx="3744754" cy="5300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500" b="0">
                <a:solidFill>
                  <a:schemeClr val="dk1"/>
                </a:solidFill>
                <a:latin typeface="Arial" panose="020B0604020202090204"/>
                <a:ea typeface="Arial" panose="020B0604020202090204"/>
                <a:cs typeface="Arial" panose="020B0604020202090204"/>
                <a:sym typeface="Arial" panose="020B0604020202090204"/>
              </a:rPr>
              <a:t>2. Improve the adaption on real-world matrices.</a:t>
            </a:r>
            <a:endParaRPr sz="1500" b="0">
              <a:solidFill>
                <a:schemeClr val="dk1"/>
              </a:solidFill>
              <a:latin typeface="Arial" panose="020B0604020202090204"/>
              <a:ea typeface="Arial" panose="020B0604020202090204"/>
              <a:cs typeface="Arial" panose="020B0604020202090204"/>
              <a:sym typeface="Arial" panose="020B0604020202090204"/>
            </a:endParaRPr>
          </a:p>
        </p:txBody>
      </p:sp>
      <p:pic>
        <p:nvPicPr>
          <p:cNvPr id="340" name="Google Shape;340;p33" descr="2677_crankseg_2_abs"/>
          <p:cNvPicPr preferRelativeResize="0"/>
          <p:nvPr/>
        </p:nvPicPr>
        <p:blipFill rotWithShape="1">
          <a:blip r:embed="rId3"/>
          <a:srcRect/>
          <a:stretch>
            <a:fillRect/>
          </a:stretch>
        </p:blipFill>
        <p:spPr>
          <a:xfrm>
            <a:off x="6291739" y="2194084"/>
            <a:ext cx="2428399" cy="2217896"/>
          </a:xfrm>
          <a:prstGeom prst="rect">
            <a:avLst/>
          </a:prstGeom>
          <a:noFill/>
          <a:ln>
            <a:noFill/>
          </a:ln>
        </p:spPr>
      </p:pic>
      <p:sp>
        <p:nvSpPr>
          <p:cNvPr id="341" name="Google Shape;341;p33"/>
          <p:cNvSpPr txBox="1"/>
          <p:nvPr/>
        </p:nvSpPr>
        <p:spPr>
          <a:xfrm>
            <a:off x="6010751" y="4303871"/>
            <a:ext cx="3048000" cy="276225"/>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1400" b="0">
                <a:solidFill>
                  <a:schemeClr val="dk1"/>
                </a:solidFill>
                <a:latin typeface="Arial" panose="020B0604020202090204"/>
                <a:ea typeface="Arial" panose="020B0604020202090204"/>
                <a:cs typeface="Arial" panose="020B0604020202090204"/>
                <a:sym typeface="Arial" panose="020B0604020202090204"/>
              </a:rPr>
              <a:t>crankseg_2</a:t>
            </a:r>
            <a:endParaRPr sz="1400" b="0">
              <a:solidFill>
                <a:schemeClr val="dk1"/>
              </a:solidFill>
              <a:latin typeface="Arial" panose="020B0604020202090204"/>
              <a:ea typeface="Arial" panose="020B0604020202090204"/>
              <a:cs typeface="Arial" panose="020B0604020202090204"/>
              <a:sym typeface="Arial" panose="020B0604020202090204"/>
            </a:endParaRPr>
          </a:p>
        </p:txBody>
      </p:sp>
      <p:sp>
        <p:nvSpPr>
          <p:cNvPr id="342" name="Google Shape;342;p33"/>
          <p:cNvSpPr txBox="1"/>
          <p:nvPr/>
        </p:nvSpPr>
        <p:spPr>
          <a:xfrm>
            <a:off x="5122069" y="4514850"/>
            <a:ext cx="3776186" cy="29908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500" b="0">
                <a:solidFill>
                  <a:schemeClr val="dk1"/>
                </a:solidFill>
                <a:latin typeface="Arial" panose="020B0604020202090204"/>
                <a:ea typeface="Arial" panose="020B0604020202090204"/>
                <a:cs typeface="Arial" panose="020B0604020202090204"/>
                <a:sym typeface="Arial" panose="020B0604020202090204"/>
              </a:rPr>
              <a:t>2. Hardware cost.</a:t>
            </a:r>
            <a:endParaRPr sz="1500" b="0">
              <a:solidFill>
                <a:schemeClr val="dk1"/>
              </a:solidFill>
              <a:latin typeface="Arial" panose="020B0604020202090204"/>
              <a:ea typeface="Arial" panose="020B0604020202090204"/>
              <a:cs typeface="Arial" panose="020B0604020202090204"/>
              <a:sym typeface="Arial" panose="020B0604020202090204"/>
            </a:endParaRPr>
          </a:p>
        </p:txBody>
      </p:sp>
      <p:sp>
        <p:nvSpPr>
          <p:cNvPr id="343" name="Google Shape;343;p33"/>
          <p:cNvSpPr/>
          <p:nvPr/>
        </p:nvSpPr>
        <p:spPr>
          <a:xfrm>
            <a:off x="6408420" y="2308860"/>
            <a:ext cx="2322195" cy="370522"/>
          </a:xfrm>
          <a:prstGeom prst="rect">
            <a:avLst/>
          </a:prstGeom>
          <a:noFill/>
          <a:ln w="25400" cap="flat" cmpd="sng">
            <a:solidFill>
              <a:srgbClr val="C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lt1"/>
              </a:solidFill>
              <a:latin typeface="Arial" panose="020B0604020202090204"/>
              <a:ea typeface="Arial" panose="020B0604020202090204"/>
              <a:cs typeface="Arial" panose="020B0604020202090204"/>
              <a:sym typeface="Arial" panose="020B0604020202090204"/>
            </a:endParaRPr>
          </a:p>
        </p:txBody>
      </p:sp>
      <p:sp>
        <p:nvSpPr>
          <p:cNvPr id="344" name="Google Shape;344;p33"/>
          <p:cNvSpPr/>
          <p:nvPr/>
        </p:nvSpPr>
        <p:spPr>
          <a:xfrm rot="5400000">
            <a:off x="5606891" y="3115151"/>
            <a:ext cx="2322195" cy="341471"/>
          </a:xfrm>
          <a:prstGeom prst="rect">
            <a:avLst/>
          </a:prstGeom>
          <a:noFill/>
          <a:ln w="25400" cap="flat" cmpd="sng">
            <a:solidFill>
              <a:srgbClr val="C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lt1"/>
              </a:solidFill>
              <a:latin typeface="Arial" panose="020B0604020202090204"/>
              <a:ea typeface="Arial" panose="020B0604020202090204"/>
              <a:cs typeface="Arial" panose="020B0604020202090204"/>
              <a:sym typeface="Arial" panose="020B0604020202090204"/>
            </a:endParaRPr>
          </a:p>
        </p:txBody>
      </p:sp>
      <p:sp>
        <p:nvSpPr>
          <p:cNvPr id="345" name="Google Shape;345;p33"/>
          <p:cNvSpPr/>
          <p:nvPr/>
        </p:nvSpPr>
        <p:spPr>
          <a:xfrm>
            <a:off x="6408420" y="3749516"/>
            <a:ext cx="2322195" cy="475297"/>
          </a:xfrm>
          <a:prstGeom prst="rect">
            <a:avLst/>
          </a:prstGeom>
          <a:noFill/>
          <a:ln w="25400" cap="flat" cmpd="sng">
            <a:solidFill>
              <a:srgbClr val="C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lt1"/>
              </a:solidFill>
              <a:latin typeface="Arial" panose="020B0604020202090204"/>
              <a:ea typeface="Arial" panose="020B0604020202090204"/>
              <a:cs typeface="Arial" panose="020B0604020202090204"/>
              <a:sym typeface="Arial" panose="020B0604020202090204"/>
            </a:endParaRPr>
          </a:p>
        </p:txBody>
      </p:sp>
      <p:sp>
        <p:nvSpPr>
          <p:cNvPr id="346" name="Google Shape;346;p33"/>
          <p:cNvSpPr/>
          <p:nvPr/>
        </p:nvSpPr>
        <p:spPr>
          <a:xfrm rot="5400000">
            <a:off x="7097554" y="3065145"/>
            <a:ext cx="2322195" cy="441484"/>
          </a:xfrm>
          <a:prstGeom prst="rect">
            <a:avLst/>
          </a:prstGeom>
          <a:noFill/>
          <a:ln w="25400" cap="flat" cmpd="sng">
            <a:solidFill>
              <a:srgbClr val="C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lt1"/>
              </a:solidFill>
              <a:latin typeface="Arial" panose="020B0604020202090204"/>
              <a:ea typeface="Arial" panose="020B0604020202090204"/>
              <a:cs typeface="Arial" panose="020B0604020202090204"/>
              <a:sym typeface="Arial" panose="020B0604020202090204"/>
            </a:endParaRPr>
          </a:p>
        </p:txBody>
      </p:sp>
      <p:sp>
        <p:nvSpPr>
          <p:cNvPr id="347" name="Google Shape;347;p33"/>
          <p:cNvSpPr/>
          <p:nvPr/>
        </p:nvSpPr>
        <p:spPr>
          <a:xfrm rot="2700000">
            <a:off x="6401753" y="3156585"/>
            <a:ext cx="2322195" cy="341471"/>
          </a:xfrm>
          <a:prstGeom prst="rect">
            <a:avLst/>
          </a:prstGeom>
          <a:noFill/>
          <a:ln w="25400" cap="flat" cmpd="sng">
            <a:solidFill>
              <a:srgbClr val="C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lt1"/>
              </a:solidFill>
              <a:latin typeface="Arial" panose="020B0604020202090204"/>
              <a:ea typeface="Arial" panose="020B0604020202090204"/>
              <a:cs typeface="Arial" panose="020B0604020202090204"/>
              <a:sym typeface="Arial" panose="020B0604020202090204"/>
            </a:endParaRPr>
          </a:p>
        </p:txBody>
      </p:sp>
      <p:sp>
        <p:nvSpPr>
          <p:cNvPr id="348" name="Google Shape;348;p33"/>
          <p:cNvSpPr txBox="1"/>
          <p:nvPr/>
        </p:nvSpPr>
        <p:spPr>
          <a:xfrm>
            <a:off x="5157788" y="2395061"/>
            <a:ext cx="1566386" cy="27622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400" b="1">
                <a:solidFill>
                  <a:srgbClr val="C00000"/>
                </a:solidFill>
                <a:latin typeface="Arial" panose="020B0604020202090204"/>
                <a:ea typeface="Arial" panose="020B0604020202090204"/>
                <a:cs typeface="Arial" panose="020B0604020202090204"/>
                <a:sym typeface="Arial" panose="020B0604020202090204"/>
              </a:rPr>
              <a:t>❶ </a:t>
            </a:r>
            <a:r>
              <a:rPr lang="zh-CN" sz="1400" b="0">
                <a:solidFill>
                  <a:srgbClr val="C00000"/>
                </a:solidFill>
                <a:latin typeface="Arial" panose="020B0604020202090204"/>
                <a:ea typeface="Arial" panose="020B0604020202090204"/>
                <a:cs typeface="Arial" panose="020B0604020202090204"/>
                <a:sym typeface="Arial" panose="020B0604020202090204"/>
              </a:rPr>
              <a:t>Long row</a:t>
            </a:r>
            <a:endParaRPr sz="1400" b="0">
              <a:solidFill>
                <a:srgbClr val="C00000"/>
              </a:solidFill>
              <a:latin typeface="Arial" panose="020B0604020202090204"/>
              <a:ea typeface="Arial" panose="020B0604020202090204"/>
              <a:cs typeface="Arial" panose="020B0604020202090204"/>
              <a:sym typeface="Arial" panose="020B0604020202090204"/>
            </a:endParaRPr>
          </a:p>
        </p:txBody>
      </p:sp>
      <p:sp>
        <p:nvSpPr>
          <p:cNvPr id="349" name="Google Shape;349;p33"/>
          <p:cNvSpPr txBox="1"/>
          <p:nvPr/>
        </p:nvSpPr>
        <p:spPr>
          <a:xfrm>
            <a:off x="5157788" y="2786539"/>
            <a:ext cx="1779746" cy="27622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400" b="0">
                <a:solidFill>
                  <a:srgbClr val="C00000"/>
                </a:solidFill>
                <a:latin typeface="Arial" panose="020B0604020202090204"/>
                <a:ea typeface="Arial" panose="020B0604020202090204"/>
                <a:cs typeface="Arial" panose="020B0604020202090204"/>
                <a:sym typeface="Arial" panose="020B0604020202090204"/>
              </a:rPr>
              <a:t>❷ Long column</a:t>
            </a:r>
            <a:endParaRPr sz="1400" b="0">
              <a:solidFill>
                <a:srgbClr val="C00000"/>
              </a:solidFill>
              <a:latin typeface="Arial" panose="020B0604020202090204"/>
              <a:ea typeface="Arial" panose="020B0604020202090204"/>
              <a:cs typeface="Arial" panose="020B0604020202090204"/>
              <a:sym typeface="Arial" panose="020B0604020202090204"/>
            </a:endParaRPr>
          </a:p>
        </p:txBody>
      </p:sp>
      <p:sp>
        <p:nvSpPr>
          <p:cNvPr id="350" name="Google Shape;350;p33"/>
          <p:cNvSpPr txBox="1"/>
          <p:nvPr/>
        </p:nvSpPr>
        <p:spPr>
          <a:xfrm>
            <a:off x="5157788" y="3178016"/>
            <a:ext cx="1639729" cy="48387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400" b="1">
                <a:solidFill>
                  <a:srgbClr val="C00000"/>
                </a:solidFill>
                <a:latin typeface="Arial" panose="020B0604020202090204"/>
                <a:ea typeface="Arial" panose="020B0604020202090204"/>
                <a:cs typeface="Arial" panose="020B0604020202090204"/>
                <a:sym typeface="Arial" panose="020B0604020202090204"/>
              </a:rPr>
              <a:t>❸ </a:t>
            </a:r>
            <a:r>
              <a:rPr lang="zh-CN" sz="1400" b="0">
                <a:solidFill>
                  <a:srgbClr val="C00000"/>
                </a:solidFill>
                <a:latin typeface="Arial" panose="020B0604020202090204"/>
                <a:ea typeface="Arial" panose="020B0604020202090204"/>
                <a:cs typeface="Arial" panose="020B0604020202090204"/>
                <a:sym typeface="Arial" panose="020B0604020202090204"/>
              </a:rPr>
              <a:t>Diagonal </a:t>
            </a:r>
            <a:endParaRPr sz="1400" b="0">
              <a:solidFill>
                <a:srgbClr val="C00000"/>
              </a:solidFill>
              <a:latin typeface="Arial" panose="020B0604020202090204"/>
              <a:ea typeface="Arial" panose="020B0604020202090204"/>
              <a:cs typeface="Arial" panose="020B0604020202090204"/>
              <a:sym typeface="Arial" panose="020B0604020202090204"/>
            </a:endParaRPr>
          </a:p>
          <a:p>
            <a:pPr marL="0" marR="0" lvl="0" indent="0" algn="l" rtl="0">
              <a:spcBef>
                <a:spcPts val="0"/>
              </a:spcBef>
              <a:spcAft>
                <a:spcPts val="0"/>
              </a:spcAft>
              <a:buNone/>
            </a:pPr>
            <a:r>
              <a:rPr lang="zh-CN" sz="1400" b="0">
                <a:solidFill>
                  <a:srgbClr val="C00000"/>
                </a:solidFill>
                <a:latin typeface="Arial" panose="020B0604020202090204"/>
                <a:ea typeface="Arial" panose="020B0604020202090204"/>
                <a:cs typeface="Arial" panose="020B0604020202090204"/>
                <a:sym typeface="Arial" panose="020B0604020202090204"/>
              </a:rPr>
              <a:t>    concentration</a:t>
            </a:r>
            <a:endParaRPr sz="1400" b="0">
              <a:solidFill>
                <a:srgbClr val="C00000"/>
              </a:solidFill>
              <a:latin typeface="Arial" panose="020B0604020202090204"/>
              <a:ea typeface="Arial" panose="020B0604020202090204"/>
              <a:cs typeface="Arial" panose="020B0604020202090204"/>
              <a:sym typeface="Arial" panose="020B0604020202090204"/>
            </a:endParaRPr>
          </a:p>
        </p:txBody>
      </p:sp>
      <p:sp>
        <p:nvSpPr>
          <p:cNvPr id="351" name="Google Shape;351;p33"/>
          <p:cNvSpPr txBox="1"/>
          <p:nvPr/>
        </p:nvSpPr>
        <p:spPr>
          <a:xfrm>
            <a:off x="6174581" y="3814286"/>
            <a:ext cx="157163" cy="276225"/>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1400" b="1">
                <a:solidFill>
                  <a:srgbClr val="C00000"/>
                </a:solidFill>
                <a:latin typeface="Arial" panose="020B0604020202090204"/>
                <a:ea typeface="Arial" panose="020B0604020202090204"/>
                <a:cs typeface="Arial" panose="020B0604020202090204"/>
                <a:sym typeface="Arial" panose="020B0604020202090204"/>
              </a:rPr>
              <a:t>❶</a:t>
            </a:r>
            <a:endParaRPr sz="1400" b="1">
              <a:solidFill>
                <a:srgbClr val="C00000"/>
              </a:solidFill>
              <a:latin typeface="Arial" panose="020B0604020202090204"/>
              <a:ea typeface="Arial" panose="020B0604020202090204"/>
              <a:cs typeface="Arial" panose="020B0604020202090204"/>
              <a:sym typeface="Arial" panose="020B0604020202090204"/>
            </a:endParaRPr>
          </a:p>
        </p:txBody>
      </p:sp>
      <p:sp>
        <p:nvSpPr>
          <p:cNvPr id="352" name="Google Shape;352;p33"/>
          <p:cNvSpPr txBox="1"/>
          <p:nvPr/>
        </p:nvSpPr>
        <p:spPr>
          <a:xfrm>
            <a:off x="8217217" y="4472940"/>
            <a:ext cx="157163" cy="276225"/>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1400" b="1">
                <a:solidFill>
                  <a:srgbClr val="C00000"/>
                </a:solidFill>
                <a:latin typeface="Arial" panose="020B0604020202090204"/>
                <a:ea typeface="Arial" panose="020B0604020202090204"/>
                <a:cs typeface="Arial" panose="020B0604020202090204"/>
                <a:sym typeface="Arial" panose="020B0604020202090204"/>
              </a:rPr>
              <a:t>❷</a:t>
            </a:r>
            <a:endParaRPr sz="1400" b="1">
              <a:solidFill>
                <a:srgbClr val="C00000"/>
              </a:solidFill>
              <a:latin typeface="Arial" panose="020B0604020202090204"/>
              <a:ea typeface="Arial" panose="020B0604020202090204"/>
              <a:cs typeface="Arial" panose="020B0604020202090204"/>
              <a:sym typeface="Arial" panose="020B0604020202090204"/>
            </a:endParaRPr>
          </a:p>
        </p:txBody>
      </p:sp>
      <p:sp>
        <p:nvSpPr>
          <p:cNvPr id="353" name="Google Shape;353;p33"/>
          <p:cNvSpPr txBox="1"/>
          <p:nvPr/>
        </p:nvSpPr>
        <p:spPr>
          <a:xfrm>
            <a:off x="7184708" y="3371374"/>
            <a:ext cx="157163" cy="276225"/>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1400" b="1">
                <a:solidFill>
                  <a:srgbClr val="C00000"/>
                </a:solidFill>
                <a:latin typeface="Arial" panose="020B0604020202090204"/>
                <a:ea typeface="Arial" panose="020B0604020202090204"/>
                <a:cs typeface="Arial" panose="020B0604020202090204"/>
                <a:sym typeface="Arial" panose="020B0604020202090204"/>
              </a:rPr>
              <a:t>❸</a:t>
            </a:r>
            <a:endParaRPr sz="1400" b="1">
              <a:solidFill>
                <a:srgbClr val="C00000"/>
              </a:solidFill>
              <a:latin typeface="Arial" panose="020B0604020202090204"/>
              <a:ea typeface="Arial" panose="020B0604020202090204"/>
              <a:cs typeface="Arial" panose="020B0604020202090204"/>
              <a:sym typeface="Arial" panose="020B0604020202090204"/>
            </a:endParaRPr>
          </a:p>
        </p:txBody>
      </p:sp>
      <p:sp>
        <p:nvSpPr>
          <p:cNvPr id="2" name="灯片编号占位符 1"/>
          <p:cNvSpPr>
            <a:spLocks noGrp="1"/>
          </p:cNvSpPr>
          <p:nvPr>
            <p:ph type="sldNum" idx="12"/>
          </p:nvPr>
        </p:nvSpPr>
        <p:spPr/>
        <p:txBody>
          <a:bodyPr/>
          <a:p>
            <a:pPr marL="0" lvl="0" indent="0" algn="l" rtl="0">
              <a:spcBef>
                <a:spcPts val="0"/>
              </a:spcBef>
              <a:spcAft>
                <a:spcPts val="0"/>
              </a:spcAft>
              <a:buNone/>
            </a:pPr>
            <a:fld id="{00000000-1234-1234-1234-123412341234}" type="slidenum">
              <a:rPr lang="zh-CN"/>
            </a:fld>
            <a:endParaRPr b="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4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4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4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5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4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5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5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4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3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211" name="Shape 211"/>
        <p:cNvGrpSpPr/>
        <p:nvPr/>
      </p:nvGrpSpPr>
      <p:grpSpPr>
        <a:xfrm>
          <a:off x="0" y="0"/>
          <a:ext cx="0" cy="0"/>
          <a:chOff x="0" y="0"/>
          <a:chExt cx="0" cy="0"/>
        </a:xfrm>
      </p:grpSpPr>
      <p:sp>
        <p:nvSpPr>
          <p:cNvPr id="212" name="Google Shape;212;p28"/>
          <p:cNvSpPr txBox="1"/>
          <p:nvPr>
            <p:ph type="body" idx="1"/>
          </p:nvPr>
        </p:nvSpPr>
        <p:spPr>
          <a:xfrm>
            <a:off x="417195" y="141923"/>
            <a:ext cx="7008495" cy="461963"/>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2400"/>
              <a:buFont typeface="Arial" panose="020B0604020202090204"/>
              <a:buNone/>
            </a:pPr>
            <a:r>
              <a:rPr lang="zh-CN">
                <a:latin typeface="Arial" panose="020B0604020202090204"/>
                <a:ea typeface="Arial" panose="020B0604020202090204"/>
                <a:cs typeface="Arial" panose="020B0604020202090204"/>
                <a:sym typeface="Arial" panose="020B0604020202090204"/>
              </a:rPr>
              <a:t>Applications and Sparse computation </a:t>
            </a:r>
            <a:endParaRPr>
              <a:latin typeface="Arial" panose="020B0604020202090204"/>
              <a:ea typeface="Arial" panose="020B0604020202090204"/>
              <a:cs typeface="Arial" panose="020B0604020202090204"/>
              <a:sym typeface="Arial" panose="020B0604020202090204"/>
            </a:endParaRPr>
          </a:p>
        </p:txBody>
      </p:sp>
      <p:sp>
        <p:nvSpPr>
          <p:cNvPr id="213" name="Google Shape;213;p28"/>
          <p:cNvSpPr txBox="1"/>
          <p:nvPr>
            <p:ph type="dt" idx="10"/>
          </p:nvPr>
        </p:nvSpPr>
        <p:spPr>
          <a:xfrm>
            <a:off x="0" y="4943966"/>
            <a:ext cx="2133600" cy="216086"/>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BB962C8B-B14F-4D97-AF65-F5344CB8AC3E}" type="datetime1">
              <a:rPr lang="en-US" b="0">
                <a:latin typeface="Arial" panose="020B0604020202090204"/>
                <a:ea typeface="Arial" panose="020B0604020202090204"/>
                <a:cs typeface="Arial" panose="020B0604020202090204"/>
                <a:sym typeface="Arial" panose="020B0604020202090204"/>
              </a:rPr>
            </a:fld>
            <a:endParaRPr b="0">
              <a:latin typeface="Arial" panose="020B0604020202090204"/>
              <a:ea typeface="Arial" panose="020B0604020202090204"/>
              <a:cs typeface="Arial" panose="020B0604020202090204"/>
              <a:sym typeface="Arial" panose="020B0604020202090204"/>
            </a:endParaRPr>
          </a:p>
        </p:txBody>
      </p:sp>
      <p:pic>
        <p:nvPicPr>
          <p:cNvPr id="215" name="Google Shape;215;p28" descr="图片1"/>
          <p:cNvPicPr preferRelativeResize="0"/>
          <p:nvPr/>
        </p:nvPicPr>
        <p:blipFill rotWithShape="1">
          <a:blip r:embed="rId1"/>
          <a:srcRect l="15841" t="11498" r="23653" b="9891"/>
          <a:stretch>
            <a:fillRect/>
          </a:stretch>
        </p:blipFill>
        <p:spPr>
          <a:xfrm>
            <a:off x="1978581" y="3883343"/>
            <a:ext cx="1076801" cy="1050925"/>
          </a:xfrm>
          <a:prstGeom prst="rect">
            <a:avLst/>
          </a:prstGeom>
          <a:noFill/>
          <a:ln>
            <a:noFill/>
          </a:ln>
        </p:spPr>
      </p:pic>
      <p:sp>
        <p:nvSpPr>
          <p:cNvPr id="216" name="Google Shape;216;p28"/>
          <p:cNvSpPr txBox="1"/>
          <p:nvPr/>
        </p:nvSpPr>
        <p:spPr>
          <a:xfrm>
            <a:off x="3049429" y="2719387"/>
            <a:ext cx="1680210" cy="876300"/>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zh-CN" sz="1100" b="0">
                <a:solidFill>
                  <a:srgbClr val="C00000"/>
                </a:solidFill>
                <a:latin typeface="Arial" panose="020B0604020202090204"/>
                <a:ea typeface="Arial" panose="020B0604020202090204"/>
                <a:cs typeface="Arial" panose="020B0604020202090204"/>
                <a:sym typeface="Arial" panose="020B0604020202090204"/>
              </a:rPr>
              <a:t>Reservoir simulation</a:t>
            </a:r>
            <a:r>
              <a:rPr lang="zh-CN" sz="1100" b="0">
                <a:solidFill>
                  <a:schemeClr val="dk1"/>
                </a:solidFill>
                <a:latin typeface="Arial" panose="020B0604020202090204"/>
                <a:ea typeface="Arial" panose="020B0604020202090204"/>
                <a:cs typeface="Arial" panose="020B0604020202090204"/>
                <a:sym typeface="Arial" panose="020B0604020202090204"/>
              </a:rPr>
              <a:t> plays a key role as the "digital brain" and "X-ray vision" in the petroleum industry.</a:t>
            </a:r>
            <a:endParaRPr sz="1100" b="0">
              <a:solidFill>
                <a:schemeClr val="dk1"/>
              </a:solidFill>
              <a:latin typeface="Arial" panose="020B0604020202090204"/>
              <a:ea typeface="Arial" panose="020B0604020202090204"/>
              <a:cs typeface="Arial" panose="020B0604020202090204"/>
              <a:sym typeface="Arial" panose="020B0604020202090204"/>
            </a:endParaRPr>
          </a:p>
        </p:txBody>
      </p:sp>
      <p:pic>
        <p:nvPicPr>
          <p:cNvPr id="217" name="Google Shape;217;p28"/>
          <p:cNvPicPr preferRelativeResize="0"/>
          <p:nvPr/>
        </p:nvPicPr>
        <p:blipFill rotWithShape="1">
          <a:blip r:embed="rId2"/>
          <a:srcRect/>
          <a:stretch>
            <a:fillRect/>
          </a:stretch>
        </p:blipFill>
        <p:spPr>
          <a:xfrm>
            <a:off x="305752" y="1393666"/>
            <a:ext cx="1550670" cy="1034891"/>
          </a:xfrm>
          <a:prstGeom prst="rect">
            <a:avLst/>
          </a:prstGeom>
          <a:noFill/>
          <a:ln>
            <a:noFill/>
          </a:ln>
        </p:spPr>
      </p:pic>
      <p:sp>
        <p:nvSpPr>
          <p:cNvPr id="218" name="Google Shape;218;p28"/>
          <p:cNvSpPr txBox="1"/>
          <p:nvPr/>
        </p:nvSpPr>
        <p:spPr>
          <a:xfrm>
            <a:off x="3049429" y="1400810"/>
            <a:ext cx="1679734" cy="1082675"/>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zh-CN" sz="1100" b="0">
                <a:solidFill>
                  <a:srgbClr val="C00000"/>
                </a:solidFill>
                <a:latin typeface="Arial" panose="020B0604020202090204"/>
                <a:ea typeface="Arial" panose="020B0604020202090204"/>
                <a:cs typeface="Arial" panose="020B0604020202090204"/>
                <a:sym typeface="Arial" panose="020B0604020202090204"/>
              </a:rPr>
              <a:t>Laser fusion</a:t>
            </a:r>
            <a:r>
              <a:rPr lang="zh-CN" sz="1100" b="0">
                <a:solidFill>
                  <a:schemeClr val="dk1"/>
                </a:solidFill>
                <a:latin typeface="Arial" panose="020B0604020202090204"/>
                <a:ea typeface="Arial" panose="020B0604020202090204"/>
                <a:cs typeface="Arial" panose="020B0604020202090204"/>
                <a:sym typeface="Arial" panose="020B0604020202090204"/>
              </a:rPr>
              <a:t> is vividly called the "artificial sun" and</a:t>
            </a:r>
            <a:r>
              <a:rPr lang="en-US" altLang="zh-CN" sz="1100" b="0">
                <a:solidFill>
                  <a:schemeClr val="dk1"/>
                </a:solidFill>
                <a:latin typeface="Arial" panose="020B0604020202090204"/>
                <a:ea typeface="Arial" panose="020B0604020202090204"/>
                <a:cs typeface="Arial" panose="020B0604020202090204"/>
                <a:sym typeface="Arial" panose="020B0604020202090204"/>
              </a:rPr>
              <a:t> </a:t>
            </a:r>
            <a:r>
              <a:rPr lang="zh-CN" sz="1100" b="0">
                <a:solidFill>
                  <a:schemeClr val="dk1"/>
                </a:solidFill>
                <a:latin typeface="Arial" panose="020B0604020202090204"/>
                <a:ea typeface="Arial" panose="020B0604020202090204"/>
                <a:cs typeface="Arial" panose="020B0604020202090204"/>
                <a:sym typeface="Arial" panose="020B0604020202090204"/>
              </a:rPr>
              <a:t> is</a:t>
            </a:r>
            <a:r>
              <a:rPr lang="en-US" altLang="zh-CN" sz="1100" b="0">
                <a:solidFill>
                  <a:schemeClr val="dk1"/>
                </a:solidFill>
                <a:latin typeface="Arial" panose="020B0604020202090204"/>
                <a:ea typeface="Arial" panose="020B0604020202090204"/>
                <a:cs typeface="Arial" panose="020B0604020202090204"/>
                <a:sym typeface="Arial" panose="020B0604020202090204"/>
              </a:rPr>
              <a:t> </a:t>
            </a:r>
            <a:r>
              <a:rPr lang="zh-CN" sz="1100" b="0">
                <a:solidFill>
                  <a:schemeClr val="dk1"/>
                </a:solidFill>
                <a:latin typeface="Arial" panose="020B0604020202090204"/>
                <a:ea typeface="Arial" panose="020B0604020202090204"/>
                <a:cs typeface="Arial" panose="020B0604020202090204"/>
                <a:sym typeface="Arial" panose="020B0604020202090204"/>
              </a:rPr>
              <a:t> a</a:t>
            </a:r>
            <a:r>
              <a:rPr lang="en-US" altLang="zh-CN" sz="1100" b="0">
                <a:solidFill>
                  <a:schemeClr val="dk1"/>
                </a:solidFill>
                <a:latin typeface="Arial" panose="020B0604020202090204"/>
                <a:ea typeface="Arial" panose="020B0604020202090204"/>
                <a:cs typeface="Arial" panose="020B0604020202090204"/>
                <a:sym typeface="Arial" panose="020B0604020202090204"/>
              </a:rPr>
              <a:t> </a:t>
            </a:r>
            <a:r>
              <a:rPr lang="zh-CN" sz="1100" b="0">
                <a:solidFill>
                  <a:schemeClr val="dk1"/>
                </a:solidFill>
                <a:latin typeface="Arial" panose="020B0604020202090204"/>
                <a:ea typeface="Arial" panose="020B0604020202090204"/>
                <a:cs typeface="Arial" panose="020B0604020202090204"/>
                <a:sym typeface="Arial" panose="020B0604020202090204"/>
              </a:rPr>
              <a:t> key technological path for humanity to pursue infinite and clean energy.</a:t>
            </a:r>
            <a:endParaRPr sz="1100" b="0">
              <a:solidFill>
                <a:schemeClr val="dk1"/>
              </a:solidFill>
              <a:latin typeface="Arial" panose="020B0604020202090204"/>
              <a:ea typeface="Arial" panose="020B0604020202090204"/>
              <a:cs typeface="Arial" panose="020B0604020202090204"/>
              <a:sym typeface="Arial" panose="020B0604020202090204"/>
            </a:endParaRPr>
          </a:p>
        </p:txBody>
      </p:sp>
      <p:sp>
        <p:nvSpPr>
          <p:cNvPr id="219" name="Google Shape;219;p28"/>
          <p:cNvSpPr txBox="1"/>
          <p:nvPr/>
        </p:nvSpPr>
        <p:spPr>
          <a:xfrm>
            <a:off x="3049429" y="4110196"/>
            <a:ext cx="1677352" cy="714851"/>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zh-CN" sz="1100" b="0">
                <a:solidFill>
                  <a:srgbClr val="C00000"/>
                </a:solidFill>
                <a:latin typeface="Arial" panose="020B0604020202090204"/>
                <a:ea typeface="Arial" panose="020B0604020202090204"/>
                <a:cs typeface="Arial" panose="020B0604020202090204"/>
                <a:sym typeface="Arial" panose="020B0604020202090204"/>
              </a:rPr>
              <a:t>Circuit simulation</a:t>
            </a:r>
            <a:r>
              <a:rPr lang="zh-CN" sz="1100" b="0">
                <a:solidFill>
                  <a:schemeClr val="dk1"/>
                </a:solidFill>
                <a:latin typeface="Arial" panose="020B0604020202090204"/>
                <a:ea typeface="Arial" panose="020B0604020202090204"/>
                <a:cs typeface="Arial" panose="020B0604020202090204"/>
                <a:sym typeface="Arial" panose="020B0604020202090204"/>
              </a:rPr>
              <a:t> is the core guarantee for the completion of complex chip development.</a:t>
            </a:r>
            <a:endParaRPr sz="1100" b="0">
              <a:solidFill>
                <a:schemeClr val="dk1"/>
              </a:solidFill>
              <a:latin typeface="Arial" panose="020B0604020202090204"/>
              <a:ea typeface="Arial" panose="020B0604020202090204"/>
              <a:cs typeface="Arial" panose="020B0604020202090204"/>
              <a:sym typeface="Arial" panose="020B0604020202090204"/>
            </a:endParaRPr>
          </a:p>
        </p:txBody>
      </p:sp>
      <p:pic>
        <p:nvPicPr>
          <p:cNvPr id="220" name="Google Shape;220;p28"/>
          <p:cNvPicPr preferRelativeResize="0"/>
          <p:nvPr/>
        </p:nvPicPr>
        <p:blipFill rotWithShape="1">
          <a:blip r:embed="rId3"/>
          <a:srcRect/>
          <a:stretch>
            <a:fillRect/>
          </a:stretch>
        </p:blipFill>
        <p:spPr>
          <a:xfrm>
            <a:off x="305752" y="3886517"/>
            <a:ext cx="1559719" cy="1040765"/>
          </a:xfrm>
          <a:prstGeom prst="rect">
            <a:avLst/>
          </a:prstGeom>
          <a:noFill/>
          <a:ln>
            <a:noFill/>
          </a:ln>
        </p:spPr>
      </p:pic>
      <p:pic>
        <p:nvPicPr>
          <p:cNvPr id="221" name="Google Shape;221;p28"/>
          <p:cNvPicPr preferRelativeResize="0"/>
          <p:nvPr/>
        </p:nvPicPr>
        <p:blipFill rotWithShape="1">
          <a:blip r:embed="rId4"/>
          <a:srcRect/>
          <a:stretch>
            <a:fillRect/>
          </a:stretch>
        </p:blipFill>
        <p:spPr>
          <a:xfrm>
            <a:off x="305752" y="2637472"/>
            <a:ext cx="1560195" cy="1040130"/>
          </a:xfrm>
          <a:prstGeom prst="rect">
            <a:avLst/>
          </a:prstGeom>
          <a:noFill/>
          <a:ln>
            <a:noFill/>
          </a:ln>
        </p:spPr>
      </p:pic>
      <p:pic>
        <p:nvPicPr>
          <p:cNvPr id="222" name="Google Shape;222;p28" descr="图片2"/>
          <p:cNvPicPr preferRelativeResize="0"/>
          <p:nvPr/>
        </p:nvPicPr>
        <p:blipFill rotWithShape="1">
          <a:blip r:embed="rId5"/>
          <a:srcRect l="15665" t="10637" r="24811" b="10452"/>
          <a:stretch>
            <a:fillRect/>
          </a:stretch>
        </p:blipFill>
        <p:spPr>
          <a:xfrm>
            <a:off x="1997155" y="1392238"/>
            <a:ext cx="1039654" cy="1036320"/>
          </a:xfrm>
          <a:prstGeom prst="rect">
            <a:avLst/>
          </a:prstGeom>
          <a:noFill/>
          <a:ln>
            <a:noFill/>
          </a:ln>
        </p:spPr>
      </p:pic>
      <p:pic>
        <p:nvPicPr>
          <p:cNvPr id="223" name="Google Shape;223;p28" descr="图片3"/>
          <p:cNvPicPr preferRelativeResize="0"/>
          <p:nvPr/>
        </p:nvPicPr>
        <p:blipFill rotWithShape="1">
          <a:blip r:embed="rId6"/>
          <a:srcRect l="12017" t="6577" r="5076" b="2655"/>
          <a:stretch>
            <a:fillRect/>
          </a:stretch>
        </p:blipFill>
        <p:spPr>
          <a:xfrm>
            <a:off x="2000012" y="2643187"/>
            <a:ext cx="1033939" cy="1034415"/>
          </a:xfrm>
          <a:prstGeom prst="rect">
            <a:avLst/>
          </a:prstGeom>
          <a:noFill/>
          <a:ln>
            <a:noFill/>
          </a:ln>
        </p:spPr>
      </p:pic>
      <p:sp>
        <p:nvSpPr>
          <p:cNvPr id="224" name="Google Shape;224;p28"/>
          <p:cNvSpPr txBox="1"/>
          <p:nvPr/>
        </p:nvSpPr>
        <p:spPr>
          <a:xfrm>
            <a:off x="198120" y="735330"/>
            <a:ext cx="4494371" cy="621030"/>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en-US" altLang="zh-CN" sz="1200" b="0">
                <a:solidFill>
                  <a:schemeClr val="dk1"/>
                </a:solidFill>
                <a:latin typeface="Arial" panose="020B0604020202090204"/>
                <a:ea typeface="Arial" panose="020B0604020202090204"/>
                <a:cs typeface="Arial" panose="020B0604020202090204"/>
                <a:sym typeface="Arial" panose="020B0604020202090204"/>
              </a:rPr>
              <a:t>Scientific computing and</a:t>
            </a:r>
            <a:r>
              <a:rPr lang="x-none" altLang="en-US" sz="1200" b="0">
                <a:solidFill>
                  <a:schemeClr val="dk1"/>
                </a:solidFill>
                <a:latin typeface="Arial" panose="020B0604020202090204"/>
                <a:ea typeface="Arial" panose="020B0604020202090204"/>
                <a:cs typeface="Arial" panose="020B0604020202090204"/>
                <a:sym typeface="Arial" panose="020B0604020202090204"/>
              </a:rPr>
              <a:t> AI</a:t>
            </a:r>
            <a:r>
              <a:rPr lang="en-US" altLang="zh-CN" sz="1200" b="0">
                <a:solidFill>
                  <a:schemeClr val="dk1"/>
                </a:solidFill>
                <a:latin typeface="Arial" panose="020B0604020202090204"/>
                <a:ea typeface="Arial" panose="020B0604020202090204"/>
                <a:cs typeface="Arial" panose="020B0604020202090204"/>
                <a:sym typeface="Arial" panose="020B0604020202090204"/>
              </a:rPr>
              <a:t> </a:t>
            </a:r>
            <a:r>
              <a:rPr lang="x-none" altLang="en-US" sz="1200" b="0">
                <a:solidFill>
                  <a:schemeClr val="dk1"/>
                </a:solidFill>
                <a:latin typeface="Arial" panose="020B0604020202090204"/>
                <a:ea typeface="Arial" panose="020B0604020202090204"/>
                <a:cs typeface="Arial" panose="020B0604020202090204"/>
                <a:sym typeface="Arial" panose="020B0604020202090204"/>
              </a:rPr>
              <a:t>are</a:t>
            </a:r>
            <a:r>
              <a:rPr lang="en-US" altLang="zh-CN" sz="1200" b="0">
                <a:solidFill>
                  <a:schemeClr val="dk1"/>
                </a:solidFill>
                <a:latin typeface="Arial" panose="020B0604020202090204"/>
                <a:ea typeface="Arial" panose="020B0604020202090204"/>
                <a:cs typeface="Arial" panose="020B0604020202090204"/>
                <a:sym typeface="Arial" panose="020B0604020202090204"/>
              </a:rPr>
              <a:t> the cornerstone of industrial development; in essence, it consists of calculations of sparse matrices with different structures.</a:t>
            </a:r>
            <a:endParaRPr lang="en-US" altLang="zh-CN" sz="1200" b="0">
              <a:solidFill>
                <a:schemeClr val="dk1"/>
              </a:solidFill>
              <a:latin typeface="Arial" panose="020B0604020202090204"/>
              <a:ea typeface="Arial" panose="020B0604020202090204"/>
              <a:cs typeface="Arial" panose="020B0604020202090204"/>
              <a:sym typeface="Arial" panose="020B0604020202090204"/>
            </a:endParaRPr>
          </a:p>
        </p:txBody>
      </p:sp>
      <p:cxnSp>
        <p:nvCxnSpPr>
          <p:cNvPr id="225" name="Google Shape;225;p28"/>
          <p:cNvCxnSpPr/>
          <p:nvPr/>
        </p:nvCxnSpPr>
        <p:spPr>
          <a:xfrm>
            <a:off x="4733925" y="2631440"/>
            <a:ext cx="4212431" cy="476"/>
          </a:xfrm>
          <a:prstGeom prst="straightConnector1">
            <a:avLst/>
          </a:prstGeom>
          <a:noFill/>
          <a:ln w="22225" cap="flat" cmpd="sng">
            <a:solidFill>
              <a:srgbClr val="1D5294"/>
            </a:solidFill>
            <a:prstDash val="solid"/>
            <a:round/>
            <a:headEnd type="none" w="sm" len="sm"/>
            <a:tailEnd type="none" w="sm" len="sm"/>
          </a:ln>
        </p:spPr>
      </p:cxnSp>
      <p:sp>
        <p:nvSpPr>
          <p:cNvPr id="226" name="Google Shape;226;p28"/>
          <p:cNvSpPr txBox="1"/>
          <p:nvPr/>
        </p:nvSpPr>
        <p:spPr>
          <a:xfrm>
            <a:off x="4798695" y="735330"/>
            <a:ext cx="4125595" cy="436245"/>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en-US" altLang="zh-CN" sz="1200" b="0">
                <a:solidFill>
                  <a:schemeClr val="dk1"/>
                </a:solidFill>
                <a:latin typeface="Arial" panose="020B0604020202090204"/>
                <a:ea typeface="Arial" panose="020B0604020202090204"/>
                <a:cs typeface="Arial" panose="020B0604020202090204"/>
                <a:sym typeface="Arial" panose="020B0604020202090204"/>
              </a:rPr>
              <a:t>These sparse matrices require specialized data structures for storage, commonly including CSR and bitmap formats.</a:t>
            </a:r>
            <a:endParaRPr lang="en-US" altLang="zh-CN" sz="1200" b="0">
              <a:solidFill>
                <a:schemeClr val="dk1"/>
              </a:solidFill>
              <a:latin typeface="Arial" panose="020B0604020202090204"/>
              <a:ea typeface="Arial" panose="020B0604020202090204"/>
              <a:cs typeface="Arial" panose="020B0604020202090204"/>
              <a:sym typeface="Arial" panose="020B0604020202090204"/>
            </a:endParaRPr>
          </a:p>
        </p:txBody>
      </p:sp>
      <p:pic>
        <p:nvPicPr>
          <p:cNvPr id="227" name="Google Shape;227;p28" descr="BG-CsrBmp.pdf"/>
          <p:cNvPicPr preferRelativeResize="0"/>
          <p:nvPr/>
        </p:nvPicPr>
        <p:blipFill rotWithShape="1">
          <a:blip r:embed="rId7"/>
          <a:srcRect/>
          <a:stretch>
            <a:fillRect/>
          </a:stretch>
        </p:blipFill>
        <p:spPr>
          <a:xfrm>
            <a:off x="4842193" y="1178719"/>
            <a:ext cx="4128135" cy="1389698"/>
          </a:xfrm>
          <a:prstGeom prst="rect">
            <a:avLst/>
          </a:prstGeom>
          <a:noFill/>
          <a:ln>
            <a:noFill/>
          </a:ln>
        </p:spPr>
      </p:pic>
      <p:sp>
        <p:nvSpPr>
          <p:cNvPr id="228" name="Google Shape;228;p28"/>
          <p:cNvSpPr txBox="1"/>
          <p:nvPr/>
        </p:nvSpPr>
        <p:spPr>
          <a:xfrm>
            <a:off x="4843145" y="2621915"/>
            <a:ext cx="4081780" cy="436245"/>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en-US" altLang="zh-CN" sz="1200" b="0">
                <a:solidFill>
                  <a:schemeClr val="dk1"/>
                </a:solidFill>
                <a:latin typeface="Arial" panose="020B0604020202090204"/>
                <a:ea typeface="Arial" panose="020B0604020202090204"/>
                <a:cs typeface="Arial" panose="020B0604020202090204"/>
                <a:sym typeface="Arial" panose="020B0604020202090204"/>
              </a:rPr>
              <a:t>Common workloads</a:t>
            </a:r>
            <a:r>
              <a:rPr lang="x-none" altLang="en-US" sz="1200" b="0">
                <a:solidFill>
                  <a:schemeClr val="dk1"/>
                </a:solidFill>
                <a:latin typeface="Arial" panose="020B0604020202090204"/>
                <a:ea typeface="Arial" panose="020B0604020202090204"/>
                <a:cs typeface="Arial" panose="020B0604020202090204"/>
                <a:sym typeface="Arial" panose="020B0604020202090204"/>
              </a:rPr>
              <a:t> usually</a:t>
            </a:r>
            <a:r>
              <a:rPr lang="en-US" altLang="zh-CN" sz="1200" b="0">
                <a:solidFill>
                  <a:schemeClr val="dk1"/>
                </a:solidFill>
                <a:latin typeface="Arial" panose="020B0604020202090204"/>
                <a:ea typeface="Arial" panose="020B0604020202090204"/>
                <a:cs typeface="Arial" panose="020B0604020202090204"/>
                <a:sym typeface="Arial" panose="020B0604020202090204"/>
              </a:rPr>
              <a:t> involve a mix of four different BLAS operators</a:t>
            </a:r>
            <a:r>
              <a:rPr lang="x-none" altLang="en-US" sz="1200" b="0">
                <a:solidFill>
                  <a:schemeClr val="dk1"/>
                </a:solidFill>
                <a:latin typeface="Arial" panose="020B0604020202090204"/>
                <a:ea typeface="Arial" panose="020B0604020202090204"/>
                <a:cs typeface="Arial" panose="020B0604020202090204"/>
                <a:sym typeface="Arial" panose="020B0604020202090204"/>
              </a:rPr>
              <a:t>:</a:t>
            </a:r>
            <a:endParaRPr lang="x-none" altLang="en-US" sz="1200" b="0">
              <a:solidFill>
                <a:schemeClr val="dk1"/>
              </a:solidFill>
              <a:latin typeface="Arial" panose="020B0604020202090204"/>
              <a:ea typeface="Arial" panose="020B0604020202090204"/>
              <a:cs typeface="Arial" panose="020B0604020202090204"/>
              <a:sym typeface="Arial" panose="020B0604020202090204"/>
            </a:endParaRPr>
          </a:p>
        </p:txBody>
      </p:sp>
      <p:pic>
        <p:nvPicPr>
          <p:cNvPr id="229" name="Google Shape;229;p28" descr="CleanShot 2025-11-26 at 21.02.37@2x"/>
          <p:cNvPicPr preferRelativeResize="0"/>
          <p:nvPr/>
        </p:nvPicPr>
        <p:blipFill rotWithShape="1">
          <a:blip r:embed="rId8"/>
          <a:srcRect/>
          <a:stretch>
            <a:fillRect/>
          </a:stretch>
        </p:blipFill>
        <p:spPr>
          <a:xfrm>
            <a:off x="4885055" y="3319145"/>
            <a:ext cx="4070350" cy="1611630"/>
          </a:xfrm>
          <a:prstGeom prst="rect">
            <a:avLst/>
          </a:prstGeom>
          <a:noFill/>
          <a:ln>
            <a:noFill/>
          </a:ln>
        </p:spPr>
      </p:pic>
      <p:cxnSp>
        <p:nvCxnSpPr>
          <p:cNvPr id="230" name="Google Shape;230;p28"/>
          <p:cNvCxnSpPr/>
          <p:nvPr/>
        </p:nvCxnSpPr>
        <p:spPr>
          <a:xfrm>
            <a:off x="4733925" y="789622"/>
            <a:ext cx="0" cy="4158139"/>
          </a:xfrm>
          <a:prstGeom prst="straightConnector1">
            <a:avLst/>
          </a:prstGeom>
          <a:noFill/>
          <a:ln w="22225" cap="flat" cmpd="sng">
            <a:solidFill>
              <a:srgbClr val="1D5294"/>
            </a:solidFill>
            <a:prstDash val="solid"/>
            <a:round/>
            <a:headEnd type="none" w="sm" len="sm"/>
            <a:tailEnd type="none" w="sm" len="sm"/>
          </a:ln>
        </p:spPr>
      </p:cxnSp>
      <p:sp>
        <p:nvSpPr>
          <p:cNvPr id="2" name="文本框 1"/>
          <p:cNvSpPr txBox="1"/>
          <p:nvPr/>
        </p:nvSpPr>
        <p:spPr>
          <a:xfrm>
            <a:off x="6480175" y="2991485"/>
            <a:ext cx="875665" cy="275590"/>
          </a:xfrm>
          <a:prstGeom prst="rect">
            <a:avLst/>
          </a:prstGeom>
          <a:noFill/>
        </p:spPr>
        <p:txBody>
          <a:bodyPr wrap="square" rtlCol="0">
            <a:spAutoFit/>
          </a:bodyPr>
          <a:p>
            <a:pPr algn="ctr"/>
            <a:r>
              <a:rPr lang="en-US" altLang="en-US" sz="1200">
                <a:solidFill>
                  <a:schemeClr val="accent1">
                    <a:lumMod val="75000"/>
                  </a:schemeClr>
                </a:solidFill>
              </a:rPr>
              <a:t>❷</a:t>
            </a:r>
            <a:r>
              <a:rPr lang="x-none" altLang="en-US" sz="1200">
                <a:solidFill>
                  <a:schemeClr val="accent1">
                    <a:lumMod val="75000"/>
                  </a:schemeClr>
                </a:solidFill>
              </a:rPr>
              <a:t> </a:t>
            </a:r>
            <a:r>
              <a:rPr lang="en-US" altLang="zh-CN" sz="1200">
                <a:solidFill>
                  <a:schemeClr val="accent1">
                    <a:lumMod val="75000"/>
                  </a:schemeClr>
                </a:solidFill>
              </a:rPr>
              <a:t>GNN</a:t>
            </a:r>
            <a:endParaRPr lang="en-US" altLang="zh-CN" sz="1200">
              <a:solidFill>
                <a:schemeClr val="accent1">
                  <a:lumMod val="75000"/>
                </a:schemeClr>
              </a:solidFill>
            </a:endParaRPr>
          </a:p>
        </p:txBody>
      </p:sp>
      <p:sp>
        <p:nvSpPr>
          <p:cNvPr id="3" name="文本框 2"/>
          <p:cNvSpPr txBox="1"/>
          <p:nvPr/>
        </p:nvSpPr>
        <p:spPr>
          <a:xfrm>
            <a:off x="8079740" y="2991485"/>
            <a:ext cx="875665" cy="275590"/>
          </a:xfrm>
          <a:prstGeom prst="rect">
            <a:avLst/>
          </a:prstGeom>
          <a:noFill/>
        </p:spPr>
        <p:txBody>
          <a:bodyPr wrap="square" rtlCol="0">
            <a:spAutoFit/>
          </a:bodyPr>
          <a:p>
            <a:pPr algn="ctr"/>
            <a:r>
              <a:rPr lang="en-US" altLang="en-US" sz="1200">
                <a:solidFill>
                  <a:srgbClr val="7030A0"/>
                </a:solidFill>
              </a:rPr>
              <a:t>❸</a:t>
            </a:r>
            <a:r>
              <a:rPr lang="x-none" altLang="en-US" sz="1200">
                <a:solidFill>
                  <a:srgbClr val="7030A0"/>
                </a:solidFill>
              </a:rPr>
              <a:t> AMG</a:t>
            </a:r>
            <a:endParaRPr lang="x-none" altLang="en-US" sz="1200">
              <a:solidFill>
                <a:srgbClr val="7030A0"/>
              </a:solidFill>
            </a:endParaRPr>
          </a:p>
        </p:txBody>
      </p:sp>
      <p:sp>
        <p:nvSpPr>
          <p:cNvPr id="6" name="文本框 5"/>
          <p:cNvSpPr txBox="1"/>
          <p:nvPr/>
        </p:nvSpPr>
        <p:spPr>
          <a:xfrm>
            <a:off x="4880610" y="2991485"/>
            <a:ext cx="875665" cy="275590"/>
          </a:xfrm>
          <a:prstGeom prst="rect">
            <a:avLst/>
          </a:prstGeom>
          <a:noFill/>
        </p:spPr>
        <p:txBody>
          <a:bodyPr wrap="square" rtlCol="0">
            <a:spAutoFit/>
          </a:bodyPr>
          <a:p>
            <a:pPr algn="ctr"/>
            <a:r>
              <a:rPr lang="en-US" altLang="en-US" sz="1200">
                <a:solidFill>
                  <a:schemeClr val="accent2"/>
                </a:solidFill>
              </a:rPr>
              <a:t>❶</a:t>
            </a:r>
            <a:r>
              <a:rPr lang="x-none" altLang="en-US" sz="1200">
                <a:solidFill>
                  <a:schemeClr val="accent2"/>
                </a:solidFill>
              </a:rPr>
              <a:t> BFS</a:t>
            </a:r>
            <a:endParaRPr lang="x-none" altLang="en-US" sz="1200">
              <a:solidFill>
                <a:schemeClr val="accent2"/>
              </a:solidFill>
            </a:endParaRPr>
          </a:p>
        </p:txBody>
      </p:sp>
      <p:sp>
        <p:nvSpPr>
          <p:cNvPr id="11" name="矩形 10"/>
          <p:cNvSpPr/>
          <p:nvPr/>
        </p:nvSpPr>
        <p:spPr>
          <a:xfrm>
            <a:off x="4880610" y="3263265"/>
            <a:ext cx="4074795" cy="852805"/>
          </a:xfrm>
          <a:prstGeom prst="rect">
            <a:avLst/>
          </a:prstGeom>
          <a:noFill/>
          <a:ln w="25400" cap="flat" cmpd="sng">
            <a:solidFill>
              <a:schemeClr val="accent2"/>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矩形 9"/>
          <p:cNvSpPr/>
          <p:nvPr/>
        </p:nvSpPr>
        <p:spPr>
          <a:xfrm>
            <a:off x="4880610" y="4116070"/>
            <a:ext cx="4074160" cy="838200"/>
          </a:xfrm>
          <a:prstGeom prst="rect">
            <a:avLst/>
          </a:prstGeom>
          <a:noFill/>
          <a:ln w="25400" cap="flat" cmpd="sng">
            <a:solidFill>
              <a:schemeClr val="accent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矩形 11"/>
          <p:cNvSpPr/>
          <p:nvPr/>
        </p:nvSpPr>
        <p:spPr>
          <a:xfrm>
            <a:off x="4885055" y="3266440"/>
            <a:ext cx="2042160" cy="852805"/>
          </a:xfrm>
          <a:prstGeom prst="rect">
            <a:avLst/>
          </a:prstGeom>
          <a:noFill/>
          <a:ln w="25400" cap="flat" cmpd="sng">
            <a:solidFill>
              <a:srgbClr val="7030A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矩形 12"/>
          <p:cNvSpPr/>
          <p:nvPr/>
        </p:nvSpPr>
        <p:spPr>
          <a:xfrm>
            <a:off x="6927215" y="4128135"/>
            <a:ext cx="2028190" cy="838200"/>
          </a:xfrm>
          <a:prstGeom prst="rect">
            <a:avLst/>
          </a:prstGeom>
          <a:noFill/>
          <a:ln w="25400" cap="flat" cmpd="sng">
            <a:solidFill>
              <a:srgbClr val="7030A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8" name="Google Shape;238;p28"/>
          <p:cNvSpPr txBox="1"/>
          <p:nvPr/>
        </p:nvSpPr>
        <p:spPr>
          <a:xfrm>
            <a:off x="2663190" y="3371215"/>
            <a:ext cx="3680460" cy="713105"/>
          </a:xfrm>
          <a:prstGeom prst="rect">
            <a:avLst/>
          </a:prstGeom>
          <a:solidFill>
            <a:srgbClr val="F0DCF7"/>
          </a:solid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altLang="zh-CN" sz="1400">
                <a:solidFill>
                  <a:schemeClr val="dk1"/>
                </a:solidFill>
                <a:latin typeface="Arial" panose="020B0604020202090204"/>
                <a:ea typeface="Arial" panose="020B0604020202090204"/>
                <a:cs typeface="Arial" panose="020B0604020202090204"/>
                <a:sym typeface="Arial" panose="020B0604020202090204"/>
              </a:rPr>
              <a:t>To avoid format conversion costs, it is best to design a </a:t>
            </a:r>
            <a:r>
              <a:rPr lang="en-US" altLang="zh-CN" sz="1400">
                <a:solidFill>
                  <a:srgbClr val="C00000"/>
                </a:solidFill>
                <a:latin typeface="Arial" panose="020B0604020202090204"/>
                <a:ea typeface="Arial" panose="020B0604020202090204"/>
                <a:cs typeface="Arial" panose="020B0604020202090204"/>
                <a:sym typeface="Arial" panose="020B0604020202090204"/>
              </a:rPr>
              <a:t>unified sparse format</a:t>
            </a:r>
            <a:r>
              <a:rPr lang="en-US" altLang="zh-CN" sz="1400">
                <a:solidFill>
                  <a:schemeClr val="dk1"/>
                </a:solidFill>
                <a:latin typeface="Arial" panose="020B0604020202090204"/>
                <a:ea typeface="Arial" panose="020B0604020202090204"/>
                <a:cs typeface="Arial" panose="020B0604020202090204"/>
                <a:sym typeface="Arial" panose="020B0604020202090204"/>
              </a:rPr>
              <a:t> to accelerate </a:t>
            </a:r>
            <a:r>
              <a:rPr lang="en-US" altLang="zh-CN" sz="1400">
                <a:solidFill>
                  <a:srgbClr val="C00000"/>
                </a:solidFill>
                <a:latin typeface="Arial" panose="020B0604020202090204"/>
                <a:ea typeface="Arial" panose="020B0604020202090204"/>
                <a:cs typeface="Arial" panose="020B0604020202090204"/>
                <a:sym typeface="Arial" panose="020B0604020202090204"/>
              </a:rPr>
              <a:t>various sparse operators</a:t>
            </a:r>
            <a:r>
              <a:rPr lang="en-US" altLang="zh-CN" sz="1400">
                <a:solidFill>
                  <a:schemeClr val="dk1"/>
                </a:solidFill>
                <a:latin typeface="Arial" panose="020B0604020202090204"/>
                <a:ea typeface="Arial" panose="020B0604020202090204"/>
                <a:cs typeface="Arial" panose="020B0604020202090204"/>
                <a:sym typeface="Arial" panose="020B0604020202090204"/>
              </a:rPr>
              <a:t>.</a:t>
            </a:r>
            <a:endParaRPr lang="en-US" altLang="zh-CN" sz="1400">
              <a:solidFill>
                <a:schemeClr val="dk1"/>
              </a:solidFill>
              <a:latin typeface="Arial" panose="020B0604020202090204"/>
              <a:ea typeface="Arial" panose="020B0604020202090204"/>
              <a:cs typeface="Arial" panose="020B0604020202090204"/>
              <a:sym typeface="Arial" panose="020B0604020202090204"/>
            </a:endParaRPr>
          </a:p>
        </p:txBody>
      </p:sp>
      <p:sp>
        <p:nvSpPr>
          <p:cNvPr id="14" name="灯片编号占位符 13"/>
          <p:cNvSpPr>
            <a:spLocks noGrp="1"/>
          </p:cNvSpPr>
          <p:nvPr>
            <p:ph type="sldNum" idx="12"/>
          </p:nvPr>
        </p:nvSpPr>
        <p:spPr/>
        <p:txBody>
          <a:bodyPr/>
          <a:p>
            <a:pPr marL="0" lvl="0" indent="0" algn="l" rtl="0">
              <a:spcBef>
                <a:spcPts val="0"/>
              </a:spcBef>
              <a:spcAft>
                <a:spcPts val="0"/>
              </a:spcAft>
              <a:buNone/>
            </a:pPr>
            <a:fld id="{00000000-1234-1234-1234-123412341234}" type="slidenum">
              <a:rPr lang="zh-CN"/>
            </a:fld>
            <a:endParaRPr b="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spid="11" grpId="0" animBg="1"/>
      <p:bldP spid="6" grpId="0"/>
      <p:bldP spid="11" grpId="1" animBg="1"/>
      <p:bldP spid="6" grpId="1"/>
      <p:bldP spid="2" grpId="0"/>
      <p:bldP spid="10" grpId="0" animBg="1"/>
      <p:bldP spid="2" grpId="1"/>
      <p:bldP spid="10" grpId="1" animBg="1"/>
      <p:bldP spid="3" grpId="0"/>
      <p:bldP spid="12" grpId="0" animBg="1"/>
      <p:bldP spid="13" grpId="0" animBg="1"/>
      <p:bldP spid="3" grpId="1"/>
      <p:bldP spid="12" grpId="1" animBg="1"/>
      <p:bldP spid="13" grpId="1" animBg="1"/>
      <p:bldP spid="226" grpId="0"/>
      <p:bldP spid="226" grpId="1"/>
      <p:bldP spid="228" grpId="0"/>
      <p:bldP spid="22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242" name="Shape 242"/>
        <p:cNvGrpSpPr/>
        <p:nvPr/>
      </p:nvGrpSpPr>
      <p:grpSpPr>
        <a:xfrm>
          <a:off x="0" y="0"/>
          <a:ext cx="0" cy="0"/>
          <a:chOff x="0" y="0"/>
          <a:chExt cx="0" cy="0"/>
        </a:xfrm>
      </p:grpSpPr>
      <p:sp>
        <p:nvSpPr>
          <p:cNvPr id="243" name="Google Shape;243;p29"/>
          <p:cNvSpPr txBox="1"/>
          <p:nvPr>
            <p:ph type="body" idx="1"/>
          </p:nvPr>
        </p:nvSpPr>
        <p:spPr>
          <a:xfrm>
            <a:off x="417195" y="141923"/>
            <a:ext cx="6843713" cy="461963"/>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2400"/>
              <a:buFont typeface="Arial" panose="020B0604020202090204"/>
              <a:buNone/>
            </a:pPr>
            <a:r>
              <a:rPr lang="en-US" altLang="zh-CN">
                <a:latin typeface="Arial" panose="020B0604020202090204"/>
                <a:ea typeface="Arial" panose="020B0604020202090204"/>
                <a:cs typeface="Arial" panose="020B0604020202090204"/>
                <a:sym typeface="Arial" panose="020B0604020202090204"/>
              </a:rPr>
              <a:t>Spa</a:t>
            </a:r>
            <a:r>
              <a:rPr lang="x-none" altLang="en-US">
                <a:latin typeface="Arial" panose="020B0604020202090204"/>
                <a:ea typeface="Arial" panose="020B0604020202090204"/>
                <a:cs typeface="Arial" panose="020B0604020202090204"/>
                <a:sym typeface="Arial" panose="020B0604020202090204"/>
              </a:rPr>
              <a:t>rse </a:t>
            </a:r>
            <a:r>
              <a:rPr lang="x-none" altLang="zh-CN">
                <a:latin typeface="Arial" panose="020B0604020202090204"/>
                <a:ea typeface="Arial" panose="020B0604020202090204"/>
                <a:cs typeface="Arial" panose="020B0604020202090204"/>
                <a:sym typeface="Arial" panose="020B0604020202090204"/>
              </a:rPr>
              <a:t>d</a:t>
            </a:r>
            <a:r>
              <a:rPr lang="zh-CN">
                <a:latin typeface="Arial" panose="020B0604020202090204"/>
                <a:ea typeface="Arial" panose="020B0604020202090204"/>
                <a:cs typeface="Arial" panose="020B0604020202090204"/>
                <a:sym typeface="Arial" panose="020B0604020202090204"/>
              </a:rPr>
              <a:t>omain specific architecture (DSA)</a:t>
            </a:r>
            <a:endParaRPr>
              <a:latin typeface="Arial" panose="020B0604020202090204"/>
              <a:ea typeface="Arial" panose="020B0604020202090204"/>
              <a:cs typeface="Arial" panose="020B0604020202090204"/>
              <a:sym typeface="Arial" panose="020B0604020202090204"/>
            </a:endParaRPr>
          </a:p>
        </p:txBody>
      </p:sp>
      <p:sp>
        <p:nvSpPr>
          <p:cNvPr id="244" name="Google Shape;244;p29"/>
          <p:cNvSpPr txBox="1"/>
          <p:nvPr>
            <p:ph type="dt" idx="10"/>
          </p:nvPr>
        </p:nvSpPr>
        <p:spPr>
          <a:xfrm>
            <a:off x="0" y="4943966"/>
            <a:ext cx="2133600" cy="216086"/>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BB962C8B-B14F-4D97-AF65-F5344CB8AC3E}" type="datetime1">
              <a:rPr lang="en-US" b="0">
                <a:latin typeface="Arial" panose="020B0604020202090204"/>
                <a:ea typeface="Arial" panose="020B0604020202090204"/>
                <a:cs typeface="Arial" panose="020B0604020202090204"/>
                <a:sym typeface="Arial" panose="020B0604020202090204"/>
              </a:rPr>
            </a:fld>
            <a:endParaRPr b="0">
              <a:latin typeface="Arial" panose="020B0604020202090204"/>
              <a:ea typeface="Arial" panose="020B0604020202090204"/>
              <a:cs typeface="Arial" panose="020B0604020202090204"/>
              <a:sym typeface="Arial" panose="020B0604020202090204"/>
            </a:endParaRPr>
          </a:p>
        </p:txBody>
      </p:sp>
      <p:sp>
        <p:nvSpPr>
          <p:cNvPr id="246" name="Google Shape;246;p29"/>
          <p:cNvSpPr/>
          <p:nvPr/>
        </p:nvSpPr>
        <p:spPr>
          <a:xfrm>
            <a:off x="250984" y="773430"/>
            <a:ext cx="5075873" cy="3537109"/>
          </a:xfrm>
          <a:prstGeom prst="roundRect">
            <a:avLst>
              <a:gd name="adj" fmla="val 4173"/>
            </a:avLst>
          </a:prstGeom>
          <a:noFill/>
          <a:ln w="19050" cap="flat"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dk1"/>
              </a:solidFill>
              <a:latin typeface="Arial" panose="020B0604020202090204"/>
              <a:ea typeface="Arial" panose="020B0604020202090204"/>
              <a:cs typeface="Arial" panose="020B0604020202090204"/>
              <a:sym typeface="Arial" panose="020B0604020202090204"/>
            </a:endParaRPr>
          </a:p>
        </p:txBody>
      </p:sp>
      <p:sp>
        <p:nvSpPr>
          <p:cNvPr id="247" name="Google Shape;247;p29"/>
          <p:cNvSpPr txBox="1"/>
          <p:nvPr/>
        </p:nvSpPr>
        <p:spPr>
          <a:xfrm>
            <a:off x="167640" y="4347528"/>
            <a:ext cx="5811520" cy="605790"/>
          </a:xfrm>
          <a:prstGeom prst="rect">
            <a:avLst/>
          </a:prstGeom>
          <a:noFill/>
          <a:ln>
            <a:noFill/>
          </a:ln>
        </p:spPr>
        <p:txBody>
          <a:bodyPr spcFirstLastPara="1" wrap="square" lIns="68575" tIns="34275" rIns="68575" bIns="34275" anchor="ctr" anchorCtr="0">
            <a:spAutoFit/>
          </a:bodyPr>
          <a:lstStyle/>
          <a:p>
            <a:pPr marL="0" marR="0" lvl="0" indent="0" algn="just" rtl="0">
              <a:spcBef>
                <a:spcPts val="0"/>
              </a:spcBef>
              <a:spcAft>
                <a:spcPts val="0"/>
              </a:spcAft>
              <a:buNone/>
            </a:pPr>
            <a:r>
              <a:rPr lang="zh-CN" sz="700" b="1">
                <a:solidFill>
                  <a:schemeClr val="dk1"/>
                </a:solidFill>
                <a:latin typeface="Arial" panose="020B0604020202090204"/>
                <a:ea typeface="Arial" panose="020B0604020202090204"/>
                <a:cs typeface="Arial" panose="020B0604020202090204"/>
                <a:sym typeface="Arial" panose="020B0604020202090204"/>
              </a:rPr>
              <a:t>[1]</a:t>
            </a:r>
            <a:r>
              <a:rPr lang="zh-CN" sz="700" b="0">
                <a:solidFill>
                  <a:schemeClr val="dk1"/>
                </a:solidFill>
                <a:latin typeface="Arial" panose="020B0604020202090204"/>
                <a:ea typeface="Arial" panose="020B0604020202090204"/>
                <a:cs typeface="Arial" panose="020B0604020202090204"/>
                <a:sym typeface="Arial" panose="020B0604020202090204"/>
              </a:rPr>
              <a:t> Pal S, </a:t>
            </a:r>
            <a:r>
              <a:rPr lang="x-none" altLang="zh-CN" sz="700" b="0">
                <a:solidFill>
                  <a:schemeClr val="dk1"/>
                </a:solidFill>
                <a:latin typeface="Arial" panose="020B0604020202090204"/>
                <a:ea typeface="Arial" panose="020B0604020202090204"/>
                <a:cs typeface="Arial" panose="020B0604020202090204"/>
                <a:sym typeface="Arial" panose="020B0604020202090204"/>
              </a:rPr>
              <a:t>..</a:t>
            </a:r>
            <a:r>
              <a:rPr lang="zh-CN" sz="700" b="0">
                <a:solidFill>
                  <a:schemeClr val="dk1"/>
                </a:solidFill>
                <a:latin typeface="Arial" panose="020B0604020202090204"/>
                <a:ea typeface="Arial" panose="020B0604020202090204"/>
                <a:cs typeface="Arial" panose="020B0604020202090204"/>
                <a:sym typeface="Arial" panose="020B0604020202090204"/>
              </a:rPr>
              <a:t>.</a:t>
            </a:r>
            <a:r>
              <a:rPr lang="x-none" altLang="zh-CN" sz="700" b="0">
                <a:solidFill>
                  <a:schemeClr val="dk1"/>
                </a:solidFill>
                <a:latin typeface="Arial" panose="020B0604020202090204"/>
                <a:ea typeface="Arial" panose="020B0604020202090204"/>
                <a:cs typeface="Arial" panose="020B0604020202090204"/>
                <a:sym typeface="Arial" panose="020B0604020202090204"/>
              </a:rPr>
              <a:t>;</a:t>
            </a:r>
            <a:r>
              <a:rPr lang="zh-CN" sz="700" b="0">
                <a:solidFill>
                  <a:schemeClr val="dk1"/>
                </a:solidFill>
                <a:latin typeface="Arial" panose="020B0604020202090204"/>
                <a:ea typeface="Arial" panose="020B0604020202090204"/>
                <a:cs typeface="Arial" panose="020B0604020202090204"/>
                <a:sym typeface="Arial" panose="020B0604020202090204"/>
              </a:rPr>
              <a:t> </a:t>
            </a:r>
            <a:r>
              <a:rPr lang="zh-CN" sz="700" b="1">
                <a:solidFill>
                  <a:srgbClr val="C00000"/>
                </a:solidFill>
                <a:highlight>
                  <a:srgbClr val="FFFF00"/>
                </a:highlight>
                <a:latin typeface="Arial" panose="020B0604020202090204"/>
                <a:ea typeface="Arial" panose="020B0604020202090204"/>
                <a:cs typeface="Arial" panose="020B0604020202090204"/>
                <a:sym typeface="Arial" panose="020B0604020202090204"/>
              </a:rPr>
              <a:t>OuterSPACE</a:t>
            </a:r>
            <a:r>
              <a:rPr lang="zh-CN" sz="700" b="0">
                <a:solidFill>
                  <a:schemeClr val="dk1"/>
                </a:solidFill>
                <a:latin typeface="Arial" panose="020B0604020202090204"/>
                <a:ea typeface="Arial" panose="020B0604020202090204"/>
                <a:cs typeface="Arial" panose="020B0604020202090204"/>
                <a:sym typeface="Arial" panose="020B0604020202090204"/>
              </a:rPr>
              <a:t>: An Outer Product Based Sparse Matrix Multiplication Accelerator. HPCA’18.</a:t>
            </a:r>
            <a:endParaRPr sz="700" b="1">
              <a:solidFill>
                <a:schemeClr val="dk1"/>
              </a:solidFill>
              <a:latin typeface="Arial" panose="020B0604020202090204"/>
              <a:ea typeface="Arial" panose="020B0604020202090204"/>
              <a:cs typeface="Arial" panose="020B0604020202090204"/>
              <a:sym typeface="Arial" panose="020B0604020202090204"/>
            </a:endParaRPr>
          </a:p>
          <a:p>
            <a:pPr marL="0" marR="0" lvl="0" indent="0" algn="just" rtl="0">
              <a:spcBef>
                <a:spcPts val="0"/>
              </a:spcBef>
              <a:spcAft>
                <a:spcPts val="0"/>
              </a:spcAft>
              <a:buNone/>
            </a:pPr>
            <a:r>
              <a:rPr lang="zh-CN" sz="700" b="1">
                <a:solidFill>
                  <a:schemeClr val="dk1"/>
                </a:solidFill>
                <a:latin typeface="Arial" panose="020B0604020202090204"/>
                <a:ea typeface="Arial" panose="020B0604020202090204"/>
                <a:cs typeface="Arial" panose="020B0604020202090204"/>
                <a:sym typeface="Arial" panose="020B0604020202090204"/>
              </a:rPr>
              <a:t>[2]</a:t>
            </a:r>
            <a:r>
              <a:rPr lang="zh-CN" sz="700" b="0">
                <a:solidFill>
                  <a:schemeClr val="dk1"/>
                </a:solidFill>
                <a:latin typeface="Arial" panose="020B0604020202090204"/>
                <a:ea typeface="Arial" panose="020B0604020202090204"/>
                <a:cs typeface="Arial" panose="020B0604020202090204"/>
                <a:sym typeface="Arial" panose="020B0604020202090204"/>
              </a:rPr>
              <a:t> Srivastava N, </a:t>
            </a:r>
            <a:r>
              <a:rPr lang="x-none" altLang="zh-CN" sz="700">
                <a:solidFill>
                  <a:schemeClr val="dk1"/>
                </a:solidFill>
                <a:sym typeface="Arial" panose="020B0604020202090204"/>
              </a:rPr>
              <a:t>..</a:t>
            </a:r>
            <a:r>
              <a:rPr lang="zh-CN" sz="700">
                <a:solidFill>
                  <a:schemeClr val="dk1"/>
                </a:solidFill>
                <a:sym typeface="Arial" panose="020B0604020202090204"/>
              </a:rPr>
              <a:t>.</a:t>
            </a:r>
            <a:r>
              <a:rPr lang="x-none" altLang="zh-CN" sz="700">
                <a:solidFill>
                  <a:schemeClr val="dk1"/>
                </a:solidFill>
                <a:sym typeface="Arial" panose="020B0604020202090204"/>
              </a:rPr>
              <a:t>;</a:t>
            </a:r>
            <a:r>
              <a:rPr lang="zh-CN" sz="700" b="0">
                <a:solidFill>
                  <a:schemeClr val="dk1"/>
                </a:solidFill>
                <a:latin typeface="Arial" panose="020B0604020202090204"/>
                <a:ea typeface="Arial" panose="020B0604020202090204"/>
                <a:cs typeface="Arial" panose="020B0604020202090204"/>
                <a:sym typeface="Arial" panose="020B0604020202090204"/>
              </a:rPr>
              <a:t> </a:t>
            </a:r>
            <a:r>
              <a:rPr lang="zh-CN" sz="700" b="1">
                <a:solidFill>
                  <a:srgbClr val="C00000"/>
                </a:solidFill>
                <a:highlight>
                  <a:srgbClr val="FFFF00"/>
                </a:highlight>
                <a:latin typeface="Arial" panose="020B0604020202090204"/>
                <a:ea typeface="Arial" panose="020B0604020202090204"/>
                <a:cs typeface="Arial" panose="020B0604020202090204"/>
                <a:sym typeface="Arial" panose="020B0604020202090204"/>
              </a:rPr>
              <a:t>Tensaurus</a:t>
            </a:r>
            <a:r>
              <a:rPr lang="zh-CN" sz="700" b="0">
                <a:solidFill>
                  <a:schemeClr val="dk1"/>
                </a:solidFill>
                <a:latin typeface="Arial" panose="020B0604020202090204"/>
                <a:ea typeface="Arial" panose="020B0604020202090204"/>
                <a:cs typeface="Arial" panose="020B0604020202090204"/>
                <a:sym typeface="Arial" panose="020B0604020202090204"/>
              </a:rPr>
              <a:t>: A Versatile Accelerator for Mixed Sparse-Dense Tensor Computations. HPCA’20.</a:t>
            </a:r>
            <a:endParaRPr sz="700" b="0">
              <a:solidFill>
                <a:schemeClr val="dk1"/>
              </a:solidFill>
              <a:latin typeface="Arial" panose="020B0604020202090204"/>
              <a:ea typeface="Arial" panose="020B0604020202090204"/>
              <a:cs typeface="Arial" panose="020B0604020202090204"/>
              <a:sym typeface="Arial" panose="020B0604020202090204"/>
            </a:endParaRPr>
          </a:p>
          <a:p>
            <a:pPr marL="0" marR="0" lvl="0" indent="0" algn="just" rtl="0">
              <a:spcBef>
                <a:spcPts val="0"/>
              </a:spcBef>
              <a:spcAft>
                <a:spcPts val="0"/>
              </a:spcAft>
              <a:buNone/>
            </a:pPr>
            <a:r>
              <a:rPr lang="zh-CN" sz="700" b="1">
                <a:solidFill>
                  <a:schemeClr val="dk1"/>
                </a:solidFill>
                <a:latin typeface="Arial" panose="020B0604020202090204"/>
                <a:ea typeface="Arial" panose="020B0604020202090204"/>
                <a:cs typeface="Arial" panose="020B0604020202090204"/>
                <a:sym typeface="Arial" panose="020B0604020202090204"/>
              </a:rPr>
              <a:t>[3]</a:t>
            </a:r>
            <a:r>
              <a:rPr lang="en-US" altLang="zh-CN" sz="700" b="1">
                <a:solidFill>
                  <a:schemeClr val="dk1"/>
                </a:solidFill>
                <a:latin typeface="Arial" panose="020B0604020202090204"/>
                <a:ea typeface="Arial" panose="020B0604020202090204"/>
                <a:cs typeface="Arial" panose="020B0604020202090204"/>
                <a:sym typeface="Arial" panose="020B0604020202090204"/>
              </a:rPr>
              <a:t> </a:t>
            </a:r>
            <a:r>
              <a:rPr lang="zh-CN" sz="700">
                <a:solidFill>
                  <a:schemeClr val="dk1"/>
                </a:solidFill>
                <a:sym typeface="Arial" panose="020B0604020202090204"/>
              </a:rPr>
              <a:t>Srivastava N, </a:t>
            </a:r>
            <a:r>
              <a:rPr lang="x-none" altLang="zh-CN" sz="700">
                <a:solidFill>
                  <a:schemeClr val="dk1"/>
                </a:solidFill>
                <a:sym typeface="Arial" panose="020B0604020202090204"/>
              </a:rPr>
              <a:t>..</a:t>
            </a:r>
            <a:r>
              <a:rPr lang="zh-CN" sz="700">
                <a:solidFill>
                  <a:schemeClr val="dk1"/>
                </a:solidFill>
                <a:sym typeface="Arial" panose="020B0604020202090204"/>
              </a:rPr>
              <a:t>.</a:t>
            </a:r>
            <a:r>
              <a:rPr lang="x-none" altLang="zh-CN" sz="700">
                <a:solidFill>
                  <a:schemeClr val="dk1"/>
                </a:solidFill>
                <a:sym typeface="Arial" panose="020B0604020202090204"/>
              </a:rPr>
              <a:t>;</a:t>
            </a:r>
            <a:r>
              <a:rPr lang="zh-CN" sz="700" b="0">
                <a:solidFill>
                  <a:schemeClr val="dk1"/>
                </a:solidFill>
                <a:latin typeface="Arial" panose="020B0604020202090204"/>
                <a:ea typeface="Arial" panose="020B0604020202090204"/>
                <a:cs typeface="Arial" panose="020B0604020202090204"/>
                <a:sym typeface="Arial" panose="020B0604020202090204"/>
              </a:rPr>
              <a:t> </a:t>
            </a:r>
            <a:r>
              <a:rPr lang="zh-CN" sz="700" b="1">
                <a:solidFill>
                  <a:srgbClr val="C00000"/>
                </a:solidFill>
                <a:highlight>
                  <a:srgbClr val="FFFF00"/>
                </a:highlight>
                <a:latin typeface="Arial" panose="020B0604020202090204"/>
                <a:ea typeface="Arial" panose="020B0604020202090204"/>
                <a:cs typeface="Arial" panose="020B0604020202090204"/>
                <a:sym typeface="Arial" panose="020B0604020202090204"/>
              </a:rPr>
              <a:t>MatRaptor</a:t>
            </a:r>
            <a:r>
              <a:rPr lang="zh-CN" sz="700" b="0">
                <a:solidFill>
                  <a:schemeClr val="dk1"/>
                </a:solidFill>
                <a:latin typeface="Arial" panose="020B0604020202090204"/>
                <a:ea typeface="Arial" panose="020B0604020202090204"/>
                <a:cs typeface="Arial" panose="020B0604020202090204"/>
                <a:sym typeface="Arial" panose="020B0604020202090204"/>
              </a:rPr>
              <a:t>: A Sparse-Sparse Matrix Multiplication Accelerator Based on Row-Wise Product. MICRO’20.</a:t>
            </a:r>
            <a:endParaRPr sz="700" b="0">
              <a:solidFill>
                <a:schemeClr val="dk1"/>
              </a:solidFill>
              <a:latin typeface="Arial" panose="020B0604020202090204"/>
              <a:ea typeface="Arial" panose="020B0604020202090204"/>
              <a:cs typeface="Arial" panose="020B0604020202090204"/>
              <a:sym typeface="Arial" panose="020B0604020202090204"/>
            </a:endParaRPr>
          </a:p>
          <a:p>
            <a:pPr marL="0" marR="0" lvl="0" indent="0" algn="just" rtl="0">
              <a:spcBef>
                <a:spcPts val="0"/>
              </a:spcBef>
              <a:spcAft>
                <a:spcPts val="0"/>
              </a:spcAft>
              <a:buNone/>
            </a:pPr>
            <a:r>
              <a:rPr lang="zh-CN" sz="700" b="1">
                <a:solidFill>
                  <a:schemeClr val="dk1"/>
                </a:solidFill>
                <a:latin typeface="Arial" panose="020B0604020202090204"/>
                <a:ea typeface="Arial" panose="020B0604020202090204"/>
                <a:cs typeface="Arial" panose="020B0604020202090204"/>
                <a:sym typeface="Arial" panose="020B0604020202090204"/>
              </a:rPr>
              <a:t>[4]</a:t>
            </a:r>
            <a:r>
              <a:rPr lang="zh-CN" sz="700" b="0">
                <a:solidFill>
                  <a:schemeClr val="dk1"/>
                </a:solidFill>
                <a:latin typeface="Arial" panose="020B0604020202090204"/>
                <a:ea typeface="Arial" panose="020B0604020202090204"/>
                <a:cs typeface="Arial" panose="020B0604020202090204"/>
                <a:sym typeface="Arial" panose="020B0604020202090204"/>
              </a:rPr>
              <a:t> Zhang G, et al. </a:t>
            </a:r>
            <a:r>
              <a:rPr lang="zh-CN" sz="700" b="1">
                <a:solidFill>
                  <a:srgbClr val="C00000"/>
                </a:solidFill>
                <a:highlight>
                  <a:srgbClr val="FFFF00"/>
                </a:highlight>
                <a:latin typeface="Arial" panose="020B0604020202090204"/>
                <a:ea typeface="Arial" panose="020B0604020202090204"/>
                <a:cs typeface="Arial" panose="020B0604020202090204"/>
                <a:sym typeface="Arial" panose="020B0604020202090204"/>
              </a:rPr>
              <a:t>Gamma</a:t>
            </a:r>
            <a:r>
              <a:rPr lang="zh-CN" sz="700" b="0">
                <a:solidFill>
                  <a:schemeClr val="dk1"/>
                </a:solidFill>
                <a:latin typeface="Arial" panose="020B0604020202090204"/>
                <a:ea typeface="Arial" panose="020B0604020202090204"/>
                <a:cs typeface="Arial" panose="020B0604020202090204"/>
                <a:sym typeface="Arial" panose="020B0604020202090204"/>
              </a:rPr>
              <a:t>: leveraging Gustavson’s algorithm to accelerate sparse matrix multiplication. ASPLOS’21.</a:t>
            </a:r>
            <a:endParaRPr sz="700" b="0">
              <a:solidFill>
                <a:schemeClr val="dk1"/>
              </a:solidFill>
              <a:latin typeface="Arial" panose="020B0604020202090204"/>
              <a:ea typeface="Arial" panose="020B0604020202090204"/>
              <a:cs typeface="Arial" panose="020B0604020202090204"/>
              <a:sym typeface="Arial" panose="020B0604020202090204"/>
            </a:endParaRPr>
          </a:p>
          <a:p>
            <a:pPr marL="0" marR="0" lvl="0" indent="0" algn="just" rtl="0">
              <a:spcBef>
                <a:spcPts val="0"/>
              </a:spcBef>
              <a:spcAft>
                <a:spcPts val="0"/>
              </a:spcAft>
              <a:buNone/>
            </a:pPr>
            <a:r>
              <a:rPr lang="zh-CN" sz="700" b="1">
                <a:solidFill>
                  <a:schemeClr val="dk1"/>
                </a:solidFill>
                <a:latin typeface="Arial" panose="020B0604020202090204"/>
                <a:ea typeface="Arial" panose="020B0604020202090204"/>
                <a:cs typeface="Arial" panose="020B0604020202090204"/>
                <a:sym typeface="Arial" panose="020B0604020202090204"/>
              </a:rPr>
              <a:t>[5]</a:t>
            </a:r>
            <a:r>
              <a:rPr lang="zh-CN" sz="700" b="0">
                <a:solidFill>
                  <a:schemeClr val="dk1"/>
                </a:solidFill>
                <a:latin typeface="Arial" panose="020B0604020202090204"/>
                <a:ea typeface="Arial" panose="020B0604020202090204"/>
                <a:cs typeface="Arial" panose="020B0604020202090204"/>
                <a:sym typeface="Arial" panose="020B0604020202090204"/>
              </a:rPr>
              <a:t> Li Z, et al. </a:t>
            </a:r>
            <a:r>
              <a:rPr lang="zh-CN" sz="700" b="1">
                <a:solidFill>
                  <a:srgbClr val="C00000"/>
                </a:solidFill>
                <a:highlight>
                  <a:srgbClr val="FFFF00"/>
                </a:highlight>
                <a:latin typeface="Arial" panose="020B0604020202090204"/>
                <a:ea typeface="Arial" panose="020B0604020202090204"/>
                <a:cs typeface="Arial" panose="020B0604020202090204"/>
                <a:sym typeface="Arial" panose="020B0604020202090204"/>
              </a:rPr>
              <a:t>Spada</a:t>
            </a:r>
            <a:r>
              <a:rPr lang="zh-CN" sz="700" b="0">
                <a:solidFill>
                  <a:schemeClr val="dk1"/>
                </a:solidFill>
                <a:latin typeface="Arial" panose="020B0604020202090204"/>
                <a:ea typeface="Arial" panose="020B0604020202090204"/>
                <a:cs typeface="Arial" panose="020B0604020202090204"/>
                <a:sym typeface="Arial" panose="020B0604020202090204"/>
              </a:rPr>
              <a:t>: Accelerating Sparse Matrix Multiplication with Adaptive Dataflow. ASPLOS’23.</a:t>
            </a:r>
            <a:endParaRPr sz="700" b="0">
              <a:solidFill>
                <a:schemeClr val="dk1"/>
              </a:solidFill>
              <a:latin typeface="Arial" panose="020B0604020202090204"/>
              <a:ea typeface="Arial" panose="020B0604020202090204"/>
              <a:cs typeface="Arial" panose="020B0604020202090204"/>
              <a:sym typeface="Arial" panose="020B0604020202090204"/>
            </a:endParaRPr>
          </a:p>
        </p:txBody>
      </p:sp>
      <p:sp>
        <p:nvSpPr>
          <p:cNvPr id="248" name="Google Shape;248;p29"/>
          <p:cNvSpPr/>
          <p:nvPr/>
        </p:nvSpPr>
        <p:spPr>
          <a:xfrm>
            <a:off x="5559266" y="773429"/>
            <a:ext cx="3332321" cy="3537109"/>
          </a:xfrm>
          <a:prstGeom prst="roundRect">
            <a:avLst>
              <a:gd name="adj" fmla="val 4173"/>
            </a:avLst>
          </a:prstGeom>
          <a:noFill/>
          <a:ln w="19050" cap="flat"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dk1"/>
              </a:solidFill>
              <a:latin typeface="Arial" panose="020B0604020202090204"/>
              <a:ea typeface="Arial" panose="020B0604020202090204"/>
              <a:cs typeface="Arial" panose="020B0604020202090204"/>
              <a:sym typeface="Arial" panose="020B0604020202090204"/>
            </a:endParaRPr>
          </a:p>
        </p:txBody>
      </p:sp>
      <p:pic>
        <p:nvPicPr>
          <p:cNvPr id="249" name="Google Shape;249;p29"/>
          <p:cNvPicPr preferRelativeResize="0"/>
          <p:nvPr/>
        </p:nvPicPr>
        <p:blipFill rotWithShape="1">
          <a:blip r:embed="rId1"/>
          <a:srcRect/>
          <a:stretch>
            <a:fillRect/>
          </a:stretch>
        </p:blipFill>
        <p:spPr>
          <a:xfrm>
            <a:off x="413385" y="1055846"/>
            <a:ext cx="2715101" cy="654367"/>
          </a:xfrm>
          <a:prstGeom prst="rect">
            <a:avLst/>
          </a:prstGeom>
          <a:noFill/>
          <a:ln>
            <a:noFill/>
          </a:ln>
        </p:spPr>
      </p:pic>
      <p:sp>
        <p:nvSpPr>
          <p:cNvPr id="250" name="Google Shape;250;p29"/>
          <p:cNvSpPr txBox="1"/>
          <p:nvPr/>
        </p:nvSpPr>
        <p:spPr>
          <a:xfrm>
            <a:off x="786051" y="1638300"/>
            <a:ext cx="1915478" cy="25288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1200" b="0">
                <a:solidFill>
                  <a:schemeClr val="dk1"/>
                </a:solidFill>
                <a:latin typeface="Arial" panose="020B0604020202090204"/>
                <a:ea typeface="Arial" panose="020B0604020202090204"/>
                <a:cs typeface="Arial" panose="020B0604020202090204"/>
                <a:sym typeface="Arial" panose="020B0604020202090204"/>
              </a:rPr>
              <a:t>OuterSPACE</a:t>
            </a:r>
            <a:r>
              <a:rPr lang="zh-CN" sz="1200" b="0" baseline="30000">
                <a:solidFill>
                  <a:schemeClr val="dk1"/>
                </a:solidFill>
                <a:latin typeface="Arial" panose="020B0604020202090204"/>
                <a:ea typeface="Arial" panose="020B0604020202090204"/>
                <a:cs typeface="Arial" panose="020B0604020202090204"/>
                <a:sym typeface="Arial" panose="020B0604020202090204"/>
              </a:rPr>
              <a:t>[1]</a:t>
            </a:r>
            <a:r>
              <a:rPr lang="zh-CN" sz="1200" b="0">
                <a:solidFill>
                  <a:schemeClr val="dk1"/>
                </a:solidFill>
                <a:latin typeface="Arial" panose="020B0604020202090204"/>
                <a:ea typeface="Arial" panose="020B0604020202090204"/>
                <a:cs typeface="Arial" panose="020B0604020202090204"/>
                <a:sym typeface="Arial" panose="020B0604020202090204"/>
              </a:rPr>
              <a:t>(HPCA’18) </a:t>
            </a:r>
            <a:endParaRPr sz="1200" b="0">
              <a:solidFill>
                <a:schemeClr val="dk1"/>
              </a:solidFill>
              <a:latin typeface="Arial" panose="020B0604020202090204"/>
              <a:ea typeface="Arial" panose="020B0604020202090204"/>
              <a:cs typeface="Arial" panose="020B0604020202090204"/>
              <a:sym typeface="Arial" panose="020B0604020202090204"/>
            </a:endParaRPr>
          </a:p>
        </p:txBody>
      </p:sp>
      <p:sp>
        <p:nvSpPr>
          <p:cNvPr id="251" name="Google Shape;251;p29"/>
          <p:cNvSpPr txBox="1"/>
          <p:nvPr/>
        </p:nvSpPr>
        <p:spPr>
          <a:xfrm>
            <a:off x="2344420" y="779780"/>
            <a:ext cx="1035050" cy="282575"/>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1400" b="1">
                <a:solidFill>
                  <a:schemeClr val="dk1"/>
                </a:solidFill>
                <a:latin typeface="Arial" panose="020B0604020202090204"/>
                <a:ea typeface="Arial" panose="020B0604020202090204"/>
                <a:cs typeface="Arial" panose="020B0604020202090204"/>
                <a:sym typeface="Arial" panose="020B0604020202090204"/>
              </a:rPr>
              <a:t>SpGEMM</a:t>
            </a:r>
            <a:endParaRPr sz="1400" b="1">
              <a:solidFill>
                <a:schemeClr val="dk1"/>
              </a:solidFill>
              <a:latin typeface="Arial" panose="020B0604020202090204"/>
              <a:ea typeface="Arial" panose="020B0604020202090204"/>
              <a:cs typeface="Arial" panose="020B0604020202090204"/>
              <a:sym typeface="Arial" panose="020B0604020202090204"/>
            </a:endParaRPr>
          </a:p>
        </p:txBody>
      </p:sp>
      <p:pic>
        <p:nvPicPr>
          <p:cNvPr id="252" name="Google Shape;252;p29"/>
          <p:cNvPicPr preferRelativeResize="0"/>
          <p:nvPr/>
        </p:nvPicPr>
        <p:blipFill rotWithShape="1">
          <a:blip r:embed="rId2"/>
          <a:srcRect r="12608"/>
          <a:stretch>
            <a:fillRect/>
          </a:stretch>
        </p:blipFill>
        <p:spPr>
          <a:xfrm>
            <a:off x="5652135" y="1085850"/>
            <a:ext cx="3172301" cy="1207294"/>
          </a:xfrm>
          <a:prstGeom prst="rect">
            <a:avLst/>
          </a:prstGeom>
          <a:noFill/>
          <a:ln>
            <a:noFill/>
          </a:ln>
        </p:spPr>
      </p:pic>
      <p:sp>
        <p:nvSpPr>
          <p:cNvPr id="253" name="Google Shape;253;p29"/>
          <p:cNvSpPr txBox="1"/>
          <p:nvPr/>
        </p:nvSpPr>
        <p:spPr>
          <a:xfrm>
            <a:off x="6354605" y="2292191"/>
            <a:ext cx="1695926" cy="25288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1200" b="0">
                <a:solidFill>
                  <a:schemeClr val="dk1"/>
                </a:solidFill>
                <a:latin typeface="Arial" panose="020B0604020202090204"/>
                <a:ea typeface="Arial" panose="020B0604020202090204"/>
                <a:cs typeface="Arial" panose="020B0604020202090204"/>
                <a:sym typeface="Arial" panose="020B0604020202090204"/>
              </a:rPr>
              <a:t>Tensaurus</a:t>
            </a:r>
            <a:r>
              <a:rPr lang="zh-CN" sz="1200" b="0" baseline="30000">
                <a:solidFill>
                  <a:schemeClr val="dk1"/>
                </a:solidFill>
                <a:latin typeface="Arial" panose="020B0604020202090204"/>
                <a:ea typeface="Arial" panose="020B0604020202090204"/>
                <a:cs typeface="Arial" panose="020B0604020202090204"/>
                <a:sym typeface="Arial" panose="020B0604020202090204"/>
              </a:rPr>
              <a:t>[2]</a:t>
            </a:r>
            <a:r>
              <a:rPr lang="zh-CN" sz="1200" b="0">
                <a:solidFill>
                  <a:schemeClr val="dk1"/>
                </a:solidFill>
                <a:latin typeface="Arial" panose="020B0604020202090204"/>
                <a:ea typeface="Arial" panose="020B0604020202090204"/>
                <a:cs typeface="Arial" panose="020B0604020202090204"/>
                <a:sym typeface="Arial" panose="020B0604020202090204"/>
              </a:rPr>
              <a:t>(HPCA’20)</a:t>
            </a:r>
            <a:endParaRPr sz="1200" b="0">
              <a:solidFill>
                <a:schemeClr val="dk1"/>
              </a:solidFill>
              <a:latin typeface="Arial" panose="020B0604020202090204"/>
              <a:ea typeface="Arial" panose="020B0604020202090204"/>
              <a:cs typeface="Arial" panose="020B0604020202090204"/>
              <a:sym typeface="Arial" panose="020B0604020202090204"/>
            </a:endParaRPr>
          </a:p>
        </p:txBody>
      </p:sp>
      <p:sp>
        <p:nvSpPr>
          <p:cNvPr id="254" name="Google Shape;254;p29"/>
          <p:cNvSpPr txBox="1"/>
          <p:nvPr/>
        </p:nvSpPr>
        <p:spPr>
          <a:xfrm>
            <a:off x="6642735" y="779780"/>
            <a:ext cx="1290955" cy="282575"/>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1400" b="1">
                <a:solidFill>
                  <a:schemeClr val="dk1"/>
                </a:solidFill>
                <a:latin typeface="Arial" panose="020B0604020202090204"/>
                <a:ea typeface="Arial" panose="020B0604020202090204"/>
                <a:cs typeface="Arial" panose="020B0604020202090204"/>
                <a:sym typeface="Arial" panose="020B0604020202090204"/>
              </a:rPr>
              <a:t>SpMV/SpMM</a:t>
            </a:r>
            <a:endParaRPr sz="1400" b="1">
              <a:solidFill>
                <a:schemeClr val="dk1"/>
              </a:solidFill>
              <a:latin typeface="Arial" panose="020B0604020202090204"/>
              <a:ea typeface="Arial" panose="020B0604020202090204"/>
              <a:cs typeface="Arial" panose="020B0604020202090204"/>
              <a:sym typeface="Arial" panose="020B0604020202090204"/>
            </a:endParaRPr>
          </a:p>
        </p:txBody>
      </p:sp>
      <p:pic>
        <p:nvPicPr>
          <p:cNvPr id="255" name="Google Shape;255;p29"/>
          <p:cNvPicPr preferRelativeResize="0"/>
          <p:nvPr/>
        </p:nvPicPr>
        <p:blipFill rotWithShape="1">
          <a:blip r:embed="rId3"/>
          <a:srcRect/>
          <a:stretch>
            <a:fillRect/>
          </a:stretch>
        </p:blipFill>
        <p:spPr>
          <a:xfrm>
            <a:off x="413385" y="1944767"/>
            <a:ext cx="2312670" cy="1009174"/>
          </a:xfrm>
          <a:prstGeom prst="rect">
            <a:avLst/>
          </a:prstGeom>
          <a:noFill/>
          <a:ln>
            <a:noFill/>
          </a:ln>
        </p:spPr>
      </p:pic>
      <p:sp>
        <p:nvSpPr>
          <p:cNvPr id="256" name="Google Shape;256;p29"/>
          <p:cNvSpPr txBox="1"/>
          <p:nvPr/>
        </p:nvSpPr>
        <p:spPr>
          <a:xfrm>
            <a:off x="3216593" y="1042035"/>
            <a:ext cx="2024539" cy="714851"/>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zh-CN" sz="1100" b="0">
                <a:solidFill>
                  <a:schemeClr val="dk1"/>
                </a:solidFill>
                <a:latin typeface="Arial" panose="020B0604020202090204"/>
                <a:ea typeface="Arial" panose="020B0604020202090204"/>
                <a:cs typeface="Arial" panose="020B0604020202090204"/>
                <a:sym typeface="Arial" panose="020B0604020202090204"/>
              </a:rPr>
              <a:t>Sparse General Matrix-Matrix Multiplication (SpGEMM) accelerator implemented using </a:t>
            </a:r>
            <a:r>
              <a:rPr lang="zh-CN" sz="1100" b="1">
                <a:solidFill>
                  <a:schemeClr val="dk1"/>
                </a:solidFill>
                <a:latin typeface="Arial" panose="020B0604020202090204"/>
                <a:ea typeface="Arial" panose="020B0604020202090204"/>
                <a:cs typeface="Arial" panose="020B0604020202090204"/>
                <a:sym typeface="Arial" panose="020B0604020202090204"/>
              </a:rPr>
              <a:t>outer products</a:t>
            </a:r>
            <a:r>
              <a:rPr lang="zh-CN" sz="1100" b="0">
                <a:solidFill>
                  <a:schemeClr val="dk1"/>
                </a:solidFill>
                <a:latin typeface="Arial" panose="020B0604020202090204"/>
                <a:ea typeface="Arial" panose="020B0604020202090204"/>
                <a:cs typeface="Arial" panose="020B0604020202090204"/>
                <a:sym typeface="Arial" panose="020B0604020202090204"/>
              </a:rPr>
              <a:t>.</a:t>
            </a:r>
            <a:endParaRPr sz="1100" b="0">
              <a:solidFill>
                <a:schemeClr val="dk1"/>
              </a:solidFill>
              <a:latin typeface="Arial" panose="020B0604020202090204"/>
              <a:ea typeface="Arial" panose="020B0604020202090204"/>
              <a:cs typeface="Arial" panose="020B0604020202090204"/>
              <a:sym typeface="Arial" panose="020B0604020202090204"/>
            </a:endParaRPr>
          </a:p>
        </p:txBody>
      </p:sp>
      <p:sp>
        <p:nvSpPr>
          <p:cNvPr id="257" name="Google Shape;257;p29"/>
          <p:cNvSpPr txBox="1"/>
          <p:nvPr/>
        </p:nvSpPr>
        <p:spPr>
          <a:xfrm>
            <a:off x="417195" y="2900362"/>
            <a:ext cx="2309336" cy="25288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1200" b="0">
                <a:solidFill>
                  <a:schemeClr val="dk1"/>
                </a:solidFill>
                <a:latin typeface="Arial" panose="020B0604020202090204"/>
                <a:ea typeface="Arial" panose="020B0604020202090204"/>
                <a:cs typeface="Arial" panose="020B0604020202090204"/>
                <a:sym typeface="Arial" panose="020B0604020202090204"/>
              </a:rPr>
              <a:t>MatRaptor</a:t>
            </a:r>
            <a:r>
              <a:rPr lang="zh-CN" sz="1200" b="0" baseline="30000">
                <a:solidFill>
                  <a:schemeClr val="dk1"/>
                </a:solidFill>
                <a:latin typeface="Arial" panose="020B0604020202090204"/>
                <a:ea typeface="Arial" panose="020B0604020202090204"/>
                <a:cs typeface="Arial" panose="020B0604020202090204"/>
                <a:sym typeface="Arial" panose="020B0604020202090204"/>
              </a:rPr>
              <a:t>[3]</a:t>
            </a:r>
            <a:r>
              <a:rPr lang="zh-CN" sz="1200" b="0">
                <a:solidFill>
                  <a:schemeClr val="dk1"/>
                </a:solidFill>
                <a:latin typeface="Arial" panose="020B0604020202090204"/>
                <a:ea typeface="Arial" panose="020B0604020202090204"/>
                <a:cs typeface="Arial" panose="020B0604020202090204"/>
                <a:sym typeface="Arial" panose="020B0604020202090204"/>
              </a:rPr>
              <a:t>(MICRO’20)</a:t>
            </a:r>
            <a:endParaRPr sz="1200" b="0">
              <a:solidFill>
                <a:schemeClr val="dk1"/>
              </a:solidFill>
              <a:latin typeface="Arial" panose="020B0604020202090204"/>
              <a:ea typeface="Arial" panose="020B0604020202090204"/>
              <a:cs typeface="Arial" panose="020B0604020202090204"/>
              <a:sym typeface="Arial" panose="020B0604020202090204"/>
            </a:endParaRPr>
          </a:p>
        </p:txBody>
      </p:sp>
      <p:pic>
        <p:nvPicPr>
          <p:cNvPr id="258" name="Google Shape;258;p29"/>
          <p:cNvPicPr preferRelativeResize="0"/>
          <p:nvPr/>
        </p:nvPicPr>
        <p:blipFill rotWithShape="1">
          <a:blip r:embed="rId4"/>
          <a:srcRect/>
          <a:stretch>
            <a:fillRect/>
          </a:stretch>
        </p:blipFill>
        <p:spPr>
          <a:xfrm>
            <a:off x="3072765" y="1951196"/>
            <a:ext cx="2035493" cy="1018222"/>
          </a:xfrm>
          <a:prstGeom prst="rect">
            <a:avLst/>
          </a:prstGeom>
          <a:noFill/>
          <a:ln>
            <a:noFill/>
          </a:ln>
        </p:spPr>
      </p:pic>
      <p:sp>
        <p:nvSpPr>
          <p:cNvPr id="259" name="Google Shape;259;p29"/>
          <p:cNvSpPr txBox="1"/>
          <p:nvPr/>
        </p:nvSpPr>
        <p:spPr>
          <a:xfrm>
            <a:off x="2935843" y="2900362"/>
            <a:ext cx="2309336" cy="25288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1200" b="0">
                <a:solidFill>
                  <a:schemeClr val="dk1"/>
                </a:solidFill>
                <a:latin typeface="Arial" panose="020B0604020202090204"/>
                <a:ea typeface="Arial" panose="020B0604020202090204"/>
                <a:cs typeface="Arial" panose="020B0604020202090204"/>
                <a:sym typeface="Arial" panose="020B0604020202090204"/>
              </a:rPr>
              <a:t>Gamma</a:t>
            </a:r>
            <a:r>
              <a:rPr lang="zh-CN" sz="1200" b="0" baseline="30000">
                <a:solidFill>
                  <a:schemeClr val="dk1"/>
                </a:solidFill>
                <a:latin typeface="Arial" panose="020B0604020202090204"/>
                <a:ea typeface="Arial" panose="020B0604020202090204"/>
                <a:cs typeface="Arial" panose="020B0604020202090204"/>
                <a:sym typeface="Arial" panose="020B0604020202090204"/>
              </a:rPr>
              <a:t>[4]</a:t>
            </a:r>
            <a:r>
              <a:rPr lang="zh-CN" sz="1200" b="0">
                <a:solidFill>
                  <a:schemeClr val="dk1"/>
                </a:solidFill>
                <a:latin typeface="Arial" panose="020B0604020202090204"/>
                <a:ea typeface="Arial" panose="020B0604020202090204"/>
                <a:cs typeface="Arial" panose="020B0604020202090204"/>
                <a:sym typeface="Arial" panose="020B0604020202090204"/>
              </a:rPr>
              <a:t>(ASPLOS’21)</a:t>
            </a:r>
            <a:endParaRPr sz="1200" b="0">
              <a:solidFill>
                <a:schemeClr val="dk1"/>
              </a:solidFill>
              <a:latin typeface="Arial" panose="020B0604020202090204"/>
              <a:ea typeface="Arial" panose="020B0604020202090204"/>
              <a:cs typeface="Arial" panose="020B0604020202090204"/>
              <a:sym typeface="Arial" panose="020B0604020202090204"/>
            </a:endParaRPr>
          </a:p>
        </p:txBody>
      </p:sp>
      <p:sp>
        <p:nvSpPr>
          <p:cNvPr id="260" name="Google Shape;260;p29"/>
          <p:cNvSpPr txBox="1"/>
          <p:nvPr/>
        </p:nvSpPr>
        <p:spPr>
          <a:xfrm>
            <a:off x="1109901" y="2221230"/>
            <a:ext cx="3331369" cy="252889"/>
          </a:xfrm>
          <a:prstGeom prst="rect">
            <a:avLst/>
          </a:prstGeom>
          <a:solidFill>
            <a:srgbClr val="F4B081">
              <a:alpha val="40784"/>
            </a:srgbClr>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200" b="1">
                <a:solidFill>
                  <a:schemeClr val="dk1"/>
                </a:solidFill>
                <a:latin typeface="Arial" panose="020B0604020202090204"/>
                <a:ea typeface="Arial" panose="020B0604020202090204"/>
                <a:cs typeface="Arial" panose="020B0604020202090204"/>
                <a:sym typeface="Arial" panose="020B0604020202090204"/>
              </a:rPr>
              <a:t>Row-row</a:t>
            </a:r>
            <a:r>
              <a:rPr lang="zh-CN" sz="1200" b="0">
                <a:solidFill>
                  <a:schemeClr val="dk1"/>
                </a:solidFill>
                <a:latin typeface="Arial" panose="020B0604020202090204"/>
                <a:ea typeface="Arial" panose="020B0604020202090204"/>
                <a:cs typeface="Arial" panose="020B0604020202090204"/>
                <a:sym typeface="Arial" panose="020B0604020202090204"/>
              </a:rPr>
              <a:t> method implementation for SpGEMM</a:t>
            </a:r>
            <a:endParaRPr sz="1200" b="0">
              <a:solidFill>
                <a:schemeClr val="dk1"/>
              </a:solidFill>
              <a:latin typeface="Arial" panose="020B0604020202090204"/>
              <a:ea typeface="Arial" panose="020B0604020202090204"/>
              <a:cs typeface="Arial" panose="020B0604020202090204"/>
              <a:sym typeface="Arial" panose="020B0604020202090204"/>
            </a:endParaRPr>
          </a:p>
        </p:txBody>
      </p:sp>
      <p:pic>
        <p:nvPicPr>
          <p:cNvPr id="261" name="Google Shape;261;p29"/>
          <p:cNvPicPr preferRelativeResize="0"/>
          <p:nvPr/>
        </p:nvPicPr>
        <p:blipFill rotWithShape="1">
          <a:blip r:embed="rId5"/>
          <a:srcRect/>
          <a:stretch>
            <a:fillRect/>
          </a:stretch>
        </p:blipFill>
        <p:spPr>
          <a:xfrm>
            <a:off x="498634" y="3230404"/>
            <a:ext cx="869633" cy="1041082"/>
          </a:xfrm>
          <a:prstGeom prst="rect">
            <a:avLst/>
          </a:prstGeom>
          <a:noFill/>
          <a:ln>
            <a:noFill/>
          </a:ln>
        </p:spPr>
      </p:pic>
      <p:pic>
        <p:nvPicPr>
          <p:cNvPr id="262" name="Google Shape;262;p29"/>
          <p:cNvPicPr preferRelativeResize="0"/>
          <p:nvPr/>
        </p:nvPicPr>
        <p:blipFill rotWithShape="1">
          <a:blip r:embed="rId6"/>
          <a:srcRect/>
          <a:stretch>
            <a:fillRect/>
          </a:stretch>
        </p:blipFill>
        <p:spPr>
          <a:xfrm>
            <a:off x="2594134" y="3263265"/>
            <a:ext cx="1165860" cy="945832"/>
          </a:xfrm>
          <a:prstGeom prst="rect">
            <a:avLst/>
          </a:prstGeom>
          <a:noFill/>
          <a:ln>
            <a:noFill/>
          </a:ln>
        </p:spPr>
      </p:pic>
      <p:sp>
        <p:nvSpPr>
          <p:cNvPr id="263" name="Google Shape;263;p29"/>
          <p:cNvSpPr txBox="1"/>
          <p:nvPr/>
        </p:nvSpPr>
        <p:spPr>
          <a:xfrm>
            <a:off x="1482328" y="3388519"/>
            <a:ext cx="1051560" cy="62245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1200" b="0">
                <a:solidFill>
                  <a:schemeClr val="dk1"/>
                </a:solidFill>
                <a:latin typeface="Arial" panose="020B0604020202090204"/>
                <a:ea typeface="Arial" panose="020B0604020202090204"/>
                <a:cs typeface="Arial" panose="020B0604020202090204"/>
                <a:sym typeface="Arial" panose="020B0604020202090204"/>
              </a:rPr>
              <a:t>SPADA</a:t>
            </a:r>
            <a:r>
              <a:rPr lang="zh-CN" sz="1200" b="0" baseline="30000">
                <a:solidFill>
                  <a:schemeClr val="dk1"/>
                </a:solidFill>
                <a:latin typeface="Arial" panose="020B0604020202090204"/>
                <a:ea typeface="Arial" panose="020B0604020202090204"/>
                <a:cs typeface="Arial" panose="020B0604020202090204"/>
                <a:sym typeface="Arial" panose="020B0604020202090204"/>
              </a:rPr>
              <a:t>[5]</a:t>
            </a:r>
            <a:endParaRPr sz="1200" b="0">
              <a:solidFill>
                <a:schemeClr val="dk1"/>
              </a:solidFill>
              <a:latin typeface="Arial" panose="020B0604020202090204"/>
              <a:ea typeface="Arial" panose="020B0604020202090204"/>
              <a:cs typeface="Arial" panose="020B0604020202090204"/>
              <a:sym typeface="Arial" panose="020B0604020202090204"/>
            </a:endParaRPr>
          </a:p>
          <a:p>
            <a:pPr marL="0" marR="0" lvl="0" indent="0" algn="ctr" rtl="0">
              <a:spcBef>
                <a:spcPts val="0"/>
              </a:spcBef>
              <a:spcAft>
                <a:spcPts val="0"/>
              </a:spcAft>
              <a:buNone/>
            </a:pPr>
            <a:r>
              <a:rPr lang="zh-CN" sz="1200" b="0">
                <a:solidFill>
                  <a:schemeClr val="dk1"/>
                </a:solidFill>
                <a:latin typeface="Arial" panose="020B0604020202090204"/>
                <a:ea typeface="Arial" panose="020B0604020202090204"/>
                <a:cs typeface="Arial" panose="020B0604020202090204"/>
                <a:sym typeface="Arial" panose="020B0604020202090204"/>
              </a:rPr>
              <a:t>(ASPLOS’23)</a:t>
            </a:r>
            <a:endParaRPr sz="1200" b="0">
              <a:solidFill>
                <a:schemeClr val="dk1"/>
              </a:solidFill>
              <a:latin typeface="Arial" panose="020B0604020202090204"/>
              <a:ea typeface="Arial" panose="020B0604020202090204"/>
              <a:cs typeface="Arial" panose="020B0604020202090204"/>
              <a:sym typeface="Arial" panose="020B0604020202090204"/>
            </a:endParaRPr>
          </a:p>
          <a:p>
            <a:pPr marL="0" marR="0" lvl="0" indent="0" algn="ctr" rtl="0">
              <a:spcBef>
                <a:spcPts val="0"/>
              </a:spcBef>
              <a:spcAft>
                <a:spcPts val="0"/>
              </a:spcAft>
              <a:buNone/>
            </a:pPr>
            <a:r>
              <a:rPr lang="zh-CN" sz="1200" b="1">
                <a:solidFill>
                  <a:schemeClr val="dk1"/>
                </a:solidFill>
                <a:latin typeface="Arial" panose="020B0604020202090204"/>
                <a:ea typeface="Arial" panose="020B0604020202090204"/>
                <a:cs typeface="Arial" panose="020B0604020202090204"/>
                <a:sym typeface="Arial" panose="020B0604020202090204"/>
              </a:rPr>
              <a:t>Row-row</a:t>
            </a:r>
            <a:endParaRPr sz="1200" b="1">
              <a:solidFill>
                <a:schemeClr val="dk1"/>
              </a:solidFill>
              <a:latin typeface="Arial" panose="020B0604020202090204"/>
              <a:ea typeface="Arial" panose="020B0604020202090204"/>
              <a:cs typeface="Arial" panose="020B0604020202090204"/>
              <a:sym typeface="Arial" panose="020B0604020202090204"/>
            </a:endParaRPr>
          </a:p>
        </p:txBody>
      </p:sp>
      <p:sp>
        <p:nvSpPr>
          <p:cNvPr id="264" name="Google Shape;264;p29"/>
          <p:cNvSpPr txBox="1"/>
          <p:nvPr/>
        </p:nvSpPr>
        <p:spPr>
          <a:xfrm>
            <a:off x="3951923" y="3186589"/>
            <a:ext cx="1212056" cy="1176338"/>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1200" b="0">
                <a:solidFill>
                  <a:schemeClr val="dk1"/>
                </a:solidFill>
                <a:latin typeface="Arial" panose="020B0604020202090204"/>
                <a:ea typeface="Arial" panose="020B0604020202090204"/>
                <a:cs typeface="Arial" panose="020B0604020202090204"/>
                <a:sym typeface="Arial" panose="020B0604020202090204"/>
              </a:rPr>
              <a:t>Flexagon</a:t>
            </a:r>
            <a:r>
              <a:rPr lang="zh-CN" sz="1200" b="0" baseline="30000">
                <a:solidFill>
                  <a:schemeClr val="dk1"/>
                </a:solidFill>
                <a:latin typeface="Arial" panose="020B0604020202090204"/>
                <a:ea typeface="Arial" panose="020B0604020202090204"/>
                <a:cs typeface="Arial" panose="020B0604020202090204"/>
                <a:sym typeface="Arial" panose="020B0604020202090204"/>
              </a:rPr>
              <a:t>[6]</a:t>
            </a:r>
            <a:endParaRPr sz="1200" b="0">
              <a:solidFill>
                <a:schemeClr val="dk1"/>
              </a:solidFill>
              <a:latin typeface="Arial" panose="020B0604020202090204"/>
              <a:ea typeface="Arial" panose="020B0604020202090204"/>
              <a:cs typeface="Arial" panose="020B0604020202090204"/>
              <a:sym typeface="Arial" panose="020B0604020202090204"/>
            </a:endParaRPr>
          </a:p>
          <a:p>
            <a:pPr marL="0" marR="0" lvl="0" indent="0" algn="ctr" rtl="0">
              <a:spcBef>
                <a:spcPts val="0"/>
              </a:spcBef>
              <a:spcAft>
                <a:spcPts val="0"/>
              </a:spcAft>
              <a:buNone/>
            </a:pPr>
            <a:r>
              <a:rPr lang="zh-CN" sz="1200" b="0">
                <a:solidFill>
                  <a:schemeClr val="dk1"/>
                </a:solidFill>
                <a:latin typeface="Arial" panose="020B0604020202090204"/>
                <a:ea typeface="Arial" panose="020B0604020202090204"/>
                <a:cs typeface="Arial" panose="020B0604020202090204"/>
                <a:sym typeface="Arial" panose="020B0604020202090204"/>
              </a:rPr>
              <a:t>(ASPLSOS’23)</a:t>
            </a:r>
            <a:endParaRPr sz="1200" b="0">
              <a:solidFill>
                <a:schemeClr val="dk1"/>
              </a:solidFill>
              <a:latin typeface="Arial" panose="020B0604020202090204"/>
              <a:ea typeface="Arial" panose="020B0604020202090204"/>
              <a:cs typeface="Arial" panose="020B0604020202090204"/>
              <a:sym typeface="Arial" panose="020B0604020202090204"/>
            </a:endParaRPr>
          </a:p>
          <a:p>
            <a:pPr marL="0" marR="0" lvl="0" indent="0" algn="ctr" rtl="0">
              <a:spcBef>
                <a:spcPts val="0"/>
              </a:spcBef>
              <a:spcAft>
                <a:spcPts val="0"/>
              </a:spcAft>
              <a:buNone/>
            </a:pPr>
            <a:r>
              <a:rPr lang="zh-CN" sz="1200" b="0">
                <a:solidFill>
                  <a:schemeClr val="dk1"/>
                </a:solidFill>
                <a:latin typeface="Arial" panose="020B0604020202090204"/>
                <a:ea typeface="Arial" panose="020B0604020202090204"/>
                <a:cs typeface="Arial" panose="020B0604020202090204"/>
                <a:sym typeface="Arial" panose="020B0604020202090204"/>
              </a:rPr>
              <a:t>Mixed calls  </a:t>
            </a:r>
            <a:endParaRPr sz="1200" b="0">
              <a:solidFill>
                <a:schemeClr val="dk1"/>
              </a:solidFill>
              <a:latin typeface="Arial" panose="020B0604020202090204"/>
              <a:ea typeface="Arial" panose="020B0604020202090204"/>
              <a:cs typeface="Arial" panose="020B0604020202090204"/>
              <a:sym typeface="Arial" panose="020B0604020202090204"/>
            </a:endParaRPr>
          </a:p>
          <a:p>
            <a:pPr marL="0" marR="0" lvl="0" indent="0" algn="ctr" rtl="0">
              <a:spcBef>
                <a:spcPts val="0"/>
              </a:spcBef>
              <a:spcAft>
                <a:spcPts val="0"/>
              </a:spcAft>
              <a:buNone/>
            </a:pPr>
            <a:r>
              <a:rPr lang="zh-CN" sz="1200" b="1">
                <a:solidFill>
                  <a:schemeClr val="dk1"/>
                </a:solidFill>
                <a:latin typeface="Arial" panose="020B0604020202090204"/>
                <a:ea typeface="Arial" panose="020B0604020202090204"/>
                <a:cs typeface="Arial" panose="020B0604020202090204"/>
                <a:sym typeface="Arial" panose="020B0604020202090204"/>
              </a:rPr>
              <a:t>dot product, </a:t>
            </a:r>
            <a:endParaRPr sz="1200" b="1">
              <a:solidFill>
                <a:schemeClr val="dk1"/>
              </a:solidFill>
              <a:latin typeface="Arial" panose="020B0604020202090204"/>
              <a:ea typeface="Arial" panose="020B0604020202090204"/>
              <a:cs typeface="Arial" panose="020B0604020202090204"/>
              <a:sym typeface="Arial" panose="020B0604020202090204"/>
            </a:endParaRPr>
          </a:p>
          <a:p>
            <a:pPr marL="0" marR="0" lvl="0" indent="0" algn="ctr" rtl="0">
              <a:spcBef>
                <a:spcPts val="0"/>
              </a:spcBef>
              <a:spcAft>
                <a:spcPts val="0"/>
              </a:spcAft>
              <a:buNone/>
            </a:pPr>
            <a:r>
              <a:rPr lang="zh-CN" sz="1200" b="1">
                <a:solidFill>
                  <a:schemeClr val="dk1"/>
                </a:solidFill>
                <a:latin typeface="Arial" panose="020B0604020202090204"/>
                <a:ea typeface="Arial" panose="020B0604020202090204"/>
                <a:cs typeface="Arial" panose="020B0604020202090204"/>
                <a:sym typeface="Arial" panose="020B0604020202090204"/>
              </a:rPr>
              <a:t>outer product, </a:t>
            </a:r>
            <a:endParaRPr sz="1200" b="1">
              <a:solidFill>
                <a:schemeClr val="dk1"/>
              </a:solidFill>
              <a:latin typeface="Arial" panose="020B0604020202090204"/>
              <a:ea typeface="Arial" panose="020B0604020202090204"/>
              <a:cs typeface="Arial" panose="020B0604020202090204"/>
              <a:sym typeface="Arial" panose="020B0604020202090204"/>
            </a:endParaRPr>
          </a:p>
          <a:p>
            <a:pPr marL="0" marR="0" lvl="0" indent="0" algn="ctr" rtl="0">
              <a:spcBef>
                <a:spcPts val="0"/>
              </a:spcBef>
              <a:spcAft>
                <a:spcPts val="0"/>
              </a:spcAft>
              <a:buNone/>
            </a:pPr>
            <a:r>
              <a:rPr lang="zh-CN" sz="1200" b="0">
                <a:solidFill>
                  <a:schemeClr val="dk1"/>
                </a:solidFill>
                <a:latin typeface="Arial" panose="020B0604020202090204"/>
                <a:ea typeface="Arial" panose="020B0604020202090204"/>
                <a:cs typeface="Arial" panose="020B0604020202090204"/>
                <a:sym typeface="Arial" panose="020B0604020202090204"/>
              </a:rPr>
              <a:t>and </a:t>
            </a:r>
            <a:r>
              <a:rPr lang="zh-CN" sz="1200" b="1">
                <a:solidFill>
                  <a:schemeClr val="dk1"/>
                </a:solidFill>
                <a:latin typeface="Arial" panose="020B0604020202090204"/>
                <a:ea typeface="Arial" panose="020B0604020202090204"/>
                <a:cs typeface="Arial" panose="020B0604020202090204"/>
                <a:sym typeface="Arial" panose="020B0604020202090204"/>
              </a:rPr>
              <a:t>row-row</a:t>
            </a:r>
            <a:r>
              <a:rPr lang="zh-CN" sz="1200" b="0">
                <a:solidFill>
                  <a:schemeClr val="dk1"/>
                </a:solidFill>
                <a:latin typeface="Arial" panose="020B0604020202090204"/>
                <a:ea typeface="Arial" panose="020B0604020202090204"/>
                <a:cs typeface="Arial" panose="020B0604020202090204"/>
                <a:sym typeface="Arial" panose="020B0604020202090204"/>
              </a:rPr>
              <a:t>.</a:t>
            </a:r>
            <a:endParaRPr sz="1200" b="0">
              <a:solidFill>
                <a:schemeClr val="dk1"/>
              </a:solidFill>
              <a:latin typeface="Arial" panose="020B0604020202090204"/>
              <a:ea typeface="Arial" panose="020B0604020202090204"/>
              <a:cs typeface="Arial" panose="020B0604020202090204"/>
              <a:sym typeface="Arial" panose="020B0604020202090204"/>
            </a:endParaRPr>
          </a:p>
        </p:txBody>
      </p:sp>
      <p:pic>
        <p:nvPicPr>
          <p:cNvPr id="265" name="Google Shape;265;p29"/>
          <p:cNvPicPr preferRelativeResize="0"/>
          <p:nvPr/>
        </p:nvPicPr>
        <p:blipFill rotWithShape="1">
          <a:blip r:embed="rId7"/>
          <a:srcRect/>
          <a:stretch>
            <a:fillRect/>
          </a:stretch>
        </p:blipFill>
        <p:spPr>
          <a:xfrm>
            <a:off x="5574506" y="2815110"/>
            <a:ext cx="3301841" cy="1148715"/>
          </a:xfrm>
          <a:prstGeom prst="rect">
            <a:avLst/>
          </a:prstGeom>
          <a:noFill/>
          <a:ln>
            <a:noFill/>
          </a:ln>
        </p:spPr>
      </p:pic>
      <p:sp>
        <p:nvSpPr>
          <p:cNvPr id="266" name="Google Shape;266;p29"/>
          <p:cNvSpPr txBox="1"/>
          <p:nvPr/>
        </p:nvSpPr>
        <p:spPr>
          <a:xfrm>
            <a:off x="6614875" y="3911914"/>
            <a:ext cx="1221105" cy="25288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1200" b="0">
                <a:solidFill>
                  <a:schemeClr val="dk1"/>
                </a:solidFill>
                <a:latin typeface="Arial" panose="020B0604020202090204"/>
                <a:ea typeface="Arial" panose="020B0604020202090204"/>
                <a:cs typeface="Arial" panose="020B0604020202090204"/>
                <a:sym typeface="Arial" panose="020B0604020202090204"/>
              </a:rPr>
              <a:t>VIA</a:t>
            </a:r>
            <a:r>
              <a:rPr lang="zh-CN" sz="1200" b="0" baseline="30000">
                <a:solidFill>
                  <a:schemeClr val="dk1"/>
                </a:solidFill>
                <a:latin typeface="Arial" panose="020B0604020202090204"/>
                <a:ea typeface="Arial" panose="020B0604020202090204"/>
                <a:cs typeface="Arial" panose="020B0604020202090204"/>
                <a:sym typeface="Arial" panose="020B0604020202090204"/>
              </a:rPr>
              <a:t>[7]</a:t>
            </a:r>
            <a:r>
              <a:rPr lang="zh-CN" sz="1200" b="0">
                <a:solidFill>
                  <a:schemeClr val="dk1"/>
                </a:solidFill>
                <a:latin typeface="Arial" panose="020B0604020202090204"/>
                <a:ea typeface="Arial" panose="020B0604020202090204"/>
                <a:cs typeface="Arial" panose="020B0604020202090204"/>
                <a:sym typeface="Arial" panose="020B0604020202090204"/>
              </a:rPr>
              <a:t>(HPCA’21)</a:t>
            </a:r>
            <a:endParaRPr sz="1200" b="0">
              <a:solidFill>
                <a:schemeClr val="dk1"/>
              </a:solidFill>
              <a:latin typeface="Arial" panose="020B0604020202090204"/>
              <a:ea typeface="Arial" panose="020B0604020202090204"/>
              <a:cs typeface="Arial" panose="020B0604020202090204"/>
              <a:sym typeface="Arial" panose="020B0604020202090204"/>
            </a:endParaRPr>
          </a:p>
        </p:txBody>
      </p:sp>
      <p:sp>
        <p:nvSpPr>
          <p:cNvPr id="267" name="Google Shape;267;p29"/>
          <p:cNvSpPr txBox="1"/>
          <p:nvPr/>
        </p:nvSpPr>
        <p:spPr>
          <a:xfrm>
            <a:off x="5594033" y="4318159"/>
            <a:ext cx="3301841" cy="497840"/>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zh-CN" sz="700" b="1">
                <a:solidFill>
                  <a:schemeClr val="dk1"/>
                </a:solidFill>
                <a:latin typeface="Arial" panose="020B0604020202090204"/>
                <a:ea typeface="Arial" panose="020B0604020202090204"/>
                <a:cs typeface="Arial" panose="020B0604020202090204"/>
                <a:sym typeface="Arial" panose="020B0604020202090204"/>
              </a:rPr>
              <a:t>[6]</a:t>
            </a:r>
            <a:r>
              <a:rPr lang="zh-CN" sz="700" b="0">
                <a:solidFill>
                  <a:schemeClr val="dk1"/>
                </a:solidFill>
                <a:latin typeface="Arial" panose="020B0604020202090204"/>
                <a:ea typeface="Arial" panose="020B0604020202090204"/>
                <a:cs typeface="Arial" panose="020B0604020202090204"/>
                <a:sym typeface="Arial" panose="020B0604020202090204"/>
              </a:rPr>
              <a:t> Muñoz-Martínez F, et al. </a:t>
            </a:r>
            <a:r>
              <a:rPr lang="zh-CN" sz="700" b="1">
                <a:solidFill>
                  <a:srgbClr val="C00000"/>
                </a:solidFill>
                <a:highlight>
                  <a:srgbClr val="FFFF00"/>
                </a:highlight>
                <a:latin typeface="Arial" panose="020B0604020202090204"/>
                <a:ea typeface="Arial" panose="020B0604020202090204"/>
                <a:cs typeface="Arial" panose="020B0604020202090204"/>
                <a:sym typeface="Arial" panose="020B0604020202090204"/>
              </a:rPr>
              <a:t>Flexagon</a:t>
            </a:r>
            <a:r>
              <a:rPr lang="zh-CN" sz="700" b="0">
                <a:solidFill>
                  <a:schemeClr val="dk1"/>
                </a:solidFill>
                <a:latin typeface="Arial" panose="020B0604020202090204"/>
                <a:ea typeface="Arial" panose="020B0604020202090204"/>
                <a:cs typeface="Arial" panose="020B0604020202090204"/>
                <a:sym typeface="Arial" panose="020B0604020202090204"/>
              </a:rPr>
              <a:t>: A Multi-dataflow Sparse-Sparse Matrix Multiplication Accelerator for Efficient DNN Processing. ASPLOS’23.</a:t>
            </a:r>
            <a:endParaRPr sz="700" b="0">
              <a:solidFill>
                <a:schemeClr val="dk1"/>
              </a:solidFill>
              <a:latin typeface="Arial" panose="020B0604020202090204"/>
              <a:ea typeface="Arial" panose="020B0604020202090204"/>
              <a:cs typeface="Arial" panose="020B0604020202090204"/>
              <a:sym typeface="Arial" panose="020B0604020202090204"/>
            </a:endParaRPr>
          </a:p>
          <a:p>
            <a:pPr marL="0" marR="0" lvl="0" indent="0" algn="just" rtl="0">
              <a:spcBef>
                <a:spcPts val="0"/>
              </a:spcBef>
              <a:spcAft>
                <a:spcPts val="0"/>
              </a:spcAft>
              <a:buNone/>
            </a:pPr>
            <a:r>
              <a:rPr lang="zh-CN" sz="700" b="1">
                <a:solidFill>
                  <a:schemeClr val="dk1"/>
                </a:solidFill>
                <a:latin typeface="Arial" panose="020B0604020202090204"/>
                <a:ea typeface="Arial" panose="020B0604020202090204"/>
                <a:cs typeface="Arial" panose="020B0604020202090204"/>
                <a:sym typeface="Arial" panose="020B0604020202090204"/>
              </a:rPr>
              <a:t>[7]</a:t>
            </a:r>
            <a:r>
              <a:rPr lang="zh-CN" sz="700" b="0">
                <a:solidFill>
                  <a:schemeClr val="dk1"/>
                </a:solidFill>
                <a:latin typeface="Arial" panose="020B0604020202090204"/>
                <a:ea typeface="Arial" panose="020B0604020202090204"/>
                <a:cs typeface="Arial" panose="020B0604020202090204"/>
                <a:sym typeface="Arial" panose="020B0604020202090204"/>
              </a:rPr>
              <a:t> Pavon J, et al. </a:t>
            </a:r>
            <a:r>
              <a:rPr lang="zh-CN" sz="700" b="1">
                <a:solidFill>
                  <a:srgbClr val="C00000"/>
                </a:solidFill>
                <a:highlight>
                  <a:srgbClr val="FFFF00"/>
                </a:highlight>
                <a:latin typeface="Arial" panose="020B0604020202090204"/>
                <a:ea typeface="Arial" panose="020B0604020202090204"/>
                <a:cs typeface="Arial" panose="020B0604020202090204"/>
                <a:sym typeface="Arial" panose="020B0604020202090204"/>
              </a:rPr>
              <a:t>VIA</a:t>
            </a:r>
            <a:r>
              <a:rPr lang="zh-CN" sz="700" b="0">
                <a:solidFill>
                  <a:schemeClr val="dk1"/>
                </a:solidFill>
                <a:latin typeface="Arial" panose="020B0604020202090204"/>
                <a:ea typeface="Arial" panose="020B0604020202090204"/>
                <a:cs typeface="Arial" panose="020B0604020202090204"/>
                <a:sym typeface="Arial" panose="020B0604020202090204"/>
              </a:rPr>
              <a:t>: A Smart Scratchpad for Vector Units with Application to Sparse Matrix Computations. HPCA’21.</a:t>
            </a:r>
            <a:endParaRPr sz="700" b="1">
              <a:solidFill>
                <a:schemeClr val="dk1"/>
              </a:solidFill>
              <a:latin typeface="Arial" panose="020B0604020202090204"/>
              <a:ea typeface="Arial" panose="020B0604020202090204"/>
              <a:cs typeface="Arial" panose="020B0604020202090204"/>
              <a:sym typeface="Arial" panose="020B0604020202090204"/>
            </a:endParaRPr>
          </a:p>
        </p:txBody>
      </p:sp>
      <p:grpSp>
        <p:nvGrpSpPr>
          <p:cNvPr id="268" name="Google Shape;268;p29"/>
          <p:cNvGrpSpPr/>
          <p:nvPr/>
        </p:nvGrpSpPr>
        <p:grpSpPr>
          <a:xfrm>
            <a:off x="185873" y="763588"/>
            <a:ext cx="8806999" cy="3568700"/>
            <a:chOff x="257991" y="1042670"/>
            <a:chExt cx="11742665" cy="4758267"/>
          </a:xfrm>
        </p:grpSpPr>
        <p:sp>
          <p:nvSpPr>
            <p:cNvPr id="269" name="Google Shape;269;p29"/>
            <p:cNvSpPr/>
            <p:nvPr/>
          </p:nvSpPr>
          <p:spPr>
            <a:xfrm>
              <a:off x="257991" y="1042670"/>
              <a:ext cx="11645053" cy="4758267"/>
            </a:xfrm>
            <a:prstGeom prst="rect">
              <a:avLst/>
            </a:prstGeom>
            <a:solidFill>
              <a:schemeClr val="lt1">
                <a:alpha val="800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lt1"/>
                </a:solidFill>
                <a:latin typeface="Arial" panose="020B0604020202090204"/>
                <a:ea typeface="Arial" panose="020B0604020202090204"/>
                <a:cs typeface="Arial" panose="020B0604020202090204"/>
                <a:sym typeface="Arial" panose="020B0604020202090204"/>
              </a:endParaRPr>
            </a:p>
          </p:txBody>
        </p:sp>
        <p:pic>
          <p:nvPicPr>
            <p:cNvPr id="270" name="Google Shape;270;p29" descr="图示&#10;&#10;描述已自动生成"/>
            <p:cNvPicPr preferRelativeResize="0"/>
            <p:nvPr/>
          </p:nvPicPr>
          <p:blipFill rotWithShape="1">
            <a:blip r:embed="rId8"/>
            <a:srcRect/>
            <a:stretch>
              <a:fillRect/>
            </a:stretch>
          </p:blipFill>
          <p:spPr>
            <a:xfrm>
              <a:off x="7713290" y="2139309"/>
              <a:ext cx="4287366" cy="3112135"/>
            </a:xfrm>
            <a:prstGeom prst="rect">
              <a:avLst/>
            </a:prstGeom>
            <a:noFill/>
            <a:ln>
              <a:noFill/>
            </a:ln>
          </p:spPr>
        </p:pic>
        <p:sp>
          <p:nvSpPr>
            <p:cNvPr id="271" name="Google Shape;271;p29"/>
            <p:cNvSpPr txBox="1"/>
            <p:nvPr/>
          </p:nvSpPr>
          <p:spPr>
            <a:xfrm>
              <a:off x="9189477" y="1763183"/>
              <a:ext cx="1398693" cy="376767"/>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1400" b="1">
                  <a:solidFill>
                    <a:schemeClr val="dk1"/>
                  </a:solidFill>
                  <a:latin typeface="Arial" panose="020B0604020202090204"/>
                  <a:ea typeface="Arial" panose="020B0604020202090204"/>
                  <a:cs typeface="Arial" panose="020B0604020202090204"/>
                  <a:sym typeface="Arial" panose="020B0604020202090204"/>
                </a:rPr>
                <a:t>Tensaurus</a:t>
              </a:r>
              <a:endParaRPr sz="1400" b="1">
                <a:solidFill>
                  <a:schemeClr val="dk1"/>
                </a:solidFill>
                <a:latin typeface="Arial" panose="020B0604020202090204"/>
                <a:ea typeface="Arial" panose="020B0604020202090204"/>
                <a:cs typeface="Arial" panose="020B0604020202090204"/>
                <a:sym typeface="Arial" panose="020B0604020202090204"/>
              </a:endParaRPr>
            </a:p>
          </p:txBody>
        </p:sp>
        <p:pic>
          <p:nvPicPr>
            <p:cNvPr id="272" name="Google Shape;272;p29" descr="图表, 折线图&#10;&#10;描述已自动生成"/>
            <p:cNvPicPr preferRelativeResize="0"/>
            <p:nvPr/>
          </p:nvPicPr>
          <p:blipFill rotWithShape="1">
            <a:blip r:embed="rId9"/>
            <a:srcRect/>
            <a:stretch>
              <a:fillRect/>
            </a:stretch>
          </p:blipFill>
          <p:spPr>
            <a:xfrm>
              <a:off x="4423847" y="2219959"/>
              <a:ext cx="3319511" cy="3031485"/>
            </a:xfrm>
            <a:prstGeom prst="rect">
              <a:avLst/>
            </a:prstGeom>
            <a:noFill/>
            <a:ln>
              <a:noFill/>
            </a:ln>
          </p:spPr>
        </p:pic>
        <p:sp>
          <p:nvSpPr>
            <p:cNvPr id="273" name="Google Shape;273;p29"/>
            <p:cNvSpPr txBox="1"/>
            <p:nvPr/>
          </p:nvSpPr>
          <p:spPr>
            <a:xfrm>
              <a:off x="5568284" y="1763183"/>
              <a:ext cx="1098127" cy="376767"/>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1400" b="1">
                  <a:solidFill>
                    <a:schemeClr val="dk1"/>
                  </a:solidFill>
                  <a:latin typeface="Arial" panose="020B0604020202090204"/>
                  <a:ea typeface="Arial" panose="020B0604020202090204"/>
                  <a:cs typeface="Arial" panose="020B0604020202090204"/>
                  <a:sym typeface="Arial" panose="020B0604020202090204"/>
                </a:rPr>
                <a:t>Gamma</a:t>
              </a:r>
              <a:endParaRPr sz="1400" b="1">
                <a:solidFill>
                  <a:schemeClr val="dk1"/>
                </a:solidFill>
                <a:latin typeface="Arial" panose="020B0604020202090204"/>
                <a:ea typeface="Arial" panose="020B0604020202090204"/>
                <a:cs typeface="Arial" panose="020B0604020202090204"/>
                <a:sym typeface="Arial" panose="020B0604020202090204"/>
              </a:endParaRPr>
            </a:p>
          </p:txBody>
        </p:sp>
        <p:pic>
          <p:nvPicPr>
            <p:cNvPr id="274" name="Google Shape;274;p29" descr="图示&#10;&#10;描述已自动生成"/>
            <p:cNvPicPr preferRelativeResize="0"/>
            <p:nvPr/>
          </p:nvPicPr>
          <p:blipFill rotWithShape="1">
            <a:blip r:embed="rId10"/>
            <a:srcRect/>
            <a:stretch>
              <a:fillRect/>
            </a:stretch>
          </p:blipFill>
          <p:spPr>
            <a:xfrm>
              <a:off x="257991" y="2060847"/>
              <a:ext cx="4130812" cy="3194111"/>
            </a:xfrm>
            <a:prstGeom prst="rect">
              <a:avLst/>
            </a:prstGeom>
            <a:noFill/>
            <a:ln>
              <a:noFill/>
            </a:ln>
          </p:spPr>
        </p:pic>
        <p:sp>
          <p:nvSpPr>
            <p:cNvPr id="275" name="Google Shape;275;p29"/>
            <p:cNvSpPr txBox="1"/>
            <p:nvPr/>
          </p:nvSpPr>
          <p:spPr>
            <a:xfrm>
              <a:off x="1660071" y="1763183"/>
              <a:ext cx="1379220" cy="376767"/>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1400" b="1">
                  <a:solidFill>
                    <a:schemeClr val="dk1"/>
                  </a:solidFill>
                  <a:latin typeface="Arial" panose="020B0604020202090204"/>
                  <a:ea typeface="Arial" panose="020B0604020202090204"/>
                  <a:cs typeface="Arial" panose="020B0604020202090204"/>
                  <a:sym typeface="Arial" panose="020B0604020202090204"/>
                </a:rPr>
                <a:t>MatRaptor</a:t>
              </a:r>
              <a:endParaRPr sz="1400" b="1">
                <a:solidFill>
                  <a:schemeClr val="dk1"/>
                </a:solidFill>
                <a:latin typeface="Arial" panose="020B0604020202090204"/>
                <a:ea typeface="Arial" panose="020B0604020202090204"/>
                <a:cs typeface="Arial" panose="020B0604020202090204"/>
                <a:sym typeface="Arial" panose="020B0604020202090204"/>
              </a:endParaRPr>
            </a:p>
          </p:txBody>
        </p:sp>
      </p:grpSp>
      <p:sp>
        <p:nvSpPr>
          <p:cNvPr id="276" name="Google Shape;276;p29"/>
          <p:cNvSpPr txBox="1"/>
          <p:nvPr/>
        </p:nvSpPr>
        <p:spPr>
          <a:xfrm>
            <a:off x="2468245" y="2363470"/>
            <a:ext cx="4240530" cy="1913890"/>
          </a:xfrm>
          <a:prstGeom prst="rect">
            <a:avLst/>
          </a:prstGeom>
          <a:solidFill>
            <a:srgbClr val="F0DCF7"/>
          </a:solid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1200" b="1">
                <a:solidFill>
                  <a:schemeClr val="dk1"/>
                </a:solidFill>
                <a:latin typeface="Arial" panose="020B0604020202090204"/>
                <a:ea typeface="Arial" panose="020B0604020202090204"/>
                <a:cs typeface="Arial" panose="020B0604020202090204"/>
                <a:sym typeface="Arial" panose="020B0604020202090204"/>
              </a:rPr>
              <a:t>Advantages</a:t>
            </a:r>
            <a:endParaRPr sz="1200" b="1">
              <a:solidFill>
                <a:schemeClr val="dk1"/>
              </a:solidFill>
              <a:latin typeface="Arial" panose="020B0604020202090204"/>
              <a:ea typeface="Arial" panose="020B0604020202090204"/>
              <a:cs typeface="Arial" panose="020B0604020202090204"/>
              <a:sym typeface="Arial" panose="020B0604020202090204"/>
            </a:endParaRPr>
          </a:p>
          <a:p>
            <a:pPr marL="0" marR="0" lvl="0" indent="0" algn="ctr" rtl="0">
              <a:spcBef>
                <a:spcPts val="0"/>
              </a:spcBef>
              <a:spcAft>
                <a:spcPts val="0"/>
              </a:spcAft>
              <a:buNone/>
            </a:pPr>
            <a:r>
              <a:rPr lang="zh-CN" sz="1200" b="0">
                <a:solidFill>
                  <a:schemeClr val="dk1"/>
                </a:solidFill>
                <a:latin typeface="Arial" panose="020B0604020202090204"/>
                <a:ea typeface="Arial" panose="020B0604020202090204"/>
                <a:cs typeface="Arial" panose="020B0604020202090204"/>
                <a:sym typeface="Arial" panose="020B0604020202090204"/>
              </a:rPr>
              <a:t>Near-peak Roofline performance</a:t>
            </a:r>
            <a:r>
              <a:rPr lang="zh-CN" sz="1200" b="0" baseline="30000">
                <a:solidFill>
                  <a:schemeClr val="dk1"/>
                </a:solidFill>
                <a:latin typeface="Arial" panose="020B0604020202090204"/>
                <a:ea typeface="Arial" panose="020B0604020202090204"/>
                <a:cs typeface="Arial" panose="020B0604020202090204"/>
                <a:sym typeface="Arial" panose="020B0604020202090204"/>
              </a:rPr>
              <a:t>[1~7] </a:t>
            </a:r>
            <a:endParaRPr sz="1200" b="0">
              <a:solidFill>
                <a:schemeClr val="dk1"/>
              </a:solidFill>
              <a:latin typeface="Arial" panose="020B0604020202090204"/>
              <a:ea typeface="Arial" panose="020B0604020202090204"/>
              <a:cs typeface="Arial" panose="020B0604020202090204"/>
              <a:sym typeface="Arial" panose="020B0604020202090204"/>
            </a:endParaRPr>
          </a:p>
          <a:p>
            <a:pPr marL="0" marR="0" lvl="0" indent="0" algn="ctr" rtl="0">
              <a:spcBef>
                <a:spcPts val="0"/>
              </a:spcBef>
              <a:spcAft>
                <a:spcPts val="0"/>
              </a:spcAft>
              <a:buNone/>
            </a:pPr>
            <a:endParaRPr sz="1200" b="0">
              <a:solidFill>
                <a:schemeClr val="dk1"/>
              </a:solidFill>
              <a:latin typeface="Arial" panose="020B0604020202090204"/>
              <a:ea typeface="Arial" panose="020B0604020202090204"/>
              <a:cs typeface="Arial" panose="020B0604020202090204"/>
              <a:sym typeface="Arial" panose="020B0604020202090204"/>
            </a:endParaRPr>
          </a:p>
          <a:p>
            <a:pPr marL="0" marR="0" lvl="0" indent="0" algn="ctr" rtl="0">
              <a:spcBef>
                <a:spcPts val="0"/>
              </a:spcBef>
              <a:spcAft>
                <a:spcPts val="0"/>
              </a:spcAft>
              <a:buNone/>
            </a:pPr>
            <a:r>
              <a:rPr lang="zh-CN" sz="1200" b="1">
                <a:solidFill>
                  <a:schemeClr val="dk1"/>
                </a:solidFill>
                <a:latin typeface="Arial" panose="020B0604020202090204"/>
                <a:ea typeface="Arial" panose="020B0604020202090204"/>
                <a:cs typeface="Arial" panose="020B0604020202090204"/>
                <a:sym typeface="Arial" panose="020B0604020202090204"/>
              </a:rPr>
              <a:t>But the costs are as follows</a:t>
            </a:r>
            <a:endParaRPr sz="1200" b="1">
              <a:solidFill>
                <a:schemeClr val="dk1"/>
              </a:solidFill>
              <a:latin typeface="Arial" panose="020B0604020202090204"/>
              <a:ea typeface="Arial" panose="020B0604020202090204"/>
              <a:cs typeface="Arial" panose="020B0604020202090204"/>
              <a:sym typeface="Arial" panose="020B0604020202090204"/>
            </a:endParaRPr>
          </a:p>
          <a:p>
            <a:pPr marL="0" marR="0" lvl="0" indent="0" algn="ctr" rtl="0">
              <a:spcBef>
                <a:spcPts val="0"/>
              </a:spcBef>
              <a:spcAft>
                <a:spcPts val="0"/>
              </a:spcAft>
              <a:buNone/>
            </a:pPr>
            <a:r>
              <a:rPr lang="zh-CN" sz="1200" b="0">
                <a:solidFill>
                  <a:schemeClr val="dk1"/>
                </a:solidFill>
                <a:latin typeface="Arial" panose="020B0604020202090204"/>
                <a:ea typeface="Arial" panose="020B0604020202090204"/>
                <a:cs typeface="Arial" panose="020B0604020202090204"/>
                <a:sym typeface="Arial" panose="020B0604020202090204"/>
              </a:rPr>
              <a:t>1. </a:t>
            </a:r>
            <a:r>
              <a:rPr lang="zh-CN" sz="1200" b="0" u="sng">
                <a:solidFill>
                  <a:schemeClr val="dk1"/>
                </a:solidFill>
                <a:latin typeface="Arial" panose="020B0604020202090204"/>
                <a:ea typeface="Arial" panose="020B0604020202090204"/>
                <a:cs typeface="Arial" panose="020B0604020202090204"/>
                <a:sym typeface="Arial" panose="020B0604020202090204"/>
              </a:rPr>
              <a:t>Difficult programming</a:t>
            </a:r>
            <a:r>
              <a:rPr lang="zh-CN" sz="1200" b="0" baseline="30000">
                <a:solidFill>
                  <a:schemeClr val="dk1"/>
                </a:solidFill>
                <a:latin typeface="Arial" panose="020B0604020202090204"/>
                <a:ea typeface="Arial" panose="020B0604020202090204"/>
                <a:cs typeface="Arial" panose="020B0604020202090204"/>
                <a:sym typeface="Arial" panose="020B0604020202090204"/>
              </a:rPr>
              <a:t>[1,2,4~7]</a:t>
            </a:r>
            <a:endParaRPr sz="1200" b="0">
              <a:solidFill>
                <a:schemeClr val="dk1"/>
              </a:solidFill>
              <a:latin typeface="Arial" panose="020B0604020202090204"/>
              <a:ea typeface="Arial" panose="020B0604020202090204"/>
              <a:cs typeface="Arial" panose="020B0604020202090204"/>
              <a:sym typeface="Arial" panose="020B0604020202090204"/>
            </a:endParaRPr>
          </a:p>
          <a:p>
            <a:pPr marL="0" marR="0" lvl="0" indent="0" algn="ctr" rtl="0">
              <a:spcBef>
                <a:spcPts val="0"/>
              </a:spcBef>
              <a:spcAft>
                <a:spcPts val="0"/>
              </a:spcAft>
              <a:buNone/>
            </a:pPr>
            <a:r>
              <a:rPr lang="zh-CN" sz="1200" b="0">
                <a:solidFill>
                  <a:schemeClr val="dk1"/>
                </a:solidFill>
                <a:latin typeface="Arial" panose="020B0604020202090204"/>
                <a:ea typeface="Arial" panose="020B0604020202090204"/>
                <a:cs typeface="Arial" panose="020B0604020202090204"/>
                <a:sym typeface="Arial" panose="020B0604020202090204"/>
              </a:rPr>
              <a:t>2. </a:t>
            </a:r>
            <a:r>
              <a:rPr lang="zh-CN" sz="1200" b="0" u="sng">
                <a:solidFill>
                  <a:schemeClr val="dk1"/>
                </a:solidFill>
                <a:latin typeface="Arial" panose="020B0604020202090204"/>
                <a:ea typeface="Arial" panose="020B0604020202090204"/>
                <a:cs typeface="Arial" panose="020B0604020202090204"/>
                <a:sym typeface="Arial" panose="020B0604020202090204"/>
              </a:rPr>
              <a:t>Reliance on special data structures</a:t>
            </a:r>
            <a:r>
              <a:rPr lang="zh-CN" sz="1200" b="0" baseline="30000">
                <a:solidFill>
                  <a:schemeClr val="dk1"/>
                </a:solidFill>
                <a:latin typeface="Arial" panose="020B0604020202090204"/>
                <a:ea typeface="Arial" panose="020B0604020202090204"/>
                <a:cs typeface="Arial" panose="020B0604020202090204"/>
                <a:sym typeface="Arial" panose="020B0604020202090204"/>
              </a:rPr>
              <a:t>[1~5] </a:t>
            </a:r>
            <a:endParaRPr sz="1200" b="0">
              <a:solidFill>
                <a:schemeClr val="dk1"/>
              </a:solidFill>
              <a:latin typeface="Arial" panose="020B0604020202090204"/>
              <a:ea typeface="Arial" panose="020B0604020202090204"/>
              <a:cs typeface="Arial" panose="020B0604020202090204"/>
              <a:sym typeface="Arial" panose="020B0604020202090204"/>
            </a:endParaRPr>
          </a:p>
          <a:p>
            <a:pPr marL="0" marR="0" lvl="0" indent="0" algn="ctr" rtl="0">
              <a:spcBef>
                <a:spcPts val="0"/>
              </a:spcBef>
              <a:spcAft>
                <a:spcPts val="0"/>
              </a:spcAft>
              <a:buNone/>
            </a:pPr>
            <a:r>
              <a:rPr lang="zh-CN" sz="1200" b="0">
                <a:solidFill>
                  <a:schemeClr val="dk1"/>
                </a:solidFill>
                <a:latin typeface="Arial" panose="020B0604020202090204"/>
                <a:ea typeface="Arial" panose="020B0604020202090204"/>
                <a:cs typeface="Arial" panose="020B0604020202090204"/>
                <a:sym typeface="Arial" panose="020B0604020202090204"/>
              </a:rPr>
              <a:t>3. </a:t>
            </a:r>
            <a:r>
              <a:rPr lang="zh-CN" sz="1200" b="0" u="sng">
                <a:solidFill>
                  <a:schemeClr val="dk1"/>
                </a:solidFill>
                <a:latin typeface="Arial" panose="020B0604020202090204"/>
                <a:ea typeface="Arial" panose="020B0604020202090204"/>
                <a:cs typeface="Arial" panose="020B0604020202090204"/>
                <a:sym typeface="Arial" panose="020B0604020202090204"/>
              </a:rPr>
              <a:t>Limited sparse operators support</a:t>
            </a:r>
            <a:r>
              <a:rPr lang="zh-CN" sz="1200" b="0" baseline="30000">
                <a:solidFill>
                  <a:schemeClr val="dk1"/>
                </a:solidFill>
                <a:latin typeface="Arial" panose="020B0604020202090204"/>
                <a:ea typeface="Arial" panose="020B0604020202090204"/>
                <a:cs typeface="Arial" panose="020B0604020202090204"/>
                <a:sym typeface="Arial" panose="020B0604020202090204"/>
              </a:rPr>
              <a:t>[1~7] </a:t>
            </a:r>
            <a:endParaRPr sz="1200" b="0">
              <a:solidFill>
                <a:schemeClr val="dk1"/>
              </a:solidFill>
              <a:latin typeface="Arial" panose="020B0604020202090204"/>
              <a:ea typeface="Arial" panose="020B0604020202090204"/>
              <a:cs typeface="Arial" panose="020B0604020202090204"/>
              <a:sym typeface="Arial" panose="020B0604020202090204"/>
            </a:endParaRPr>
          </a:p>
          <a:p>
            <a:pPr marL="0" marR="0" lvl="0" indent="0" algn="ctr" rtl="0">
              <a:spcBef>
                <a:spcPts val="0"/>
              </a:spcBef>
              <a:spcAft>
                <a:spcPts val="0"/>
              </a:spcAft>
              <a:buNone/>
            </a:pPr>
            <a:r>
              <a:rPr lang="zh-CN" sz="1200" b="0">
                <a:solidFill>
                  <a:schemeClr val="dk1"/>
                </a:solidFill>
                <a:latin typeface="Arial" panose="020B0604020202090204"/>
                <a:ea typeface="Arial" panose="020B0604020202090204"/>
                <a:cs typeface="Arial" panose="020B0604020202090204"/>
                <a:sym typeface="Arial" panose="020B0604020202090204"/>
              </a:rPr>
              <a:t>4. </a:t>
            </a:r>
            <a:r>
              <a:rPr lang="zh-CN" sz="1200" b="0" u="sng">
                <a:solidFill>
                  <a:schemeClr val="dk1"/>
                </a:solidFill>
                <a:latin typeface="Arial" panose="020B0604020202090204"/>
                <a:ea typeface="Arial" panose="020B0604020202090204"/>
                <a:cs typeface="Arial" panose="020B0604020202090204"/>
                <a:sym typeface="Arial" panose="020B0604020202090204"/>
              </a:rPr>
              <a:t>Only local load balancing</a:t>
            </a:r>
            <a:r>
              <a:rPr lang="zh-CN" sz="1200" b="0" baseline="30000">
                <a:solidFill>
                  <a:schemeClr val="dk1"/>
                </a:solidFill>
                <a:latin typeface="Arial" panose="020B0604020202090204"/>
                <a:ea typeface="Arial" panose="020B0604020202090204"/>
                <a:cs typeface="Arial" panose="020B0604020202090204"/>
                <a:sym typeface="Arial" panose="020B0604020202090204"/>
              </a:rPr>
              <a:t>[5] </a:t>
            </a:r>
            <a:endParaRPr sz="1200" b="0">
              <a:solidFill>
                <a:schemeClr val="dk1"/>
              </a:solidFill>
              <a:latin typeface="Arial" panose="020B0604020202090204"/>
              <a:ea typeface="Arial" panose="020B0604020202090204"/>
              <a:cs typeface="Arial" panose="020B0604020202090204"/>
              <a:sym typeface="Arial" panose="020B0604020202090204"/>
            </a:endParaRPr>
          </a:p>
          <a:p>
            <a:pPr marL="0" marR="0" lvl="0" indent="0" algn="ctr" rtl="0">
              <a:spcBef>
                <a:spcPts val="0"/>
              </a:spcBef>
              <a:spcAft>
                <a:spcPts val="0"/>
              </a:spcAft>
              <a:buNone/>
            </a:pPr>
            <a:endParaRPr sz="1200" b="0">
              <a:solidFill>
                <a:schemeClr val="dk1"/>
              </a:solidFill>
              <a:latin typeface="Arial" panose="020B0604020202090204"/>
              <a:ea typeface="Arial" panose="020B0604020202090204"/>
              <a:cs typeface="Arial" panose="020B0604020202090204"/>
              <a:sym typeface="Arial" panose="020B0604020202090204"/>
            </a:endParaRPr>
          </a:p>
          <a:p>
            <a:pPr marL="0" marR="0" lvl="0" indent="0" algn="ctr" rtl="0">
              <a:spcBef>
                <a:spcPts val="0"/>
              </a:spcBef>
              <a:spcAft>
                <a:spcPts val="0"/>
              </a:spcAft>
              <a:buNone/>
            </a:pPr>
            <a:r>
              <a:rPr lang="zh-CN" sz="1200">
                <a:solidFill>
                  <a:srgbClr val="C00000"/>
                </a:solidFill>
                <a:latin typeface="Arial" panose="020B0604020202090204"/>
                <a:ea typeface="Arial" panose="020B0604020202090204"/>
                <a:cs typeface="Arial" panose="020B0604020202090204"/>
                <a:sym typeface="Arial" panose="020B0604020202090204"/>
              </a:rPr>
              <a:t>Need to integrate DSA with the general platform.</a:t>
            </a:r>
            <a:endParaRPr lang="zh-CN" sz="1200">
              <a:solidFill>
                <a:srgbClr val="C00000"/>
              </a:solidFill>
              <a:latin typeface="Arial" panose="020B0604020202090204"/>
              <a:ea typeface="Arial" panose="020B0604020202090204"/>
              <a:cs typeface="Arial" panose="020B0604020202090204"/>
              <a:sym typeface="Arial" panose="020B0604020202090204"/>
            </a:endParaRPr>
          </a:p>
        </p:txBody>
      </p:sp>
      <p:sp>
        <p:nvSpPr>
          <p:cNvPr id="2" name="灯片编号占位符 1"/>
          <p:cNvSpPr>
            <a:spLocks noGrp="1"/>
          </p:cNvSpPr>
          <p:nvPr>
            <p:ph type="sldNum" idx="12"/>
          </p:nvPr>
        </p:nvSpPr>
        <p:spPr/>
        <p:txBody>
          <a:bodyPr/>
          <a:p>
            <a:pPr marL="0" lvl="0" indent="0" algn="l" rtl="0">
              <a:spcBef>
                <a:spcPts val="0"/>
              </a:spcBef>
              <a:spcAft>
                <a:spcPts val="0"/>
              </a:spcAft>
              <a:buNone/>
            </a:pPr>
            <a:fld id="{00000000-1234-1234-1234-123412341234}" type="slidenum">
              <a:rPr lang="zh-CN"/>
            </a:fld>
            <a:endParaRPr b="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280" name="Shape 280"/>
        <p:cNvGrpSpPr/>
        <p:nvPr/>
      </p:nvGrpSpPr>
      <p:grpSpPr>
        <a:xfrm>
          <a:off x="0" y="0"/>
          <a:ext cx="0" cy="0"/>
          <a:chOff x="0" y="0"/>
          <a:chExt cx="0" cy="0"/>
        </a:xfrm>
      </p:grpSpPr>
      <p:pic>
        <p:nvPicPr>
          <p:cNvPr id="281" name="Google Shape;281;p30"/>
          <p:cNvPicPr preferRelativeResize="0"/>
          <p:nvPr/>
        </p:nvPicPr>
        <p:blipFill rotWithShape="1">
          <a:blip r:embed="rId1"/>
          <a:srcRect l="-68" r="-918"/>
          <a:stretch>
            <a:fillRect/>
          </a:stretch>
        </p:blipFill>
        <p:spPr>
          <a:xfrm>
            <a:off x="251460" y="843439"/>
            <a:ext cx="4793933" cy="1598771"/>
          </a:xfrm>
          <a:prstGeom prst="rect">
            <a:avLst/>
          </a:prstGeom>
          <a:noFill/>
          <a:ln>
            <a:noFill/>
          </a:ln>
        </p:spPr>
      </p:pic>
      <p:sp>
        <p:nvSpPr>
          <p:cNvPr id="282" name="Google Shape;282;p30"/>
          <p:cNvSpPr txBox="1"/>
          <p:nvPr>
            <p:ph type="body" idx="1"/>
          </p:nvPr>
        </p:nvSpPr>
        <p:spPr>
          <a:xfrm>
            <a:off x="417195" y="141923"/>
            <a:ext cx="6843713" cy="461963"/>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2400"/>
              <a:buFont typeface="Arial" panose="020B0604020202090204"/>
              <a:buNone/>
            </a:pPr>
            <a:r>
              <a:rPr lang="zh-CN"/>
              <a:t>Sparse Tensor Core (STC)</a:t>
            </a:r>
            <a:endParaRPr lang="zh-CN"/>
          </a:p>
        </p:txBody>
      </p:sp>
      <p:sp>
        <p:nvSpPr>
          <p:cNvPr id="283" name="Google Shape;283;p30"/>
          <p:cNvSpPr txBox="1"/>
          <p:nvPr>
            <p:ph type="dt" idx="10"/>
          </p:nvPr>
        </p:nvSpPr>
        <p:spPr>
          <a:xfrm>
            <a:off x="0" y="4943966"/>
            <a:ext cx="2133600" cy="216086"/>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BB962C8B-B14F-4D97-AF65-F5344CB8AC3E}" type="datetime1">
              <a:rPr lang="en-US" b="0">
                <a:latin typeface="Arial" panose="020B0604020202090204"/>
                <a:ea typeface="Arial" panose="020B0604020202090204"/>
                <a:cs typeface="Arial" panose="020B0604020202090204"/>
                <a:sym typeface="Arial" panose="020B0604020202090204"/>
              </a:rPr>
            </a:fld>
            <a:endParaRPr b="0">
              <a:latin typeface="Arial" panose="020B0604020202090204"/>
              <a:ea typeface="Arial" panose="020B0604020202090204"/>
              <a:cs typeface="Arial" panose="020B0604020202090204"/>
              <a:sym typeface="Arial" panose="020B0604020202090204"/>
            </a:endParaRPr>
          </a:p>
        </p:txBody>
      </p:sp>
      <p:pic>
        <p:nvPicPr>
          <p:cNvPr id="285" name="Google Shape;285;p30" descr="CleanShot 2025-11-26 at 21.24.38@2x"/>
          <p:cNvPicPr preferRelativeResize="0"/>
          <p:nvPr/>
        </p:nvPicPr>
        <p:blipFill rotWithShape="1">
          <a:blip r:embed="rId2"/>
          <a:srcRect/>
          <a:stretch>
            <a:fillRect/>
          </a:stretch>
        </p:blipFill>
        <p:spPr>
          <a:xfrm>
            <a:off x="251936" y="843439"/>
            <a:ext cx="4793456" cy="4082415"/>
          </a:xfrm>
          <a:prstGeom prst="rect">
            <a:avLst/>
          </a:prstGeom>
          <a:noFill/>
          <a:ln>
            <a:noFill/>
          </a:ln>
        </p:spPr>
      </p:pic>
      <p:pic>
        <p:nvPicPr>
          <p:cNvPr id="286" name="Google Shape;286;p30" descr="CleanShot 2025-11-26 at 21.25.17@2x"/>
          <p:cNvPicPr preferRelativeResize="0"/>
          <p:nvPr/>
        </p:nvPicPr>
        <p:blipFill rotWithShape="1">
          <a:blip r:embed="rId3"/>
          <a:srcRect/>
          <a:stretch>
            <a:fillRect/>
          </a:stretch>
        </p:blipFill>
        <p:spPr>
          <a:xfrm>
            <a:off x="5057775" y="843439"/>
            <a:ext cx="3887152" cy="1265872"/>
          </a:xfrm>
          <a:prstGeom prst="rect">
            <a:avLst/>
          </a:prstGeom>
          <a:noFill/>
          <a:ln>
            <a:noFill/>
          </a:ln>
        </p:spPr>
      </p:pic>
      <p:pic>
        <p:nvPicPr>
          <p:cNvPr id="287" name="Google Shape;287;p30" descr="CleanShot 2025-11-26 at 21.25.51@2x"/>
          <p:cNvPicPr preferRelativeResize="0"/>
          <p:nvPr/>
        </p:nvPicPr>
        <p:blipFill rotWithShape="1">
          <a:blip r:embed="rId4"/>
          <a:srcRect/>
          <a:stretch>
            <a:fillRect/>
          </a:stretch>
        </p:blipFill>
        <p:spPr>
          <a:xfrm>
            <a:off x="5121592" y="2194560"/>
            <a:ext cx="3823335" cy="2180273"/>
          </a:xfrm>
          <a:prstGeom prst="rect">
            <a:avLst/>
          </a:prstGeom>
          <a:noFill/>
          <a:ln>
            <a:noFill/>
          </a:ln>
        </p:spPr>
      </p:pic>
      <p:sp>
        <p:nvSpPr>
          <p:cNvPr id="288" name="Google Shape;288;p30"/>
          <p:cNvSpPr/>
          <p:nvPr/>
        </p:nvSpPr>
        <p:spPr>
          <a:xfrm>
            <a:off x="5112067" y="2193607"/>
            <a:ext cx="3834289" cy="2214086"/>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lt1"/>
              </a:solidFill>
              <a:latin typeface="Arial" panose="020B0604020202090204"/>
              <a:ea typeface="Arial" panose="020B0604020202090204"/>
              <a:cs typeface="Arial" panose="020B0604020202090204"/>
              <a:sym typeface="Arial" panose="020B0604020202090204"/>
            </a:endParaRPr>
          </a:p>
        </p:txBody>
      </p:sp>
      <p:sp>
        <p:nvSpPr>
          <p:cNvPr id="289" name="Google Shape;289;p30"/>
          <p:cNvSpPr txBox="1"/>
          <p:nvPr/>
        </p:nvSpPr>
        <p:spPr>
          <a:xfrm>
            <a:off x="5085398" y="4286250"/>
            <a:ext cx="3846195" cy="621030"/>
          </a:xfrm>
          <a:prstGeom prst="rect">
            <a:avLst/>
          </a:prstGeom>
          <a:solidFill>
            <a:srgbClr val="F0DCF7"/>
          </a:solid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1200" b="0">
                <a:solidFill>
                  <a:schemeClr val="dk1"/>
                </a:solidFill>
                <a:latin typeface="Arial" panose="020B0604020202090204"/>
                <a:ea typeface="Arial" panose="020B0604020202090204"/>
                <a:cs typeface="Arial" panose="020B0604020202090204"/>
                <a:sym typeface="Arial" panose="020B0604020202090204"/>
              </a:rPr>
              <a:t>Task granularity is coarse.</a:t>
            </a:r>
            <a:endParaRPr sz="1200" b="0">
              <a:solidFill>
                <a:schemeClr val="dk1"/>
              </a:solidFill>
              <a:latin typeface="Arial" panose="020B0604020202090204"/>
              <a:ea typeface="Arial" panose="020B0604020202090204"/>
              <a:cs typeface="Arial" panose="020B0604020202090204"/>
              <a:sym typeface="Arial" panose="020B0604020202090204"/>
            </a:endParaRPr>
          </a:p>
          <a:p>
            <a:pPr marL="0" marR="0" lvl="0" indent="0" algn="ctr" rtl="0">
              <a:spcBef>
                <a:spcPts val="0"/>
              </a:spcBef>
              <a:spcAft>
                <a:spcPts val="0"/>
              </a:spcAft>
              <a:buNone/>
            </a:pPr>
            <a:r>
              <a:rPr lang="zh-CN" sz="1200" b="0">
                <a:solidFill>
                  <a:schemeClr val="dk1"/>
                </a:solidFill>
                <a:latin typeface="Arial" panose="020B0604020202090204"/>
                <a:ea typeface="Arial" panose="020B0604020202090204"/>
                <a:cs typeface="Arial" panose="020B0604020202090204"/>
                <a:sym typeface="Arial" panose="020B0604020202090204"/>
              </a:rPr>
              <a:t>Shapes are difficult to concatenate.</a:t>
            </a:r>
            <a:endParaRPr sz="1200" b="0">
              <a:solidFill>
                <a:schemeClr val="dk1"/>
              </a:solidFill>
              <a:latin typeface="Arial" panose="020B0604020202090204"/>
              <a:ea typeface="Arial" panose="020B0604020202090204"/>
              <a:cs typeface="Arial" panose="020B0604020202090204"/>
              <a:sym typeface="Arial" panose="020B0604020202090204"/>
            </a:endParaRPr>
          </a:p>
          <a:p>
            <a:pPr marL="0" marR="0" lvl="0" indent="0" algn="ctr" rtl="0">
              <a:spcBef>
                <a:spcPts val="0"/>
              </a:spcBef>
              <a:spcAft>
                <a:spcPts val="0"/>
              </a:spcAft>
              <a:buNone/>
            </a:pPr>
            <a:r>
              <a:rPr lang="zh-CN" sz="1200">
                <a:solidFill>
                  <a:srgbClr val="C00000"/>
                </a:solidFill>
                <a:latin typeface="Arial" panose="020B0604020202090204"/>
                <a:ea typeface="Arial" panose="020B0604020202090204"/>
                <a:cs typeface="Arial" panose="020B0604020202090204"/>
                <a:sym typeface="Arial" panose="020B0604020202090204"/>
              </a:rPr>
              <a:t>2. Refine the granularity into vector tasks.</a:t>
            </a:r>
            <a:endParaRPr lang="zh-CN" sz="1200">
              <a:solidFill>
                <a:srgbClr val="C00000"/>
              </a:solidFill>
              <a:latin typeface="Arial" panose="020B0604020202090204"/>
              <a:ea typeface="Arial" panose="020B0604020202090204"/>
              <a:cs typeface="Arial" panose="020B0604020202090204"/>
              <a:sym typeface="Arial" panose="020B0604020202090204"/>
            </a:endParaRPr>
          </a:p>
        </p:txBody>
      </p:sp>
      <p:pic>
        <p:nvPicPr>
          <p:cNvPr id="290" name="Google Shape;290;p30" descr="CleanShot 2025-11-26 at 21.36.13@2x"/>
          <p:cNvPicPr preferRelativeResize="0"/>
          <p:nvPr/>
        </p:nvPicPr>
        <p:blipFill rotWithShape="1">
          <a:blip r:embed="rId5"/>
          <a:srcRect/>
          <a:stretch>
            <a:fillRect/>
          </a:stretch>
        </p:blipFill>
        <p:spPr>
          <a:xfrm>
            <a:off x="5085398" y="2870835"/>
            <a:ext cx="3845719" cy="1403509"/>
          </a:xfrm>
          <a:prstGeom prst="rect">
            <a:avLst/>
          </a:prstGeom>
          <a:noFill/>
          <a:ln>
            <a:noFill/>
          </a:ln>
        </p:spPr>
      </p:pic>
      <p:sp>
        <p:nvSpPr>
          <p:cNvPr id="291" name="Google Shape;291;p30"/>
          <p:cNvSpPr txBox="1"/>
          <p:nvPr/>
        </p:nvSpPr>
        <p:spPr>
          <a:xfrm>
            <a:off x="5085398" y="2168207"/>
            <a:ext cx="3846195" cy="621030"/>
          </a:xfrm>
          <a:prstGeom prst="rect">
            <a:avLst/>
          </a:prstGeom>
          <a:solidFill>
            <a:srgbClr val="F0DCF7"/>
          </a:solid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CN" sz="1200" b="0">
                <a:solidFill>
                  <a:schemeClr val="dk1"/>
                </a:solidFill>
                <a:latin typeface="Arial" panose="020B0604020202090204"/>
                <a:ea typeface="Arial" panose="020B0604020202090204"/>
                <a:cs typeface="Arial" panose="020B0604020202090204"/>
                <a:sym typeface="Arial" panose="020B0604020202090204"/>
              </a:rPr>
              <a:t>Data aggregation is hard to maintain utilization.</a:t>
            </a:r>
            <a:endParaRPr lang="zh-CN" sz="1200" b="0">
              <a:solidFill>
                <a:schemeClr val="dk1"/>
              </a:solidFill>
              <a:latin typeface="Arial" panose="020B0604020202090204"/>
              <a:ea typeface="Arial" panose="020B0604020202090204"/>
              <a:cs typeface="Arial" panose="020B0604020202090204"/>
              <a:sym typeface="Arial" panose="020B0604020202090204"/>
            </a:endParaRPr>
          </a:p>
          <a:p>
            <a:pPr marL="0" marR="0" lvl="0" indent="0" algn="ctr" rtl="0">
              <a:spcBef>
                <a:spcPts val="0"/>
              </a:spcBef>
              <a:spcAft>
                <a:spcPts val="0"/>
              </a:spcAft>
              <a:buNone/>
            </a:pPr>
            <a:r>
              <a:rPr lang="en-US" altLang="zh-CN" sz="1200">
                <a:solidFill>
                  <a:schemeClr val="tx1"/>
                </a:solidFill>
                <a:latin typeface="Arial" panose="020B0604020202090204"/>
                <a:ea typeface="Arial" panose="020B0604020202090204"/>
                <a:cs typeface="Arial" panose="020B0604020202090204"/>
                <a:sym typeface="Arial" panose="020B0604020202090204"/>
              </a:rPr>
              <a:t>Need to improve parallelism</a:t>
            </a:r>
            <a:r>
              <a:rPr lang="x-none" altLang="en-US" sz="1200">
                <a:solidFill>
                  <a:schemeClr val="tx1"/>
                </a:solidFill>
                <a:latin typeface="Arial" panose="020B0604020202090204"/>
                <a:ea typeface="Arial" panose="020B0604020202090204"/>
                <a:cs typeface="Arial" panose="020B0604020202090204"/>
                <a:sym typeface="Arial" panose="020B0604020202090204"/>
              </a:rPr>
              <a:t>.</a:t>
            </a:r>
            <a:endParaRPr lang="en-US" altLang="zh-CN" sz="1200" b="1">
              <a:solidFill>
                <a:srgbClr val="C00000"/>
              </a:solidFill>
              <a:latin typeface="Arial" panose="020B0604020202090204"/>
              <a:ea typeface="Arial" panose="020B0604020202090204"/>
              <a:cs typeface="Arial" panose="020B0604020202090204"/>
              <a:sym typeface="Arial" panose="020B0604020202090204"/>
            </a:endParaRPr>
          </a:p>
          <a:p>
            <a:pPr marL="0" marR="0" lvl="0" indent="0" algn="ctr" rtl="0">
              <a:spcBef>
                <a:spcPts val="0"/>
              </a:spcBef>
              <a:spcAft>
                <a:spcPts val="0"/>
              </a:spcAft>
              <a:buNone/>
            </a:pPr>
            <a:r>
              <a:rPr lang="zh-CN" sz="1200">
                <a:solidFill>
                  <a:srgbClr val="C00000"/>
                </a:solidFill>
                <a:latin typeface="Arial" panose="020B0604020202090204"/>
                <a:ea typeface="Arial" panose="020B0604020202090204"/>
                <a:cs typeface="Arial" panose="020B0604020202090204"/>
                <a:sym typeface="Arial" panose="020B0604020202090204"/>
              </a:rPr>
              <a:t>1. Shift from data to task aggregation.</a:t>
            </a:r>
            <a:endParaRPr lang="zh-CN" sz="1200">
              <a:solidFill>
                <a:srgbClr val="C00000"/>
              </a:solidFill>
              <a:latin typeface="Arial" panose="020B0604020202090204"/>
              <a:ea typeface="Arial" panose="020B0604020202090204"/>
              <a:cs typeface="Arial" panose="020B0604020202090204"/>
              <a:sym typeface="Arial" panose="020B0604020202090204"/>
            </a:endParaRPr>
          </a:p>
        </p:txBody>
      </p:sp>
      <p:sp>
        <p:nvSpPr>
          <p:cNvPr id="2" name="灯片编号占位符 1"/>
          <p:cNvSpPr>
            <a:spLocks noGrp="1"/>
          </p:cNvSpPr>
          <p:nvPr>
            <p:ph type="sldNum" idx="12"/>
          </p:nvPr>
        </p:nvSpPr>
        <p:spPr/>
        <p:txBody>
          <a:bodyPr/>
          <a:p>
            <a:pPr marL="0" lvl="0" indent="0" algn="l" rtl="0">
              <a:spcBef>
                <a:spcPts val="0"/>
              </a:spcBef>
              <a:spcAft>
                <a:spcPts val="0"/>
              </a:spcAft>
              <a:buNone/>
            </a:pPr>
            <a:fld id="{00000000-1234-1234-1234-123412341234}" type="slidenum">
              <a:rPr lang="zh-CN"/>
            </a:fld>
            <a:endParaRPr b="0"/>
          </a:p>
        </p:txBody>
      </p:sp>
      <p:sp>
        <p:nvSpPr>
          <p:cNvPr id="7" name="矩形 6"/>
          <p:cNvSpPr/>
          <p:nvPr/>
        </p:nvSpPr>
        <p:spPr>
          <a:xfrm>
            <a:off x="5070475" y="1551305"/>
            <a:ext cx="3823335" cy="240030"/>
          </a:xfrm>
          <a:prstGeom prst="rect">
            <a:avLst/>
          </a:prstGeom>
          <a:solidFill>
            <a:schemeClr val="bg1">
              <a:alpha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200"/>
          </a:p>
        </p:txBody>
      </p:sp>
      <p:sp>
        <p:nvSpPr>
          <p:cNvPr id="3" name="文本框 2"/>
          <p:cNvSpPr txBox="1"/>
          <p:nvPr/>
        </p:nvSpPr>
        <p:spPr>
          <a:xfrm>
            <a:off x="5478463" y="1522730"/>
            <a:ext cx="3048000" cy="275590"/>
          </a:xfrm>
          <a:prstGeom prst="rect">
            <a:avLst/>
          </a:prstGeom>
          <a:noFill/>
        </p:spPr>
        <p:txBody>
          <a:bodyPr wrap="square" rtlCol="0">
            <a:spAutoFit/>
          </a:bodyPr>
          <a:p>
            <a:pPr algn="ctr"/>
            <a:r>
              <a:rPr lang="en-US" altLang="x-none" sz="1200"/>
              <a:t>Generate</a:t>
            </a:r>
            <a:r>
              <a:rPr lang="x-none" altLang="en-US" sz="1200"/>
              <a:t> by compiler</a:t>
            </a:r>
            <a:endParaRPr lang="x-none" altLang="en-US" sz="1200"/>
          </a:p>
        </p:txBody>
      </p:sp>
      <p:sp>
        <p:nvSpPr>
          <p:cNvPr id="4" name="矩形 3"/>
          <p:cNvSpPr/>
          <p:nvPr/>
        </p:nvSpPr>
        <p:spPr>
          <a:xfrm>
            <a:off x="5067935" y="1282065"/>
            <a:ext cx="3823970" cy="240030"/>
          </a:xfrm>
          <a:prstGeom prst="rect">
            <a:avLst/>
          </a:prstGeom>
          <a:solidFill>
            <a:schemeClr val="bg1">
              <a:alpha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200"/>
          </a:p>
        </p:txBody>
      </p:sp>
      <p:sp>
        <p:nvSpPr>
          <p:cNvPr id="5" name="文本框 4"/>
          <p:cNvSpPr txBox="1"/>
          <p:nvPr/>
        </p:nvSpPr>
        <p:spPr>
          <a:xfrm>
            <a:off x="5475923" y="1253490"/>
            <a:ext cx="3048000" cy="275590"/>
          </a:xfrm>
          <a:prstGeom prst="rect">
            <a:avLst/>
          </a:prstGeom>
          <a:noFill/>
        </p:spPr>
        <p:txBody>
          <a:bodyPr wrap="square" rtlCol="0">
            <a:spAutoFit/>
          </a:bodyPr>
          <a:p>
            <a:pPr algn="ctr"/>
            <a:r>
              <a:rPr lang="x-none" sz="1200"/>
              <a:t>User interface</a:t>
            </a:r>
            <a:endParaRPr lang="x-none" sz="1200"/>
          </a:p>
        </p:txBody>
      </p:sp>
      <p:sp>
        <p:nvSpPr>
          <p:cNvPr id="6" name="矩形 5"/>
          <p:cNvSpPr/>
          <p:nvPr/>
        </p:nvSpPr>
        <p:spPr>
          <a:xfrm>
            <a:off x="5070475" y="1832610"/>
            <a:ext cx="3834765" cy="240030"/>
          </a:xfrm>
          <a:prstGeom prst="rect">
            <a:avLst/>
          </a:prstGeom>
          <a:solidFill>
            <a:schemeClr val="bg1">
              <a:alpha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200"/>
          </a:p>
        </p:txBody>
      </p:sp>
      <p:sp>
        <p:nvSpPr>
          <p:cNvPr id="8" name="文本框 7"/>
          <p:cNvSpPr txBox="1"/>
          <p:nvPr/>
        </p:nvSpPr>
        <p:spPr>
          <a:xfrm>
            <a:off x="5478463" y="1817370"/>
            <a:ext cx="3048000" cy="275590"/>
          </a:xfrm>
          <a:prstGeom prst="rect">
            <a:avLst/>
          </a:prstGeom>
          <a:noFill/>
        </p:spPr>
        <p:txBody>
          <a:bodyPr wrap="square" rtlCol="0">
            <a:spAutoFit/>
          </a:bodyPr>
          <a:p>
            <a:pPr algn="ctr"/>
            <a:r>
              <a:rPr lang="x-none" sz="1200"/>
              <a:t>Split in hardware</a:t>
            </a:r>
            <a:endParaRPr lang="x-none" sz="1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8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9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9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8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spid="4" grpId="0" bldLvl="0" animBg="1"/>
      <p:bldP spid="5" grpId="0"/>
      <p:bldP spid="4" grpId="1" animBg="1"/>
      <p:bldP spid="5" grpId="1"/>
      <p:bldP spid="7" grpId="0" bldLvl="0" animBg="1"/>
      <p:bldP spid="3" grpId="0"/>
      <p:bldP spid="7" grpId="1" animBg="1"/>
      <p:bldP spid="3" grpId="1"/>
      <p:bldP spid="6" grpId="0" bldLvl="0" animBg="1"/>
      <p:bldP spid="8" grpId="0"/>
      <p:bldP spid="6" grpId="1" animBg="1"/>
      <p:bldP spid="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295" name="Shape 295"/>
        <p:cNvGrpSpPr/>
        <p:nvPr/>
      </p:nvGrpSpPr>
      <p:grpSpPr>
        <a:xfrm>
          <a:off x="0" y="0"/>
          <a:ext cx="0" cy="0"/>
          <a:chOff x="0" y="0"/>
          <a:chExt cx="0" cy="0"/>
        </a:xfrm>
      </p:grpSpPr>
      <p:sp>
        <p:nvSpPr>
          <p:cNvPr id="296" name="Google Shape;296;p31"/>
          <p:cNvSpPr txBox="1"/>
          <p:nvPr>
            <p:ph type="dt" idx="10"/>
          </p:nvPr>
        </p:nvSpPr>
        <p:spPr>
          <a:xfrm>
            <a:off x="0" y="4943966"/>
            <a:ext cx="2133600" cy="216086"/>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BB962C8B-B14F-4D97-AF65-F5344CB8AC3E}" type="datetime1">
              <a:rPr lang="en-US" b="0"/>
            </a:fld>
            <a:endParaRPr b="0"/>
          </a:p>
        </p:txBody>
      </p:sp>
      <p:sp>
        <p:nvSpPr>
          <p:cNvPr id="298" name="Google Shape;298;p31"/>
          <p:cNvSpPr txBox="1"/>
          <p:nvPr/>
        </p:nvSpPr>
        <p:spPr>
          <a:xfrm>
            <a:off x="414866" y="2031310"/>
            <a:ext cx="1836204" cy="5300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3000" b="1">
                <a:solidFill>
                  <a:srgbClr val="1B5294"/>
                </a:solidFill>
                <a:latin typeface="Arial" panose="020B0604020202090204"/>
                <a:ea typeface="Arial" panose="020B0604020202090204"/>
                <a:cs typeface="Arial" panose="020B0604020202090204"/>
                <a:sym typeface="Arial" panose="020B0604020202090204"/>
              </a:rPr>
              <a:t>OUTLINE</a:t>
            </a:r>
            <a:endParaRPr sz="3000" b="1">
              <a:solidFill>
                <a:srgbClr val="1B5294"/>
              </a:solidFill>
              <a:latin typeface="Arial" panose="020B0604020202090204"/>
              <a:ea typeface="Arial" panose="020B0604020202090204"/>
              <a:cs typeface="Arial" panose="020B0604020202090204"/>
              <a:sym typeface="Arial" panose="020B0604020202090204"/>
            </a:endParaRPr>
          </a:p>
        </p:txBody>
      </p:sp>
      <p:cxnSp>
        <p:nvCxnSpPr>
          <p:cNvPr id="299" name="Google Shape;299;p31"/>
          <p:cNvCxnSpPr/>
          <p:nvPr/>
        </p:nvCxnSpPr>
        <p:spPr>
          <a:xfrm>
            <a:off x="2629376" y="789146"/>
            <a:ext cx="0" cy="3156109"/>
          </a:xfrm>
          <a:prstGeom prst="straightConnector1">
            <a:avLst/>
          </a:prstGeom>
          <a:noFill/>
          <a:ln w="34925" cap="flat" cmpd="sng">
            <a:solidFill>
              <a:srgbClr val="1B5294"/>
            </a:solidFill>
            <a:prstDash val="solid"/>
            <a:round/>
            <a:headEnd type="none" w="sm" len="sm"/>
            <a:tailEnd type="none" w="sm" len="sm"/>
          </a:ln>
        </p:spPr>
      </p:cxnSp>
      <p:grpSp>
        <p:nvGrpSpPr>
          <p:cNvPr id="300" name="Google Shape;300;p31"/>
          <p:cNvGrpSpPr/>
          <p:nvPr/>
        </p:nvGrpSpPr>
        <p:grpSpPr>
          <a:xfrm>
            <a:off x="3117056" y="876527"/>
            <a:ext cx="4530090" cy="391477"/>
            <a:chOff x="6545" y="1037"/>
            <a:chExt cx="9512" cy="822"/>
          </a:xfrm>
        </p:grpSpPr>
        <p:sp>
          <p:nvSpPr>
            <p:cNvPr id="301" name="Google Shape;301;p31"/>
            <p:cNvSpPr/>
            <p:nvPr/>
          </p:nvSpPr>
          <p:spPr>
            <a:xfrm>
              <a:off x="6545" y="1107"/>
              <a:ext cx="680" cy="680"/>
            </a:xfrm>
            <a:prstGeom prst="ellipse">
              <a:avLst/>
            </a:prstGeom>
            <a:solidFill>
              <a:srgbClr val="1B5294"/>
            </a:solidFill>
            <a:ln w="19050" cap="flat" cmpd="sng">
              <a:solidFill>
                <a:srgbClr val="1B529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zh-CN" sz="1500" b="1">
                  <a:solidFill>
                    <a:schemeClr val="lt1"/>
                  </a:solidFill>
                  <a:latin typeface="Times"/>
                  <a:ea typeface="Times"/>
                  <a:cs typeface="Times"/>
                  <a:sym typeface="Times"/>
                </a:rPr>
                <a:t>1</a:t>
              </a:r>
              <a:endParaRPr sz="1500" b="1">
                <a:solidFill>
                  <a:schemeClr val="lt1"/>
                </a:solidFill>
                <a:latin typeface="Times"/>
                <a:ea typeface="Times"/>
                <a:cs typeface="Times"/>
                <a:sym typeface="Times"/>
              </a:endParaRPr>
            </a:p>
          </p:txBody>
        </p:sp>
        <p:sp>
          <p:nvSpPr>
            <p:cNvPr id="302" name="Google Shape;302;p31"/>
            <p:cNvSpPr txBox="1"/>
            <p:nvPr/>
          </p:nvSpPr>
          <p:spPr>
            <a:xfrm>
              <a:off x="7793" y="1037"/>
              <a:ext cx="8264" cy="822"/>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zh-CN" sz="2100" b="1">
                  <a:solidFill>
                    <a:srgbClr val="1B5294"/>
                  </a:solidFill>
                  <a:latin typeface="Arial" panose="020B0604020202090204"/>
                  <a:ea typeface="Arial" panose="020B0604020202090204"/>
                  <a:cs typeface="Arial" panose="020B0604020202090204"/>
                  <a:sym typeface="Arial" panose="020B0604020202090204"/>
                </a:rPr>
                <a:t>Background &amp; Motivation</a:t>
              </a:r>
              <a:endParaRPr sz="2100" b="1">
                <a:solidFill>
                  <a:srgbClr val="1B5294"/>
                </a:solidFill>
                <a:latin typeface="Arial" panose="020B0604020202090204"/>
                <a:ea typeface="Arial" panose="020B0604020202090204"/>
                <a:cs typeface="Arial" panose="020B0604020202090204"/>
                <a:sym typeface="Arial" panose="020B0604020202090204"/>
              </a:endParaRPr>
            </a:p>
          </p:txBody>
        </p:sp>
      </p:grpSp>
      <p:grpSp>
        <p:nvGrpSpPr>
          <p:cNvPr id="303" name="Google Shape;303;p31"/>
          <p:cNvGrpSpPr/>
          <p:nvPr/>
        </p:nvGrpSpPr>
        <p:grpSpPr>
          <a:xfrm>
            <a:off x="3117056" y="1526738"/>
            <a:ext cx="4415790" cy="391478"/>
            <a:chOff x="6545" y="1037"/>
            <a:chExt cx="9272" cy="822"/>
          </a:xfrm>
        </p:grpSpPr>
        <p:sp>
          <p:nvSpPr>
            <p:cNvPr id="304" name="Google Shape;304;p31"/>
            <p:cNvSpPr/>
            <p:nvPr/>
          </p:nvSpPr>
          <p:spPr>
            <a:xfrm>
              <a:off x="6545" y="1107"/>
              <a:ext cx="680" cy="680"/>
            </a:xfrm>
            <a:prstGeom prst="ellipse">
              <a:avLst/>
            </a:prstGeom>
            <a:solidFill>
              <a:srgbClr val="C00000"/>
            </a:solidFill>
            <a:ln w="19050" cap="flat" cmpd="sng">
              <a:solidFill>
                <a:srgbClr val="C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zh-CN" sz="1500" b="1">
                  <a:solidFill>
                    <a:schemeClr val="lt1"/>
                  </a:solidFill>
                  <a:latin typeface="Times"/>
                  <a:ea typeface="Times"/>
                  <a:cs typeface="Times"/>
                  <a:sym typeface="Times"/>
                </a:rPr>
                <a:t>2</a:t>
              </a:r>
              <a:endParaRPr sz="1500" b="1">
                <a:solidFill>
                  <a:schemeClr val="lt1"/>
                </a:solidFill>
                <a:latin typeface="Times"/>
                <a:ea typeface="Times"/>
                <a:cs typeface="Times"/>
                <a:sym typeface="Times"/>
              </a:endParaRPr>
            </a:p>
          </p:txBody>
        </p:sp>
        <p:sp>
          <p:nvSpPr>
            <p:cNvPr id="305" name="Google Shape;305;p31"/>
            <p:cNvSpPr txBox="1"/>
            <p:nvPr/>
          </p:nvSpPr>
          <p:spPr>
            <a:xfrm>
              <a:off x="7793" y="1037"/>
              <a:ext cx="8024" cy="822"/>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zh-CN" sz="2100" b="1">
                  <a:solidFill>
                    <a:srgbClr val="C00000"/>
                  </a:solidFill>
                  <a:latin typeface="Arial" panose="020B0604020202090204"/>
                  <a:ea typeface="Arial" panose="020B0604020202090204"/>
                  <a:cs typeface="Arial" panose="020B0604020202090204"/>
                  <a:sym typeface="Arial" panose="020B0604020202090204"/>
                </a:rPr>
                <a:t>Uni-STC’s Architecture</a:t>
              </a:r>
              <a:endParaRPr sz="2100" b="1">
                <a:solidFill>
                  <a:srgbClr val="C00000"/>
                </a:solidFill>
                <a:latin typeface="Arial" panose="020B0604020202090204"/>
                <a:ea typeface="Arial" panose="020B0604020202090204"/>
                <a:cs typeface="Arial" panose="020B0604020202090204"/>
                <a:sym typeface="Arial" panose="020B0604020202090204"/>
              </a:endParaRPr>
            </a:p>
          </p:txBody>
        </p:sp>
      </p:grpSp>
      <p:grpSp>
        <p:nvGrpSpPr>
          <p:cNvPr id="306" name="Google Shape;306;p31"/>
          <p:cNvGrpSpPr/>
          <p:nvPr/>
        </p:nvGrpSpPr>
        <p:grpSpPr>
          <a:xfrm>
            <a:off x="3117056" y="2176948"/>
            <a:ext cx="3618548" cy="391478"/>
            <a:chOff x="6545" y="1037"/>
            <a:chExt cx="7598" cy="822"/>
          </a:xfrm>
        </p:grpSpPr>
        <p:sp>
          <p:nvSpPr>
            <p:cNvPr id="307" name="Google Shape;307;p31"/>
            <p:cNvSpPr/>
            <p:nvPr/>
          </p:nvSpPr>
          <p:spPr>
            <a:xfrm>
              <a:off x="6545" y="1107"/>
              <a:ext cx="680" cy="680"/>
            </a:xfrm>
            <a:prstGeom prst="ellipse">
              <a:avLst/>
            </a:prstGeom>
            <a:solidFill>
              <a:srgbClr val="1B5294"/>
            </a:solidFill>
            <a:ln w="19050" cap="flat" cmpd="sng">
              <a:solidFill>
                <a:srgbClr val="1B529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zh-CN" sz="1500" b="1">
                  <a:solidFill>
                    <a:schemeClr val="lt1"/>
                  </a:solidFill>
                  <a:latin typeface="Times"/>
                  <a:ea typeface="Times"/>
                  <a:cs typeface="Times"/>
                  <a:sym typeface="Times"/>
                </a:rPr>
                <a:t>3</a:t>
              </a:r>
              <a:endParaRPr sz="1500" b="1">
                <a:solidFill>
                  <a:schemeClr val="lt1"/>
                </a:solidFill>
                <a:latin typeface="Times"/>
                <a:ea typeface="Times"/>
                <a:cs typeface="Times"/>
                <a:sym typeface="Times"/>
              </a:endParaRPr>
            </a:p>
          </p:txBody>
        </p:sp>
        <p:sp>
          <p:nvSpPr>
            <p:cNvPr id="308" name="Google Shape;308;p31"/>
            <p:cNvSpPr txBox="1"/>
            <p:nvPr/>
          </p:nvSpPr>
          <p:spPr>
            <a:xfrm>
              <a:off x="7793" y="1037"/>
              <a:ext cx="6350" cy="822"/>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zh-CN" sz="2100" b="1">
                  <a:solidFill>
                    <a:srgbClr val="1B5294"/>
                  </a:solidFill>
                  <a:latin typeface="Arial" panose="020B0604020202090204"/>
                  <a:ea typeface="Arial" panose="020B0604020202090204"/>
                  <a:cs typeface="Arial" panose="020B0604020202090204"/>
                  <a:sym typeface="Arial" panose="020B0604020202090204"/>
                </a:rPr>
                <a:t>Uni-STC’s Dataflow</a:t>
              </a:r>
              <a:endParaRPr sz="2100" b="1">
                <a:solidFill>
                  <a:srgbClr val="1B5294"/>
                </a:solidFill>
                <a:latin typeface="Arial" panose="020B0604020202090204"/>
                <a:ea typeface="Arial" panose="020B0604020202090204"/>
                <a:cs typeface="Arial" panose="020B0604020202090204"/>
                <a:sym typeface="Arial" panose="020B0604020202090204"/>
              </a:endParaRPr>
            </a:p>
          </p:txBody>
        </p:sp>
      </p:grpSp>
      <p:grpSp>
        <p:nvGrpSpPr>
          <p:cNvPr id="309" name="Google Shape;309;p31"/>
          <p:cNvGrpSpPr/>
          <p:nvPr/>
        </p:nvGrpSpPr>
        <p:grpSpPr>
          <a:xfrm>
            <a:off x="3117056" y="3477369"/>
            <a:ext cx="3618548" cy="391477"/>
            <a:chOff x="6545" y="1037"/>
            <a:chExt cx="7598" cy="822"/>
          </a:xfrm>
        </p:grpSpPr>
        <p:sp>
          <p:nvSpPr>
            <p:cNvPr id="310" name="Google Shape;310;p31"/>
            <p:cNvSpPr/>
            <p:nvPr/>
          </p:nvSpPr>
          <p:spPr>
            <a:xfrm>
              <a:off x="6545" y="1107"/>
              <a:ext cx="680" cy="680"/>
            </a:xfrm>
            <a:prstGeom prst="ellipse">
              <a:avLst/>
            </a:prstGeom>
            <a:solidFill>
              <a:srgbClr val="1B5294"/>
            </a:solidFill>
            <a:ln w="19050" cap="flat" cmpd="sng">
              <a:solidFill>
                <a:srgbClr val="1B529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zh-CN" sz="1500" b="1">
                  <a:solidFill>
                    <a:schemeClr val="lt1"/>
                  </a:solidFill>
                  <a:latin typeface="Times"/>
                  <a:ea typeface="Times"/>
                  <a:cs typeface="Times"/>
                  <a:sym typeface="Times"/>
                </a:rPr>
                <a:t>5</a:t>
              </a:r>
              <a:endParaRPr sz="1500" b="1">
                <a:solidFill>
                  <a:schemeClr val="lt1"/>
                </a:solidFill>
                <a:latin typeface="Times"/>
                <a:ea typeface="Times"/>
                <a:cs typeface="Times"/>
                <a:sym typeface="Times"/>
              </a:endParaRPr>
            </a:p>
          </p:txBody>
        </p:sp>
        <p:sp>
          <p:nvSpPr>
            <p:cNvPr id="311" name="Google Shape;311;p31"/>
            <p:cNvSpPr txBox="1"/>
            <p:nvPr/>
          </p:nvSpPr>
          <p:spPr>
            <a:xfrm>
              <a:off x="7793" y="1037"/>
              <a:ext cx="6350" cy="822"/>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zh-CN" sz="2100" b="1">
                  <a:solidFill>
                    <a:srgbClr val="1B5294"/>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Conclusion</a:t>
              </a:r>
              <a:endParaRPr sz="2100" b="1">
                <a:solidFill>
                  <a:srgbClr val="1B5294"/>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grpSp>
      <p:grpSp>
        <p:nvGrpSpPr>
          <p:cNvPr id="312" name="Google Shape;312;p31"/>
          <p:cNvGrpSpPr/>
          <p:nvPr/>
        </p:nvGrpSpPr>
        <p:grpSpPr>
          <a:xfrm>
            <a:off x="3117056" y="2827158"/>
            <a:ext cx="3618548" cy="391478"/>
            <a:chOff x="6545" y="1037"/>
            <a:chExt cx="7598" cy="822"/>
          </a:xfrm>
        </p:grpSpPr>
        <p:sp>
          <p:nvSpPr>
            <p:cNvPr id="313" name="Google Shape;313;p31"/>
            <p:cNvSpPr/>
            <p:nvPr/>
          </p:nvSpPr>
          <p:spPr>
            <a:xfrm>
              <a:off x="6545" y="1107"/>
              <a:ext cx="680" cy="680"/>
            </a:xfrm>
            <a:prstGeom prst="ellipse">
              <a:avLst/>
            </a:prstGeom>
            <a:solidFill>
              <a:srgbClr val="1B5294"/>
            </a:solidFill>
            <a:ln w="19050" cap="flat" cmpd="sng">
              <a:solidFill>
                <a:srgbClr val="1B529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zh-CN" sz="1500" b="1">
                  <a:solidFill>
                    <a:schemeClr val="lt1"/>
                  </a:solidFill>
                  <a:latin typeface="Times"/>
                  <a:ea typeface="Times"/>
                  <a:cs typeface="Times"/>
                  <a:sym typeface="Times"/>
                </a:rPr>
                <a:t>4</a:t>
              </a:r>
              <a:endParaRPr sz="1500" b="1">
                <a:solidFill>
                  <a:schemeClr val="lt1"/>
                </a:solidFill>
                <a:latin typeface="Times"/>
                <a:ea typeface="Times"/>
                <a:cs typeface="Times"/>
                <a:sym typeface="Times"/>
              </a:endParaRPr>
            </a:p>
          </p:txBody>
        </p:sp>
        <p:sp>
          <p:nvSpPr>
            <p:cNvPr id="314" name="Google Shape;314;p31"/>
            <p:cNvSpPr txBox="1"/>
            <p:nvPr/>
          </p:nvSpPr>
          <p:spPr>
            <a:xfrm>
              <a:off x="7793" y="1037"/>
              <a:ext cx="6350" cy="822"/>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zh-CN" sz="2100" b="1">
                  <a:solidFill>
                    <a:srgbClr val="1B5294"/>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rPr>
                <a:t>Evaluation</a:t>
              </a:r>
              <a:endParaRPr sz="2100" b="1">
                <a:solidFill>
                  <a:srgbClr val="1B5294"/>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grpSp>
      <p:sp>
        <p:nvSpPr>
          <p:cNvPr id="2" name="灯片编号占位符 1"/>
          <p:cNvSpPr>
            <a:spLocks noGrp="1"/>
          </p:cNvSpPr>
          <p:nvPr>
            <p:ph type="sldNum" idx="12"/>
          </p:nvPr>
        </p:nvSpPr>
        <p:spPr/>
        <p:txBody>
          <a:bodyPr/>
          <a:p>
            <a:pPr marL="0" lvl="0" indent="0" algn="l" rtl="0">
              <a:spcBef>
                <a:spcPts val="0"/>
              </a:spcBef>
              <a:spcAft>
                <a:spcPts val="0"/>
              </a:spcAft>
              <a:buNone/>
            </a:pPr>
            <a:fld id="{00000000-1234-1234-1234-123412341234}" type="slidenum">
              <a:rPr lang="zh-CN"/>
            </a:fld>
            <a:endParaRPr b="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318" name="Shape 318"/>
        <p:cNvGrpSpPr/>
        <p:nvPr/>
      </p:nvGrpSpPr>
      <p:grpSpPr>
        <a:xfrm>
          <a:off x="0" y="0"/>
          <a:ext cx="0" cy="0"/>
          <a:chOff x="0" y="0"/>
          <a:chExt cx="0" cy="0"/>
        </a:xfrm>
      </p:grpSpPr>
      <p:sp>
        <p:nvSpPr>
          <p:cNvPr id="319" name="Google Shape;319;p32"/>
          <p:cNvSpPr txBox="1"/>
          <p:nvPr>
            <p:ph type="body" idx="1"/>
          </p:nvPr>
        </p:nvSpPr>
        <p:spPr>
          <a:xfrm>
            <a:off x="413385" y="141923"/>
            <a:ext cx="6859429" cy="461963"/>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2400"/>
              <a:buFont typeface="Arial" panose="020B0604020202090204"/>
              <a:buNone/>
            </a:pPr>
            <a:r>
              <a:rPr lang="zh-CN"/>
              <a:t>Overall Architecture</a:t>
            </a:r>
            <a:endParaRPr lang="zh-CN"/>
          </a:p>
        </p:txBody>
      </p:sp>
      <p:sp>
        <p:nvSpPr>
          <p:cNvPr id="320" name="Google Shape;320;p32"/>
          <p:cNvSpPr txBox="1"/>
          <p:nvPr>
            <p:ph type="dt" idx="10"/>
          </p:nvPr>
        </p:nvSpPr>
        <p:spPr>
          <a:xfrm>
            <a:off x="0" y="4943966"/>
            <a:ext cx="2133600" cy="216086"/>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BB962C8B-B14F-4D97-AF65-F5344CB8AC3E}" type="datetime1">
              <a:rPr lang="en-US" b="0"/>
            </a:fld>
            <a:endParaRPr b="0"/>
          </a:p>
        </p:txBody>
      </p:sp>
      <p:sp>
        <p:nvSpPr>
          <p:cNvPr id="322" name="Google Shape;322;p32"/>
          <p:cNvSpPr txBox="1"/>
          <p:nvPr/>
        </p:nvSpPr>
        <p:spPr>
          <a:xfrm>
            <a:off x="0" y="4943966"/>
            <a:ext cx="2133600" cy="216086"/>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900" b="0">
              <a:solidFill>
                <a:srgbClr val="3B3838"/>
              </a:solidFill>
              <a:latin typeface="Microsoft YaHei" panose="020B0502040204020203" charset="-122"/>
              <a:ea typeface="Microsoft YaHei" panose="020B0502040204020203" charset="-122"/>
              <a:cs typeface="Microsoft YaHei" panose="020B0502040204020203" charset="-122"/>
              <a:sym typeface="Microsoft YaHei" panose="020B0502040204020203" charset="-122"/>
            </a:endParaRPr>
          </a:p>
        </p:txBody>
      </p:sp>
      <p:pic>
        <p:nvPicPr>
          <p:cNvPr id="323" name="Google Shape;323;p32" descr="CleanShot 2025-11-26 at 20.56.18@2x"/>
          <p:cNvPicPr preferRelativeResize="0"/>
          <p:nvPr/>
        </p:nvPicPr>
        <p:blipFill rotWithShape="1">
          <a:blip r:embed="rId1"/>
          <a:srcRect/>
          <a:stretch>
            <a:fillRect/>
          </a:stretch>
        </p:blipFill>
        <p:spPr>
          <a:xfrm>
            <a:off x="225425" y="1273175"/>
            <a:ext cx="6797675" cy="3331845"/>
          </a:xfrm>
          <a:prstGeom prst="rect">
            <a:avLst/>
          </a:prstGeom>
          <a:noFill/>
          <a:ln>
            <a:noFill/>
          </a:ln>
        </p:spPr>
      </p:pic>
      <p:sp>
        <p:nvSpPr>
          <p:cNvPr id="2" name="灯片编号占位符 1"/>
          <p:cNvSpPr>
            <a:spLocks noGrp="1"/>
          </p:cNvSpPr>
          <p:nvPr>
            <p:ph type="sldNum" idx="12"/>
          </p:nvPr>
        </p:nvSpPr>
        <p:spPr/>
        <p:txBody>
          <a:bodyPr/>
          <a:p>
            <a:pPr marL="0" lvl="0" indent="0" algn="l" rtl="0">
              <a:spcBef>
                <a:spcPts val="0"/>
              </a:spcBef>
              <a:spcAft>
                <a:spcPts val="0"/>
              </a:spcAft>
              <a:buNone/>
            </a:pPr>
            <a:fld id="{00000000-1234-1234-1234-123412341234}" type="slidenum">
              <a:rPr lang="zh-CN"/>
            </a:fld>
            <a:endParaRPr b="0"/>
          </a:p>
        </p:txBody>
      </p:sp>
      <p:sp>
        <p:nvSpPr>
          <p:cNvPr id="3" name="文本框 2"/>
          <p:cNvSpPr txBox="1"/>
          <p:nvPr/>
        </p:nvSpPr>
        <p:spPr>
          <a:xfrm>
            <a:off x="7034530" y="1273175"/>
            <a:ext cx="1985645" cy="1014730"/>
          </a:xfrm>
          <a:prstGeom prst="rect">
            <a:avLst/>
          </a:prstGeom>
          <a:noFill/>
        </p:spPr>
        <p:txBody>
          <a:bodyPr wrap="square" rtlCol="0">
            <a:spAutoFit/>
          </a:bodyPr>
          <a:p>
            <a:r>
              <a:rPr lang="en-US" altLang="en-US" sz="1200"/>
              <a:t>❶ </a:t>
            </a:r>
            <a:r>
              <a:rPr lang="x-none" altLang="en-US" sz="1200"/>
              <a:t>TMS: Break down the T1 (16</a:t>
            </a:r>
            <a:r>
              <a:rPr lang="en-US" altLang="en-US" sz="1200"/>
              <a:t>×</a:t>
            </a:r>
            <a:r>
              <a:rPr lang="x-none" altLang="en-US" sz="1200"/>
              <a:t>16</a:t>
            </a:r>
            <a:r>
              <a:rPr lang="en-US" altLang="en-US" sz="1200">
                <a:sym typeface="+mn-ea"/>
              </a:rPr>
              <a:t>×</a:t>
            </a:r>
            <a:r>
              <a:rPr lang="x-none" altLang="en-US" sz="1200">
                <a:sym typeface="+mn-ea"/>
              </a:rPr>
              <a:t>16)</a:t>
            </a:r>
            <a:r>
              <a:rPr lang="x-none" altLang="en-US" sz="1200"/>
              <a:t> task to multiple T3 (4</a:t>
            </a:r>
            <a:r>
              <a:rPr lang="en-US" altLang="en-US" sz="1200">
                <a:sym typeface="+mn-ea"/>
              </a:rPr>
              <a:t>×</a:t>
            </a:r>
            <a:r>
              <a:rPr lang="x-none" altLang="en-US" sz="1200">
                <a:sym typeface="+mn-ea"/>
              </a:rPr>
              <a:t>4</a:t>
            </a:r>
            <a:r>
              <a:rPr lang="en-US" altLang="en-US" sz="1200">
                <a:sym typeface="+mn-ea"/>
              </a:rPr>
              <a:t>×</a:t>
            </a:r>
            <a:r>
              <a:rPr lang="x-none" altLang="en-US" sz="1200">
                <a:sym typeface="+mn-ea"/>
              </a:rPr>
              <a:t>4</a:t>
            </a:r>
            <a:r>
              <a:rPr lang="x-none" altLang="en-US" sz="1200"/>
              <a:t>) tasks</a:t>
            </a:r>
            <a:r>
              <a:rPr lang="en-US" altLang="x-none" sz="1200"/>
              <a:t> by</a:t>
            </a:r>
            <a:r>
              <a:rPr lang="x-none" altLang="en-US" sz="1200"/>
              <a:t> using upper-level bitmap.</a:t>
            </a:r>
            <a:endParaRPr lang="x-none" altLang="en-US" sz="1200"/>
          </a:p>
        </p:txBody>
      </p:sp>
      <p:sp>
        <p:nvSpPr>
          <p:cNvPr id="4" name="文本框 3"/>
          <p:cNvSpPr txBox="1"/>
          <p:nvPr/>
        </p:nvSpPr>
        <p:spPr>
          <a:xfrm>
            <a:off x="7034530" y="2520950"/>
            <a:ext cx="1985645" cy="1014730"/>
          </a:xfrm>
          <a:prstGeom prst="rect">
            <a:avLst/>
          </a:prstGeom>
          <a:noFill/>
        </p:spPr>
        <p:txBody>
          <a:bodyPr wrap="square" rtlCol="0">
            <a:spAutoFit/>
          </a:bodyPr>
          <a:p>
            <a:r>
              <a:rPr lang="en-US" altLang="en-US" sz="1200"/>
              <a:t>❷ </a:t>
            </a:r>
            <a:r>
              <a:rPr lang="x-none" altLang="en-US" sz="1200"/>
              <a:t>DPG: Break down the T3 task to multiple T4 (1</a:t>
            </a:r>
            <a:r>
              <a:rPr lang="en-US" altLang="en-US" sz="1200">
                <a:sym typeface="+mn-ea"/>
              </a:rPr>
              <a:t>×</a:t>
            </a:r>
            <a:r>
              <a:rPr lang="x-none" altLang="en-US" sz="1200">
                <a:sym typeface="+mn-ea"/>
              </a:rPr>
              <a:t>1</a:t>
            </a:r>
            <a:r>
              <a:rPr lang="en-US" altLang="en-US" sz="1200">
                <a:sym typeface="+mn-ea"/>
              </a:rPr>
              <a:t>×</a:t>
            </a:r>
            <a:r>
              <a:rPr lang="x-none" altLang="en-US" sz="1200">
                <a:sym typeface="+mn-ea"/>
              </a:rPr>
              <a:t>4</a:t>
            </a:r>
            <a:r>
              <a:rPr lang="x-none" altLang="en-US" sz="1200"/>
              <a:t>) tasks and concatenate them by using low-level bitmap.</a:t>
            </a:r>
            <a:endParaRPr lang="x-none" altLang="en-US" sz="1200"/>
          </a:p>
        </p:txBody>
      </p:sp>
      <p:sp>
        <p:nvSpPr>
          <p:cNvPr id="5" name="文本框 4"/>
          <p:cNvSpPr txBox="1"/>
          <p:nvPr/>
        </p:nvSpPr>
        <p:spPr>
          <a:xfrm>
            <a:off x="2038985" y="2883535"/>
            <a:ext cx="358775" cy="306705"/>
          </a:xfrm>
          <a:prstGeom prst="rect">
            <a:avLst/>
          </a:prstGeom>
          <a:noFill/>
        </p:spPr>
        <p:txBody>
          <a:bodyPr wrap="square" rtlCol="0">
            <a:spAutoFit/>
          </a:bodyPr>
          <a:p>
            <a:r>
              <a:rPr lang="en-US" altLang="en-US"/>
              <a:t>❶</a:t>
            </a:r>
            <a:endParaRPr lang="en-US" altLang="en-US"/>
          </a:p>
        </p:txBody>
      </p:sp>
      <p:sp>
        <p:nvSpPr>
          <p:cNvPr id="6" name="文本框 5"/>
          <p:cNvSpPr txBox="1"/>
          <p:nvPr/>
        </p:nvSpPr>
        <p:spPr>
          <a:xfrm>
            <a:off x="7033895" y="3768725"/>
            <a:ext cx="1986280" cy="829945"/>
          </a:xfrm>
          <a:prstGeom prst="rect">
            <a:avLst/>
          </a:prstGeom>
          <a:noFill/>
        </p:spPr>
        <p:txBody>
          <a:bodyPr wrap="square" rtlCol="0">
            <a:spAutoFit/>
          </a:bodyPr>
          <a:p>
            <a:r>
              <a:rPr lang="en-US" altLang="en-US" sz="1200"/>
              <a:t>❸ </a:t>
            </a:r>
            <a:r>
              <a:rPr lang="x-none" altLang="en-US" sz="1200"/>
              <a:t>SDPU: </a:t>
            </a:r>
            <a:r>
              <a:rPr lang="en-US" altLang="zh-CN" sz="1200"/>
              <a:t>Perform segmented dot product tasks from </a:t>
            </a:r>
            <a:r>
              <a:rPr lang="x-none" altLang="en-US" sz="1200"/>
              <a:t>1~8 </a:t>
            </a:r>
            <a:r>
              <a:rPr lang="en-US" altLang="zh-CN" sz="1200"/>
              <a:t>DPGs in parallel.</a:t>
            </a:r>
            <a:endParaRPr lang="en-US" altLang="zh-CN" sz="1200"/>
          </a:p>
        </p:txBody>
      </p:sp>
      <p:sp>
        <p:nvSpPr>
          <p:cNvPr id="8" name="文本框 7"/>
          <p:cNvSpPr txBox="1"/>
          <p:nvPr/>
        </p:nvSpPr>
        <p:spPr>
          <a:xfrm>
            <a:off x="3444875" y="2883535"/>
            <a:ext cx="358775" cy="306705"/>
          </a:xfrm>
          <a:prstGeom prst="rect">
            <a:avLst/>
          </a:prstGeom>
          <a:noFill/>
        </p:spPr>
        <p:txBody>
          <a:bodyPr wrap="square" rtlCol="0">
            <a:spAutoFit/>
          </a:bodyPr>
          <a:p>
            <a:r>
              <a:rPr lang="en-US" altLang="en-US"/>
              <a:t>❷</a:t>
            </a:r>
            <a:endParaRPr lang="en-US" altLang="en-US"/>
          </a:p>
        </p:txBody>
      </p:sp>
      <p:sp>
        <p:nvSpPr>
          <p:cNvPr id="9" name="文本框 8"/>
          <p:cNvSpPr txBox="1"/>
          <p:nvPr/>
        </p:nvSpPr>
        <p:spPr>
          <a:xfrm>
            <a:off x="5471795" y="2785745"/>
            <a:ext cx="358775" cy="306705"/>
          </a:xfrm>
          <a:prstGeom prst="rect">
            <a:avLst/>
          </a:prstGeom>
          <a:noFill/>
        </p:spPr>
        <p:txBody>
          <a:bodyPr wrap="square" rtlCol="0">
            <a:spAutoFit/>
          </a:bodyPr>
          <a:p>
            <a:r>
              <a:rPr lang="en-US" altLang="en-US"/>
              <a:t>❸</a:t>
            </a:r>
            <a:endParaRPr lang="en-US" altLang="en-US"/>
          </a:p>
        </p:txBody>
      </p:sp>
      <p:sp>
        <p:nvSpPr>
          <p:cNvPr id="10" name="文本框 9"/>
          <p:cNvSpPr txBox="1"/>
          <p:nvPr/>
        </p:nvSpPr>
        <p:spPr>
          <a:xfrm>
            <a:off x="1623695" y="4646295"/>
            <a:ext cx="2112010" cy="275590"/>
          </a:xfrm>
          <a:prstGeom prst="rect">
            <a:avLst/>
          </a:prstGeom>
          <a:noFill/>
        </p:spPr>
        <p:txBody>
          <a:bodyPr wrap="square" rtlCol="0">
            <a:spAutoFit/>
          </a:bodyPr>
          <a:p>
            <a:r>
              <a:rPr lang="en-US" altLang="en-US" sz="1200"/>
              <a:t>❶</a:t>
            </a:r>
            <a:r>
              <a:rPr lang="x-none" altLang="en-US" sz="1200"/>
              <a:t>+</a:t>
            </a:r>
            <a:r>
              <a:rPr lang="en-US" altLang="en-US" sz="1200"/>
              <a:t>❷</a:t>
            </a:r>
            <a:r>
              <a:rPr lang="x-none" altLang="en-US" sz="1200"/>
              <a:t> </a:t>
            </a:r>
            <a:r>
              <a:rPr lang="en-US" altLang="zh-CN" sz="1200"/>
              <a:t>Task</a:t>
            </a:r>
            <a:r>
              <a:rPr lang="x-none" altLang="en-US" sz="1200"/>
              <a:t> Generation.</a:t>
            </a:r>
            <a:endParaRPr lang="x-none" altLang="en-US" sz="1200"/>
          </a:p>
        </p:txBody>
      </p:sp>
      <p:sp>
        <p:nvSpPr>
          <p:cNvPr id="11" name="文本框 10"/>
          <p:cNvSpPr txBox="1"/>
          <p:nvPr/>
        </p:nvSpPr>
        <p:spPr>
          <a:xfrm>
            <a:off x="3862705" y="4646295"/>
            <a:ext cx="2112010" cy="275590"/>
          </a:xfrm>
          <a:prstGeom prst="rect">
            <a:avLst/>
          </a:prstGeom>
          <a:noFill/>
        </p:spPr>
        <p:txBody>
          <a:bodyPr wrap="square" rtlCol="0">
            <a:spAutoFit/>
          </a:bodyPr>
          <a:p>
            <a:r>
              <a:rPr lang="en-US" altLang="en-US" sz="1200"/>
              <a:t>❸</a:t>
            </a:r>
            <a:r>
              <a:rPr lang="x-none" altLang="en-US" sz="1200"/>
              <a:t> </a:t>
            </a:r>
            <a:r>
              <a:rPr lang="x-none" sz="1200"/>
              <a:t>Numeric computation</a:t>
            </a:r>
            <a:r>
              <a:rPr lang="x-none" altLang="en-US" sz="1200"/>
              <a:t>.</a:t>
            </a:r>
            <a:endParaRPr lang="x-none" altLang="en-US" sz="1200"/>
          </a:p>
        </p:txBody>
      </p:sp>
      <p:sp>
        <p:nvSpPr>
          <p:cNvPr id="12" name="文本框 11"/>
          <p:cNvSpPr txBox="1"/>
          <p:nvPr/>
        </p:nvSpPr>
        <p:spPr>
          <a:xfrm>
            <a:off x="200660" y="749300"/>
            <a:ext cx="8726170" cy="460375"/>
          </a:xfrm>
          <a:prstGeom prst="rect">
            <a:avLst/>
          </a:prstGeom>
          <a:noFill/>
        </p:spPr>
        <p:txBody>
          <a:bodyPr wrap="square" rtlCol="0">
            <a:spAutoFit/>
          </a:bodyPr>
          <a:p>
            <a:r>
              <a:rPr lang="en-US" altLang="zh-CN" sz="1200"/>
              <a:t>Uni-STC seamlessly supports various data patterns in registers, handling any combination of dense, sparse, or vector formats for matrices A, B, and C.</a:t>
            </a:r>
            <a:endParaRPr lang="en-US" altLang="zh-CN" sz="1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5" grpId="1"/>
      <p:bldP spid="3" grpId="1"/>
      <p:bldP spid="8" grpId="0"/>
      <p:bldP spid="4" grpId="0"/>
      <p:bldP spid="8" grpId="1"/>
      <p:bldP spid="4" grpId="1"/>
      <p:bldP spid="9" grpId="0"/>
      <p:bldP spid="6" grpId="0"/>
      <p:bldP spid="9" grpId="1"/>
      <p:bldP spid="6" grpId="1"/>
      <p:bldP spid="10" grpId="0"/>
      <p:bldP spid="10" grpId="1"/>
      <p:bldP spid="11" grpId="0"/>
      <p:bldP spid="11"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357" name="Shape 357"/>
        <p:cNvGrpSpPr/>
        <p:nvPr/>
      </p:nvGrpSpPr>
      <p:grpSpPr>
        <a:xfrm>
          <a:off x="0" y="0"/>
          <a:ext cx="0" cy="0"/>
          <a:chOff x="0" y="0"/>
          <a:chExt cx="0" cy="0"/>
        </a:xfrm>
      </p:grpSpPr>
      <p:sp>
        <p:nvSpPr>
          <p:cNvPr id="358" name="Google Shape;358;p34"/>
          <p:cNvSpPr txBox="1"/>
          <p:nvPr>
            <p:ph type="body" idx="1"/>
          </p:nvPr>
        </p:nvSpPr>
        <p:spPr>
          <a:xfrm>
            <a:off x="413385" y="141923"/>
            <a:ext cx="6859429" cy="461963"/>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2400"/>
              <a:buFont typeface="Arial" panose="020B0604020202090204"/>
              <a:buNone/>
            </a:pPr>
            <a:r>
              <a:rPr lang="zh-CN"/>
              <a:t>Task Generation</a:t>
            </a:r>
            <a:r>
              <a:rPr lang="en-US" altLang="zh-CN"/>
              <a:t> </a:t>
            </a:r>
            <a:r>
              <a:rPr lang="x-none" altLang="en-US"/>
              <a:t>(use TMS and DPG)</a:t>
            </a:r>
            <a:endParaRPr lang="x-none" altLang="en-US">
              <a:ea typeface="宋体" charset="0"/>
            </a:endParaRPr>
          </a:p>
        </p:txBody>
      </p:sp>
      <p:sp>
        <p:nvSpPr>
          <p:cNvPr id="359" name="Google Shape;359;p34"/>
          <p:cNvSpPr txBox="1"/>
          <p:nvPr>
            <p:ph type="dt" idx="10"/>
          </p:nvPr>
        </p:nvSpPr>
        <p:spPr>
          <a:xfrm>
            <a:off x="0" y="4943966"/>
            <a:ext cx="2133600" cy="216086"/>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BB962C8B-B14F-4D97-AF65-F5344CB8AC3E}" type="datetime1">
              <a:rPr lang="en-US" b="0"/>
            </a:fld>
            <a:endParaRPr b="0"/>
          </a:p>
        </p:txBody>
      </p:sp>
      <p:pic>
        <p:nvPicPr>
          <p:cNvPr id="362" name="Google Shape;362;p34" descr="CleanShot 2025-11-26 at 23.38.04@2x"/>
          <p:cNvPicPr preferRelativeResize="0"/>
          <p:nvPr/>
        </p:nvPicPr>
        <p:blipFill rotWithShape="1">
          <a:blip r:embed="rId1"/>
          <a:srcRect r="51398"/>
          <a:stretch>
            <a:fillRect/>
          </a:stretch>
        </p:blipFill>
        <p:spPr>
          <a:xfrm>
            <a:off x="226695" y="897731"/>
            <a:ext cx="4237196" cy="2688907"/>
          </a:xfrm>
          <a:prstGeom prst="rect">
            <a:avLst/>
          </a:prstGeom>
          <a:noFill/>
          <a:ln>
            <a:noFill/>
          </a:ln>
        </p:spPr>
      </p:pic>
      <p:sp>
        <p:nvSpPr>
          <p:cNvPr id="363" name="Google Shape;363;p34"/>
          <p:cNvSpPr txBox="1"/>
          <p:nvPr/>
        </p:nvSpPr>
        <p:spPr>
          <a:xfrm>
            <a:off x="149860" y="3655695"/>
            <a:ext cx="4803140" cy="25146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200" b="0">
                <a:solidFill>
                  <a:srgbClr val="C00000"/>
                </a:solidFill>
                <a:latin typeface="Arial" panose="020B0604020202090204"/>
                <a:ea typeface="Arial" panose="020B0604020202090204"/>
                <a:cs typeface="Arial" panose="020B0604020202090204"/>
                <a:sym typeface="Arial" panose="020B0604020202090204"/>
              </a:rPr>
              <a:t>❶</a:t>
            </a:r>
            <a:r>
              <a:rPr lang="zh-CN" sz="1200" b="0">
                <a:solidFill>
                  <a:schemeClr val="dk1"/>
                </a:solidFill>
                <a:latin typeface="Arial" panose="020B0604020202090204"/>
                <a:ea typeface="Arial" panose="020B0604020202090204"/>
                <a:cs typeface="Arial" panose="020B0604020202090204"/>
                <a:sym typeface="Arial" panose="020B0604020202090204"/>
              </a:rPr>
              <a:t> </a:t>
            </a:r>
            <a:r>
              <a:rPr lang="x-none" altLang="zh-CN" sz="1200" b="0">
                <a:solidFill>
                  <a:schemeClr val="dk1"/>
                </a:solidFill>
                <a:latin typeface="Arial" panose="020B0604020202090204"/>
                <a:ea typeface="Arial" panose="020B0604020202090204"/>
                <a:cs typeface="Arial" panose="020B0604020202090204"/>
                <a:sym typeface="Arial" panose="020B0604020202090204"/>
              </a:rPr>
              <a:t>G</a:t>
            </a:r>
            <a:r>
              <a:rPr lang="zh-CN" sz="1200" b="0">
                <a:solidFill>
                  <a:schemeClr val="dk1"/>
                </a:solidFill>
                <a:latin typeface="Arial" panose="020B0604020202090204"/>
                <a:ea typeface="Arial" panose="020B0604020202090204"/>
                <a:cs typeface="Arial" panose="020B0604020202090204"/>
                <a:sym typeface="Arial" panose="020B0604020202090204"/>
              </a:rPr>
              <a:t>enerate </a:t>
            </a:r>
            <a:r>
              <a:rPr lang="x-none" altLang="zh-CN" sz="1200" b="0">
                <a:solidFill>
                  <a:schemeClr val="dk1"/>
                </a:solidFill>
                <a:latin typeface="Arial" panose="020B0604020202090204"/>
                <a:ea typeface="Arial" panose="020B0604020202090204"/>
                <a:cs typeface="Arial" panose="020B0604020202090204"/>
                <a:sym typeface="Arial" panose="020B0604020202090204"/>
              </a:rPr>
              <a:t>4-layer </a:t>
            </a:r>
            <a:r>
              <a:rPr lang="zh-CN" sz="1200" b="0">
                <a:solidFill>
                  <a:schemeClr val="dk1"/>
                </a:solidFill>
                <a:latin typeface="Arial" panose="020B0604020202090204"/>
                <a:ea typeface="Arial" panose="020B0604020202090204"/>
                <a:cs typeface="Arial" panose="020B0604020202090204"/>
                <a:sym typeface="Arial" panose="020B0604020202090204"/>
              </a:rPr>
              <a:t>tile tasks</a:t>
            </a:r>
            <a:r>
              <a:rPr lang="x-none" altLang="zh-CN" sz="1200" b="0">
                <a:solidFill>
                  <a:schemeClr val="dk1"/>
                </a:solidFill>
                <a:latin typeface="Arial" panose="020B0604020202090204"/>
                <a:ea typeface="Arial" panose="020B0604020202090204"/>
                <a:cs typeface="Arial" panose="020B0604020202090204"/>
                <a:sym typeface="Arial" panose="020B0604020202090204"/>
              </a:rPr>
              <a:t> via upper-level </a:t>
            </a:r>
            <a:r>
              <a:rPr lang="en-US" altLang="x-none" sz="1200" b="0">
                <a:solidFill>
                  <a:schemeClr val="dk1"/>
                </a:solidFill>
                <a:latin typeface="Arial" panose="020B0604020202090204"/>
                <a:ea typeface="Arial" panose="020B0604020202090204"/>
                <a:cs typeface="Arial" panose="020B0604020202090204"/>
                <a:sym typeface="Arial" panose="020B0604020202090204"/>
              </a:rPr>
              <a:t>bitm</a:t>
            </a:r>
            <a:r>
              <a:rPr lang="x-none" altLang="en-US" sz="1200" b="0">
                <a:solidFill>
                  <a:schemeClr val="dk1"/>
                </a:solidFill>
                <a:latin typeface="Arial" panose="020B0604020202090204"/>
                <a:ea typeface="Arial" panose="020B0604020202090204"/>
                <a:cs typeface="Arial" panose="020B0604020202090204"/>
                <a:sym typeface="Arial" panose="020B0604020202090204"/>
              </a:rPr>
              <a:t>ap multiply;</a:t>
            </a:r>
            <a:endParaRPr sz="1200" b="0">
              <a:solidFill>
                <a:schemeClr val="dk1"/>
              </a:solidFill>
              <a:latin typeface="Arial" panose="020B0604020202090204"/>
              <a:ea typeface="Arial" panose="020B0604020202090204"/>
              <a:cs typeface="Arial" panose="020B0604020202090204"/>
              <a:sym typeface="Arial" panose="020B0604020202090204"/>
            </a:endParaRPr>
          </a:p>
        </p:txBody>
      </p:sp>
      <p:sp>
        <p:nvSpPr>
          <p:cNvPr id="364" name="Google Shape;364;p34"/>
          <p:cNvSpPr txBox="1"/>
          <p:nvPr/>
        </p:nvSpPr>
        <p:spPr>
          <a:xfrm>
            <a:off x="4604385" y="3648551"/>
            <a:ext cx="4706302" cy="25146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200" b="0">
                <a:solidFill>
                  <a:srgbClr val="C00000"/>
                </a:solidFill>
                <a:latin typeface="Arial" panose="020B0604020202090204"/>
                <a:ea typeface="Arial" panose="020B0604020202090204"/>
                <a:cs typeface="Arial" panose="020B0604020202090204"/>
                <a:sym typeface="Arial" panose="020B0604020202090204"/>
              </a:rPr>
              <a:t>❶</a:t>
            </a:r>
            <a:r>
              <a:rPr lang="zh-CN" sz="1200" b="0">
                <a:solidFill>
                  <a:schemeClr val="dk1"/>
                </a:solidFill>
                <a:latin typeface="Arial" panose="020B0604020202090204"/>
                <a:ea typeface="Arial" panose="020B0604020202090204"/>
                <a:cs typeface="Arial" panose="020B0604020202090204"/>
                <a:sym typeface="Arial" panose="020B0604020202090204"/>
              </a:rPr>
              <a:t> </a:t>
            </a:r>
            <a:r>
              <a:rPr lang="x-none" altLang="zh-CN" sz="1200">
                <a:solidFill>
                  <a:schemeClr val="dk1"/>
                </a:solidFill>
                <a:sym typeface="Arial" panose="020B0604020202090204"/>
              </a:rPr>
              <a:t>G</a:t>
            </a:r>
            <a:r>
              <a:rPr lang="zh-CN" sz="1200">
                <a:solidFill>
                  <a:schemeClr val="dk1"/>
                </a:solidFill>
                <a:sym typeface="Arial" panose="020B0604020202090204"/>
              </a:rPr>
              <a:t>enerate scalar tasks</a:t>
            </a:r>
            <a:r>
              <a:rPr lang="x-none" altLang="zh-CN" sz="1200">
                <a:solidFill>
                  <a:schemeClr val="dk1"/>
                </a:solidFill>
                <a:sym typeface="Arial" panose="020B0604020202090204"/>
              </a:rPr>
              <a:t> </a:t>
            </a:r>
            <a:r>
              <a:rPr lang="x-none" altLang="zh-CN" sz="1200" b="0">
                <a:solidFill>
                  <a:schemeClr val="dk1"/>
                </a:solidFill>
                <a:latin typeface="Arial" panose="020B0604020202090204"/>
                <a:ea typeface="Arial" panose="020B0604020202090204"/>
                <a:cs typeface="Arial" panose="020B0604020202090204"/>
                <a:sym typeface="Arial" panose="020B0604020202090204"/>
              </a:rPr>
              <a:t>via</a:t>
            </a:r>
            <a:r>
              <a:rPr lang="zh-CN" sz="1200" b="0">
                <a:solidFill>
                  <a:schemeClr val="dk1"/>
                </a:solidFill>
                <a:latin typeface="Arial" panose="020B0604020202090204"/>
                <a:ea typeface="Arial" panose="020B0604020202090204"/>
                <a:cs typeface="Arial" panose="020B0604020202090204"/>
                <a:sym typeface="Arial" panose="020B0604020202090204"/>
              </a:rPr>
              <a:t> </a:t>
            </a:r>
            <a:r>
              <a:rPr lang="x-none" altLang="zh-CN" sz="1200" b="0">
                <a:solidFill>
                  <a:schemeClr val="dk1"/>
                </a:solidFill>
                <a:latin typeface="Arial" panose="020B0604020202090204"/>
                <a:ea typeface="Arial" panose="020B0604020202090204"/>
                <a:cs typeface="Arial" panose="020B0604020202090204"/>
                <a:sym typeface="Arial" panose="020B0604020202090204"/>
              </a:rPr>
              <a:t>lower-level bitmap multiply</a:t>
            </a:r>
            <a:r>
              <a:rPr lang="zh-CN" sz="1200" b="0">
                <a:solidFill>
                  <a:schemeClr val="dk1"/>
                </a:solidFill>
                <a:latin typeface="Arial" panose="020B0604020202090204"/>
                <a:ea typeface="Arial" panose="020B0604020202090204"/>
                <a:cs typeface="Arial" panose="020B0604020202090204"/>
                <a:sym typeface="Arial" panose="020B0604020202090204"/>
              </a:rPr>
              <a:t> ;</a:t>
            </a:r>
            <a:endParaRPr sz="1200" b="0">
              <a:solidFill>
                <a:schemeClr val="dk1"/>
              </a:solidFill>
              <a:latin typeface="Arial" panose="020B0604020202090204"/>
              <a:ea typeface="Arial" panose="020B0604020202090204"/>
              <a:cs typeface="Arial" panose="020B0604020202090204"/>
              <a:sym typeface="Arial" panose="020B0604020202090204"/>
            </a:endParaRPr>
          </a:p>
        </p:txBody>
      </p:sp>
      <p:sp>
        <p:nvSpPr>
          <p:cNvPr id="365" name="Google Shape;365;p34"/>
          <p:cNvSpPr txBox="1"/>
          <p:nvPr/>
        </p:nvSpPr>
        <p:spPr>
          <a:xfrm>
            <a:off x="150019" y="4030980"/>
            <a:ext cx="4295299" cy="25146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200" b="0">
                <a:solidFill>
                  <a:srgbClr val="C00000"/>
                </a:solidFill>
                <a:latin typeface="Arial" panose="020B0604020202090204"/>
                <a:ea typeface="Arial" panose="020B0604020202090204"/>
                <a:cs typeface="Arial" panose="020B0604020202090204"/>
                <a:sym typeface="Arial" panose="020B0604020202090204"/>
              </a:rPr>
              <a:t>❷</a:t>
            </a:r>
            <a:r>
              <a:rPr lang="zh-CN" sz="1200" b="0">
                <a:solidFill>
                  <a:schemeClr val="dk1"/>
                </a:solidFill>
                <a:latin typeface="Arial" panose="020B0604020202090204"/>
                <a:ea typeface="Arial" panose="020B0604020202090204"/>
                <a:cs typeface="Arial" panose="020B0604020202090204"/>
                <a:sym typeface="Arial" panose="020B0604020202090204"/>
              </a:rPr>
              <a:t> Gather tile tasks in outer</a:t>
            </a:r>
            <a:r>
              <a:rPr lang="x-none" altLang="zh-CN" sz="1200" b="0">
                <a:solidFill>
                  <a:schemeClr val="dk1"/>
                </a:solidFill>
                <a:latin typeface="Arial" panose="020B0604020202090204"/>
                <a:ea typeface="Arial" panose="020B0604020202090204"/>
                <a:cs typeface="Arial" panose="020B0604020202090204"/>
                <a:sym typeface="Arial" panose="020B0604020202090204"/>
              </a:rPr>
              <a:t>-</a:t>
            </a:r>
            <a:r>
              <a:rPr lang="zh-CN" sz="1200" b="0">
                <a:solidFill>
                  <a:schemeClr val="dk1"/>
                </a:solidFill>
                <a:latin typeface="Arial" panose="020B0604020202090204"/>
                <a:ea typeface="Arial" panose="020B0604020202090204"/>
                <a:cs typeface="Arial" panose="020B0604020202090204"/>
                <a:sym typeface="Arial" panose="020B0604020202090204"/>
              </a:rPr>
              <a:t>product order;</a:t>
            </a:r>
            <a:endParaRPr sz="1200" b="0">
              <a:solidFill>
                <a:schemeClr val="dk1"/>
              </a:solidFill>
              <a:latin typeface="Arial" panose="020B0604020202090204"/>
              <a:ea typeface="Arial" panose="020B0604020202090204"/>
              <a:cs typeface="Arial" panose="020B0604020202090204"/>
              <a:sym typeface="Arial" panose="020B0604020202090204"/>
            </a:endParaRPr>
          </a:p>
        </p:txBody>
      </p:sp>
      <p:sp>
        <p:nvSpPr>
          <p:cNvPr id="366" name="Google Shape;366;p34"/>
          <p:cNvSpPr txBox="1"/>
          <p:nvPr/>
        </p:nvSpPr>
        <p:spPr>
          <a:xfrm>
            <a:off x="150019" y="4406265"/>
            <a:ext cx="3048000" cy="25146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200" b="0">
                <a:solidFill>
                  <a:srgbClr val="C00000"/>
                </a:solidFill>
                <a:latin typeface="Arial" panose="020B0604020202090204"/>
                <a:ea typeface="Arial" panose="020B0604020202090204"/>
                <a:cs typeface="Arial" panose="020B0604020202090204"/>
                <a:sym typeface="Arial" panose="020B0604020202090204"/>
              </a:rPr>
              <a:t>❸</a:t>
            </a:r>
            <a:r>
              <a:rPr lang="zh-CN" sz="1200" b="0">
                <a:solidFill>
                  <a:schemeClr val="dk1"/>
                </a:solidFill>
                <a:latin typeface="Arial" panose="020B0604020202090204"/>
                <a:ea typeface="Arial" panose="020B0604020202090204"/>
                <a:cs typeface="Arial" panose="020B0604020202090204"/>
                <a:sym typeface="Arial" panose="020B0604020202090204"/>
              </a:rPr>
              <a:t> Dispatch tile tasks to DPGs.</a:t>
            </a:r>
            <a:endParaRPr sz="1200" b="1">
              <a:solidFill>
                <a:schemeClr val="dk1"/>
              </a:solidFill>
              <a:latin typeface="Arial" panose="020B0604020202090204"/>
              <a:ea typeface="Arial" panose="020B0604020202090204"/>
              <a:cs typeface="Arial" panose="020B0604020202090204"/>
              <a:sym typeface="Arial" panose="020B0604020202090204"/>
            </a:endParaRPr>
          </a:p>
        </p:txBody>
      </p:sp>
      <p:sp>
        <p:nvSpPr>
          <p:cNvPr id="367" name="Google Shape;367;p34"/>
          <p:cNvSpPr txBox="1"/>
          <p:nvPr/>
        </p:nvSpPr>
        <p:spPr>
          <a:xfrm>
            <a:off x="4604385" y="4027646"/>
            <a:ext cx="4539615" cy="25146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200" b="0">
                <a:solidFill>
                  <a:srgbClr val="C00000"/>
                </a:solidFill>
                <a:latin typeface="Arial" panose="020B0604020202090204"/>
                <a:ea typeface="Arial" panose="020B0604020202090204"/>
                <a:cs typeface="Arial" panose="020B0604020202090204"/>
                <a:sym typeface="Arial" panose="020B0604020202090204"/>
              </a:rPr>
              <a:t>❷</a:t>
            </a:r>
            <a:r>
              <a:rPr lang="zh-CN" sz="1200" b="0">
                <a:solidFill>
                  <a:schemeClr val="dk1"/>
                </a:solidFill>
                <a:latin typeface="Arial" panose="020B0604020202090204"/>
                <a:ea typeface="Arial" panose="020B0604020202090204"/>
                <a:cs typeface="Arial" panose="020B0604020202090204"/>
                <a:sym typeface="Arial" panose="020B0604020202090204"/>
              </a:rPr>
              <a:t> </a:t>
            </a:r>
            <a:r>
              <a:rPr lang="x-none" altLang="zh-CN" sz="1200" b="0">
                <a:solidFill>
                  <a:schemeClr val="dk1"/>
                </a:solidFill>
                <a:latin typeface="Arial" panose="020B0604020202090204"/>
                <a:ea typeface="Arial" panose="020B0604020202090204"/>
                <a:cs typeface="Arial" panose="020B0604020202090204"/>
                <a:sym typeface="Arial" panose="020B0604020202090204"/>
              </a:rPr>
              <a:t>Collect </a:t>
            </a:r>
            <a:r>
              <a:rPr lang="zh-CN" sz="1200" b="0">
                <a:solidFill>
                  <a:schemeClr val="dk1"/>
                </a:solidFill>
                <a:latin typeface="Arial" panose="020B0604020202090204"/>
                <a:ea typeface="Arial" panose="020B0604020202090204"/>
                <a:cs typeface="Arial" panose="020B0604020202090204"/>
                <a:sym typeface="Arial" panose="020B0604020202090204"/>
              </a:rPr>
              <a:t>scaler tasks into vector tasks;</a:t>
            </a:r>
            <a:endParaRPr sz="1200" b="1">
              <a:solidFill>
                <a:schemeClr val="dk1"/>
              </a:solidFill>
              <a:latin typeface="Arial" panose="020B0604020202090204"/>
              <a:ea typeface="Arial" panose="020B0604020202090204"/>
              <a:cs typeface="Arial" panose="020B0604020202090204"/>
              <a:sym typeface="Arial" panose="020B0604020202090204"/>
            </a:endParaRPr>
          </a:p>
        </p:txBody>
      </p:sp>
      <p:sp>
        <p:nvSpPr>
          <p:cNvPr id="368" name="Google Shape;368;p34"/>
          <p:cNvSpPr txBox="1"/>
          <p:nvPr/>
        </p:nvSpPr>
        <p:spPr>
          <a:xfrm>
            <a:off x="4604385" y="4406741"/>
            <a:ext cx="4417219" cy="25146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200" b="0">
                <a:solidFill>
                  <a:srgbClr val="C00000"/>
                </a:solidFill>
                <a:latin typeface="Arial" panose="020B0604020202090204"/>
                <a:ea typeface="Arial" panose="020B0604020202090204"/>
                <a:cs typeface="Arial" panose="020B0604020202090204"/>
                <a:sym typeface="Arial" panose="020B0604020202090204"/>
              </a:rPr>
              <a:t>❸</a:t>
            </a:r>
            <a:r>
              <a:rPr lang="zh-CN" sz="1200" b="0">
                <a:solidFill>
                  <a:schemeClr val="dk1"/>
                </a:solidFill>
                <a:latin typeface="Arial" panose="020B0604020202090204"/>
                <a:ea typeface="Arial" panose="020B0604020202090204"/>
                <a:cs typeface="Arial" panose="020B0604020202090204"/>
                <a:sym typeface="Arial" panose="020B0604020202090204"/>
              </a:rPr>
              <a:t> Concatenate vector tasks via `Z`-shape order</a:t>
            </a:r>
            <a:r>
              <a:rPr lang="x-none" altLang="zh-CN" sz="1200" b="0">
                <a:solidFill>
                  <a:schemeClr val="dk1"/>
                </a:solidFill>
                <a:latin typeface="Arial" panose="020B0604020202090204"/>
                <a:ea typeface="Arial" panose="020B0604020202090204"/>
                <a:cs typeface="Arial" panose="020B0604020202090204"/>
                <a:sym typeface="Arial" panose="020B0604020202090204"/>
              </a:rPr>
              <a:t>.</a:t>
            </a:r>
            <a:endParaRPr lang="x-none" altLang="zh-CN" sz="1200" b="0">
              <a:solidFill>
                <a:schemeClr val="dk1"/>
              </a:solidFill>
              <a:latin typeface="Arial" panose="020B0604020202090204"/>
              <a:ea typeface="Arial" panose="020B0604020202090204"/>
              <a:cs typeface="Arial" panose="020B0604020202090204"/>
              <a:sym typeface="Arial" panose="020B0604020202090204"/>
            </a:endParaRPr>
          </a:p>
        </p:txBody>
      </p:sp>
      <p:pic>
        <p:nvPicPr>
          <p:cNvPr id="369" name="Google Shape;369;p34" descr="CleanShot 2025-11-26 at 23.38.04@2x"/>
          <p:cNvPicPr preferRelativeResize="0"/>
          <p:nvPr/>
        </p:nvPicPr>
        <p:blipFill rotWithShape="1">
          <a:blip r:embed="rId1"/>
          <a:srcRect l="51093" r="-262"/>
          <a:stretch>
            <a:fillRect/>
          </a:stretch>
        </p:blipFill>
        <p:spPr>
          <a:xfrm>
            <a:off x="4641532" y="897731"/>
            <a:ext cx="4286726" cy="2688907"/>
          </a:xfrm>
          <a:prstGeom prst="rect">
            <a:avLst/>
          </a:prstGeom>
          <a:noFill/>
          <a:ln>
            <a:noFill/>
          </a:ln>
        </p:spPr>
      </p:pic>
      <p:sp>
        <p:nvSpPr>
          <p:cNvPr id="2" name="灯片编号占位符 1"/>
          <p:cNvSpPr>
            <a:spLocks noGrp="1"/>
          </p:cNvSpPr>
          <p:nvPr>
            <p:ph type="sldNum" idx="12"/>
          </p:nvPr>
        </p:nvSpPr>
        <p:spPr/>
        <p:txBody>
          <a:bodyPr/>
          <a:p>
            <a:pPr marL="0" lvl="0" indent="0" algn="l" rtl="0">
              <a:spcBef>
                <a:spcPts val="0"/>
              </a:spcBef>
              <a:spcAft>
                <a:spcPts val="0"/>
              </a:spcAft>
              <a:buNone/>
            </a:pPr>
            <a:fld id="{00000000-1234-1234-1234-123412341234}" type="slidenum">
              <a:rPr lang="zh-CN"/>
            </a:fld>
            <a:endParaRPr b="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ags/tag1.xml><?xml version="1.0" encoding="utf-8"?>
<p:tagLst xmlns:p="http://schemas.openxmlformats.org/presentationml/2006/main">
  <p:tag name="TABLE_ENDDRAG_ORIGIN_RECT" val="282*309"/>
  <p:tag name="TABLE_ENDDRAG_RECT" val="419*69*282*309"/>
</p:tagLst>
</file>

<file path=ppt/tags/tag2.xml><?xml version="1.0" encoding="utf-8"?>
<p:tagLst xmlns:p="http://schemas.openxmlformats.org/presentationml/2006/main">
  <p:tag name="TABLE_ENDDRAG_ORIGIN_RECT" val="326*156"/>
  <p:tag name="TABLE_ENDDRAG_RECT" val="21*230*326*156"/>
</p:tagLst>
</file>

<file path=ppt/tags/tag3.xml><?xml version="1.0" encoding="utf-8"?>
<p:tagLst xmlns:p="http://schemas.openxmlformats.org/presentationml/2006/main">
  <p:tag name="TABLE_ENDDRAG_ORIGIN_RECT" val="522*267"/>
  <p:tag name="TABLE_ENDDRAG_RECT" val="32*94*522*267"/>
</p:tagLst>
</file>

<file path=ppt/theme/theme1.xml><?xml version="1.0" encoding="utf-8"?>
<a:theme xmlns:a="http://schemas.openxmlformats.org/drawingml/2006/main" name="我的模板2">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我的模板2">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我的模板2">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11916</Words>
  <Application>WPS 演示</Application>
  <PresentationFormat/>
  <Paragraphs>824</Paragraphs>
  <Slides>31</Slides>
  <Notes>0</Notes>
  <HiddenSlides>0</HiddenSlides>
  <MMClips>0</MMClips>
  <ScaleCrop>false</ScaleCrop>
  <HeadingPairs>
    <vt:vector size="6" baseType="variant">
      <vt:variant>
        <vt:lpstr>已用的字体</vt:lpstr>
      </vt:variant>
      <vt:variant>
        <vt:i4>24</vt:i4>
      </vt:variant>
      <vt:variant>
        <vt:lpstr>主题</vt:lpstr>
      </vt:variant>
      <vt:variant>
        <vt:i4>3</vt:i4>
      </vt:variant>
      <vt:variant>
        <vt:lpstr>幻灯片标题</vt:lpstr>
      </vt:variant>
      <vt:variant>
        <vt:i4>31</vt:i4>
      </vt:variant>
    </vt:vector>
  </HeadingPairs>
  <TitlesOfParts>
    <vt:vector size="58" baseType="lpstr">
      <vt:lpstr>Arial</vt:lpstr>
      <vt:lpstr>宋体</vt:lpstr>
      <vt:lpstr>Wingdings</vt:lpstr>
      <vt:lpstr>Arial</vt:lpstr>
      <vt:lpstr>Microsoft YaHei</vt:lpstr>
      <vt:lpstr>KaiTi</vt:lpstr>
      <vt:lpstr>汉仪楷体KW</vt:lpstr>
      <vt:lpstr>Times New Roman</vt:lpstr>
      <vt:lpstr>Times</vt:lpstr>
      <vt:lpstr>Times New Roman</vt:lpstr>
      <vt:lpstr>宋体</vt:lpstr>
      <vt:lpstr>汉仪书宋二KW</vt:lpstr>
      <vt:lpstr>微软雅黑</vt:lpstr>
      <vt:lpstr>Arial Unicode MS</vt:lpstr>
      <vt:lpstr>Arial Regular</vt:lpstr>
      <vt:lpstr>DM Sans</vt:lpstr>
      <vt:lpstr>Thonburi</vt:lpstr>
      <vt:lpstr>Merriweather</vt:lpstr>
      <vt:lpstr>Calibri</vt:lpstr>
      <vt:lpstr>Helvetica Neue</vt:lpstr>
      <vt:lpstr>DM Sans</vt:lpstr>
      <vt:lpstr>Merriweather</vt:lpstr>
      <vt:lpstr>Times</vt:lpstr>
      <vt:lpstr>苹方-简</vt:lpstr>
      <vt:lpstr>我的模板2</vt:lpstr>
      <vt:lpstr>1_我的模板2</vt:lpstr>
      <vt:lpstr>2_我的模板2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Rhythm</cp:lastModifiedBy>
  <cp:revision>131</cp:revision>
  <dcterms:created xsi:type="dcterms:W3CDTF">2026-02-03T06:48:58Z</dcterms:created>
  <dcterms:modified xsi:type="dcterms:W3CDTF">2026-02-03T06:48:58Z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93E86CFB02D0B9AC12057769C5A8DE11_42</vt:lpwstr>
  </property>
  <property fmtid="{D5CDD505-2E9C-101B-9397-08002B2CF9AE}" pid="3" name="KSOProductBuildVer">
    <vt:lpwstr>2052-12.1.24709.24709</vt:lpwstr>
  </property>
</Properties>
</file>