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362" r:id="rId2"/>
    <p:sldId id="258" r:id="rId3"/>
    <p:sldId id="259" r:id="rId4"/>
    <p:sldId id="325" r:id="rId5"/>
    <p:sldId id="260" r:id="rId6"/>
    <p:sldId id="299" r:id="rId7"/>
    <p:sldId id="320" r:id="rId8"/>
    <p:sldId id="349" r:id="rId9"/>
    <p:sldId id="350" r:id="rId10"/>
    <p:sldId id="351" r:id="rId11"/>
    <p:sldId id="358" r:id="rId12"/>
    <p:sldId id="355" r:id="rId13"/>
    <p:sldId id="359" r:id="rId14"/>
    <p:sldId id="356" r:id="rId15"/>
    <p:sldId id="360" r:id="rId16"/>
    <p:sldId id="361" r:id="rId17"/>
    <p:sldId id="321" r:id="rId18"/>
    <p:sldId id="340" r:id="rId19"/>
    <p:sldId id="354" r:id="rId20"/>
    <p:sldId id="342" r:id="rId21"/>
    <p:sldId id="353" r:id="rId22"/>
    <p:sldId id="357" r:id="rId23"/>
    <p:sldId id="352" r:id="rId24"/>
    <p:sldId id="323" r:id="rId25"/>
    <p:sldId id="348" r:id="rId26"/>
    <p:sldId id="319" r:id="rId27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F70"/>
    <a:srgbClr val="4A99E8"/>
    <a:srgbClr val="414455"/>
    <a:srgbClr val="568D11"/>
    <a:srgbClr val="70BA16"/>
    <a:srgbClr val="82D81A"/>
    <a:srgbClr val="61A113"/>
    <a:srgbClr val="1A74CC"/>
    <a:srgbClr val="E09320"/>
    <a:srgbClr val="1E8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8" autoAdjust="0"/>
    <p:restoredTop sz="94660"/>
  </p:normalViewPr>
  <p:slideViewPr>
    <p:cSldViewPr>
      <p:cViewPr>
        <p:scale>
          <a:sx n="100" d="100"/>
          <a:sy n="100" d="100"/>
        </p:scale>
        <p:origin x="-72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5C004-A9D4-4858-99EC-F4CCE56E2FEF}" type="datetimeFigureOut">
              <a:rPr lang="zh-CN" altLang="en-US" smtClean="0"/>
              <a:pPr/>
              <a:t>2020/9/28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E2E4E-2FFD-4B0E-BE9C-FA7BDC09154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80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1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74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238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74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80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7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66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66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C05-D1F4-4D23-BDF0-C1C9ABA03E3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74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9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2020/9/28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1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2020/9/28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2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2020/9/28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9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9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3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-20538"/>
            <a:ext cx="1704311" cy="72008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6477501" y="17574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课题综述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8564755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2900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7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1" y="258402"/>
            <a:ext cx="183709" cy="13778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10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2020/9/28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2020/9/28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2020/9/28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0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2020/9/28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11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2020/9/28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1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2020/9/28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2020/9/28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5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pPr/>
              <a:t>2020/9/28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0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5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&#32972;&#26223;&#38899;&#20048;\&#32972;&#26223;&#38899;&#20048;%20-%202%20-%20&#35799;&#27468;%20&#26391;&#35835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048567" y="1949663"/>
            <a:ext cx="6979817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Segmented Merge: A New Primitive for Parallel Sparse Matrix </a:t>
            </a:r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Computations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等腰三角形 26"/>
          <p:cNvSpPr/>
          <p:nvPr/>
        </p:nvSpPr>
        <p:spPr>
          <a:xfrm>
            <a:off x="1115616" y="4011910"/>
            <a:ext cx="851351" cy="506643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26"/>
          <p:cNvSpPr/>
          <p:nvPr/>
        </p:nvSpPr>
        <p:spPr>
          <a:xfrm rot="5400000">
            <a:off x="265949" y="3103290"/>
            <a:ext cx="531270" cy="601918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391312 h 675524"/>
              <a:gd name="connsiteX3" fmla="*/ 369815 w 1135134"/>
              <a:gd name="connsiteY3" fmla="*/ 675524 h 675524"/>
              <a:gd name="connsiteX0" fmla="*/ 369815 w 1199659"/>
              <a:gd name="connsiteY0" fmla="*/ 675524 h 1359189"/>
              <a:gd name="connsiteX1" fmla="*/ 0 w 1199659"/>
              <a:gd name="connsiteY1" fmla="*/ 0 h 1359189"/>
              <a:gd name="connsiteX2" fmla="*/ 1199659 w 1199659"/>
              <a:gd name="connsiteY2" fmla="*/ 1359189 h 1359189"/>
              <a:gd name="connsiteX3" fmla="*/ 369815 w 1199659"/>
              <a:gd name="connsiteY3" fmla="*/ 675524 h 135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659" h="1359189">
                <a:moveTo>
                  <a:pt x="369815" y="675524"/>
                </a:moveTo>
                <a:lnTo>
                  <a:pt x="0" y="0"/>
                </a:lnTo>
                <a:lnTo>
                  <a:pt x="1199659" y="1359189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26"/>
          <p:cNvSpPr/>
          <p:nvPr/>
        </p:nvSpPr>
        <p:spPr>
          <a:xfrm rot="8958318">
            <a:off x="1313552" y="3687514"/>
            <a:ext cx="207867" cy="123703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5"/>
              <p:cNvSpPr>
                <a:spLocks noChangeArrowheads="1"/>
              </p:cNvSpPr>
              <p:nvPr/>
            </p:nvSpPr>
            <p:spPr bwMode="auto">
              <a:xfrm>
                <a:off x="395536" y="3075806"/>
                <a:ext cx="8496944" cy="1692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112F7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Haonan</m:t>
                        </m:r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Ji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rgbClr val="112F70"/>
                            </a:solidFill>
                            <a:latin typeface="Cambria Math"/>
                            <a:ea typeface="微软雅黑" pitchFamily="34" charset="-122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solidFill>
                      <a:srgbClr val="112F70"/>
                    </a:solidFill>
                    <a:ea typeface="微软雅黑" pitchFamily="34" charset="-122"/>
                  </a:rPr>
                  <a:t>,</a:t>
                </a:r>
                <a:r>
                  <a:rPr lang="en-US" altLang="zh-CN" sz="2000" b="1" dirty="0" smtClean="0">
                    <a:solidFill>
                      <a:srgbClr val="112F70"/>
                    </a:solidFill>
                    <a:ea typeface="微软雅黑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112F7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Shibo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Lu</m:t>
                        </m:r>
                      </m:e>
                      <m:sup>
                        <m:r>
                          <a:rPr lang="en-US" altLang="zh-CN" sz="2000">
                            <a:solidFill>
                              <a:srgbClr val="112F70"/>
                            </a:solidFill>
                            <a:latin typeface="Cambria Math"/>
                            <a:ea typeface="微软雅黑" pitchFamily="34" charset="-12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112F70"/>
                    </a:solidFill>
                    <a:ea typeface="微软雅黑" pitchFamily="34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112F7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Kaixi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Hou</m:t>
                        </m:r>
                      </m:e>
                      <m:sup>
                        <m:r>
                          <a:rPr lang="en-US" altLang="zh-CN" sz="2000">
                            <a:solidFill>
                              <a:srgbClr val="112F70"/>
                            </a:solidFill>
                            <a:latin typeface="Cambria Math"/>
                            <a:ea typeface="微软雅黑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112F70"/>
                    </a:solidFill>
                    <a:ea typeface="微软雅黑" pitchFamily="34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112F7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Hao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Wang</m:t>
                        </m:r>
                      </m:e>
                      <m:sup>
                        <m:r>
                          <a:rPr lang="en-US" altLang="zh-CN" sz="2000">
                            <a:solidFill>
                              <a:srgbClr val="112F70"/>
                            </a:solidFill>
                            <a:latin typeface="Cambria Math"/>
                            <a:ea typeface="微软雅黑" pitchFamily="34" charset="-122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112F70"/>
                    </a:solidFill>
                    <a:ea typeface="微软雅黑" pitchFamily="34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112F7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Weifeng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Liu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112F70"/>
                            </a:solidFill>
                            <a:latin typeface="Cambria Math"/>
                            <a:ea typeface="微软雅黑" pitchFamily="34" charset="-12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solidFill>
                      <a:srgbClr val="112F70"/>
                    </a:solidFill>
                    <a:ea typeface="微软雅黑" pitchFamily="34" charset="-122"/>
                  </a:rPr>
                  <a:t>,  </a:t>
                </a:r>
                <a:r>
                  <a:rPr lang="en-US" altLang="zh-CN" sz="2000" dirty="0">
                    <a:solidFill>
                      <a:srgbClr val="112F70"/>
                    </a:solidFill>
                    <a:ea typeface="微软雅黑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112F7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Brian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rgbClr val="112F70"/>
                            </a:solidFill>
                            <a:ea typeface="微软雅黑" pitchFamily="34" charset="-122"/>
                          </a:rPr>
                          <m:t>Vinter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112F70"/>
                            </a:solidFill>
                            <a:latin typeface="Cambria Math"/>
                            <a:ea typeface="微软雅黑" pitchFamily="34" charset="-122"/>
                          </a:rPr>
                          <m:t>4</m:t>
                        </m:r>
                      </m:sup>
                    </m:sSup>
                  </m:oMath>
                </a14:m>
                <a:endParaRPr lang="en-US" altLang="zh-CN" dirty="0" smtClean="0">
                  <a:solidFill>
                    <a:srgbClr val="112F70"/>
                  </a:solidFill>
                  <a:ea typeface="微软雅黑" pitchFamily="34" charset="-122"/>
                </a:endParaRPr>
              </a:p>
              <a:p>
                <a:pPr algn="ctr"/>
                <a:endParaRPr lang="en-US" altLang="zh-CN" dirty="0" smtClean="0">
                  <a:solidFill>
                    <a:srgbClr val="112F70"/>
                  </a:solidFill>
                  <a:ea typeface="微软雅黑" pitchFamily="34" charset="-122"/>
                </a:endParaRPr>
              </a:p>
              <a:p>
                <a:pPr marL="342900" indent="-342900">
                  <a:buAutoNum type="arabicPeriod"/>
                </a:pPr>
                <a:r>
                  <a:rPr lang="en-US" altLang="zh-CN" sz="1400" dirty="0" smtClean="0">
                    <a:solidFill>
                      <a:srgbClr val="112F70"/>
                    </a:solidFill>
                    <a:ea typeface="微软雅黑" pitchFamily="34" charset="-122"/>
                  </a:rPr>
                  <a:t>Super Scientific Software Laboratory, Department of Computer Science and Technology, China University of Petroleum-Beijing 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sz="1400" dirty="0" smtClean="0">
                    <a:solidFill>
                      <a:srgbClr val="112F70"/>
                    </a:solidFill>
                    <a:ea typeface="微软雅黑" pitchFamily="34" charset="-122"/>
                  </a:rPr>
                  <a:t>Department </a:t>
                </a:r>
                <a:r>
                  <a:rPr lang="en-US" altLang="zh-CN" sz="1400" dirty="0">
                    <a:solidFill>
                      <a:srgbClr val="112F70"/>
                    </a:solidFill>
                    <a:ea typeface="微软雅黑" pitchFamily="34" charset="-122"/>
                  </a:rPr>
                  <a:t>of Computer Science, Virginia </a:t>
                </a:r>
                <a:r>
                  <a:rPr lang="en-US" altLang="zh-CN" sz="1400" dirty="0" smtClean="0">
                    <a:solidFill>
                      <a:srgbClr val="112F70"/>
                    </a:solidFill>
                    <a:ea typeface="微软雅黑" pitchFamily="34" charset="-122"/>
                  </a:rPr>
                  <a:t>Tech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sz="1400" dirty="0">
                    <a:solidFill>
                      <a:srgbClr val="112F70"/>
                    </a:solidFill>
                    <a:ea typeface="微软雅黑" pitchFamily="34" charset="-122"/>
                  </a:rPr>
                  <a:t>Department of Computer Science and Engineering, The Ohio State </a:t>
                </a:r>
                <a:r>
                  <a:rPr lang="en-US" altLang="zh-CN" sz="1400" dirty="0" smtClean="0">
                    <a:solidFill>
                      <a:srgbClr val="112F70"/>
                    </a:solidFill>
                    <a:ea typeface="微软雅黑" pitchFamily="34" charset="-122"/>
                  </a:rPr>
                  <a:t>University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sz="1400" dirty="0">
                    <a:solidFill>
                      <a:srgbClr val="112F70"/>
                    </a:solidFill>
                    <a:ea typeface="微软雅黑" pitchFamily="34" charset="-122"/>
                  </a:rPr>
                  <a:t>Faculty of Technical Sciences, Aarhus </a:t>
                </a:r>
                <a:r>
                  <a:rPr lang="en-US" altLang="zh-CN" sz="1400" dirty="0" smtClean="0">
                    <a:solidFill>
                      <a:srgbClr val="112F70"/>
                    </a:solidFill>
                    <a:ea typeface="微软雅黑" pitchFamily="34" charset="-122"/>
                  </a:rPr>
                  <a:t>University</a:t>
                </a:r>
              </a:p>
            </p:txBody>
          </p:sp>
        </mc:Choice>
        <mc:Fallback xmlns="">
          <p:sp>
            <p:nvSpPr>
              <p:cNvPr id="39" name="TextBox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075806"/>
                <a:ext cx="8496944" cy="1692771"/>
              </a:xfrm>
              <a:prstGeom prst="rect">
                <a:avLst/>
              </a:prstGeom>
              <a:blipFill rotWithShape="1">
                <a:blip r:embed="rId3"/>
                <a:stretch>
                  <a:fillRect l="-1363" t="-2888" b="-57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-35742" y="51470"/>
            <a:ext cx="91484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</a:rPr>
              <a:t> </a:t>
            </a:r>
            <a:r>
              <a:rPr lang="en-US" altLang="zh-CN" sz="3200" b="1" dirty="0" smtClean="0">
                <a:solidFill>
                  <a:schemeClr val="tx2"/>
                </a:solidFill>
              </a:rPr>
              <a:t>NPC </a:t>
            </a:r>
            <a:r>
              <a:rPr lang="en-US" altLang="zh-CN" sz="3200" b="1" dirty="0">
                <a:solidFill>
                  <a:schemeClr val="tx2"/>
                </a:solidFill>
              </a:rPr>
              <a:t>2020</a:t>
            </a:r>
            <a:endParaRPr lang="en-US" altLang="zh-CN" sz="3600" b="1" dirty="0">
              <a:solidFill>
                <a:schemeClr val="tx2"/>
              </a:solidFill>
            </a:endParaRPr>
          </a:p>
          <a:p>
            <a:r>
              <a:rPr lang="en-US" altLang="zh-CN" sz="2000" dirty="0" smtClean="0">
                <a:solidFill>
                  <a:schemeClr val="tx2"/>
                </a:solidFill>
              </a:rPr>
              <a:t>  The </a:t>
            </a:r>
            <a:r>
              <a:rPr lang="en-US" altLang="zh-CN" sz="2000" dirty="0">
                <a:solidFill>
                  <a:schemeClr val="tx2"/>
                </a:solidFill>
              </a:rPr>
              <a:t>17th Annual IFIP International Conference on Network and Parallel </a:t>
            </a:r>
            <a:r>
              <a:rPr lang="en-US" altLang="zh-CN" sz="2000" dirty="0" smtClean="0">
                <a:solidFill>
                  <a:schemeClr val="tx2"/>
                </a:solidFill>
              </a:rPr>
              <a:t>Computing</a:t>
            </a:r>
          </a:p>
          <a:p>
            <a:r>
              <a:rPr lang="en-US" altLang="zh-CN" sz="2000" dirty="0" smtClean="0">
                <a:solidFill>
                  <a:schemeClr val="tx2"/>
                </a:solidFill>
              </a:rPr>
              <a:t>  Zhengzhou</a:t>
            </a:r>
            <a:r>
              <a:rPr lang="en-US" altLang="zh-CN" sz="2000" dirty="0">
                <a:solidFill>
                  <a:schemeClr val="tx2"/>
                </a:solidFill>
              </a:rPr>
              <a:t>, C</a:t>
            </a:r>
            <a:r>
              <a:rPr lang="en-US" altLang="zh-CN" sz="2000" dirty="0" smtClean="0">
                <a:solidFill>
                  <a:schemeClr val="tx2"/>
                </a:solidFill>
              </a:rPr>
              <a:t>hina                                              2020.09.28 ~ 09.30   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95" y="0"/>
            <a:ext cx="1426065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638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28"/>
          <p:cNvSpPr txBox="1"/>
          <p:nvPr/>
        </p:nvSpPr>
        <p:spPr>
          <a:xfrm>
            <a:off x="0" y="1563638"/>
            <a:ext cx="9112692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Segmented Merge: A New Primitive for Parallel Sparse Matrix </a:t>
            </a:r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en-US" altLang="zh-CN" sz="3600" dirty="0">
                <a:solidFill>
                  <a:schemeClr val="bg1"/>
                </a:solidFill>
              </a:rPr>
              <a:t>Computations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62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9166"/>
            <a:ext cx="6438453" cy="43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5496" y="699166"/>
            <a:ext cx="4782270" cy="1152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1"/>
          <p:cNvSpPr>
            <a:spLocks noChangeArrowheads="1"/>
          </p:cNvSpPr>
          <p:nvPr/>
        </p:nvSpPr>
        <p:spPr bwMode="black">
          <a:xfrm>
            <a:off x="6372200" y="841395"/>
            <a:ext cx="2670051" cy="31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72576" tIns="36288" rIns="72576" bIns="36288" anchor="ctr">
            <a:spAutoFit/>
          </a:bodyPr>
          <a:lstStyle/>
          <a:p>
            <a:pPr>
              <a:defRPr/>
            </a:pPr>
            <a:r>
              <a:rPr lang="en-US" altLang="zh-CN" sz="1600" u="dbl" kern="0" dirty="0" smtClean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Step1.</a:t>
            </a:r>
            <a:r>
              <a:rPr lang="zh-CN" altLang="en-US" sz="1600" u="dbl" kern="0" dirty="0" smtClean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600" u="dbl" kern="0" dirty="0" smtClean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data </a:t>
            </a:r>
            <a:r>
              <a:rPr lang="en-US" altLang="zh-CN" sz="1600" u="dbl" kern="0" dirty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preprocessing</a:t>
            </a:r>
          </a:p>
        </p:txBody>
      </p:sp>
      <p:sp>
        <p:nvSpPr>
          <p:cNvPr id="6" name="矩形 5"/>
          <p:cNvSpPr/>
          <p:nvPr/>
        </p:nvSpPr>
        <p:spPr>
          <a:xfrm>
            <a:off x="6372200" y="1284011"/>
            <a:ext cx="26642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Firstly, the location of segments and </a:t>
            </a:r>
            <a:r>
              <a:rPr lang="en-US" altLang="zh-CN" dirty="0" smtClean="0"/>
              <a:t>sub-segments </a:t>
            </a:r>
            <a:r>
              <a:rPr lang="en-US" altLang="zh-CN" dirty="0"/>
              <a:t>is recorded, and then the workload is fixed for each thread. </a:t>
            </a:r>
            <a:r>
              <a:rPr lang="en-US" altLang="zh-CN" dirty="0" smtClean="0"/>
              <a:t>Finally, the partition strategy of the standard merge path algorithm is used to collect the information of the processed data for each thread.</a:t>
            </a:r>
            <a:endParaRPr lang="zh-CN" altLang="en-US" dirty="0"/>
          </a:p>
        </p:txBody>
      </p:sp>
      <p:sp>
        <p:nvSpPr>
          <p:cNvPr id="9" name="文本框 29"/>
          <p:cNvSpPr txBox="1"/>
          <p:nvPr/>
        </p:nvSpPr>
        <p:spPr>
          <a:xfrm>
            <a:off x="251520" y="19548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Parallel segmented merge algorithm</a:t>
            </a:r>
            <a:endParaRPr lang="zh-CN" altLang="en-US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43758"/>
            <a:ext cx="4716016" cy="252028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16016" y="2067694"/>
            <a:ext cx="1611982" cy="252028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13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grpSp>
        <p:nvGrpSpPr>
          <p:cNvPr id="10" name="网线"/>
          <p:cNvGrpSpPr>
            <a:grpSpLocks/>
          </p:cNvGrpSpPr>
          <p:nvPr/>
        </p:nvGrpSpPr>
        <p:grpSpPr bwMode="auto">
          <a:xfrm>
            <a:off x="-20744" y="1131590"/>
            <a:ext cx="3163922" cy="3329037"/>
            <a:chOff x="1937437" y="1332541"/>
            <a:chExt cx="3986578" cy="4192919"/>
          </a:xfrm>
        </p:grpSpPr>
        <p:sp>
          <p:nvSpPr>
            <p:cNvPr id="11" name="Line 16"/>
            <p:cNvSpPr>
              <a:spLocks noChangeShapeType="1"/>
            </p:cNvSpPr>
            <p:nvPr/>
          </p:nvSpPr>
          <p:spPr bwMode="gray">
            <a:xfrm>
              <a:off x="1937437" y="3430588"/>
              <a:ext cx="3986578" cy="0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gray">
            <a:xfrm>
              <a:off x="3931520" y="1332541"/>
              <a:ext cx="0" cy="4192919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2332760" y="1808648"/>
              <a:ext cx="3192756" cy="3216899"/>
            </a:xfrm>
            <a:prstGeom prst="ellipse">
              <a:avLst/>
            </a:prstGeom>
            <a:noFill/>
            <a:ln w="9525">
              <a:solidFill>
                <a:srgbClr val="B2B2B2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2135892" y="1600749"/>
              <a:ext cx="3608719" cy="3643808"/>
            </a:xfrm>
            <a:prstGeom prst="ellipse">
              <a:avLst/>
            </a:prstGeom>
            <a:noFill/>
            <a:ln w="19050">
              <a:solidFill>
                <a:srgbClr val="B2B2B2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15" name="标题"/>
          <p:cNvGrpSpPr>
            <a:grpSpLocks/>
          </p:cNvGrpSpPr>
          <p:nvPr/>
        </p:nvGrpSpPr>
        <p:grpSpPr bwMode="auto">
          <a:xfrm>
            <a:off x="495307" y="1731464"/>
            <a:ext cx="2117958" cy="2160256"/>
            <a:chOff x="579" y="1589"/>
            <a:chExt cx="1358" cy="1358"/>
          </a:xfrm>
          <a:solidFill>
            <a:srgbClr val="568D11"/>
          </a:solidFill>
        </p:grpSpPr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solidFill>
              <a:srgbClr val="112F70"/>
            </a:solidFill>
            <a:ln w="3810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B2B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</a:rPr>
                <a:t>Parallel </a:t>
              </a:r>
            </a:p>
            <a:p>
              <a:pPr algn="ctr">
                <a:defRPr/>
              </a:pPr>
              <a:r>
                <a:rPr lang="en-US" altLang="zh-CN" sz="20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</a:rPr>
                <a:t>segmented </a:t>
              </a:r>
            </a:p>
            <a:p>
              <a:pPr algn="ctr">
                <a:defRPr/>
              </a:pPr>
              <a:r>
                <a:rPr lang="en-US" altLang="zh-CN" sz="20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</a:rPr>
                <a:t>merge </a:t>
              </a:r>
              <a:r>
                <a:rPr lang="en-US" altLang="zh-CN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</a:rPr>
                <a:t>algorithm</a:t>
              </a:r>
              <a:endParaRPr lang="zh-CN" altLang="en-US" sz="20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22" name="文本2"/>
          <p:cNvSpPr>
            <a:spLocks noChangeArrowheads="1"/>
          </p:cNvSpPr>
          <p:nvPr/>
        </p:nvSpPr>
        <p:spPr bwMode="black">
          <a:xfrm>
            <a:off x="3203848" y="2342310"/>
            <a:ext cx="1483809" cy="71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72576" tIns="36288" rIns="72576" bIns="36288" anchor="ctr">
            <a:spAutoFit/>
          </a:bodyPr>
          <a:lstStyle/>
          <a:p>
            <a:pPr>
              <a:defRPr/>
            </a:pP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2</a:t>
            </a:r>
            <a:r>
              <a:rPr lang="en-US" altLang="zh-CN" sz="1400" kern="0" dirty="0" smtClean="0">
                <a:latin typeface="Arial" panose="020B0604020202020204" pitchFamily="34" charset="0"/>
                <a:ea typeface="微软雅黑" pitchFamily="34" charset="-122"/>
              </a:rPr>
              <a:t>. 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merging two </a:t>
            </a:r>
            <a:r>
              <a:rPr lang="en-US" altLang="zh-CN" sz="1400" kern="0" dirty="0" smtClean="0">
                <a:latin typeface="Arial" panose="020B0604020202020204" pitchFamily="34" charset="0"/>
                <a:ea typeface="微软雅黑" pitchFamily="34" charset="-122"/>
              </a:rPr>
              <a:t>sub-segments 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of each </a:t>
            </a:r>
            <a:r>
              <a:rPr lang="en-US" altLang="zh-CN" sz="1400" kern="0" dirty="0" smtClean="0">
                <a:latin typeface="Arial" panose="020B0604020202020204" pitchFamily="34" charset="0"/>
                <a:ea typeface="微软雅黑" pitchFamily="34" charset="-122"/>
              </a:rPr>
              <a:t>thread</a:t>
            </a:r>
            <a:endParaRPr lang="en-US" altLang="zh-CN" sz="1400" kern="0" dirty="0"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23" name="文本1"/>
          <p:cNvSpPr>
            <a:spLocks noChangeArrowheads="1"/>
          </p:cNvSpPr>
          <p:nvPr/>
        </p:nvSpPr>
        <p:spPr bwMode="black">
          <a:xfrm>
            <a:off x="2645236" y="1607094"/>
            <a:ext cx="1854756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>
              <a:defRPr/>
            </a:pPr>
            <a:r>
              <a:rPr lang="en-US" altLang="zh-CN" sz="1400" kern="0" dirty="0" smtClean="0">
                <a:latin typeface="Arial" panose="020B0604020202020204" pitchFamily="34" charset="0"/>
                <a:ea typeface="微软雅黑" pitchFamily="34" charset="-122"/>
              </a:rPr>
              <a:t>1.</a:t>
            </a:r>
            <a:r>
              <a:rPr lang="zh-CN" altLang="en-US" sz="1400" kern="0" dirty="0" smtClean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400" kern="0" dirty="0" smtClean="0">
                <a:latin typeface="Arial" panose="020B0604020202020204" pitchFamily="34" charset="0"/>
                <a:ea typeface="微软雅黑" pitchFamily="34" charset="-122"/>
              </a:rPr>
              <a:t>data 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preprocessing</a:t>
            </a:r>
          </a:p>
        </p:txBody>
      </p:sp>
      <p:grpSp>
        <p:nvGrpSpPr>
          <p:cNvPr id="24" name="圆圈1"/>
          <p:cNvGrpSpPr>
            <a:grpSpLocks/>
          </p:cNvGrpSpPr>
          <p:nvPr/>
        </p:nvGrpSpPr>
        <p:grpSpPr bwMode="auto">
          <a:xfrm>
            <a:off x="2342671" y="1632499"/>
            <a:ext cx="302565" cy="302549"/>
            <a:chOff x="2928" y="2208"/>
            <a:chExt cx="262" cy="262"/>
          </a:xfrm>
          <a:solidFill>
            <a:srgbClr val="568D11"/>
          </a:solidFill>
        </p:grpSpPr>
        <p:sp>
          <p:nvSpPr>
            <p:cNvPr id="25" name="Oval 1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gray">
            <a:xfrm>
              <a:off x="2953" y="2230"/>
              <a:ext cx="218" cy="218"/>
            </a:xfrm>
            <a:prstGeom prst="ellipse">
              <a:avLst/>
            </a:prstGeom>
            <a:solidFill>
              <a:srgbClr val="112F70"/>
            </a:solidFill>
            <a:ln w="12700">
              <a:solidFill>
                <a:srgbClr val="112F7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27" name="圆圈2"/>
          <p:cNvGrpSpPr>
            <a:grpSpLocks/>
          </p:cNvGrpSpPr>
          <p:nvPr/>
        </p:nvGrpSpPr>
        <p:grpSpPr bwMode="auto">
          <a:xfrm>
            <a:off x="2801765" y="2644833"/>
            <a:ext cx="302565" cy="302549"/>
            <a:chOff x="2928" y="2208"/>
            <a:chExt cx="262" cy="26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36" name="圆圈4"/>
          <p:cNvGrpSpPr>
            <a:grpSpLocks/>
          </p:cNvGrpSpPr>
          <p:nvPr/>
        </p:nvGrpSpPr>
        <p:grpSpPr bwMode="auto">
          <a:xfrm>
            <a:off x="2375756" y="3628751"/>
            <a:ext cx="302565" cy="302549"/>
            <a:chOff x="2928" y="2208"/>
            <a:chExt cx="262" cy="262"/>
          </a:xfrm>
          <a:solidFill>
            <a:srgbClr val="0070C0"/>
          </a:solidFill>
        </p:grpSpPr>
        <p:sp>
          <p:nvSpPr>
            <p:cNvPr id="37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gray">
            <a:xfrm>
              <a:off x="2951" y="2230"/>
              <a:ext cx="218" cy="218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33" name="文本框 29"/>
          <p:cNvSpPr txBox="1"/>
          <p:nvPr/>
        </p:nvSpPr>
        <p:spPr>
          <a:xfrm>
            <a:off x="251520" y="19548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Parallel segmented merge algorithm</a:t>
            </a:r>
            <a:endParaRPr lang="zh-CN" altLang="en-US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57" y="1131590"/>
            <a:ext cx="4458658" cy="349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932040" y="1815774"/>
            <a:ext cx="3816424" cy="176408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88024" y="1783773"/>
            <a:ext cx="4248472" cy="22799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24328" y="3059265"/>
            <a:ext cx="79208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step1</a:t>
            </a:r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44408" y="365187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step2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436096" y="3891720"/>
            <a:ext cx="338437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74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9166"/>
            <a:ext cx="6438453" cy="43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636391" y="1995686"/>
            <a:ext cx="1519785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1"/>
          <p:cNvSpPr>
            <a:spLocks noChangeArrowheads="1"/>
          </p:cNvSpPr>
          <p:nvPr/>
        </p:nvSpPr>
        <p:spPr bwMode="black">
          <a:xfrm>
            <a:off x="6473948" y="627534"/>
            <a:ext cx="2670051" cy="56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72576" tIns="36288" rIns="72576" bIns="36288" anchor="ctr">
            <a:spAutoFit/>
          </a:bodyPr>
          <a:lstStyle/>
          <a:p>
            <a:pPr>
              <a:defRPr/>
            </a:pPr>
            <a:r>
              <a:rPr lang="en-US" altLang="zh-CN" sz="1600" u="sng" kern="0" dirty="0" smtClean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Step2.</a:t>
            </a:r>
            <a:r>
              <a:rPr lang="zh-CN" altLang="en-US" sz="1600" u="sng" kern="0" dirty="0" smtClean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600" u="sng" kern="0" dirty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merging two </a:t>
            </a:r>
            <a:r>
              <a:rPr lang="en-US" altLang="zh-CN" sz="1600" u="sng" kern="0" dirty="0" smtClean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sub-segments </a:t>
            </a:r>
            <a:r>
              <a:rPr lang="en-US" altLang="zh-CN" sz="1600" u="sng" kern="0" dirty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of each </a:t>
            </a:r>
            <a:r>
              <a:rPr lang="en-US" altLang="zh-CN" sz="1600" u="sng" kern="0" dirty="0" smtClean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thread</a:t>
            </a:r>
            <a:endParaRPr lang="en-US" altLang="zh-CN" sz="1600" u="sng" kern="0" dirty="0">
              <a:solidFill>
                <a:srgbClr val="112F70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431954" y="1275606"/>
                <a:ext cx="2748558" cy="3435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/>
                  <a:t>A single thread already </a:t>
                </a:r>
                <a:r>
                  <a:rPr lang="en-US" altLang="zh-CN" dirty="0"/>
                  <a:t>contains all the information needed to perform the merge operation and can effectively </a:t>
                </a:r>
                <a:r>
                  <a:rPr lang="en-US" altLang="zh-CN" dirty="0" smtClean="0"/>
                  <a:t>merge two ordered sub-segments. The merging operation of sub-segments is usually completed by multiple threads, which merge sub-segments through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dirty="0">
                            <a:solidFill>
                              <a:srgbClr val="FF0000"/>
                            </a:solidFill>
                          </a:rPr>
                          <m:t>merge</m:t>
                        </m:r>
                        <m:r>
                          <m:rPr>
                            <m:nor/>
                          </m:rPr>
                          <a:rPr lang="en-US" altLang="zh-CN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dirty="0">
                            <a:solidFill>
                              <a:srgbClr val="FF0000"/>
                            </a:solidFill>
                          </a:rPr>
                          <m:t>path</m:t>
                        </m:r>
                        <m:r>
                          <m:rPr>
                            <m:nor/>
                          </m:rPr>
                          <a:rPr lang="en-US" altLang="zh-CN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dirty="0">
                            <a:solidFill>
                              <a:srgbClr val="FF0000"/>
                            </a:solidFill>
                          </a:rPr>
                          <m:t>algorithm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954" y="1275606"/>
                <a:ext cx="2748558" cy="3435556"/>
              </a:xfrm>
              <a:prstGeom prst="rect">
                <a:avLst/>
              </a:prstGeom>
              <a:blipFill rotWithShape="1">
                <a:blip r:embed="rId4"/>
                <a:stretch>
                  <a:fillRect l="-1774" t="-887" r="-3104" b="-1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29"/>
          <p:cNvSpPr txBox="1"/>
          <p:nvPr/>
        </p:nvSpPr>
        <p:spPr>
          <a:xfrm>
            <a:off x="251520" y="19548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Parallel segmented merge algorithm</a:t>
            </a:r>
            <a:endParaRPr lang="zh-CN" altLang="en-US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51920" y="8572"/>
            <a:ext cx="54128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1. Green</a:t>
            </a:r>
            <a:r>
              <a:rPr lang="en-US" altLang="zh-CN" sz="1400" dirty="0"/>
              <a:t>, O., McColl, R., Bader, D.A.: GPU Merge Path: A GPU Merging Algorithm</a:t>
            </a:r>
            <a:r>
              <a:rPr lang="en-US" altLang="zh-CN" sz="1400" dirty="0" smtClean="0"/>
              <a:t>. In</a:t>
            </a:r>
            <a:r>
              <a:rPr lang="en-US" altLang="zh-CN" sz="1400" dirty="0"/>
              <a:t>: Proceedings of the 26th ACM International Conference on Supercomputing. pp.331–340. ICS ’12 </a:t>
            </a:r>
            <a:r>
              <a:rPr lang="en-US" altLang="zh-CN" sz="1400" dirty="0" smtClean="0"/>
              <a:t>(2012</a:t>
            </a:r>
            <a:r>
              <a:rPr lang="zh-CN" altLang="en-US" sz="1400" dirty="0" smtClean="0"/>
              <a:t>）</a:t>
            </a:r>
            <a:endParaRPr lang="zh-CN" altLang="en-US" sz="1400" dirty="0"/>
          </a:p>
        </p:txBody>
      </p:sp>
      <p:sp>
        <p:nvSpPr>
          <p:cNvPr id="14" name="椭圆形标注 13"/>
          <p:cNvSpPr/>
          <p:nvPr/>
        </p:nvSpPr>
        <p:spPr>
          <a:xfrm>
            <a:off x="5047548" y="1275606"/>
            <a:ext cx="1260140" cy="463588"/>
          </a:xfrm>
          <a:prstGeom prst="wedgeEllipseCallout">
            <a:avLst>
              <a:gd name="adj1" fmla="val -12629"/>
              <a:gd name="adj2" fmla="val 2831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3244" y="132273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path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7504" y="843558"/>
            <a:ext cx="4528887" cy="4236937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716016" y="3219822"/>
            <a:ext cx="1392627" cy="1368152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687506" y="2355726"/>
            <a:ext cx="331532" cy="711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24400" y="2023508"/>
            <a:ext cx="1224136" cy="3322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45588" y="2374776"/>
            <a:ext cx="1210588" cy="6922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158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grpSp>
        <p:nvGrpSpPr>
          <p:cNvPr id="10" name="网线"/>
          <p:cNvGrpSpPr>
            <a:grpSpLocks/>
          </p:cNvGrpSpPr>
          <p:nvPr/>
        </p:nvGrpSpPr>
        <p:grpSpPr bwMode="auto">
          <a:xfrm>
            <a:off x="-20744" y="1131590"/>
            <a:ext cx="3163922" cy="3329037"/>
            <a:chOff x="1937437" y="1332541"/>
            <a:chExt cx="3986578" cy="4192919"/>
          </a:xfrm>
        </p:grpSpPr>
        <p:sp>
          <p:nvSpPr>
            <p:cNvPr id="11" name="Line 16"/>
            <p:cNvSpPr>
              <a:spLocks noChangeShapeType="1"/>
            </p:cNvSpPr>
            <p:nvPr/>
          </p:nvSpPr>
          <p:spPr bwMode="gray">
            <a:xfrm>
              <a:off x="1937437" y="3430588"/>
              <a:ext cx="3986578" cy="0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gray">
            <a:xfrm>
              <a:off x="3931520" y="1332541"/>
              <a:ext cx="0" cy="4192919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2332760" y="1808648"/>
              <a:ext cx="3192756" cy="3216899"/>
            </a:xfrm>
            <a:prstGeom prst="ellipse">
              <a:avLst/>
            </a:prstGeom>
            <a:noFill/>
            <a:ln w="9525">
              <a:solidFill>
                <a:srgbClr val="B2B2B2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2135892" y="1600749"/>
              <a:ext cx="3608719" cy="3643808"/>
            </a:xfrm>
            <a:prstGeom prst="ellipse">
              <a:avLst/>
            </a:prstGeom>
            <a:noFill/>
            <a:ln w="19050">
              <a:solidFill>
                <a:srgbClr val="B2B2B2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15" name="标题"/>
          <p:cNvGrpSpPr>
            <a:grpSpLocks/>
          </p:cNvGrpSpPr>
          <p:nvPr/>
        </p:nvGrpSpPr>
        <p:grpSpPr bwMode="auto">
          <a:xfrm>
            <a:off x="495307" y="1731464"/>
            <a:ext cx="2117958" cy="2160256"/>
            <a:chOff x="579" y="1589"/>
            <a:chExt cx="1358" cy="1358"/>
          </a:xfrm>
          <a:solidFill>
            <a:srgbClr val="568D11"/>
          </a:solidFill>
        </p:grpSpPr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solidFill>
              <a:srgbClr val="112F70"/>
            </a:solidFill>
            <a:ln w="3810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B2B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</a:rPr>
                <a:t>Parallel </a:t>
              </a:r>
            </a:p>
            <a:p>
              <a:pPr algn="ctr">
                <a:defRPr/>
              </a:pPr>
              <a:r>
                <a:rPr lang="en-US" altLang="zh-CN" sz="20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</a:rPr>
                <a:t>segmented </a:t>
              </a:r>
            </a:p>
            <a:p>
              <a:pPr algn="ctr">
                <a:defRPr/>
              </a:pPr>
              <a:r>
                <a:rPr lang="en-US" altLang="zh-CN" sz="20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</a:rPr>
                <a:t>merge </a:t>
              </a:r>
              <a:r>
                <a:rPr lang="en-US" altLang="zh-CN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</a:rPr>
                <a:t>algorithm</a:t>
              </a:r>
              <a:endParaRPr lang="zh-CN" altLang="en-US" sz="20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20" name="文本4"/>
          <p:cNvSpPr>
            <a:spLocks noChangeArrowheads="1"/>
          </p:cNvSpPr>
          <p:nvPr/>
        </p:nvSpPr>
        <p:spPr bwMode="black">
          <a:xfrm>
            <a:off x="2832901" y="3424190"/>
            <a:ext cx="1854756" cy="93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>
              <a:defRPr/>
            </a:pP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3</a:t>
            </a:r>
            <a:r>
              <a:rPr lang="en-US" altLang="zh-CN" sz="1400" kern="0" dirty="0" smtClean="0">
                <a:latin typeface="Arial" panose="020B0604020202020204" pitchFamily="34" charset="0"/>
                <a:ea typeface="微软雅黑" pitchFamily="34" charset="-122"/>
              </a:rPr>
              <a:t>. 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merging sub-segments on binary tree in an iterative way</a:t>
            </a:r>
          </a:p>
        </p:txBody>
      </p:sp>
      <p:sp>
        <p:nvSpPr>
          <p:cNvPr id="22" name="文本2"/>
          <p:cNvSpPr>
            <a:spLocks noChangeArrowheads="1"/>
          </p:cNvSpPr>
          <p:nvPr/>
        </p:nvSpPr>
        <p:spPr bwMode="black">
          <a:xfrm>
            <a:off x="3203848" y="2342310"/>
            <a:ext cx="1483809" cy="71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72576" tIns="36288" rIns="72576" bIns="36288" anchor="ctr">
            <a:spAutoFit/>
          </a:bodyPr>
          <a:lstStyle/>
          <a:p>
            <a:pPr>
              <a:defRPr/>
            </a:pP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2</a:t>
            </a:r>
            <a:r>
              <a:rPr lang="en-US" altLang="zh-CN" sz="1400" kern="0" dirty="0" smtClean="0">
                <a:latin typeface="Arial" panose="020B0604020202020204" pitchFamily="34" charset="0"/>
                <a:ea typeface="微软雅黑" pitchFamily="34" charset="-122"/>
              </a:rPr>
              <a:t>. 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merging two sub-segments of each </a:t>
            </a:r>
            <a:r>
              <a:rPr lang="en-US" altLang="zh-CN" sz="1400" kern="0" dirty="0" smtClean="0">
                <a:latin typeface="Arial" panose="020B0604020202020204" pitchFamily="34" charset="0"/>
                <a:ea typeface="微软雅黑" pitchFamily="34" charset="-122"/>
              </a:rPr>
              <a:t>thread</a:t>
            </a:r>
            <a:endParaRPr lang="en-US" altLang="zh-CN" sz="1400" kern="0" dirty="0"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23" name="文本1"/>
          <p:cNvSpPr>
            <a:spLocks noChangeArrowheads="1"/>
          </p:cNvSpPr>
          <p:nvPr/>
        </p:nvSpPr>
        <p:spPr bwMode="black">
          <a:xfrm>
            <a:off x="2645236" y="1607094"/>
            <a:ext cx="1854756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>
              <a:defRPr/>
            </a:pPr>
            <a:r>
              <a:rPr lang="en-US" altLang="zh-CN" sz="1400" kern="0" dirty="0" smtClean="0">
                <a:latin typeface="Arial" panose="020B0604020202020204" pitchFamily="34" charset="0"/>
                <a:ea typeface="微软雅黑" pitchFamily="34" charset="-122"/>
              </a:rPr>
              <a:t>1.</a:t>
            </a:r>
            <a:r>
              <a:rPr lang="zh-CN" altLang="en-US" sz="1400" kern="0" dirty="0" smtClean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400" kern="0" dirty="0" smtClean="0">
                <a:latin typeface="Arial" panose="020B0604020202020204" pitchFamily="34" charset="0"/>
                <a:ea typeface="微软雅黑" pitchFamily="34" charset="-122"/>
              </a:rPr>
              <a:t>data 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preprocessing</a:t>
            </a:r>
          </a:p>
        </p:txBody>
      </p:sp>
      <p:grpSp>
        <p:nvGrpSpPr>
          <p:cNvPr id="24" name="圆圈1"/>
          <p:cNvGrpSpPr>
            <a:grpSpLocks/>
          </p:cNvGrpSpPr>
          <p:nvPr/>
        </p:nvGrpSpPr>
        <p:grpSpPr bwMode="auto">
          <a:xfrm>
            <a:off x="2342671" y="1632499"/>
            <a:ext cx="302565" cy="302549"/>
            <a:chOff x="2928" y="2208"/>
            <a:chExt cx="262" cy="262"/>
          </a:xfrm>
          <a:solidFill>
            <a:srgbClr val="568D11"/>
          </a:solidFill>
        </p:grpSpPr>
        <p:sp>
          <p:nvSpPr>
            <p:cNvPr id="25" name="Oval 1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gray">
            <a:xfrm>
              <a:off x="2953" y="2230"/>
              <a:ext cx="218" cy="218"/>
            </a:xfrm>
            <a:prstGeom prst="ellipse">
              <a:avLst/>
            </a:prstGeom>
            <a:solidFill>
              <a:srgbClr val="112F70"/>
            </a:solidFill>
            <a:ln w="12700">
              <a:solidFill>
                <a:srgbClr val="112F7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27" name="圆圈2"/>
          <p:cNvGrpSpPr>
            <a:grpSpLocks/>
          </p:cNvGrpSpPr>
          <p:nvPr/>
        </p:nvGrpSpPr>
        <p:grpSpPr bwMode="auto">
          <a:xfrm>
            <a:off x="2801765" y="2644833"/>
            <a:ext cx="302565" cy="302549"/>
            <a:chOff x="2928" y="2208"/>
            <a:chExt cx="262" cy="26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36" name="圆圈4"/>
          <p:cNvGrpSpPr>
            <a:grpSpLocks/>
          </p:cNvGrpSpPr>
          <p:nvPr/>
        </p:nvGrpSpPr>
        <p:grpSpPr bwMode="auto">
          <a:xfrm>
            <a:off x="2375756" y="3628751"/>
            <a:ext cx="302565" cy="302549"/>
            <a:chOff x="2928" y="2208"/>
            <a:chExt cx="262" cy="262"/>
          </a:xfrm>
          <a:solidFill>
            <a:srgbClr val="0070C0"/>
          </a:solidFill>
        </p:grpSpPr>
        <p:sp>
          <p:nvSpPr>
            <p:cNvPr id="37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gray">
            <a:xfrm>
              <a:off x="2951" y="2230"/>
              <a:ext cx="218" cy="218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33" name="文本框 29"/>
          <p:cNvSpPr txBox="1"/>
          <p:nvPr/>
        </p:nvSpPr>
        <p:spPr>
          <a:xfrm>
            <a:off x="251520" y="19548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Parallel segmented merge algorithm</a:t>
            </a:r>
            <a:endParaRPr lang="zh-CN" altLang="en-US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57" y="1131590"/>
            <a:ext cx="4458658" cy="349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932040" y="1815774"/>
            <a:ext cx="3816424" cy="176408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88024" y="1783773"/>
            <a:ext cx="4248472" cy="22799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87657" y="1657904"/>
            <a:ext cx="4456343" cy="280272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24328" y="3059265"/>
            <a:ext cx="79208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step1</a:t>
            </a:r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44408" y="365187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step2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44408" y="407462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Step3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下弧形箭头 20"/>
          <p:cNvSpPr/>
          <p:nvPr/>
        </p:nvSpPr>
        <p:spPr>
          <a:xfrm>
            <a:off x="4612010" y="1694683"/>
            <a:ext cx="288032" cy="2729163"/>
          </a:xfrm>
          <a:prstGeom prst="curved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74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9166"/>
            <a:ext cx="6438453" cy="43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51372" y="1635646"/>
            <a:ext cx="4492635" cy="3448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1"/>
          <p:cNvSpPr>
            <a:spLocks noChangeArrowheads="1"/>
          </p:cNvSpPr>
          <p:nvPr/>
        </p:nvSpPr>
        <p:spPr bwMode="black">
          <a:xfrm>
            <a:off x="6473948" y="607673"/>
            <a:ext cx="2670051" cy="8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72576" tIns="36288" rIns="72576" bIns="36288" anchor="ctr">
            <a:spAutoFit/>
          </a:bodyPr>
          <a:lstStyle/>
          <a:p>
            <a:pPr>
              <a:defRPr/>
            </a:pPr>
            <a:r>
              <a:rPr lang="en-US" altLang="zh-CN" sz="1600" u="sng" kern="0" dirty="0" smtClean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Step3.</a:t>
            </a:r>
            <a:r>
              <a:rPr lang="zh-CN" altLang="en-US" sz="1600" u="sng" kern="0" dirty="0" smtClean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600" u="sng" kern="0" dirty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merging sub-segments on binary tree in an iterative way</a:t>
            </a:r>
          </a:p>
        </p:txBody>
      </p:sp>
      <p:sp>
        <p:nvSpPr>
          <p:cNvPr id="4" name="矩形 3"/>
          <p:cNvSpPr/>
          <p:nvPr/>
        </p:nvSpPr>
        <p:spPr>
          <a:xfrm>
            <a:off x="6473948" y="1520661"/>
            <a:ext cx="2502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Each </a:t>
            </a:r>
            <a:r>
              <a:rPr lang="en-US" altLang="zh-CN" dirty="0" smtClean="0"/>
              <a:t>sub-segment </a:t>
            </a:r>
            <a:r>
              <a:rPr lang="en-US" altLang="zh-CN" dirty="0"/>
              <a:t>of the same segment can be merged as a leaf node of the binary tree, which may require multiple iterations. When there is only one </a:t>
            </a:r>
            <a:r>
              <a:rPr lang="en-US" altLang="zh-CN" dirty="0" smtClean="0"/>
              <a:t>sub-segment </a:t>
            </a:r>
            <a:r>
              <a:rPr lang="en-US" altLang="zh-CN" dirty="0"/>
              <a:t>in the segment, the iteration is finished and the segment merging is completed.</a:t>
            </a:r>
            <a:endParaRPr lang="zh-CN" altLang="en-US" dirty="0"/>
          </a:p>
        </p:txBody>
      </p:sp>
      <p:sp>
        <p:nvSpPr>
          <p:cNvPr id="9" name="文本框 29"/>
          <p:cNvSpPr txBox="1"/>
          <p:nvPr/>
        </p:nvSpPr>
        <p:spPr>
          <a:xfrm>
            <a:off x="251520" y="19548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Parallel segmented merge algorithm</a:t>
            </a:r>
            <a:endParaRPr lang="zh-CN" altLang="en-US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504" y="843559"/>
            <a:ext cx="4528887" cy="792088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716016" y="2067694"/>
            <a:ext cx="1611982" cy="252028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0942" y="3395470"/>
            <a:ext cx="4608512" cy="1647862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9166"/>
            <a:ext cx="6438453" cy="43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51372" y="1635646"/>
            <a:ext cx="4492635" cy="3448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1"/>
          <p:cNvSpPr>
            <a:spLocks noChangeArrowheads="1"/>
          </p:cNvSpPr>
          <p:nvPr/>
        </p:nvSpPr>
        <p:spPr bwMode="black">
          <a:xfrm>
            <a:off x="6473948" y="607673"/>
            <a:ext cx="2670051" cy="8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72576" tIns="36288" rIns="72576" bIns="36288" anchor="ctr">
            <a:spAutoFit/>
          </a:bodyPr>
          <a:lstStyle/>
          <a:p>
            <a:pPr>
              <a:defRPr/>
            </a:pPr>
            <a:r>
              <a:rPr lang="en-US" altLang="zh-CN" sz="1600" u="sng" kern="0" dirty="0" smtClean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Step3.</a:t>
            </a:r>
            <a:r>
              <a:rPr lang="zh-CN" altLang="en-US" sz="1600" u="sng" kern="0" dirty="0" smtClean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600" u="sng" kern="0" dirty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merging sub-segments on binary tree in an iterative way</a:t>
            </a:r>
          </a:p>
        </p:txBody>
      </p:sp>
      <p:sp>
        <p:nvSpPr>
          <p:cNvPr id="4" name="矩形 3"/>
          <p:cNvSpPr/>
          <p:nvPr/>
        </p:nvSpPr>
        <p:spPr>
          <a:xfrm>
            <a:off x="6473948" y="1520661"/>
            <a:ext cx="2502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Each </a:t>
            </a:r>
            <a:r>
              <a:rPr lang="en-US" altLang="zh-CN" dirty="0" smtClean="0"/>
              <a:t>sub-segment </a:t>
            </a:r>
            <a:r>
              <a:rPr lang="en-US" altLang="zh-CN" dirty="0"/>
              <a:t>of the same segment can be merged as a leaf node of the binary tree, which may require multiple iterations. When there is only one </a:t>
            </a:r>
            <a:r>
              <a:rPr lang="en-US" altLang="zh-CN" dirty="0" smtClean="0"/>
              <a:t>sub-segment </a:t>
            </a:r>
            <a:r>
              <a:rPr lang="en-US" altLang="zh-CN" dirty="0"/>
              <a:t>in the segment, the iteration is finished and the segment merging is completed.</a:t>
            </a:r>
            <a:endParaRPr lang="zh-CN" altLang="en-US" dirty="0"/>
          </a:p>
        </p:txBody>
      </p:sp>
      <p:sp>
        <p:nvSpPr>
          <p:cNvPr id="9" name="文本框 29"/>
          <p:cNvSpPr txBox="1"/>
          <p:nvPr/>
        </p:nvSpPr>
        <p:spPr>
          <a:xfrm>
            <a:off x="251520" y="19548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Parallel segmented merge algorithm</a:t>
            </a:r>
            <a:endParaRPr lang="zh-CN" altLang="en-US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504" y="843559"/>
            <a:ext cx="4528887" cy="792088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716016" y="2067694"/>
            <a:ext cx="1611982" cy="252028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7504" y="1712553"/>
            <a:ext cx="4608512" cy="99979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7504" y="4155926"/>
            <a:ext cx="4608512" cy="99979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3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9166"/>
            <a:ext cx="6438453" cy="43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51372" y="1635646"/>
            <a:ext cx="4492635" cy="3448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1"/>
          <p:cNvSpPr>
            <a:spLocks noChangeArrowheads="1"/>
          </p:cNvSpPr>
          <p:nvPr/>
        </p:nvSpPr>
        <p:spPr bwMode="black">
          <a:xfrm>
            <a:off x="6473948" y="607673"/>
            <a:ext cx="2670051" cy="8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72576" tIns="36288" rIns="72576" bIns="36288" anchor="ctr">
            <a:spAutoFit/>
          </a:bodyPr>
          <a:lstStyle/>
          <a:p>
            <a:pPr>
              <a:defRPr/>
            </a:pPr>
            <a:r>
              <a:rPr lang="en-US" altLang="zh-CN" sz="1600" u="sng" kern="0" dirty="0" smtClean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Step3.</a:t>
            </a:r>
            <a:r>
              <a:rPr lang="zh-CN" altLang="en-US" sz="1600" u="sng" kern="0" dirty="0" smtClean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600" u="sng" kern="0" dirty="0">
                <a:solidFill>
                  <a:srgbClr val="112F70"/>
                </a:solidFill>
                <a:latin typeface="Arial" panose="020B0604020202020204" pitchFamily="34" charset="0"/>
                <a:ea typeface="微软雅黑" pitchFamily="34" charset="-122"/>
              </a:rPr>
              <a:t>merging sub-segments on binary tree in an iterative way</a:t>
            </a:r>
          </a:p>
        </p:txBody>
      </p:sp>
      <p:sp>
        <p:nvSpPr>
          <p:cNvPr id="4" name="矩形 3"/>
          <p:cNvSpPr/>
          <p:nvPr/>
        </p:nvSpPr>
        <p:spPr>
          <a:xfrm>
            <a:off x="6473948" y="1520661"/>
            <a:ext cx="2502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Each </a:t>
            </a:r>
            <a:r>
              <a:rPr lang="en-US" altLang="zh-CN" dirty="0" smtClean="0"/>
              <a:t>sub-segment </a:t>
            </a:r>
            <a:r>
              <a:rPr lang="en-US" altLang="zh-CN" dirty="0"/>
              <a:t>of the same segment can be merged as a leaf node of the binary tree, which may require multiple iterations. When there is only one </a:t>
            </a:r>
            <a:r>
              <a:rPr lang="en-US" altLang="zh-CN" dirty="0" smtClean="0"/>
              <a:t>sub-segment </a:t>
            </a:r>
            <a:r>
              <a:rPr lang="en-US" altLang="zh-CN" dirty="0"/>
              <a:t>in the segment, the iteration is finished and the segment merging is completed.</a:t>
            </a:r>
            <a:endParaRPr lang="zh-CN" altLang="en-US" dirty="0"/>
          </a:p>
        </p:txBody>
      </p:sp>
      <p:sp>
        <p:nvSpPr>
          <p:cNvPr id="9" name="文本框 29"/>
          <p:cNvSpPr txBox="1"/>
          <p:nvPr/>
        </p:nvSpPr>
        <p:spPr>
          <a:xfrm>
            <a:off x="251520" y="19548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Parallel segmented merge algorithm</a:t>
            </a:r>
            <a:endParaRPr lang="zh-CN" altLang="en-US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504" y="843559"/>
            <a:ext cx="4528887" cy="792088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716016" y="2067694"/>
            <a:ext cx="1611982" cy="252028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7505" y="1635646"/>
            <a:ext cx="4608512" cy="1647862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3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1670"/>
            <a:ext cx="3228536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115616" y="2164797"/>
            <a:ext cx="206941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02392" y="1851670"/>
            <a:ext cx="305972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851920" y="1851670"/>
            <a:ext cx="3408818" cy="130035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000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Performance </a:t>
            </a:r>
            <a:endParaRPr lang="en-US" altLang="zh-CN" sz="4000" dirty="0" smtClean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 sz="40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valuation</a:t>
            </a:r>
            <a:endParaRPr lang="en-US" altLang="zh-CN" sz="40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51520" y="19548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Performance </a:t>
            </a:r>
            <a:r>
              <a:rPr lang="en-US" altLang="zh-CN" sz="1600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valuation</a:t>
            </a:r>
            <a:endParaRPr lang="en-US" altLang="zh-CN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0" y="699542"/>
            <a:ext cx="8784976" cy="264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683568" y="3348169"/>
            <a:ext cx="79903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Dataset: 956 </a:t>
            </a:r>
            <a:r>
              <a:rPr lang="en-US" altLang="zh-CN" sz="2400" dirty="0"/>
              <a:t>sparse matrices downloaded from the 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SuiteSparse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Matrix </a:t>
            </a:r>
            <a:r>
              <a:rPr lang="en-US" altLang="zh-CN" sz="2400" dirty="0" smtClean="0"/>
              <a:t>Collection. </a:t>
            </a:r>
            <a:r>
              <a:rPr lang="en-US" altLang="zh-CN" sz="2400" dirty="0"/>
              <a:t>(We select all 956 relatively large matrices of no less than 100,000 and no more than 200,000,000 nonzero entries for the experiment</a:t>
            </a:r>
            <a:r>
              <a:rPr lang="en-US" altLang="zh-CN" sz="24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9623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51520" y="19548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Performance evaluation</a:t>
            </a:r>
            <a:endParaRPr lang="en-US" altLang="zh-CN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79512" y="411510"/>
                <a:ext cx="8140978" cy="571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dirty="0"/>
                          <m:t>SpTRANS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 (A=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dirty="0"/>
                          <m:t>A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000" dirty="0"/>
                      <m:t>)</m:t>
                    </m:r>
                  </m:oMath>
                </a14:m>
                <a:endParaRPr lang="en-US" altLang="zh-CN" sz="2000" dirty="0" smtClean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11510"/>
                <a:ext cx="8140978" cy="571054"/>
              </a:xfrm>
              <a:prstGeom prst="rect">
                <a:avLst/>
              </a:prstGeom>
              <a:blipFill rotWithShape="1">
                <a:blip r:embed="rId3"/>
                <a:stretch>
                  <a:fillRect l="-150"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203927"/>
              </p:ext>
            </p:extLst>
          </p:nvPr>
        </p:nvGraphicFramePr>
        <p:xfrm>
          <a:off x="607486" y="1059582"/>
          <a:ext cx="194829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073"/>
                <a:gridCol w="487073"/>
                <a:gridCol w="487073"/>
                <a:gridCol w="4870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040393"/>
              </p:ext>
            </p:extLst>
          </p:nvPr>
        </p:nvGraphicFramePr>
        <p:xfrm>
          <a:off x="611560" y="3075806"/>
          <a:ext cx="194829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073"/>
                <a:gridCol w="487073"/>
                <a:gridCol w="487073"/>
                <a:gridCol w="4870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下箭头 2"/>
          <p:cNvSpPr/>
          <p:nvPr/>
        </p:nvSpPr>
        <p:spPr>
          <a:xfrm>
            <a:off x="1475656" y="2571750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112F70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051711"/>
              </p:ext>
            </p:extLst>
          </p:nvPr>
        </p:nvGraphicFramePr>
        <p:xfrm>
          <a:off x="5576036" y="1059582"/>
          <a:ext cx="194829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073"/>
                <a:gridCol w="487073"/>
                <a:gridCol w="487073"/>
                <a:gridCol w="4870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105958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Step1  </a:t>
            </a:r>
            <a:r>
              <a:rPr lang="en-US" altLang="zh-CN" dirty="0" err="1" smtClean="0"/>
              <a:t>atomicadd</a:t>
            </a:r>
            <a:endParaRPr lang="zh-CN" altLang="en-US" dirty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75644"/>
              </p:ext>
            </p:extLst>
          </p:nvPr>
        </p:nvGraphicFramePr>
        <p:xfrm>
          <a:off x="5580112" y="1552838"/>
          <a:ext cx="2448270" cy="37084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489654"/>
                <a:gridCol w="489654"/>
                <a:gridCol w="489654"/>
                <a:gridCol w="489654"/>
                <a:gridCol w="4896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11960" y="156363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prefixsum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91880" y="199568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Step2  </a:t>
            </a:r>
            <a:r>
              <a:rPr lang="en-US" altLang="zh-CN" dirty="0" err="1" smtClean="0"/>
              <a:t>malloc</a:t>
            </a:r>
            <a:endParaRPr lang="zh-CN" altLang="en-US" dirty="0"/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836856"/>
              </p:ext>
            </p:extLst>
          </p:nvPr>
        </p:nvGraphicFramePr>
        <p:xfrm>
          <a:off x="3995936" y="2499742"/>
          <a:ext cx="49320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004"/>
                <a:gridCol w="548004"/>
                <a:gridCol w="548004"/>
                <a:gridCol w="548004"/>
                <a:gridCol w="548004"/>
                <a:gridCol w="548004"/>
                <a:gridCol w="548004"/>
                <a:gridCol w="548004"/>
                <a:gridCol w="548004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直接连接符 26"/>
          <p:cNvCxnSpPr/>
          <p:nvPr/>
        </p:nvCxnSpPr>
        <p:spPr>
          <a:xfrm>
            <a:off x="4539600" y="2283718"/>
            <a:ext cx="0" cy="838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181176" y="2283718"/>
            <a:ext cx="0" cy="838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732240" y="2283718"/>
            <a:ext cx="0" cy="838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上弧形箭头 28"/>
          <p:cNvSpPr/>
          <p:nvPr/>
        </p:nvSpPr>
        <p:spPr>
          <a:xfrm>
            <a:off x="827584" y="771550"/>
            <a:ext cx="5040560" cy="288032"/>
          </a:xfrm>
          <a:prstGeom prst="curved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上弧形箭头 34"/>
          <p:cNvSpPr/>
          <p:nvPr/>
        </p:nvSpPr>
        <p:spPr>
          <a:xfrm>
            <a:off x="1331640" y="664656"/>
            <a:ext cx="5040560" cy="394926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上弧形箭头 35"/>
          <p:cNvSpPr/>
          <p:nvPr/>
        </p:nvSpPr>
        <p:spPr>
          <a:xfrm>
            <a:off x="1835696" y="771550"/>
            <a:ext cx="5040560" cy="288032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上弧形箭头 36"/>
          <p:cNvSpPr/>
          <p:nvPr/>
        </p:nvSpPr>
        <p:spPr>
          <a:xfrm>
            <a:off x="2339752" y="771550"/>
            <a:ext cx="4968552" cy="288032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1880" y="29776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Step3  </a:t>
            </a:r>
            <a:r>
              <a:rPr lang="en-US" altLang="zh-CN" dirty="0" err="1" smtClean="0"/>
              <a:t>atomicadd</a:t>
            </a:r>
            <a:endParaRPr lang="zh-CN" altLang="en-US" dirty="0"/>
          </a:p>
        </p:txBody>
      </p:sp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98987"/>
              </p:ext>
            </p:extLst>
          </p:nvPr>
        </p:nvGraphicFramePr>
        <p:xfrm>
          <a:off x="3995936" y="3481680"/>
          <a:ext cx="49320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004"/>
                <a:gridCol w="548004"/>
                <a:gridCol w="548004"/>
                <a:gridCol w="548004"/>
                <a:gridCol w="548004"/>
                <a:gridCol w="548004"/>
                <a:gridCol w="548004"/>
                <a:gridCol w="548004"/>
                <a:gridCol w="5480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0" name="直接连接符 39"/>
          <p:cNvCxnSpPr/>
          <p:nvPr/>
        </p:nvCxnSpPr>
        <p:spPr>
          <a:xfrm>
            <a:off x="4539600" y="3265656"/>
            <a:ext cx="0" cy="62158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181176" y="3265656"/>
            <a:ext cx="0" cy="67424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732240" y="3265656"/>
            <a:ext cx="0" cy="62158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859126"/>
              </p:ext>
            </p:extLst>
          </p:nvPr>
        </p:nvGraphicFramePr>
        <p:xfrm>
          <a:off x="3995936" y="3985736"/>
          <a:ext cx="49320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004"/>
                <a:gridCol w="548004"/>
                <a:gridCol w="548004"/>
                <a:gridCol w="548004"/>
                <a:gridCol w="548004"/>
                <a:gridCol w="548004"/>
                <a:gridCol w="548004"/>
                <a:gridCol w="548004"/>
                <a:gridCol w="5480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4" name="直接连接符 43"/>
          <p:cNvCxnSpPr/>
          <p:nvPr/>
        </p:nvCxnSpPr>
        <p:spPr>
          <a:xfrm>
            <a:off x="4539600" y="3887242"/>
            <a:ext cx="0" cy="62872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181176" y="3939902"/>
            <a:ext cx="0" cy="57606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732240" y="3887242"/>
            <a:ext cx="0" cy="62872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5637600" y="3346956"/>
            <a:ext cx="0" cy="522766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830000" y="3381997"/>
            <a:ext cx="0" cy="505245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表格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07212"/>
              </p:ext>
            </p:extLst>
          </p:nvPr>
        </p:nvGraphicFramePr>
        <p:xfrm>
          <a:off x="3995936" y="4649182"/>
          <a:ext cx="49320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004"/>
                <a:gridCol w="548004"/>
                <a:gridCol w="548004"/>
                <a:gridCol w="548004"/>
                <a:gridCol w="548004"/>
                <a:gridCol w="548004"/>
                <a:gridCol w="548004"/>
                <a:gridCol w="548004"/>
                <a:gridCol w="5480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1" name="直接箭头连接符 60"/>
          <p:cNvCxnSpPr/>
          <p:nvPr/>
        </p:nvCxnSpPr>
        <p:spPr>
          <a:xfrm>
            <a:off x="4067944" y="4392488"/>
            <a:ext cx="432048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4677975" y="4392488"/>
            <a:ext cx="830129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>
            <a:off x="5724128" y="4392488"/>
            <a:ext cx="36004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>
            <a:off x="6228184" y="4392488"/>
            <a:ext cx="432048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>
            <a:off x="6732240" y="4392488"/>
            <a:ext cx="1008112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7830000" y="4392488"/>
            <a:ext cx="990472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843808" y="350785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random</a:t>
            </a:r>
            <a:endParaRPr lang="zh-CN" alt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2843808" y="396138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sort</a:t>
            </a:r>
            <a:endParaRPr lang="zh-CN" alt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2843808" y="468146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/>
              <a:t>Segmerge</a:t>
            </a:r>
            <a:endParaRPr lang="zh-CN" altLang="en-US" sz="1600" dirty="0"/>
          </a:p>
        </p:txBody>
      </p:sp>
      <p:cxnSp>
        <p:nvCxnSpPr>
          <p:cNvPr id="81" name="直接连接符 80"/>
          <p:cNvCxnSpPr/>
          <p:nvPr/>
        </p:nvCxnSpPr>
        <p:spPr>
          <a:xfrm>
            <a:off x="5652120" y="3939902"/>
            <a:ext cx="0" cy="522766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7830000" y="3938713"/>
            <a:ext cx="0" cy="505245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1373" y="1626354"/>
            <a:ext cx="38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11551" y="3579862"/>
                <a:ext cx="500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1" y="3579862"/>
                <a:ext cx="50000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5935724" y="55781"/>
            <a:ext cx="2694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 </a:t>
            </a:r>
            <a:r>
              <a:rPr lang="en-US" altLang="zh-CN" sz="1600" dirty="0" smtClean="0"/>
              <a:t>1. sparse </a:t>
            </a:r>
            <a:r>
              <a:rPr lang="en-US" altLang="zh-CN" sz="1600" dirty="0"/>
              <a:t>matrix transposition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521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4" grpId="0"/>
      <p:bldP spid="29" grpId="0" animBg="1"/>
      <p:bldP spid="35" grpId="0" animBg="1"/>
      <p:bldP spid="36" grpId="0" animBg="1"/>
      <p:bldP spid="37" grpId="0" animBg="1"/>
      <p:bldP spid="38" grpId="0"/>
      <p:bldP spid="75" grpId="0"/>
      <p:bldP spid="76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8"/>
          <p:cNvSpPr txBox="1"/>
          <p:nvPr/>
        </p:nvSpPr>
        <p:spPr>
          <a:xfrm>
            <a:off x="467544" y="2067694"/>
            <a:ext cx="312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b="1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21"/>
          <p:cNvSpPr txBox="1"/>
          <p:nvPr/>
        </p:nvSpPr>
        <p:spPr>
          <a:xfrm>
            <a:off x="4873580" y="2499742"/>
            <a:ext cx="280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Performance evaluation</a:t>
            </a:r>
            <a:endParaRPr lang="en-US" altLang="zh-CN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4"/>
          <p:cNvSpPr txBox="1"/>
          <p:nvPr/>
        </p:nvSpPr>
        <p:spPr>
          <a:xfrm>
            <a:off x="4860032" y="1349935"/>
            <a:ext cx="150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en-US" altLang="zh-CN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ackground</a:t>
            </a:r>
            <a:endParaRPr lang="zh-CN" altLang="en-US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406397" y="1283209"/>
            <a:ext cx="452678" cy="523220"/>
            <a:chOff x="3530409" y="2627150"/>
            <a:chExt cx="452678" cy="523220"/>
          </a:xfrm>
        </p:grpSpPr>
        <p:sp>
          <p:nvSpPr>
            <p:cNvPr id="22" name="文本框 23"/>
            <p:cNvSpPr txBox="1"/>
            <p:nvPr/>
          </p:nvSpPr>
          <p:spPr>
            <a:xfrm>
              <a:off x="3530409" y="262715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112F70"/>
                  </a:solidFill>
                  <a:ea typeface="微软雅黑" pitchFamily="34" charset="-122"/>
                </a:rPr>
                <a:t>1</a:t>
              </a:r>
              <a:endParaRPr lang="zh-CN" altLang="en-US" sz="2800" dirty="0">
                <a:solidFill>
                  <a:srgbClr val="112F70"/>
                </a:solidFill>
                <a:ea typeface="微软雅黑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3736631" y="2806784"/>
              <a:ext cx="246456" cy="246456"/>
            </a:xfrm>
            <a:prstGeom prst="line">
              <a:avLst/>
            </a:prstGeom>
            <a:ln>
              <a:solidFill>
                <a:srgbClr val="112F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30"/>
          <p:cNvSpPr txBox="1"/>
          <p:nvPr/>
        </p:nvSpPr>
        <p:spPr>
          <a:xfrm>
            <a:off x="4860032" y="1923678"/>
            <a:ext cx="421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Parallel segmented merge algorithm</a:t>
            </a:r>
            <a:endParaRPr lang="zh-CN" altLang="en-US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406397" y="1856952"/>
            <a:ext cx="452678" cy="523220"/>
            <a:chOff x="3530409" y="3200893"/>
            <a:chExt cx="452678" cy="523220"/>
          </a:xfrm>
        </p:grpSpPr>
        <p:sp>
          <p:nvSpPr>
            <p:cNvPr id="28" name="文本框 29"/>
            <p:cNvSpPr txBox="1"/>
            <p:nvPr/>
          </p:nvSpPr>
          <p:spPr>
            <a:xfrm>
              <a:off x="3530409" y="320089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112F70"/>
                  </a:solidFill>
                  <a:ea typeface="微软雅黑" pitchFamily="34" charset="-122"/>
                </a:rPr>
                <a:t>2</a:t>
              </a:r>
              <a:endParaRPr lang="zh-CN" altLang="en-US" sz="2800" dirty="0">
                <a:solidFill>
                  <a:srgbClr val="112F70"/>
                </a:solidFill>
                <a:ea typeface="微软雅黑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3736631" y="3380527"/>
              <a:ext cx="246456" cy="246456"/>
            </a:xfrm>
            <a:prstGeom prst="line">
              <a:avLst/>
            </a:prstGeom>
            <a:ln>
              <a:solidFill>
                <a:srgbClr val="112F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直接连接符 33"/>
          <p:cNvCxnSpPr>
            <a:cxnSpLocks/>
          </p:cNvCxnSpPr>
          <p:nvPr/>
        </p:nvCxnSpPr>
        <p:spPr>
          <a:xfrm>
            <a:off x="3563888" y="1347614"/>
            <a:ext cx="0" cy="2194875"/>
          </a:xfrm>
          <a:prstGeom prst="line">
            <a:avLst/>
          </a:prstGeom>
          <a:ln>
            <a:solidFill>
              <a:srgbClr val="112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1"/>
          <p:cNvSpPr txBox="1"/>
          <p:nvPr/>
        </p:nvSpPr>
        <p:spPr>
          <a:xfrm>
            <a:off x="4911998" y="3065919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Conclusion</a:t>
            </a:r>
            <a:endParaRPr lang="zh-CN" altLang="en-US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413217" y="2408570"/>
            <a:ext cx="452678" cy="523220"/>
            <a:chOff x="3530409" y="2627150"/>
            <a:chExt cx="452678" cy="523220"/>
          </a:xfrm>
        </p:grpSpPr>
        <p:sp>
          <p:nvSpPr>
            <p:cNvPr id="46" name="文本框 23"/>
            <p:cNvSpPr txBox="1"/>
            <p:nvPr/>
          </p:nvSpPr>
          <p:spPr>
            <a:xfrm>
              <a:off x="3530409" y="262715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112F70"/>
                  </a:solidFill>
                  <a:ea typeface="微软雅黑" pitchFamily="34" charset="-122"/>
                </a:rPr>
                <a:t>3</a:t>
              </a:r>
              <a:endParaRPr lang="zh-CN" altLang="en-US" sz="2800" dirty="0">
                <a:solidFill>
                  <a:srgbClr val="112F70"/>
                </a:solidFill>
                <a:ea typeface="微软雅黑" pitchFamily="34" charset="-122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 flipH="1">
              <a:off x="3736631" y="2806784"/>
              <a:ext cx="246456" cy="246456"/>
            </a:xfrm>
            <a:prstGeom prst="line">
              <a:avLst/>
            </a:prstGeom>
            <a:ln>
              <a:solidFill>
                <a:srgbClr val="112F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4413217" y="3003798"/>
            <a:ext cx="452678" cy="523220"/>
            <a:chOff x="3530409" y="2627150"/>
            <a:chExt cx="452678" cy="523220"/>
          </a:xfrm>
        </p:grpSpPr>
        <p:sp>
          <p:nvSpPr>
            <p:cNvPr id="50" name="文本框 23"/>
            <p:cNvSpPr txBox="1"/>
            <p:nvPr/>
          </p:nvSpPr>
          <p:spPr>
            <a:xfrm>
              <a:off x="3530409" y="262715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112F70"/>
                  </a:solidFill>
                  <a:ea typeface="微软雅黑" pitchFamily="34" charset="-122"/>
                </a:rPr>
                <a:t>4</a:t>
              </a:r>
              <a:endParaRPr lang="zh-CN" altLang="en-US" sz="2800" dirty="0">
                <a:solidFill>
                  <a:srgbClr val="112F70"/>
                </a:solidFill>
                <a:ea typeface="微软雅黑" pitchFamily="34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 flipH="1">
              <a:off x="3736631" y="2806784"/>
              <a:ext cx="246456" cy="246456"/>
            </a:xfrm>
            <a:prstGeom prst="line">
              <a:avLst/>
            </a:prstGeom>
            <a:ln>
              <a:solidFill>
                <a:srgbClr val="112F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78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5" name="文本框 2"/>
          <p:cNvSpPr txBox="1"/>
          <p:nvPr/>
        </p:nvSpPr>
        <p:spPr>
          <a:xfrm>
            <a:off x="683568" y="55930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SpTRANS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using Segmented Merge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46409"/>
            <a:ext cx="7264989" cy="380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67544" y="4659982"/>
            <a:ext cx="9145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The average speedup </a:t>
            </a:r>
            <a:r>
              <a:rPr lang="en-US" altLang="zh-CN" sz="2000" dirty="0" smtClean="0">
                <a:solidFill>
                  <a:srgbClr val="FF0000"/>
                </a:solidFill>
              </a:rPr>
              <a:t>can </a:t>
            </a:r>
            <a:r>
              <a:rPr lang="en-US" altLang="zh-CN" sz="2000" dirty="0">
                <a:solidFill>
                  <a:srgbClr val="FF0000"/>
                </a:solidFill>
              </a:rPr>
              <a:t>reach 3.55x (up to 9.64x) and </a:t>
            </a:r>
            <a:r>
              <a:rPr lang="en-US" altLang="zh-CN" sz="2000" dirty="0" smtClean="0">
                <a:solidFill>
                  <a:srgbClr val="FF0000"/>
                </a:solidFill>
              </a:rPr>
              <a:t>3.94x (up </a:t>
            </a:r>
            <a:r>
              <a:rPr lang="en-US" altLang="zh-CN" sz="2000" dirty="0">
                <a:solidFill>
                  <a:srgbClr val="FF0000"/>
                </a:solidFill>
              </a:rPr>
              <a:t>to </a:t>
            </a:r>
            <a:r>
              <a:rPr lang="en-US" altLang="zh-CN" sz="2000" dirty="0" smtClean="0">
                <a:solidFill>
                  <a:srgbClr val="FF0000"/>
                </a:solidFill>
              </a:rPr>
              <a:t>13.09x)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文本框 29"/>
          <p:cNvSpPr txBox="1"/>
          <p:nvPr/>
        </p:nvSpPr>
        <p:spPr>
          <a:xfrm>
            <a:off x="251520" y="19548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Performance evaluation</a:t>
            </a:r>
            <a:endParaRPr lang="en-US" altLang="zh-CN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0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51520" y="19548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Performance evaluation</a:t>
            </a:r>
            <a:endParaRPr lang="en-US" altLang="zh-CN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" name="圆角矩形 3"/>
          <p:cNvSpPr/>
          <p:nvPr/>
        </p:nvSpPr>
        <p:spPr>
          <a:xfrm>
            <a:off x="683568" y="2499742"/>
            <a:ext cx="1282387" cy="432048"/>
          </a:xfrm>
          <a:prstGeom prst="roundRect">
            <a:avLst/>
          </a:prstGeom>
          <a:solidFill>
            <a:srgbClr val="4A99E8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Calculating bound</a:t>
            </a:r>
            <a:endParaRPr lang="zh-CN" altLang="en-US" dirty="0"/>
          </a:p>
        </p:txBody>
      </p:sp>
      <p:sp>
        <p:nvSpPr>
          <p:cNvPr id="27" name="圆角矩形 26"/>
          <p:cNvSpPr/>
          <p:nvPr/>
        </p:nvSpPr>
        <p:spPr>
          <a:xfrm>
            <a:off x="2304396" y="2499742"/>
            <a:ext cx="1210379" cy="432048"/>
          </a:xfrm>
          <a:prstGeom prst="roundRect">
            <a:avLst/>
          </a:prstGeom>
          <a:solidFill>
            <a:srgbClr val="4A99E8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Binning</a:t>
            </a:r>
            <a:endParaRPr lang="zh-CN" altLang="en-US" dirty="0"/>
          </a:p>
        </p:txBody>
      </p:sp>
      <p:sp>
        <p:nvSpPr>
          <p:cNvPr id="29" name="圆角矩形 28"/>
          <p:cNvSpPr/>
          <p:nvPr/>
        </p:nvSpPr>
        <p:spPr>
          <a:xfrm>
            <a:off x="5305837" y="1743658"/>
            <a:ext cx="1210379" cy="432048"/>
          </a:xfrm>
          <a:prstGeom prst="roundRect">
            <a:avLst/>
          </a:prstGeom>
          <a:solidFill>
            <a:srgbClr val="4A99E8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Short rows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2123728" y="1203598"/>
            <a:ext cx="0" cy="3600400"/>
          </a:xfrm>
          <a:prstGeom prst="line">
            <a:avLst/>
          </a:prstGeom>
          <a:ln w="254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732240" y="1275606"/>
            <a:ext cx="0" cy="3600400"/>
          </a:xfrm>
          <a:prstGeom prst="line">
            <a:avLst/>
          </a:prstGeom>
          <a:ln w="25400">
            <a:solidFill>
              <a:srgbClr val="112F7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>
          <a:xfrm>
            <a:off x="5305837" y="3327834"/>
            <a:ext cx="1210379" cy="432048"/>
          </a:xfrm>
          <a:prstGeom prst="roundRect">
            <a:avLst/>
          </a:prstGeom>
          <a:solidFill>
            <a:srgbClr val="4A99E8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Long rows</a:t>
            </a:r>
            <a:endParaRPr lang="zh-CN" altLang="en-US" dirty="0"/>
          </a:p>
        </p:txBody>
      </p:sp>
      <p:sp>
        <p:nvSpPr>
          <p:cNvPr id="8" name="圆柱形 7"/>
          <p:cNvSpPr/>
          <p:nvPr/>
        </p:nvSpPr>
        <p:spPr>
          <a:xfrm>
            <a:off x="3901268" y="1707654"/>
            <a:ext cx="1030771" cy="504056"/>
          </a:xfrm>
          <a:prstGeom prst="can">
            <a:avLst/>
          </a:prstGeom>
          <a:solidFill>
            <a:srgbClr val="4A99E8"/>
          </a:solidFill>
          <a:ln>
            <a:solidFill>
              <a:srgbClr val="4A9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n>
                  <a:solidFill>
                    <a:srgbClr val="4A99E8"/>
                  </a:solidFill>
                </a:ln>
                <a:solidFill>
                  <a:schemeClr val="bg1"/>
                </a:solidFill>
              </a:rPr>
              <a:t>b</a:t>
            </a:r>
            <a:r>
              <a:rPr lang="en-US" altLang="zh-CN" b="1" dirty="0" smtClean="0">
                <a:ln>
                  <a:solidFill>
                    <a:srgbClr val="4A99E8"/>
                  </a:solidFill>
                </a:ln>
                <a:solidFill>
                  <a:schemeClr val="bg1"/>
                </a:solidFill>
              </a:rPr>
              <a:t>in 0-36</a:t>
            </a:r>
            <a:endParaRPr lang="zh-CN" altLang="en-US" b="1" dirty="0">
              <a:ln>
                <a:solidFill>
                  <a:srgbClr val="4A99E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圆柱形 39"/>
          <p:cNvSpPr/>
          <p:nvPr/>
        </p:nvSpPr>
        <p:spPr>
          <a:xfrm>
            <a:off x="3923927" y="3291830"/>
            <a:ext cx="1008111" cy="504056"/>
          </a:xfrm>
          <a:prstGeom prst="can">
            <a:avLst/>
          </a:prstGeom>
          <a:solidFill>
            <a:srgbClr val="4A99E8"/>
          </a:solidFill>
          <a:ln>
            <a:solidFill>
              <a:srgbClr val="4A9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r>
              <a:rPr lang="en-US" altLang="zh-CN" dirty="0" smtClean="0"/>
              <a:t>in 37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圆角矩形 40"/>
              <p:cNvSpPr/>
              <p:nvPr/>
            </p:nvSpPr>
            <p:spPr>
              <a:xfrm>
                <a:off x="6860604" y="1743658"/>
                <a:ext cx="1210379" cy="432048"/>
              </a:xfrm>
              <a:prstGeom prst="roundRect">
                <a:avLst/>
              </a:prstGeom>
              <a:solidFill>
                <a:srgbClr val="4A99E8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dirty="0"/>
                            <m:t>bhSPARSE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圆角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604" y="1743658"/>
                <a:ext cx="1210379" cy="432048"/>
              </a:xfrm>
              <a:prstGeom prst="roundRect">
                <a:avLst/>
              </a:prstGeom>
              <a:blipFill rotWithShape="1">
                <a:blip r:embed="rId3"/>
                <a:stretch>
                  <a:fillRect l="-985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/>
          <p:cNvSpPr/>
          <p:nvPr/>
        </p:nvSpPr>
        <p:spPr>
          <a:xfrm>
            <a:off x="6876256" y="3327834"/>
            <a:ext cx="1210379" cy="432048"/>
          </a:xfrm>
          <a:prstGeom prst="roundRect">
            <a:avLst/>
          </a:prstGeom>
          <a:solidFill>
            <a:srgbClr val="4A99E8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segmerge</a:t>
            </a:r>
            <a:endParaRPr lang="zh-CN" altLang="en-US" dirty="0"/>
          </a:p>
        </p:txBody>
      </p:sp>
      <p:cxnSp>
        <p:nvCxnSpPr>
          <p:cNvPr id="11" name="直接箭头连接符 10"/>
          <p:cNvCxnSpPr>
            <a:stCxn id="4" idx="3"/>
            <a:endCxn id="27" idx="1"/>
          </p:cNvCxnSpPr>
          <p:nvPr/>
        </p:nvCxnSpPr>
        <p:spPr>
          <a:xfrm>
            <a:off x="1965955" y="2715766"/>
            <a:ext cx="3384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/>
          <p:cNvCxnSpPr>
            <a:stCxn id="27" idx="3"/>
            <a:endCxn id="8" idx="2"/>
          </p:cNvCxnSpPr>
          <p:nvPr/>
        </p:nvCxnSpPr>
        <p:spPr>
          <a:xfrm flipV="1">
            <a:off x="3514775" y="1959682"/>
            <a:ext cx="386493" cy="75608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曲线连接符 18"/>
          <p:cNvCxnSpPr>
            <a:stCxn id="27" idx="3"/>
            <a:endCxn id="40" idx="2"/>
          </p:cNvCxnSpPr>
          <p:nvPr/>
        </p:nvCxnSpPr>
        <p:spPr>
          <a:xfrm>
            <a:off x="3514775" y="2715766"/>
            <a:ext cx="409152" cy="82809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8" idx="4"/>
            <a:endCxn id="29" idx="1"/>
          </p:cNvCxnSpPr>
          <p:nvPr/>
        </p:nvCxnSpPr>
        <p:spPr>
          <a:xfrm>
            <a:off x="4932039" y="1959682"/>
            <a:ext cx="3737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40" idx="4"/>
            <a:endCxn id="37" idx="1"/>
          </p:cNvCxnSpPr>
          <p:nvPr/>
        </p:nvCxnSpPr>
        <p:spPr>
          <a:xfrm>
            <a:off x="4932038" y="3543858"/>
            <a:ext cx="373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29" idx="3"/>
            <a:endCxn id="41" idx="1"/>
          </p:cNvCxnSpPr>
          <p:nvPr/>
        </p:nvCxnSpPr>
        <p:spPr>
          <a:xfrm>
            <a:off x="6516216" y="1959682"/>
            <a:ext cx="3443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37" idx="3"/>
            <a:endCxn id="42" idx="1"/>
          </p:cNvCxnSpPr>
          <p:nvPr/>
        </p:nvCxnSpPr>
        <p:spPr>
          <a:xfrm>
            <a:off x="6516216" y="354385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59182" y="4155926"/>
            <a:ext cx="97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 1</a:t>
            </a:r>
            <a:endParaRPr lang="zh-CN" alt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955526" y="4218642"/>
            <a:ext cx="97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 2</a:t>
            </a:r>
            <a:endParaRPr lang="zh-CN" alt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979862" y="4218642"/>
            <a:ext cx="97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 3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528392" y="51470"/>
                <a:ext cx="558011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/>
                  <a:t>1. sparse matrix-matrix multiplication</a:t>
                </a:r>
                <a:endParaRPr lang="en-US" altLang="zh-CN" sz="1200" dirty="0" smtClean="0"/>
              </a:p>
              <a:p>
                <a:r>
                  <a:rPr lang="en-US" altLang="zh-CN" sz="1200" dirty="0" smtClean="0"/>
                  <a:t>2. </a:t>
                </a:r>
                <a:r>
                  <a:rPr lang="en-US" altLang="zh-CN" sz="1200" dirty="0"/>
                  <a:t>Liu, W., </a:t>
                </a:r>
                <a:r>
                  <a:rPr lang="en-US" altLang="zh-CN" sz="1200" dirty="0" err="1"/>
                  <a:t>Vinter</a:t>
                </a:r>
                <a:r>
                  <a:rPr lang="en-US" altLang="zh-CN" sz="1200" dirty="0"/>
                  <a:t>, B.: A Framework for General Sparse Matrix-matrix </a:t>
                </a:r>
                <a:r>
                  <a:rPr lang="en-US" altLang="zh-CN" sz="1200" dirty="0" smtClean="0"/>
                  <a:t>Multiplication </a:t>
                </a:r>
                <a:r>
                  <a:rPr lang="en-US" altLang="zh-CN" sz="1200" dirty="0"/>
                  <a:t>on GPUs and Heterogeneous Processors. </a:t>
                </a:r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/>
                      </a:rPr>
                      <m:t>𝐽𝑜𝑢𝑟𝑛𝑎𝑙</m:t>
                    </m:r>
                    <m:r>
                      <a:rPr lang="en-US" altLang="zh-CN" sz="1200" i="1" dirty="0" smtClean="0">
                        <a:latin typeface="Cambria Math"/>
                      </a:rPr>
                      <m:t> </m:t>
                    </m:r>
                    <m:r>
                      <a:rPr lang="en-US" altLang="zh-CN" sz="1200" i="1" dirty="0" smtClean="0">
                        <a:latin typeface="Cambria Math"/>
                      </a:rPr>
                      <m:t>𝑜𝑓</m:t>
                    </m:r>
                    <m:r>
                      <a:rPr lang="en-US" altLang="zh-CN" sz="1200" i="1" dirty="0" smtClean="0">
                        <a:latin typeface="Cambria Math"/>
                      </a:rPr>
                      <m:t> </m:t>
                    </m:r>
                    <m:r>
                      <a:rPr lang="en-US" altLang="zh-CN" sz="1200" i="1" dirty="0" smtClean="0">
                        <a:latin typeface="Cambria Math"/>
                      </a:rPr>
                      <m:t>𝑃𝑎𝑟𝑎𝑙𝑙𝑒𝑙</m:t>
                    </m:r>
                    <m:r>
                      <a:rPr lang="en-US" altLang="zh-CN" sz="1200" i="1" dirty="0" smtClean="0">
                        <a:latin typeface="Cambria Math"/>
                      </a:rPr>
                      <m:t> </m:t>
                    </m:r>
                    <m:r>
                      <a:rPr lang="en-US" altLang="zh-CN" sz="1200" i="1" dirty="0" smtClean="0">
                        <a:latin typeface="Cambria Math"/>
                      </a:rPr>
                      <m:t>𝑎𝑛𝑑</m:t>
                    </m:r>
                    <m:r>
                      <a:rPr lang="en-US" altLang="zh-CN" sz="1200" i="1" dirty="0" smtClean="0">
                        <a:latin typeface="Cambria Math"/>
                      </a:rPr>
                      <m:t> </m:t>
                    </m:r>
                    <m:r>
                      <a:rPr lang="en-US" altLang="zh-CN" sz="1200" i="1" dirty="0" err="1">
                        <a:latin typeface="Cambria Math"/>
                      </a:rPr>
                      <m:t>𝐷𝑖𝑠𝑡𝑟𝑖𝑏𝑢𝑡𝑒𝑑</m:t>
                    </m:r>
                    <m:r>
                      <a:rPr lang="en-US" altLang="zh-CN" sz="1200" b="0" i="1" dirty="0" smtClean="0">
                        <a:latin typeface="Cambria Math"/>
                      </a:rPr>
                      <m:t> </m:t>
                    </m:r>
                    <m:r>
                      <a:rPr lang="en-US" altLang="zh-CN" sz="1200" i="1" dirty="0" err="1">
                        <a:latin typeface="Cambria Math"/>
                      </a:rPr>
                      <m:t>𝐶𝑜𝑚𝑝𝑢𝑡𝑖𝑛𝑔</m:t>
                    </m:r>
                    <m:r>
                      <a:rPr lang="en-US" altLang="zh-CN" sz="1200" i="1" dirty="0">
                        <a:latin typeface="Cambria Math"/>
                      </a:rPr>
                      <m:t> (20</m:t>
                    </m:r>
                    <m:r>
                      <a:rPr lang="en-US" altLang="zh-CN" sz="1200" b="0" i="1" dirty="0" smtClean="0">
                        <a:latin typeface="Cambria Math"/>
                      </a:rPr>
                      <m:t>15)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92" y="51470"/>
                <a:ext cx="5580112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09" b="-14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625317" y="483518"/>
                <a:ext cx="2578531" cy="571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dirty="0"/>
                          <m:t>SpGEMM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 (C=A*B)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17" y="483518"/>
                <a:ext cx="2578531" cy="571054"/>
              </a:xfrm>
              <a:prstGeom prst="rect">
                <a:avLst/>
              </a:prstGeom>
              <a:blipFill rotWithShape="1">
                <a:blip r:embed="rId5"/>
                <a:stretch>
                  <a:fillRect l="-709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0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7" grpId="0" animBg="1"/>
      <p:bldP spid="8" grpId="0" animBg="1"/>
      <p:bldP spid="40" grpId="0" animBg="1"/>
      <p:bldP spid="41" grpId="0" animBg="1"/>
      <p:bldP spid="42" grpId="0" animBg="1"/>
      <p:bldP spid="73" grpId="0"/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51520" y="19548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Performance evaluation</a:t>
            </a:r>
            <a:endParaRPr lang="en-US" altLang="zh-CN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25317" y="483518"/>
                <a:ext cx="2578531" cy="571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000" dirty="0"/>
                          <m:t>SpGEMM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 (C=A*B)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17" y="483518"/>
                <a:ext cx="2578531" cy="571054"/>
              </a:xfrm>
              <a:prstGeom prst="rect">
                <a:avLst/>
              </a:prstGeom>
              <a:blipFill rotWithShape="1">
                <a:blip r:embed="rId3"/>
                <a:stretch>
                  <a:fillRect l="-709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008760"/>
              </p:ext>
            </p:extLst>
          </p:nvPr>
        </p:nvGraphicFramePr>
        <p:xfrm>
          <a:off x="457200" y="1056134"/>
          <a:ext cx="194829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073"/>
                <a:gridCol w="487073"/>
                <a:gridCol w="487073"/>
                <a:gridCol w="487073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65046"/>
              </p:ext>
            </p:extLst>
          </p:nvPr>
        </p:nvGraphicFramePr>
        <p:xfrm>
          <a:off x="3199772" y="1056134"/>
          <a:ext cx="194829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073"/>
                <a:gridCol w="487073"/>
                <a:gridCol w="487073"/>
                <a:gridCol w="487073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6600"/>
              </p:ext>
            </p:extLst>
          </p:nvPr>
        </p:nvGraphicFramePr>
        <p:xfrm>
          <a:off x="4973801" y="3275459"/>
          <a:ext cx="2592288" cy="148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1008112"/>
                <a:gridCol w="576064"/>
              </a:tblGrid>
              <a:tr h="37080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1b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1c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  <a:tr h="37080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2b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2c+3e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3f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0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4b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4c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  <a:tr h="37080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6b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5a+6c+7e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7f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曲线连接符 18"/>
          <p:cNvCxnSpPr/>
          <p:nvPr/>
        </p:nvCxnSpPr>
        <p:spPr>
          <a:xfrm>
            <a:off x="1187624" y="1275606"/>
            <a:ext cx="2016224" cy="360040"/>
          </a:xfrm>
          <a:prstGeom prst="curvedConnector3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3491880" y="1579089"/>
            <a:ext cx="72008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线连接符 28"/>
          <p:cNvCxnSpPr>
            <a:endCxn id="33" idx="1"/>
          </p:cNvCxnSpPr>
          <p:nvPr/>
        </p:nvCxnSpPr>
        <p:spPr>
          <a:xfrm flipV="1">
            <a:off x="4499992" y="1059582"/>
            <a:ext cx="1656184" cy="576064"/>
          </a:xfrm>
          <a:prstGeom prst="curvedConnector3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09971"/>
              </p:ext>
            </p:extLst>
          </p:nvPr>
        </p:nvGraphicFramePr>
        <p:xfrm>
          <a:off x="6156176" y="874162"/>
          <a:ext cx="97414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073"/>
                <a:gridCol w="4870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1c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7" name="曲线连接符 36"/>
          <p:cNvCxnSpPr/>
          <p:nvPr/>
        </p:nvCxnSpPr>
        <p:spPr>
          <a:xfrm flipV="1">
            <a:off x="755576" y="1275606"/>
            <a:ext cx="3456384" cy="1080120"/>
          </a:xfrm>
          <a:prstGeom prst="curvedConnector3">
            <a:avLst>
              <a:gd name="adj1" fmla="val 45591"/>
            </a:avLst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曲线连接符 53"/>
          <p:cNvCxnSpPr/>
          <p:nvPr/>
        </p:nvCxnSpPr>
        <p:spPr>
          <a:xfrm flipV="1">
            <a:off x="1187624" y="1635646"/>
            <a:ext cx="2016224" cy="720080"/>
          </a:xfrm>
          <a:prstGeom prst="curvedConnector3">
            <a:avLst>
              <a:gd name="adj1" fmla="val 60393"/>
            </a:avLst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线连接符 56"/>
          <p:cNvCxnSpPr/>
          <p:nvPr/>
        </p:nvCxnSpPr>
        <p:spPr>
          <a:xfrm flipV="1">
            <a:off x="1619672" y="1995686"/>
            <a:ext cx="2088232" cy="360040"/>
          </a:xfrm>
          <a:prstGeom prst="curvedConnector3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表格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1360"/>
              </p:ext>
            </p:extLst>
          </p:nvPr>
        </p:nvGraphicFramePr>
        <p:xfrm>
          <a:off x="6141029" y="1416602"/>
          <a:ext cx="48707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0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5a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1" name="表格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59703"/>
              </p:ext>
            </p:extLst>
          </p:nvPr>
        </p:nvGraphicFramePr>
        <p:xfrm>
          <a:off x="6141030" y="1956662"/>
          <a:ext cx="972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000"/>
                <a:gridCol w="4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6c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4" name="曲线连接符 63"/>
          <p:cNvCxnSpPr>
            <a:endCxn id="60" idx="1"/>
          </p:cNvCxnSpPr>
          <p:nvPr/>
        </p:nvCxnSpPr>
        <p:spPr>
          <a:xfrm>
            <a:off x="4499992" y="1275606"/>
            <a:ext cx="1641037" cy="326416"/>
          </a:xfrm>
          <a:prstGeom prst="curvedConnector3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表格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357913"/>
              </p:ext>
            </p:extLst>
          </p:nvPr>
        </p:nvGraphicFramePr>
        <p:xfrm>
          <a:off x="6131454" y="2499742"/>
          <a:ext cx="1464882" cy="37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000"/>
                <a:gridCol w="504056"/>
                <a:gridCol w="474826"/>
              </a:tblGrid>
              <a:tr h="37080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7f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" name="任意多边形 66"/>
          <p:cNvSpPr/>
          <p:nvPr/>
        </p:nvSpPr>
        <p:spPr>
          <a:xfrm>
            <a:off x="7134225" y="1065659"/>
            <a:ext cx="1902271" cy="2390775"/>
          </a:xfrm>
          <a:custGeom>
            <a:avLst/>
            <a:gdLst>
              <a:gd name="connsiteX0" fmla="*/ 0 w 2068737"/>
              <a:gd name="connsiteY0" fmla="*/ 0 h 2390775"/>
              <a:gd name="connsiteX1" fmla="*/ 1819275 w 2068737"/>
              <a:gd name="connsiteY1" fmla="*/ 466725 h 2390775"/>
              <a:gd name="connsiteX2" fmla="*/ 1905000 w 2068737"/>
              <a:gd name="connsiteY2" fmla="*/ 1981200 h 2390775"/>
              <a:gd name="connsiteX3" fmla="*/ 438150 w 2068737"/>
              <a:gd name="connsiteY3" fmla="*/ 2390775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737" h="2390775">
                <a:moveTo>
                  <a:pt x="0" y="0"/>
                </a:moveTo>
                <a:cubicBezTo>
                  <a:pt x="750887" y="68262"/>
                  <a:pt x="1501775" y="136525"/>
                  <a:pt x="1819275" y="466725"/>
                </a:cubicBezTo>
                <a:cubicBezTo>
                  <a:pt x="2136775" y="796925"/>
                  <a:pt x="2135187" y="1660525"/>
                  <a:pt x="1905000" y="1981200"/>
                </a:cubicBezTo>
                <a:cubicBezTo>
                  <a:pt x="1674813" y="2301875"/>
                  <a:pt x="1056481" y="2346325"/>
                  <a:pt x="438150" y="2390775"/>
                </a:cubicBezTo>
              </a:path>
            </a:pathLst>
          </a:custGeom>
          <a:ln w="158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6" name="直接箭头连接符 95"/>
          <p:cNvCxnSpPr/>
          <p:nvPr/>
        </p:nvCxnSpPr>
        <p:spPr>
          <a:xfrm>
            <a:off x="3491880" y="1635646"/>
            <a:ext cx="720080" cy="0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曲线连接符 73"/>
          <p:cNvCxnSpPr>
            <a:endCxn id="61" idx="1"/>
          </p:cNvCxnSpPr>
          <p:nvPr/>
        </p:nvCxnSpPr>
        <p:spPr>
          <a:xfrm>
            <a:off x="4499992" y="1635646"/>
            <a:ext cx="1641038" cy="506436"/>
          </a:xfrm>
          <a:prstGeom prst="curvedConnector3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500360">
            <a:off x="5162525" y="175721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6b  6c</a:t>
            </a:r>
            <a:endParaRPr lang="zh-CN" altLang="en-US" sz="1400" dirty="0"/>
          </a:p>
        </p:txBody>
      </p:sp>
      <p:cxnSp>
        <p:nvCxnSpPr>
          <p:cNvPr id="77" name="曲线连接符 76"/>
          <p:cNvCxnSpPr>
            <a:endCxn id="65" idx="1"/>
          </p:cNvCxnSpPr>
          <p:nvPr/>
        </p:nvCxnSpPr>
        <p:spPr>
          <a:xfrm>
            <a:off x="4860032" y="1995686"/>
            <a:ext cx="1271422" cy="689456"/>
          </a:xfrm>
          <a:prstGeom prst="curvedConnector3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558569" y="1347614"/>
            <a:ext cx="42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5</a:t>
            </a:r>
            <a:r>
              <a:rPr lang="en-US" altLang="zh-CN" sz="1400" dirty="0" smtClean="0"/>
              <a:t>a</a:t>
            </a:r>
            <a:endParaRPr lang="zh-CN" alt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452698" y="864847"/>
            <a:ext cx="635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1b 1c</a:t>
            </a:r>
            <a:endParaRPr lang="zh-CN" altLang="en-US" sz="1400" dirty="0"/>
          </a:p>
        </p:txBody>
      </p:sp>
      <p:sp>
        <p:nvSpPr>
          <p:cNvPr id="80" name="TextBox 79"/>
          <p:cNvSpPr txBox="1"/>
          <p:nvPr/>
        </p:nvSpPr>
        <p:spPr>
          <a:xfrm rot="2193641">
            <a:off x="5327186" y="2395880"/>
            <a:ext cx="953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7d 7e 7f</a:t>
            </a:r>
            <a:endParaRPr lang="zh-CN" altLang="en-US" sz="1400" dirty="0"/>
          </a:p>
        </p:txBody>
      </p:sp>
      <p:cxnSp>
        <p:nvCxnSpPr>
          <p:cNvPr id="88" name="直接箭头连接符 87"/>
          <p:cNvCxnSpPr/>
          <p:nvPr/>
        </p:nvCxnSpPr>
        <p:spPr>
          <a:xfrm>
            <a:off x="3923928" y="1995686"/>
            <a:ext cx="288032" cy="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>
          <a:xfrm>
            <a:off x="4355976" y="1995686"/>
            <a:ext cx="360040" cy="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663788" y="170419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*</a:t>
            </a:r>
            <a:endParaRPr lang="zh-CN" alt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1252478" y="26563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4067944" y="264375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5780919" y="4803998"/>
            <a:ext cx="47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0" name="任意多边形 9"/>
          <p:cNvSpPr/>
          <p:nvPr/>
        </p:nvSpPr>
        <p:spPr>
          <a:xfrm>
            <a:off x="6610350" y="1570329"/>
            <a:ext cx="2031467" cy="3030246"/>
          </a:xfrm>
          <a:custGeom>
            <a:avLst/>
            <a:gdLst>
              <a:gd name="connsiteX0" fmla="*/ 0 w 2031467"/>
              <a:gd name="connsiteY0" fmla="*/ 20346 h 3030246"/>
              <a:gd name="connsiteX1" fmla="*/ 1209675 w 2031467"/>
              <a:gd name="connsiteY1" fmla="*/ 144171 h 3030246"/>
              <a:gd name="connsiteX2" fmla="*/ 1971675 w 2031467"/>
              <a:gd name="connsiteY2" fmla="*/ 1096671 h 3030246"/>
              <a:gd name="connsiteX3" fmla="*/ 1866900 w 2031467"/>
              <a:gd name="connsiteY3" fmla="*/ 2696871 h 3030246"/>
              <a:gd name="connsiteX4" fmla="*/ 952500 w 2031467"/>
              <a:gd name="connsiteY4" fmla="*/ 3030246 h 303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67" h="3030246">
                <a:moveTo>
                  <a:pt x="0" y="20346"/>
                </a:moveTo>
                <a:cubicBezTo>
                  <a:pt x="440531" y="-7435"/>
                  <a:pt x="881063" y="-35216"/>
                  <a:pt x="1209675" y="144171"/>
                </a:cubicBezTo>
                <a:cubicBezTo>
                  <a:pt x="1538287" y="323558"/>
                  <a:pt x="1862138" y="671221"/>
                  <a:pt x="1971675" y="1096671"/>
                </a:cubicBezTo>
                <a:cubicBezTo>
                  <a:pt x="2081212" y="1522121"/>
                  <a:pt x="2036762" y="2374609"/>
                  <a:pt x="1866900" y="2696871"/>
                </a:cubicBezTo>
                <a:cubicBezTo>
                  <a:pt x="1697038" y="3019133"/>
                  <a:pt x="1324769" y="3024689"/>
                  <a:pt x="952500" y="3030246"/>
                </a:cubicBezTo>
              </a:path>
            </a:pathLst>
          </a:cu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7115175" y="2143125"/>
            <a:ext cx="1295228" cy="2471491"/>
          </a:xfrm>
          <a:custGeom>
            <a:avLst/>
            <a:gdLst>
              <a:gd name="connsiteX0" fmla="*/ 0 w 1295228"/>
              <a:gd name="connsiteY0" fmla="*/ 0 h 2471491"/>
              <a:gd name="connsiteX1" fmla="*/ 1200150 w 1295228"/>
              <a:gd name="connsiteY1" fmla="*/ 552450 h 2471491"/>
              <a:gd name="connsiteX2" fmla="*/ 1133475 w 1295228"/>
              <a:gd name="connsiteY2" fmla="*/ 2171700 h 2471491"/>
              <a:gd name="connsiteX3" fmla="*/ 447675 w 1295228"/>
              <a:gd name="connsiteY3" fmla="*/ 2466975 h 247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28" h="2471491">
                <a:moveTo>
                  <a:pt x="0" y="0"/>
                </a:moveTo>
                <a:cubicBezTo>
                  <a:pt x="505619" y="95250"/>
                  <a:pt x="1011238" y="190500"/>
                  <a:pt x="1200150" y="552450"/>
                </a:cubicBezTo>
                <a:cubicBezTo>
                  <a:pt x="1389063" y="914400"/>
                  <a:pt x="1258888" y="1852612"/>
                  <a:pt x="1133475" y="2171700"/>
                </a:cubicBezTo>
                <a:cubicBezTo>
                  <a:pt x="1008062" y="2490788"/>
                  <a:pt x="727868" y="2478881"/>
                  <a:pt x="447675" y="2466975"/>
                </a:cubicBezTo>
              </a:path>
            </a:pathLst>
          </a:cu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7562850" y="2646819"/>
            <a:ext cx="657374" cy="1973367"/>
          </a:xfrm>
          <a:custGeom>
            <a:avLst/>
            <a:gdLst>
              <a:gd name="connsiteX0" fmla="*/ 19050 w 657374"/>
              <a:gd name="connsiteY0" fmla="*/ 20181 h 1973367"/>
              <a:gd name="connsiteX1" fmla="*/ 609600 w 657374"/>
              <a:gd name="connsiteY1" fmla="*/ 239256 h 1973367"/>
              <a:gd name="connsiteX2" fmla="*/ 552450 w 657374"/>
              <a:gd name="connsiteY2" fmla="*/ 1715631 h 1973367"/>
              <a:gd name="connsiteX3" fmla="*/ 0 w 657374"/>
              <a:gd name="connsiteY3" fmla="*/ 1963281 h 197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74" h="1973367">
                <a:moveTo>
                  <a:pt x="19050" y="20181"/>
                </a:moveTo>
                <a:cubicBezTo>
                  <a:pt x="269875" y="-11569"/>
                  <a:pt x="520700" y="-43319"/>
                  <a:pt x="609600" y="239256"/>
                </a:cubicBezTo>
                <a:cubicBezTo>
                  <a:pt x="698500" y="521831"/>
                  <a:pt x="654050" y="1428294"/>
                  <a:pt x="552450" y="1715631"/>
                </a:cubicBezTo>
                <a:cubicBezTo>
                  <a:pt x="450850" y="2002968"/>
                  <a:pt x="225425" y="1983124"/>
                  <a:pt x="0" y="1963281"/>
                </a:cubicBezTo>
              </a:path>
            </a:pathLst>
          </a:cu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868144" y="55781"/>
            <a:ext cx="231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060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5" grpId="0"/>
      <p:bldP spid="78" grpId="0"/>
      <p:bldP spid="79" grpId="0"/>
      <p:bldP spid="80" grpId="0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5" name="文本框 2"/>
          <p:cNvSpPr txBox="1"/>
          <p:nvPr/>
        </p:nvSpPr>
        <p:spPr>
          <a:xfrm>
            <a:off x="683568" y="55930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SpGEMM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using Segmented Merge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" b="2715"/>
          <a:stretch/>
        </p:blipFill>
        <p:spPr bwMode="auto">
          <a:xfrm>
            <a:off x="666031" y="959414"/>
            <a:ext cx="7525618" cy="372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282981" y="4685375"/>
            <a:ext cx="8609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2.89x </a:t>
            </a:r>
            <a:r>
              <a:rPr lang="en-US" altLang="zh-CN" dirty="0">
                <a:solidFill>
                  <a:srgbClr val="FF0000"/>
                </a:solidFill>
              </a:rPr>
              <a:t>(up to 109.15x) </a:t>
            </a:r>
            <a:r>
              <a:rPr lang="en-US" altLang="zh-CN" dirty="0" smtClean="0">
                <a:solidFill>
                  <a:srgbClr val="FF0000"/>
                </a:solidFill>
              </a:rPr>
              <a:t> 1.26x </a:t>
            </a:r>
            <a:r>
              <a:rPr lang="en-US" altLang="zh-CN" dirty="0">
                <a:solidFill>
                  <a:srgbClr val="FF0000"/>
                </a:solidFill>
              </a:rPr>
              <a:t>(up to 7.5x</a:t>
            </a:r>
            <a:r>
              <a:rPr lang="en-US" altLang="zh-CN" dirty="0" smtClean="0">
                <a:solidFill>
                  <a:srgbClr val="FF0000"/>
                </a:solidFill>
              </a:rPr>
              <a:t>)   </a:t>
            </a:r>
            <a:r>
              <a:rPr lang="en-US" altLang="zh-CN" dirty="0">
                <a:solidFill>
                  <a:srgbClr val="FF0000"/>
                </a:solidFill>
              </a:rPr>
              <a:t>2.53x (up to 81.85x) 1.22x (up to 17.38x) </a:t>
            </a:r>
            <a:r>
              <a:rPr lang="en-US" altLang="zh-CN" dirty="0" smtClean="0">
                <a:solidFill>
                  <a:srgbClr val="FF0000"/>
                </a:solidFill>
              </a:rPr>
              <a:t>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99992" y="465998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29"/>
          <p:cNvSpPr txBox="1"/>
          <p:nvPr/>
        </p:nvSpPr>
        <p:spPr>
          <a:xfrm>
            <a:off x="251520" y="19548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Performance evaluation</a:t>
            </a:r>
            <a:endParaRPr lang="en-US" altLang="zh-CN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18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1670"/>
            <a:ext cx="3228536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2164797"/>
            <a:ext cx="1874103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four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02392" y="1851670"/>
            <a:ext cx="305972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139952" y="2067694"/>
            <a:ext cx="2845972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0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Conclusion</a:t>
            </a:r>
            <a:endParaRPr lang="zh-CN" altLang="en-US" sz="40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51520" y="195486"/>
            <a:ext cx="2216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Conclusion</a:t>
            </a:r>
            <a:endParaRPr lang="zh-CN" altLang="en-US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" name="矩形 2"/>
          <p:cNvSpPr/>
          <p:nvPr/>
        </p:nvSpPr>
        <p:spPr>
          <a:xfrm>
            <a:off x="211110" y="1099646"/>
            <a:ext cx="8249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1. </a:t>
            </a:r>
            <a:r>
              <a:rPr lang="en-US" altLang="zh-CN" dirty="0"/>
              <a:t>D</a:t>
            </a:r>
            <a:r>
              <a:rPr lang="en-US" altLang="zh-CN" dirty="0" smtClean="0"/>
              <a:t>eﬁne </a:t>
            </a:r>
            <a:r>
              <a:rPr lang="en-US" altLang="zh-CN" dirty="0"/>
              <a:t>a new primitive called segmented </a:t>
            </a:r>
            <a:r>
              <a:rPr lang="en-US" altLang="zh-CN" dirty="0" smtClean="0"/>
              <a:t>merge.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2. Present </a:t>
            </a:r>
            <a:r>
              <a:rPr lang="en-US" altLang="zh-CN" dirty="0"/>
              <a:t>an eﬃcient parallel algorithm achieving good load balancing and </a:t>
            </a:r>
            <a:r>
              <a:rPr lang="en-US" altLang="zh-CN" dirty="0" smtClean="0"/>
              <a:t>SIMD </a:t>
            </a:r>
            <a:r>
              <a:rPr lang="en-US" altLang="zh-CN" dirty="0"/>
              <a:t>unit utilization on </a:t>
            </a:r>
            <a:r>
              <a:rPr lang="en-US" altLang="zh-CN" dirty="0" smtClean="0"/>
              <a:t>GPUs.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3. Two sparse kernels, </a:t>
            </a:r>
            <a:r>
              <a:rPr lang="en-US" altLang="zh-CN" dirty="0" err="1" smtClean="0"/>
              <a:t>SpTRANS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dirty="0" err="1"/>
              <a:t>SpGEMM</a:t>
            </a:r>
            <a:r>
              <a:rPr lang="en-US" altLang="zh-CN" dirty="0"/>
              <a:t>, using our parallel segmented merge are greatly faster than existing methods in </a:t>
            </a:r>
            <a:r>
              <a:rPr lang="en-US" altLang="zh-CN" dirty="0" err="1"/>
              <a:t>cuSPARSE</a:t>
            </a:r>
            <a:r>
              <a:rPr lang="en-US" altLang="zh-CN" dirty="0"/>
              <a:t> and </a:t>
            </a:r>
            <a:r>
              <a:rPr lang="en-US" altLang="zh-CN" dirty="0" err="1" smtClean="0"/>
              <a:t>bhSPARSE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65559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等腰三角形 26"/>
          <p:cNvSpPr/>
          <p:nvPr/>
        </p:nvSpPr>
        <p:spPr>
          <a:xfrm>
            <a:off x="1115616" y="4011910"/>
            <a:ext cx="851351" cy="506643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26"/>
          <p:cNvSpPr/>
          <p:nvPr/>
        </p:nvSpPr>
        <p:spPr>
          <a:xfrm rot="5400000">
            <a:off x="265949" y="3103290"/>
            <a:ext cx="531270" cy="601918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391312 h 675524"/>
              <a:gd name="connsiteX3" fmla="*/ 369815 w 1135134"/>
              <a:gd name="connsiteY3" fmla="*/ 675524 h 675524"/>
              <a:gd name="connsiteX0" fmla="*/ 369815 w 1199659"/>
              <a:gd name="connsiteY0" fmla="*/ 675524 h 1359189"/>
              <a:gd name="connsiteX1" fmla="*/ 0 w 1199659"/>
              <a:gd name="connsiteY1" fmla="*/ 0 h 1359189"/>
              <a:gd name="connsiteX2" fmla="*/ 1199659 w 1199659"/>
              <a:gd name="connsiteY2" fmla="*/ 1359189 h 1359189"/>
              <a:gd name="connsiteX3" fmla="*/ 369815 w 1199659"/>
              <a:gd name="connsiteY3" fmla="*/ 675524 h 135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659" h="1359189">
                <a:moveTo>
                  <a:pt x="369815" y="675524"/>
                </a:moveTo>
                <a:lnTo>
                  <a:pt x="0" y="0"/>
                </a:lnTo>
                <a:lnTo>
                  <a:pt x="1199659" y="1359189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26"/>
          <p:cNvSpPr/>
          <p:nvPr/>
        </p:nvSpPr>
        <p:spPr>
          <a:xfrm rot="8958318">
            <a:off x="1313552" y="3687514"/>
            <a:ext cx="207867" cy="123703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45" name="背景音乐 - 2 - 诗歌 朗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6432" y="1702927"/>
            <a:ext cx="609600" cy="609600"/>
          </a:xfrm>
          <a:prstGeom prst="rect">
            <a:avLst/>
          </a:prstGeom>
        </p:spPr>
      </p:pic>
      <p:sp>
        <p:nvSpPr>
          <p:cNvPr id="11" name="文本框 28"/>
          <p:cNvSpPr txBox="1"/>
          <p:nvPr/>
        </p:nvSpPr>
        <p:spPr>
          <a:xfrm>
            <a:off x="1049708" y="2302517"/>
            <a:ext cx="697981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</a:rPr>
              <a:t>Thanks </a:t>
            </a:r>
            <a:r>
              <a:rPr lang="en-US" altLang="zh-CN" sz="3200" dirty="0">
                <a:solidFill>
                  <a:schemeClr val="bg1"/>
                </a:solidFill>
              </a:rPr>
              <a:t>for </a:t>
            </a:r>
            <a:r>
              <a:rPr lang="en-US" altLang="zh-CN" sz="3200" dirty="0" smtClean="0">
                <a:solidFill>
                  <a:schemeClr val="bg1"/>
                </a:solidFill>
              </a:rPr>
              <a:t>listening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等腰三角形 26"/>
          <p:cNvSpPr/>
          <p:nvPr/>
        </p:nvSpPr>
        <p:spPr>
          <a:xfrm>
            <a:off x="1115616" y="4011910"/>
            <a:ext cx="851351" cy="506643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26"/>
          <p:cNvSpPr/>
          <p:nvPr/>
        </p:nvSpPr>
        <p:spPr>
          <a:xfrm rot="8958318">
            <a:off x="1313552" y="3687514"/>
            <a:ext cx="207867" cy="123703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" fmla="*/ 0 w 1736869"/>
              <a:gd name="connsiteY0" fmla="*/ 1037474 h 1037474"/>
              <a:gd name="connsiteX1" fmla="*/ 601735 w 1736869"/>
              <a:gd name="connsiteY1" fmla="*/ 0 h 1037474"/>
              <a:gd name="connsiteX2" fmla="*/ 1736869 w 1736869"/>
              <a:gd name="connsiteY2" fmla="*/ 294524 h 1037474"/>
              <a:gd name="connsiteX3" fmla="*/ 0 w 1736869"/>
              <a:gd name="connsiteY3" fmla="*/ 1037474 h 1037474"/>
              <a:gd name="connsiteX0" fmla="*/ 369815 w 1135134"/>
              <a:gd name="connsiteY0" fmla="*/ 675524 h 675524"/>
              <a:gd name="connsiteX1" fmla="*/ 0 w 1135134"/>
              <a:gd name="connsiteY1" fmla="*/ 0 h 675524"/>
              <a:gd name="connsiteX2" fmla="*/ 1135134 w 1135134"/>
              <a:gd name="connsiteY2" fmla="*/ 294524 h 675524"/>
              <a:gd name="connsiteX3" fmla="*/ 369815 w 1135134"/>
              <a:gd name="connsiteY3" fmla="*/ 675524 h 67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38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1670"/>
            <a:ext cx="3228536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2164797"/>
            <a:ext cx="1779526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02392" y="1851670"/>
            <a:ext cx="305972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139952" y="2067694"/>
            <a:ext cx="3071354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0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Background</a:t>
            </a:r>
            <a:endParaRPr lang="zh-CN" altLang="en-US" sz="40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52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251520" y="195486"/>
            <a:ext cx="2216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Background</a:t>
            </a:r>
            <a:endParaRPr lang="zh-CN" altLang="en-US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 b="1"/>
          </a:p>
        </p:txBody>
      </p:sp>
      <p:sp>
        <p:nvSpPr>
          <p:cNvPr id="73" name="矩形 72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 b="1"/>
          </a:p>
        </p:txBody>
      </p:sp>
      <p:sp>
        <p:nvSpPr>
          <p:cNvPr id="14" name="矩形 13"/>
          <p:cNvSpPr/>
          <p:nvPr/>
        </p:nvSpPr>
        <p:spPr>
          <a:xfrm>
            <a:off x="607486" y="773291"/>
            <a:ext cx="81409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Parallel </a:t>
            </a:r>
            <a:r>
              <a:rPr lang="en-US" altLang="zh-CN" sz="2000" dirty="0" smtClean="0"/>
              <a:t>segmented primitives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0" y="314781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ysClr val="windowText" lastClr="000000"/>
                </a:solidFill>
              </a:rPr>
              <a:t>1.Blelloch</a:t>
            </a:r>
            <a:r>
              <a:rPr lang="en-US" altLang="zh-CN" sz="1400" dirty="0">
                <a:solidFill>
                  <a:sysClr val="windowText" lastClr="000000"/>
                </a:solidFill>
              </a:rPr>
              <a:t>, G.E., </a:t>
            </a:r>
            <a:r>
              <a:rPr lang="en-US" altLang="zh-CN" sz="1400" dirty="0" err="1">
                <a:solidFill>
                  <a:sysClr val="windowText" lastClr="000000"/>
                </a:solidFill>
              </a:rPr>
              <a:t>Heroux</a:t>
            </a:r>
            <a:r>
              <a:rPr lang="en-US" altLang="zh-CN" sz="1400" dirty="0">
                <a:solidFill>
                  <a:sysClr val="windowText" lastClr="000000"/>
                </a:solidFill>
              </a:rPr>
              <a:t>, M.A., </a:t>
            </a:r>
            <a:r>
              <a:rPr lang="en-US" altLang="zh-CN" sz="1400" dirty="0" err="1">
                <a:solidFill>
                  <a:sysClr val="windowText" lastClr="000000"/>
                </a:solidFill>
              </a:rPr>
              <a:t>Zagha</a:t>
            </a:r>
            <a:r>
              <a:rPr lang="en-US" altLang="zh-CN" sz="1400" dirty="0">
                <a:solidFill>
                  <a:sysClr val="windowText" lastClr="000000"/>
                </a:solidFill>
              </a:rPr>
              <a:t>, M.: Segmented Operations for Sparse </a:t>
            </a:r>
            <a:r>
              <a:rPr lang="en-US" altLang="zh-CN" sz="1400" dirty="0" smtClean="0">
                <a:solidFill>
                  <a:sysClr val="windowText" lastClr="000000"/>
                </a:solidFill>
              </a:rPr>
              <a:t>Matrix Computation </a:t>
            </a:r>
            <a:r>
              <a:rPr lang="en-US" altLang="zh-CN" sz="1400" dirty="0">
                <a:solidFill>
                  <a:sysClr val="windowText" lastClr="000000"/>
                </a:solidFill>
              </a:rPr>
              <a:t>on Vector Multiprocessors. </a:t>
            </a:r>
            <a:r>
              <a:rPr lang="en-US" altLang="zh-CN" sz="1400" dirty="0" smtClean="0">
                <a:solidFill>
                  <a:sysClr val="windowText" lastClr="000000"/>
                </a:solidFill>
              </a:rPr>
              <a:t>Tech. rep ., CMU (1993)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2" y="1563638"/>
            <a:ext cx="270859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96166"/>
            <a:ext cx="321695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63638"/>
            <a:ext cx="275577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61535" y="2676166"/>
                <a:ext cx="2570897" cy="355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 smtClean="0"/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600" dirty="0"/>
                          <m:t>Parallel</m:t>
                        </m:r>
                        <m:r>
                          <m:rPr>
                            <m:nor/>
                          </m:rPr>
                          <a:rPr lang="en-US" altLang="zh-CN" sz="16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1600" dirty="0"/>
                          <m:t>Segmented</m:t>
                        </m:r>
                        <m:r>
                          <m:rPr>
                            <m:nor/>
                          </m:rPr>
                          <a:rPr lang="en-US" altLang="zh-CN" sz="16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1600" dirty="0"/>
                          <m:t>Sum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35" y="2676166"/>
                <a:ext cx="2570897" cy="355675"/>
              </a:xfrm>
              <a:prstGeom prst="rect">
                <a:avLst/>
              </a:prstGeom>
              <a:blipFill rotWithShape="1">
                <a:blip r:embed="rId6"/>
                <a:stretch>
                  <a:fillRect l="-1185"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088089" y="2665244"/>
                <a:ext cx="2596095" cy="356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 smtClean="0"/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600" dirty="0"/>
                          <m:t>Parallel</m:t>
                        </m:r>
                        <m:r>
                          <m:rPr>
                            <m:nor/>
                          </m:rPr>
                          <a:rPr lang="en-US" altLang="zh-CN" sz="16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1600" dirty="0"/>
                          <m:t>Segmented</m:t>
                        </m:r>
                        <m:r>
                          <m:rPr>
                            <m:nor/>
                          </m:rPr>
                          <a:rPr lang="en-US" altLang="zh-CN" sz="16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1600" dirty="0"/>
                          <m:t>Scan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089" y="2665244"/>
                <a:ext cx="2596095" cy="356188"/>
              </a:xfrm>
              <a:prstGeom prst="rect">
                <a:avLst/>
              </a:prstGeom>
              <a:blipFill rotWithShape="1">
                <a:blip r:embed="rId7"/>
                <a:stretch>
                  <a:fillRect l="-1412" b="-20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184433" y="2665244"/>
                <a:ext cx="2554417" cy="356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 smtClean="0"/>
                  <a:t>(3)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600" dirty="0"/>
                          <m:t>Parallel</m:t>
                        </m:r>
                        <m:r>
                          <m:rPr>
                            <m:nor/>
                          </m:rPr>
                          <a:rPr lang="en-US" altLang="zh-CN" sz="16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1600" dirty="0"/>
                          <m:t>Segmented</m:t>
                        </m:r>
                        <m:r>
                          <m:rPr>
                            <m:nor/>
                          </m:rPr>
                          <a:rPr lang="en-US" altLang="zh-CN" sz="16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1600" dirty="0"/>
                          <m:t>Sort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433" y="2665244"/>
                <a:ext cx="2554417" cy="356188"/>
              </a:xfrm>
              <a:prstGeom prst="rect">
                <a:avLst/>
              </a:prstGeom>
              <a:blipFill rotWithShape="1">
                <a:blip r:embed="rId8"/>
                <a:stretch>
                  <a:fillRect l="-1432" b="-20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0" y="3795886"/>
            <a:ext cx="9144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2.  </a:t>
            </a:r>
            <a:r>
              <a:rPr lang="en-US" altLang="zh-CN" sz="1400" dirty="0" err="1"/>
              <a:t>Dotsenko</a:t>
            </a:r>
            <a:r>
              <a:rPr lang="en-US" altLang="zh-CN" sz="1400" dirty="0"/>
              <a:t>, Y., </a:t>
            </a:r>
            <a:r>
              <a:rPr lang="en-US" altLang="zh-CN" sz="1400" dirty="0" err="1"/>
              <a:t>Govindaraju</a:t>
            </a:r>
            <a:r>
              <a:rPr lang="en-US" altLang="zh-CN" sz="1400" dirty="0"/>
              <a:t>, N.K., Sloan, P.P., Boyd, C., </a:t>
            </a:r>
            <a:r>
              <a:rPr lang="en-US" altLang="zh-CN" sz="1400" dirty="0" err="1"/>
              <a:t>Manferdelli</a:t>
            </a:r>
            <a:r>
              <a:rPr lang="en-US" altLang="zh-CN" sz="1400" dirty="0"/>
              <a:t>, J.: Fast Scan Algorithms on Graphics Processors. In: Proceedings of the 22nd Annual International Conference on Supercomputing. pp. 205–213 </a:t>
            </a:r>
            <a:r>
              <a:rPr lang="en-US" altLang="zh-CN" sz="1400" dirty="0" smtClean="0"/>
              <a:t>. ICS’08(2008</a:t>
            </a:r>
            <a:r>
              <a:rPr lang="en-US" altLang="zh-CN" sz="1400" dirty="0"/>
              <a:t>)</a:t>
            </a:r>
          </a:p>
          <a:p>
            <a:pPr>
              <a:lnSpc>
                <a:spcPct val="150000"/>
              </a:lnSpc>
            </a:pPr>
            <a:endParaRPr lang="en-US" altLang="zh-CN" sz="1400" dirty="0"/>
          </a:p>
        </p:txBody>
      </p:sp>
      <p:sp>
        <p:nvSpPr>
          <p:cNvPr id="4" name="矩形 3"/>
          <p:cNvSpPr/>
          <p:nvPr/>
        </p:nvSpPr>
        <p:spPr>
          <a:xfrm>
            <a:off x="0" y="4453741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3. . </a:t>
            </a:r>
            <a:r>
              <a:rPr lang="en-US" altLang="zh-CN" sz="1400" dirty="0" err="1"/>
              <a:t>Hou</a:t>
            </a:r>
            <a:r>
              <a:rPr lang="en-US" altLang="zh-CN" sz="1400" dirty="0"/>
              <a:t>, K., Liu, W., Wang, H., </a:t>
            </a:r>
            <a:r>
              <a:rPr lang="en-US" altLang="zh-CN" sz="1400" dirty="0" err="1"/>
              <a:t>Feng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W.c.</a:t>
            </a:r>
            <a:r>
              <a:rPr lang="en-US" altLang="zh-CN" sz="1400" dirty="0"/>
              <a:t>: Fast Segmented Sort on GPUs. In: Proceedings of the International Conference on Supercomputing . ICS’17(2017)</a:t>
            </a:r>
          </a:p>
        </p:txBody>
      </p:sp>
    </p:spTree>
    <p:extLst>
      <p:ext uri="{BB962C8B-B14F-4D97-AF65-F5344CB8AC3E}">
        <p14:creationId xmlns:p14="http://schemas.microsoft.com/office/powerpoint/2010/main" val="18728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251520" y="195486"/>
            <a:ext cx="2216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Background</a:t>
            </a:r>
            <a:endParaRPr lang="zh-CN" altLang="en-US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 b="1"/>
          </a:p>
        </p:txBody>
      </p:sp>
      <p:sp>
        <p:nvSpPr>
          <p:cNvPr id="73" name="矩形 72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683568" y="1844823"/>
                <a:ext cx="2010102" cy="324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CN" sz="1400" i="1" dirty="0">
                    <a:latin typeface="Cambria Math"/>
                  </a:rPr>
                  <a:t> = {</a:t>
                </a:r>
                <a:r>
                  <a:rPr lang="en-US" altLang="zh-CN" sz="140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400" i="1" dirty="0">
                    <a:latin typeface="Cambria Math"/>
                  </a:rPr>
                  <a:t>,</a:t>
                </a:r>
                <a:r>
                  <a:rPr lang="en-US" altLang="zh-CN" sz="140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4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i="1" dirty="0">
                    <a:latin typeface="Cambria Math"/>
                  </a:rPr>
                  <a:t>, ... ,</a:t>
                </a:r>
                <a:r>
                  <a:rPr lang="en-US" altLang="zh-CN" sz="140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400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1400" i="1" dirty="0">
                    <a:latin typeface="Cambria Math"/>
                  </a:rPr>
                  <a:t>} </a:t>
                </a:r>
                <a:r>
                  <a:rPr lang="en-US" altLang="zh-CN" sz="1400" i="1" dirty="0">
                    <a:latin typeface="Cambria Math"/>
                  </a:rPr>
                  <a:t>    </a:t>
                </a:r>
                <a:r>
                  <a:rPr lang="en-US" altLang="zh-CN" sz="1400" dirty="0">
                    <a:solidFill>
                      <a:sysClr val="windowText" lastClr="000000"/>
                    </a:solidFill>
                  </a:rPr>
                  <a:t>(1) </a:t>
                </a:r>
                <a:endParaRPr lang="zh-CN" altLang="en-US" sz="1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44823"/>
                <a:ext cx="2010102" cy="324384"/>
              </a:xfrm>
              <a:prstGeom prst="rect">
                <a:avLst/>
              </a:prstGeom>
              <a:blipFill rotWithShape="1">
                <a:blip r:embed="rId3"/>
                <a:stretch>
                  <a:fillRect t="-3774" r="-303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683568" y="2715766"/>
                <a:ext cx="3144066" cy="328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1400" i="1">
                        <a:latin typeface="Cambria Math"/>
                      </a:rPr>
                      <m:t> </m:t>
                    </m:r>
                  </m:oMath>
                </a14:m>
                <a:r>
                  <a:rPr lang="it-IT" altLang="zh-CN" sz="1400" i="1" dirty="0">
                    <a:latin typeface="Cambria Math"/>
                  </a:rPr>
                  <a:t>= {</a:t>
                </a:r>
                <a:r>
                  <a:rPr lang="it-IT" altLang="zh-CN" sz="140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4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CN" sz="1400" i="1" dirty="0"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altLang="zh-CN" sz="1400" i="1" dirty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4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CN" sz="1400" i="1" dirty="0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it-IT" altLang="zh-CN" sz="1400" i="1" dirty="0">
                    <a:latin typeface="Cambria Math"/>
                  </a:rPr>
                  <a:t>, ...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4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CN" sz="14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it-IT" altLang="zh-CN" sz="1400" i="1" dirty="0">
                    <a:latin typeface="Cambria Math"/>
                  </a:rPr>
                  <a:t>} ,  i </a:t>
                </a:r>
                <a:r>
                  <a:rPr lang="it-IT" altLang="zh-CN" sz="1400" i="1" dirty="0">
                    <a:latin typeface="Cambria Math"/>
                  </a:rPr>
                  <a:t>∈ [1,p] </a:t>
                </a:r>
                <a:r>
                  <a:rPr lang="it-IT" altLang="zh-CN" sz="1400" i="1" dirty="0">
                    <a:latin typeface="Cambria Math"/>
                  </a:rPr>
                  <a:t>    </a:t>
                </a:r>
                <a:r>
                  <a:rPr lang="it-IT" altLang="zh-CN" sz="1400" dirty="0" smtClean="0"/>
                  <a:t>(</a:t>
                </a:r>
                <a:r>
                  <a:rPr lang="it-IT" altLang="zh-CN" sz="1400" dirty="0"/>
                  <a:t>2) </a:t>
                </a:r>
                <a:endParaRPr lang="zh-CN" altLang="en-US" sz="1400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15766"/>
                <a:ext cx="3144066" cy="328808"/>
              </a:xfrm>
              <a:prstGeom prst="rect">
                <a:avLst/>
              </a:prstGeom>
              <a:blipFill rotWithShape="1">
                <a:blip r:embed="rId4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683568" y="3579862"/>
                <a:ext cx="9061058" cy="348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ysClr val="windowText" lastClr="0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CN" sz="1400" i="1" dirty="0">
                    <a:solidFill>
                      <a:sysClr val="windowText" lastClr="000000"/>
                    </a:solidFill>
                    <a:latin typeface="Cambria Math"/>
                  </a:rPr>
                  <a:t> = {</a:t>
                </a:r>
                <a:r>
                  <a:rPr lang="en-US" altLang="zh-CN" sz="1400" i="1" dirty="0" smtClean="0">
                    <a:solidFill>
                      <a:sysClr val="windowText" lastClr="00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1,1</m:t>
                        </m:r>
                      </m:sub>
                    </m:sSub>
                  </m:oMath>
                </a14:m>
                <a:r>
                  <a:rPr lang="it-IT" altLang="zh-CN" sz="1400" i="1" dirty="0">
                    <a:solidFill>
                      <a:sysClr val="windowText" lastClr="000000"/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1,2</m:t>
                        </m:r>
                      </m:sub>
                    </m:sSub>
                  </m:oMath>
                </a14:m>
                <a:r>
                  <a:rPr lang="it-IT" altLang="zh-CN" sz="1400" i="1" dirty="0">
                    <a:solidFill>
                      <a:sysClr val="windowText" lastClr="000000"/>
                    </a:solidFill>
                    <a:latin typeface="Cambria Math"/>
                  </a:rPr>
                  <a:t>, ...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1,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1400" i="1" dirty="0">
                    <a:solidFill>
                      <a:sysClr val="windowText" lastClr="000000"/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2,1</m:t>
                        </m:r>
                      </m:sub>
                    </m:sSub>
                  </m:oMath>
                </a14:m>
                <a:r>
                  <a:rPr lang="it-IT" altLang="zh-CN" sz="1400" i="1" dirty="0">
                    <a:solidFill>
                      <a:sysClr val="windowText" lastClr="000000"/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2,2</m:t>
                        </m:r>
                      </m:sub>
                    </m:sSub>
                  </m:oMath>
                </a14:m>
                <a:r>
                  <a:rPr lang="it-IT" altLang="zh-CN" sz="1400" i="1" dirty="0">
                    <a:solidFill>
                      <a:sysClr val="windowText" lastClr="000000"/>
                    </a:solidFill>
                    <a:latin typeface="Cambria Math"/>
                  </a:rPr>
                  <a:t>, ...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2,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1400" i="1" dirty="0">
                    <a:solidFill>
                      <a:sysClr val="windowText" lastClr="000000"/>
                    </a:solidFill>
                    <a:latin typeface="Cambria Math"/>
                  </a:rPr>
                  <a:t> </a:t>
                </a:r>
                <a:r>
                  <a:rPr lang="it-IT" altLang="zh-CN" sz="1400" i="1" dirty="0">
                    <a:solidFill>
                      <a:sysClr val="windowText" lastClr="000000"/>
                    </a:solidFill>
                    <a:latin typeface="Cambria Math"/>
                  </a:rPr>
                  <a:t>, ...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ysClr val="windowText" lastClr="0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it-IT" altLang="zh-CN" sz="1400" i="1" dirty="0">
                    <a:solidFill>
                      <a:sysClr val="windowText" lastClr="000000"/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it-IT" altLang="zh-CN" sz="1400" i="1" dirty="0">
                    <a:solidFill>
                      <a:sysClr val="windowText" lastClr="000000"/>
                    </a:solidFill>
                    <a:latin typeface="Cambria Math"/>
                  </a:rPr>
                  <a:t>, ...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1400" i="1" dirty="0">
                    <a:solidFill>
                      <a:sysClr val="windowText" lastClr="000000"/>
                    </a:solidFill>
                    <a:latin typeface="Cambria Math"/>
                  </a:rPr>
                  <a:t>}</a:t>
                </a:r>
                <a:r>
                  <a:rPr lang="en-US" altLang="zh-CN" sz="1400" i="1" dirty="0">
                    <a:solidFill>
                      <a:sysClr val="windowText" lastClr="000000"/>
                    </a:solidFill>
                    <a:latin typeface="Cambria Math"/>
                  </a:rPr>
                  <a:t>            </a:t>
                </a:r>
                <a:r>
                  <a:rPr lang="en-US" altLang="zh-CN" sz="1400" dirty="0" smtClean="0"/>
                  <a:t>(3)  </a:t>
                </a:r>
                <a:r>
                  <a:rPr lang="en-US" altLang="zh-CN" sz="1400" dirty="0" smtClean="0">
                    <a:latin typeface="+mn-ea"/>
                  </a:rPr>
                  <a:t>                                                                                                </a:t>
                </a:r>
                <a:endParaRPr lang="zh-CN" altLang="en-US" sz="1400" dirty="0">
                  <a:latin typeface="+mn-ea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79862"/>
                <a:ext cx="9061058" cy="348622"/>
              </a:xfrm>
              <a:prstGeom prst="rect">
                <a:avLst/>
              </a:prstGeom>
              <a:blipFill rotWithShape="1">
                <a:blip r:embed="rId5"/>
                <a:stretch>
                  <a:fillRect t="-3509" b="-7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612204" y="1444714"/>
                <a:ext cx="635004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 smtClean="0">
                    <a:solidFill>
                      <a:sysClr val="windowText" lastClr="000000"/>
                    </a:solidFill>
                  </a:rPr>
                  <a:t>Assuming a key-value array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ysClr val="windowText" lastClr="0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zh-CN" sz="1400" dirty="0" smtClean="0">
                    <a:solidFill>
                      <a:sysClr val="windowText" lastClr="000000"/>
                    </a:solidFill>
                  </a:rPr>
                  <a:t> includes </a:t>
                </a:r>
                <a:r>
                  <a:rPr lang="en-US" altLang="zh-CN" sz="1400" i="1" dirty="0">
                    <a:solidFill>
                      <a:sysClr val="windowText" lastClr="000000"/>
                    </a:solidFill>
                    <a:latin typeface="Cambria Math"/>
                  </a:rPr>
                  <a:t>p</a:t>
                </a:r>
                <a:r>
                  <a:rPr lang="en-US" altLang="zh-CN" sz="1400" dirty="0" smtClean="0">
                    <a:solidFill>
                      <a:sysClr val="windowText" lastClr="000000"/>
                    </a:solidFill>
                  </a:rPr>
                  <a:t> segments</a:t>
                </a:r>
                <a:endParaRPr lang="zh-CN" altLang="en-US" sz="1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04" y="1444714"/>
                <a:ext cx="6350047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192" t="-4000" b="-2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12204" y="2263973"/>
                <a:ext cx="30841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 smtClean="0"/>
                  <a:t>Each segment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400" dirty="0"/>
                  <a:t> sub-segments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04" y="2263973"/>
                <a:ext cx="3084114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395" t="-1961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611560" y="3147814"/>
                <a:ext cx="5201809" cy="32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 smtClean="0"/>
                  <a:t>Each </a:t>
                </a:r>
                <a:r>
                  <a:rPr lang="en-US" altLang="zh-CN" sz="1400" dirty="0"/>
                  <a:t>sub-segment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1400" i="1" dirty="0">
                            <a:latin typeface="Cambria Math"/>
                          </a:rPr>
                          <m:t>,</m:t>
                        </m:r>
                        <m:r>
                          <a:rPr lang="en-US" altLang="zh-CN" sz="14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400" dirty="0"/>
                  <a:t>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sz="1400" i="1" dirty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400" dirty="0"/>
                  <a:t> key-value pairs already sorted </a:t>
                </a:r>
                <a:r>
                  <a:rPr lang="en-US" altLang="zh-CN" sz="1400" dirty="0" smtClean="0"/>
                  <a:t> </a:t>
                </a:r>
                <a:endParaRPr lang="en-US" altLang="zh-CN" sz="1400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47814"/>
                <a:ext cx="5201809" cy="325089"/>
              </a:xfrm>
              <a:prstGeom prst="rect">
                <a:avLst/>
              </a:prstGeom>
              <a:blipFill rotWithShape="1">
                <a:blip r:embed="rId8"/>
                <a:stretch>
                  <a:fillRect l="-234" b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06684" y="4011910"/>
                <a:ext cx="73896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egment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merge: 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make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each 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segment</a:t>
                </a:r>
                <a:r>
                  <a:rPr lang="en-US" altLang="zh-CN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800" dirty="0" smtClean="0">
                    <a:solidFill>
                      <a:srgbClr val="FF0000"/>
                    </a:solidFill>
                  </a:rPr>
                  <a:t> ordered </a:t>
                </a:r>
                <a:endParaRPr lang="en-US" altLang="zh-CN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4" y="4011910"/>
                <a:ext cx="7389652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990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251520" y="771550"/>
            <a:ext cx="4247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What </a:t>
            </a:r>
            <a:r>
              <a:rPr lang="en-US" altLang="zh-CN" sz="2800" dirty="0" smtClean="0"/>
              <a:t>is </a:t>
            </a:r>
            <a:r>
              <a:rPr lang="en-US" altLang="zh-CN" sz="2800" dirty="0"/>
              <a:t>segmented </a:t>
            </a:r>
            <a:r>
              <a:rPr lang="en-US" altLang="zh-CN" sz="2800" dirty="0" smtClean="0"/>
              <a:t>merge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?</a:t>
            </a:r>
            <a:endParaRPr lang="zh-CN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73" y="1294770"/>
            <a:ext cx="3829615" cy="149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2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251520" y="195486"/>
            <a:ext cx="2216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Background</a:t>
            </a:r>
            <a:endParaRPr lang="zh-CN" altLang="en-US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3" name="矩形 32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29" name="文本框 28"/>
          <p:cNvSpPr txBox="1"/>
          <p:nvPr/>
        </p:nvSpPr>
        <p:spPr>
          <a:xfrm>
            <a:off x="631653" y="3654650"/>
            <a:ext cx="367240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dirty="0" smtClean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oad balancing problem </a:t>
            </a:r>
            <a:endParaRPr lang="en-US" altLang="zh-CN" dirty="0">
              <a:solidFill>
                <a:srgbClr val="112F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525305" y="3653208"/>
            <a:ext cx="417646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Vectorizing</a:t>
            </a:r>
            <a:r>
              <a:rPr lang="en-US" altLang="zh-CN" dirty="0" smtClean="0">
                <a:solidFill>
                  <a:srgbClr val="112F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problem</a:t>
            </a:r>
          </a:p>
        </p:txBody>
      </p:sp>
      <p:sp>
        <p:nvSpPr>
          <p:cNvPr id="36" name="矩形 35"/>
          <p:cNvSpPr/>
          <p:nvPr/>
        </p:nvSpPr>
        <p:spPr>
          <a:xfrm>
            <a:off x="607486" y="773291"/>
            <a:ext cx="814097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Two </a:t>
            </a:r>
            <a:r>
              <a:rPr lang="en-US" altLang="zh-CN" sz="2000" dirty="0"/>
              <a:t>major challenges in segmented </a:t>
            </a:r>
            <a:r>
              <a:rPr lang="en-US" altLang="zh-CN" sz="2000" dirty="0" smtClean="0"/>
              <a:t>merge</a:t>
            </a:r>
            <a:endParaRPr lang="zh-CN" altLang="en-US" sz="20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4188" r="3537"/>
          <a:stretch/>
        </p:blipFill>
        <p:spPr bwMode="auto">
          <a:xfrm>
            <a:off x="107504" y="1419623"/>
            <a:ext cx="4355068" cy="175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右箭头 1"/>
          <p:cNvSpPr/>
          <p:nvPr/>
        </p:nvSpPr>
        <p:spPr>
          <a:xfrm>
            <a:off x="220246" y="2139702"/>
            <a:ext cx="1552715" cy="238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core0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1908823" y="2139702"/>
            <a:ext cx="648072" cy="238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6" name="右箭头 25"/>
          <p:cNvSpPr/>
          <p:nvPr/>
        </p:nvSpPr>
        <p:spPr>
          <a:xfrm>
            <a:off x="3979897" y="2139702"/>
            <a:ext cx="482674" cy="238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8" name="矩形 27"/>
          <p:cNvSpPr/>
          <p:nvPr/>
        </p:nvSpPr>
        <p:spPr>
          <a:xfrm>
            <a:off x="1844968" y="2067694"/>
            <a:ext cx="800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/>
              <a:t>core1</a:t>
            </a:r>
            <a:endParaRPr lang="zh-CN" altLang="en-US" sz="1600" dirty="0"/>
          </a:p>
        </p:txBody>
      </p:sp>
      <p:sp>
        <p:nvSpPr>
          <p:cNvPr id="39" name="矩形 38"/>
          <p:cNvSpPr/>
          <p:nvPr/>
        </p:nvSpPr>
        <p:spPr>
          <a:xfrm>
            <a:off x="3889791" y="2067694"/>
            <a:ext cx="654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/>
              <a:t>core4</a:t>
            </a:r>
            <a:endParaRPr lang="zh-CN" altLang="en-US" sz="1600" dirty="0"/>
          </a:p>
        </p:txBody>
      </p:sp>
      <p:sp>
        <p:nvSpPr>
          <p:cNvPr id="44" name="右箭头 43"/>
          <p:cNvSpPr/>
          <p:nvPr/>
        </p:nvSpPr>
        <p:spPr>
          <a:xfrm>
            <a:off x="2772920" y="2139702"/>
            <a:ext cx="648072" cy="238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5" name="矩形 44"/>
          <p:cNvSpPr/>
          <p:nvPr/>
        </p:nvSpPr>
        <p:spPr>
          <a:xfrm>
            <a:off x="2709065" y="2067694"/>
            <a:ext cx="800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/>
              <a:t>core2</a:t>
            </a:r>
            <a:endParaRPr lang="zh-CN" altLang="en-US" sz="1600" dirty="0"/>
          </a:p>
        </p:txBody>
      </p:sp>
      <p:sp>
        <p:nvSpPr>
          <p:cNvPr id="46" name="右箭头 45"/>
          <p:cNvSpPr/>
          <p:nvPr/>
        </p:nvSpPr>
        <p:spPr>
          <a:xfrm>
            <a:off x="3509981" y="2139702"/>
            <a:ext cx="406237" cy="238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7" name="矩形 46"/>
          <p:cNvSpPr/>
          <p:nvPr/>
        </p:nvSpPr>
        <p:spPr>
          <a:xfrm>
            <a:off x="3357137" y="2067694"/>
            <a:ext cx="720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/>
              <a:t>core3</a:t>
            </a:r>
            <a:endParaRPr lang="zh-CN" altLang="en-US" sz="1600" dirty="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4188" r="3537"/>
          <a:stretch/>
        </p:blipFill>
        <p:spPr bwMode="auto">
          <a:xfrm>
            <a:off x="4677975" y="1419623"/>
            <a:ext cx="4355068" cy="175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任意多边形 51"/>
          <p:cNvSpPr/>
          <p:nvPr/>
        </p:nvSpPr>
        <p:spPr>
          <a:xfrm>
            <a:off x="5580112" y="2067694"/>
            <a:ext cx="216024" cy="492442"/>
          </a:xfrm>
          <a:custGeom>
            <a:avLst/>
            <a:gdLst>
              <a:gd name="connsiteX0" fmla="*/ 0 w 2111146"/>
              <a:gd name="connsiteY0" fmla="*/ 0 h 923925"/>
              <a:gd name="connsiteX1" fmla="*/ 2076450 w 2111146"/>
              <a:gd name="connsiteY1" fmla="*/ 95250 h 923925"/>
              <a:gd name="connsiteX2" fmla="*/ 0 w 2111146"/>
              <a:gd name="connsiteY2" fmla="*/ 190500 h 923925"/>
              <a:gd name="connsiteX3" fmla="*/ 2076450 w 2111146"/>
              <a:gd name="connsiteY3" fmla="*/ 304800 h 923925"/>
              <a:gd name="connsiteX4" fmla="*/ 9525 w 2111146"/>
              <a:gd name="connsiteY4" fmla="*/ 419100 h 923925"/>
              <a:gd name="connsiteX5" fmla="*/ 2095500 w 2111146"/>
              <a:gd name="connsiteY5" fmla="*/ 514350 h 923925"/>
              <a:gd name="connsiteX6" fmla="*/ 962025 w 2111146"/>
              <a:gd name="connsiteY6" fmla="*/ 581025 h 923925"/>
              <a:gd name="connsiteX7" fmla="*/ 923925 w 2111146"/>
              <a:gd name="connsiteY7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1146" h="923925">
                <a:moveTo>
                  <a:pt x="0" y="0"/>
                </a:moveTo>
                <a:cubicBezTo>
                  <a:pt x="1038225" y="31750"/>
                  <a:pt x="2076450" y="63500"/>
                  <a:pt x="2076450" y="95250"/>
                </a:cubicBezTo>
                <a:cubicBezTo>
                  <a:pt x="2076450" y="127000"/>
                  <a:pt x="0" y="155575"/>
                  <a:pt x="0" y="190500"/>
                </a:cubicBezTo>
                <a:cubicBezTo>
                  <a:pt x="0" y="225425"/>
                  <a:pt x="2074862" y="266700"/>
                  <a:pt x="2076450" y="304800"/>
                </a:cubicBezTo>
                <a:cubicBezTo>
                  <a:pt x="2078038" y="342900"/>
                  <a:pt x="6350" y="384175"/>
                  <a:pt x="9525" y="419100"/>
                </a:cubicBezTo>
                <a:cubicBezTo>
                  <a:pt x="12700" y="454025"/>
                  <a:pt x="1936750" y="487363"/>
                  <a:pt x="2095500" y="514350"/>
                </a:cubicBezTo>
                <a:cubicBezTo>
                  <a:pt x="2254250" y="541337"/>
                  <a:pt x="1157287" y="512763"/>
                  <a:pt x="962025" y="581025"/>
                </a:cubicBezTo>
                <a:cubicBezTo>
                  <a:pt x="766763" y="649287"/>
                  <a:pt x="845344" y="786606"/>
                  <a:pt x="923925" y="923925"/>
                </a:cubicBezTo>
              </a:path>
            </a:pathLst>
          </a:cu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5004048" y="1995686"/>
            <a:ext cx="1296144" cy="564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4932040" y="199568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Block 0</a:t>
            </a:r>
            <a:endParaRPr lang="zh-CN" altLang="en-US" sz="1400" dirty="0"/>
          </a:p>
        </p:txBody>
      </p:sp>
      <p:sp>
        <p:nvSpPr>
          <p:cNvPr id="63" name="矩形 62"/>
          <p:cNvSpPr/>
          <p:nvPr/>
        </p:nvSpPr>
        <p:spPr>
          <a:xfrm>
            <a:off x="6444208" y="1995686"/>
            <a:ext cx="1944216" cy="564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6372200" y="1995686"/>
            <a:ext cx="118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Block 1</a:t>
            </a:r>
            <a:endParaRPr lang="zh-CN" altLang="en-US" sz="1400" dirty="0"/>
          </a:p>
        </p:txBody>
      </p:sp>
      <p:sp>
        <p:nvSpPr>
          <p:cNvPr id="65" name="任意多边形 64"/>
          <p:cNvSpPr/>
          <p:nvPr/>
        </p:nvSpPr>
        <p:spPr>
          <a:xfrm>
            <a:off x="6660232" y="2067694"/>
            <a:ext cx="216024" cy="492442"/>
          </a:xfrm>
          <a:custGeom>
            <a:avLst/>
            <a:gdLst>
              <a:gd name="connsiteX0" fmla="*/ 0 w 2111146"/>
              <a:gd name="connsiteY0" fmla="*/ 0 h 923925"/>
              <a:gd name="connsiteX1" fmla="*/ 2076450 w 2111146"/>
              <a:gd name="connsiteY1" fmla="*/ 95250 h 923925"/>
              <a:gd name="connsiteX2" fmla="*/ 0 w 2111146"/>
              <a:gd name="connsiteY2" fmla="*/ 190500 h 923925"/>
              <a:gd name="connsiteX3" fmla="*/ 2076450 w 2111146"/>
              <a:gd name="connsiteY3" fmla="*/ 304800 h 923925"/>
              <a:gd name="connsiteX4" fmla="*/ 9525 w 2111146"/>
              <a:gd name="connsiteY4" fmla="*/ 419100 h 923925"/>
              <a:gd name="connsiteX5" fmla="*/ 2095500 w 2111146"/>
              <a:gd name="connsiteY5" fmla="*/ 514350 h 923925"/>
              <a:gd name="connsiteX6" fmla="*/ 962025 w 2111146"/>
              <a:gd name="connsiteY6" fmla="*/ 581025 h 923925"/>
              <a:gd name="connsiteX7" fmla="*/ 923925 w 2111146"/>
              <a:gd name="connsiteY7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1146" h="923925">
                <a:moveTo>
                  <a:pt x="0" y="0"/>
                </a:moveTo>
                <a:cubicBezTo>
                  <a:pt x="1038225" y="31750"/>
                  <a:pt x="2076450" y="63500"/>
                  <a:pt x="2076450" y="95250"/>
                </a:cubicBezTo>
                <a:cubicBezTo>
                  <a:pt x="2076450" y="127000"/>
                  <a:pt x="0" y="155575"/>
                  <a:pt x="0" y="190500"/>
                </a:cubicBezTo>
                <a:cubicBezTo>
                  <a:pt x="0" y="225425"/>
                  <a:pt x="2074862" y="266700"/>
                  <a:pt x="2076450" y="304800"/>
                </a:cubicBezTo>
                <a:cubicBezTo>
                  <a:pt x="2078038" y="342900"/>
                  <a:pt x="6350" y="384175"/>
                  <a:pt x="9525" y="419100"/>
                </a:cubicBezTo>
                <a:cubicBezTo>
                  <a:pt x="12700" y="454025"/>
                  <a:pt x="1936750" y="487363"/>
                  <a:pt x="2095500" y="514350"/>
                </a:cubicBezTo>
                <a:cubicBezTo>
                  <a:pt x="2254250" y="541337"/>
                  <a:pt x="1157287" y="512763"/>
                  <a:pt x="962025" y="581025"/>
                </a:cubicBezTo>
                <a:cubicBezTo>
                  <a:pt x="766763" y="649287"/>
                  <a:pt x="845344" y="786606"/>
                  <a:pt x="923925" y="923925"/>
                </a:cubicBezTo>
              </a:path>
            </a:pathLst>
          </a:cu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>
            <a:off x="7596336" y="2067694"/>
            <a:ext cx="216024" cy="492442"/>
          </a:xfrm>
          <a:custGeom>
            <a:avLst/>
            <a:gdLst>
              <a:gd name="connsiteX0" fmla="*/ 0 w 2111146"/>
              <a:gd name="connsiteY0" fmla="*/ 0 h 923925"/>
              <a:gd name="connsiteX1" fmla="*/ 2076450 w 2111146"/>
              <a:gd name="connsiteY1" fmla="*/ 95250 h 923925"/>
              <a:gd name="connsiteX2" fmla="*/ 0 w 2111146"/>
              <a:gd name="connsiteY2" fmla="*/ 190500 h 923925"/>
              <a:gd name="connsiteX3" fmla="*/ 2076450 w 2111146"/>
              <a:gd name="connsiteY3" fmla="*/ 304800 h 923925"/>
              <a:gd name="connsiteX4" fmla="*/ 9525 w 2111146"/>
              <a:gd name="connsiteY4" fmla="*/ 419100 h 923925"/>
              <a:gd name="connsiteX5" fmla="*/ 2095500 w 2111146"/>
              <a:gd name="connsiteY5" fmla="*/ 514350 h 923925"/>
              <a:gd name="connsiteX6" fmla="*/ 962025 w 2111146"/>
              <a:gd name="connsiteY6" fmla="*/ 581025 h 923925"/>
              <a:gd name="connsiteX7" fmla="*/ 923925 w 2111146"/>
              <a:gd name="connsiteY7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1146" h="923925">
                <a:moveTo>
                  <a:pt x="0" y="0"/>
                </a:moveTo>
                <a:cubicBezTo>
                  <a:pt x="1038225" y="31750"/>
                  <a:pt x="2076450" y="63500"/>
                  <a:pt x="2076450" y="95250"/>
                </a:cubicBezTo>
                <a:cubicBezTo>
                  <a:pt x="2076450" y="127000"/>
                  <a:pt x="0" y="155575"/>
                  <a:pt x="0" y="190500"/>
                </a:cubicBezTo>
                <a:cubicBezTo>
                  <a:pt x="0" y="225425"/>
                  <a:pt x="2074862" y="266700"/>
                  <a:pt x="2076450" y="304800"/>
                </a:cubicBezTo>
                <a:cubicBezTo>
                  <a:pt x="2078038" y="342900"/>
                  <a:pt x="6350" y="384175"/>
                  <a:pt x="9525" y="419100"/>
                </a:cubicBezTo>
                <a:cubicBezTo>
                  <a:pt x="12700" y="454025"/>
                  <a:pt x="1936750" y="487363"/>
                  <a:pt x="2095500" y="514350"/>
                </a:cubicBezTo>
                <a:cubicBezTo>
                  <a:pt x="2254250" y="541337"/>
                  <a:pt x="1157287" y="512763"/>
                  <a:pt x="962025" y="581025"/>
                </a:cubicBezTo>
                <a:cubicBezTo>
                  <a:pt x="766763" y="649287"/>
                  <a:pt x="845344" y="786606"/>
                  <a:pt x="923925" y="923925"/>
                </a:cubicBezTo>
              </a:path>
            </a:pathLst>
          </a:cu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任意多边形 67"/>
          <p:cNvSpPr/>
          <p:nvPr/>
        </p:nvSpPr>
        <p:spPr>
          <a:xfrm>
            <a:off x="8604448" y="2067694"/>
            <a:ext cx="216024" cy="492442"/>
          </a:xfrm>
          <a:custGeom>
            <a:avLst/>
            <a:gdLst>
              <a:gd name="connsiteX0" fmla="*/ 0 w 2111146"/>
              <a:gd name="connsiteY0" fmla="*/ 0 h 923925"/>
              <a:gd name="connsiteX1" fmla="*/ 2076450 w 2111146"/>
              <a:gd name="connsiteY1" fmla="*/ 95250 h 923925"/>
              <a:gd name="connsiteX2" fmla="*/ 0 w 2111146"/>
              <a:gd name="connsiteY2" fmla="*/ 190500 h 923925"/>
              <a:gd name="connsiteX3" fmla="*/ 2076450 w 2111146"/>
              <a:gd name="connsiteY3" fmla="*/ 304800 h 923925"/>
              <a:gd name="connsiteX4" fmla="*/ 9525 w 2111146"/>
              <a:gd name="connsiteY4" fmla="*/ 419100 h 923925"/>
              <a:gd name="connsiteX5" fmla="*/ 2095500 w 2111146"/>
              <a:gd name="connsiteY5" fmla="*/ 514350 h 923925"/>
              <a:gd name="connsiteX6" fmla="*/ 962025 w 2111146"/>
              <a:gd name="connsiteY6" fmla="*/ 581025 h 923925"/>
              <a:gd name="connsiteX7" fmla="*/ 923925 w 2111146"/>
              <a:gd name="connsiteY7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1146" h="923925">
                <a:moveTo>
                  <a:pt x="0" y="0"/>
                </a:moveTo>
                <a:cubicBezTo>
                  <a:pt x="1038225" y="31750"/>
                  <a:pt x="2076450" y="63500"/>
                  <a:pt x="2076450" y="95250"/>
                </a:cubicBezTo>
                <a:cubicBezTo>
                  <a:pt x="2076450" y="127000"/>
                  <a:pt x="0" y="155575"/>
                  <a:pt x="0" y="190500"/>
                </a:cubicBezTo>
                <a:cubicBezTo>
                  <a:pt x="0" y="225425"/>
                  <a:pt x="2074862" y="266700"/>
                  <a:pt x="2076450" y="304800"/>
                </a:cubicBezTo>
                <a:cubicBezTo>
                  <a:pt x="2078038" y="342900"/>
                  <a:pt x="6350" y="384175"/>
                  <a:pt x="9525" y="419100"/>
                </a:cubicBezTo>
                <a:cubicBezTo>
                  <a:pt x="12700" y="454025"/>
                  <a:pt x="1936750" y="487363"/>
                  <a:pt x="2095500" y="514350"/>
                </a:cubicBezTo>
                <a:cubicBezTo>
                  <a:pt x="2254250" y="541337"/>
                  <a:pt x="1157287" y="512763"/>
                  <a:pt x="962025" y="581025"/>
                </a:cubicBezTo>
                <a:cubicBezTo>
                  <a:pt x="766763" y="649287"/>
                  <a:pt x="845344" y="786606"/>
                  <a:pt x="923925" y="923925"/>
                </a:cubicBezTo>
              </a:path>
            </a:pathLst>
          </a:cu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8460432" y="1995686"/>
            <a:ext cx="572611" cy="564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8388424" y="199568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Block 2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797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2" grpId="0" animBg="1"/>
      <p:bldP spid="60" grpId="0" animBg="1"/>
      <p:bldP spid="61" grpId="0"/>
      <p:bldP spid="63" grpId="0" animBg="1"/>
      <p:bldP spid="64" grpId="0"/>
      <p:bldP spid="65" grpId="0" animBg="1"/>
      <p:bldP spid="66" grpId="0" animBg="1"/>
      <p:bldP spid="68" grpId="0" animBg="1"/>
      <p:bldP spid="69" grpId="0" animBg="1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1670"/>
            <a:ext cx="3228536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2697" y="2164797"/>
            <a:ext cx="1788888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3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two</a:t>
            </a:r>
            <a:endParaRPr lang="zh-CN" altLang="en-US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02392" y="1851670"/>
            <a:ext cx="305972" cy="1188000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067944" y="1779662"/>
            <a:ext cx="4803687" cy="130035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0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Parallel segmented</a:t>
            </a:r>
          </a:p>
          <a:p>
            <a:r>
              <a:rPr lang="en-US" altLang="zh-CN" sz="40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000" dirty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merge </a:t>
            </a:r>
            <a:r>
              <a:rPr lang="en-US" altLang="zh-CN" sz="40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algorithm</a:t>
            </a:r>
            <a:endParaRPr lang="zh-CN" altLang="en-US" sz="40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4837" y="120359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1. Each sub-segment of the same segment is regarded as a leaf node of a binary tree and is merged in a bottom-up manner. </a:t>
            </a:r>
            <a:endParaRPr lang="zh-CN" altLang="zh-CN" dirty="0"/>
          </a:p>
          <a:p>
            <a:r>
              <a:rPr lang="en-US" altLang="zh-CN" dirty="0" smtClean="0"/>
              <a:t>2. </a:t>
            </a:r>
            <a:r>
              <a:rPr lang="en-US" altLang="zh-CN" dirty="0"/>
              <a:t>Fix the number of elements processed by each thread </a:t>
            </a:r>
            <a:endParaRPr lang="zh-CN" altLang="zh-CN" dirty="0"/>
          </a:p>
        </p:txBody>
      </p:sp>
      <p:sp>
        <p:nvSpPr>
          <p:cNvPr id="20" name="文本框 29"/>
          <p:cNvSpPr txBox="1"/>
          <p:nvPr/>
        </p:nvSpPr>
        <p:spPr>
          <a:xfrm>
            <a:off x="251520" y="19548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Parallel segmented merge algorithm</a:t>
            </a:r>
            <a:endParaRPr lang="zh-CN" altLang="en-US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79" y="2150269"/>
            <a:ext cx="6716916" cy="278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508104" y="2602210"/>
            <a:ext cx="2422354" cy="897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28184" y="3219822"/>
            <a:ext cx="158417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88224" y="3867894"/>
            <a:ext cx="108012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5" name="上弧形箭头 4"/>
          <p:cNvSpPr/>
          <p:nvPr/>
        </p:nvSpPr>
        <p:spPr>
          <a:xfrm>
            <a:off x="1907704" y="2406117"/>
            <a:ext cx="3888432" cy="237641"/>
          </a:xfrm>
          <a:prstGeom prst="curved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上弧形箭头 23"/>
          <p:cNvSpPr/>
          <p:nvPr/>
        </p:nvSpPr>
        <p:spPr>
          <a:xfrm>
            <a:off x="2699792" y="2406117"/>
            <a:ext cx="3384376" cy="237641"/>
          </a:xfrm>
          <a:prstGeom prst="curved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上弧形箭头 25"/>
          <p:cNvSpPr/>
          <p:nvPr/>
        </p:nvSpPr>
        <p:spPr>
          <a:xfrm>
            <a:off x="3131840" y="2406117"/>
            <a:ext cx="3168352" cy="237641"/>
          </a:xfrm>
          <a:prstGeom prst="curved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上弧形箭头 26"/>
          <p:cNvSpPr/>
          <p:nvPr/>
        </p:nvSpPr>
        <p:spPr>
          <a:xfrm>
            <a:off x="3491880" y="2406117"/>
            <a:ext cx="3168352" cy="237641"/>
          </a:xfrm>
          <a:prstGeom prst="curvedDownArrow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上弧形箭头 27"/>
          <p:cNvSpPr/>
          <p:nvPr/>
        </p:nvSpPr>
        <p:spPr>
          <a:xfrm>
            <a:off x="3923928" y="2406117"/>
            <a:ext cx="2952328" cy="237641"/>
          </a:xfrm>
          <a:prstGeom prst="curvedDownArrow">
            <a:avLst>
              <a:gd name="adj1" fmla="val 0"/>
              <a:gd name="adj2" fmla="val 50000"/>
              <a:gd name="adj3" fmla="val 249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上弧形箭头 28"/>
          <p:cNvSpPr/>
          <p:nvPr/>
        </p:nvSpPr>
        <p:spPr>
          <a:xfrm>
            <a:off x="4283968" y="2427734"/>
            <a:ext cx="2952328" cy="237641"/>
          </a:xfrm>
          <a:prstGeom prst="curvedDownArrow">
            <a:avLst>
              <a:gd name="adj1" fmla="val 0"/>
              <a:gd name="adj2" fmla="val 50000"/>
              <a:gd name="adj3" fmla="val 24999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上弧形箭头 29"/>
          <p:cNvSpPr/>
          <p:nvPr/>
        </p:nvSpPr>
        <p:spPr>
          <a:xfrm>
            <a:off x="5076056" y="2427735"/>
            <a:ext cx="2664296" cy="216023"/>
          </a:xfrm>
          <a:prstGeom prst="curvedDownArrow">
            <a:avLst>
              <a:gd name="adj1" fmla="val 0"/>
              <a:gd name="adj2" fmla="val 50000"/>
              <a:gd name="adj3" fmla="val 2499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上弧形箭头 34"/>
          <p:cNvSpPr/>
          <p:nvPr/>
        </p:nvSpPr>
        <p:spPr>
          <a:xfrm>
            <a:off x="4716016" y="2427735"/>
            <a:ext cx="2736304" cy="216024"/>
          </a:xfrm>
          <a:prstGeom prst="curvedDownArrow">
            <a:avLst>
              <a:gd name="adj1" fmla="val 0"/>
              <a:gd name="adj2" fmla="val 50000"/>
              <a:gd name="adj3" fmla="val 249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75656" y="2571750"/>
            <a:ext cx="1584176" cy="9698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059832" y="2571750"/>
            <a:ext cx="648072" cy="9698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60032" y="2571750"/>
            <a:ext cx="504056" cy="96987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07903" y="2571750"/>
            <a:ext cx="792089" cy="9698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52120" y="2571750"/>
            <a:ext cx="504056" cy="9698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192000" y="2571750"/>
            <a:ext cx="491097" cy="9698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732241" y="2571750"/>
            <a:ext cx="576064" cy="9698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596336" y="2571750"/>
            <a:ext cx="252028" cy="96987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5648492" y="3182094"/>
            <a:ext cx="504056" cy="325376"/>
          </a:xfrm>
          <a:prstGeom prst="triangl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等腰三角形 43"/>
          <p:cNvSpPr/>
          <p:nvPr/>
        </p:nvSpPr>
        <p:spPr>
          <a:xfrm>
            <a:off x="6825929" y="4461444"/>
            <a:ext cx="504056" cy="325376"/>
          </a:xfrm>
          <a:prstGeom prst="triangl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>
            <a:off x="7470322" y="2534406"/>
            <a:ext cx="504056" cy="325376"/>
          </a:xfrm>
          <a:prstGeom prst="triangl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9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07504" y="195486"/>
            <a:ext cx="87739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2" name="矩形 31"/>
          <p:cNvSpPr/>
          <p:nvPr/>
        </p:nvSpPr>
        <p:spPr>
          <a:xfrm>
            <a:off x="211110" y="195486"/>
            <a:ext cx="71871" cy="347688"/>
          </a:xfrm>
          <a:prstGeom prst="rect">
            <a:avLst/>
          </a:prstGeom>
          <a:solidFill>
            <a:srgbClr val="11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grpSp>
        <p:nvGrpSpPr>
          <p:cNvPr id="10" name="网线"/>
          <p:cNvGrpSpPr>
            <a:grpSpLocks/>
          </p:cNvGrpSpPr>
          <p:nvPr/>
        </p:nvGrpSpPr>
        <p:grpSpPr bwMode="auto">
          <a:xfrm>
            <a:off x="-20744" y="1131590"/>
            <a:ext cx="3163922" cy="3329037"/>
            <a:chOff x="1937437" y="1332541"/>
            <a:chExt cx="3986578" cy="4192919"/>
          </a:xfrm>
        </p:grpSpPr>
        <p:sp>
          <p:nvSpPr>
            <p:cNvPr id="11" name="Line 16"/>
            <p:cNvSpPr>
              <a:spLocks noChangeShapeType="1"/>
            </p:cNvSpPr>
            <p:nvPr/>
          </p:nvSpPr>
          <p:spPr bwMode="gray">
            <a:xfrm>
              <a:off x="1937437" y="3430588"/>
              <a:ext cx="3986578" cy="0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gray">
            <a:xfrm>
              <a:off x="3931520" y="1332541"/>
              <a:ext cx="0" cy="4192919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2332760" y="1808648"/>
              <a:ext cx="3192756" cy="3216899"/>
            </a:xfrm>
            <a:prstGeom prst="ellipse">
              <a:avLst/>
            </a:prstGeom>
            <a:noFill/>
            <a:ln w="9525">
              <a:solidFill>
                <a:srgbClr val="B2B2B2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2135892" y="1600749"/>
              <a:ext cx="3608719" cy="3643808"/>
            </a:xfrm>
            <a:prstGeom prst="ellipse">
              <a:avLst/>
            </a:prstGeom>
            <a:noFill/>
            <a:ln w="19050">
              <a:solidFill>
                <a:srgbClr val="B2B2B2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15" name="标题"/>
          <p:cNvGrpSpPr>
            <a:grpSpLocks/>
          </p:cNvGrpSpPr>
          <p:nvPr/>
        </p:nvGrpSpPr>
        <p:grpSpPr bwMode="auto">
          <a:xfrm>
            <a:off x="495307" y="1731464"/>
            <a:ext cx="2117958" cy="2160256"/>
            <a:chOff x="579" y="1589"/>
            <a:chExt cx="1358" cy="1358"/>
          </a:xfrm>
          <a:solidFill>
            <a:srgbClr val="568D11"/>
          </a:solidFill>
        </p:grpSpPr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solidFill>
              <a:srgbClr val="112F70"/>
            </a:solidFill>
            <a:ln w="3810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B2B2B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</a:rPr>
                <a:t>Parallel </a:t>
              </a:r>
            </a:p>
            <a:p>
              <a:pPr algn="ctr">
                <a:defRPr/>
              </a:pPr>
              <a:r>
                <a:rPr lang="en-US" altLang="zh-CN" sz="20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</a:rPr>
                <a:t>segmented </a:t>
              </a:r>
            </a:p>
            <a:p>
              <a:pPr algn="ctr">
                <a:defRPr/>
              </a:pPr>
              <a:r>
                <a:rPr lang="en-US" altLang="zh-CN" sz="20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</a:rPr>
                <a:t>merge </a:t>
              </a:r>
              <a:r>
                <a:rPr lang="en-US" altLang="zh-CN" sz="20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</a:rPr>
                <a:t>algorithm</a:t>
              </a:r>
              <a:endParaRPr lang="zh-CN" altLang="en-US" sz="20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23" name="文本1"/>
          <p:cNvSpPr>
            <a:spLocks noChangeArrowheads="1"/>
          </p:cNvSpPr>
          <p:nvPr/>
        </p:nvSpPr>
        <p:spPr bwMode="black">
          <a:xfrm>
            <a:off x="2645236" y="1607094"/>
            <a:ext cx="1854756" cy="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72576" tIns="36288" rIns="72576" bIns="36288" anchor="ctr">
            <a:spAutoFit/>
          </a:bodyPr>
          <a:lstStyle/>
          <a:p>
            <a:pPr>
              <a:defRPr/>
            </a:pPr>
            <a:r>
              <a:rPr lang="en-US" altLang="zh-CN" sz="1400" kern="0" dirty="0" smtClean="0">
                <a:latin typeface="Arial" panose="020B0604020202020204" pitchFamily="34" charset="0"/>
                <a:ea typeface="微软雅黑" pitchFamily="34" charset="-122"/>
              </a:rPr>
              <a:t>1.</a:t>
            </a:r>
            <a:r>
              <a:rPr lang="zh-CN" altLang="en-US" sz="1400" kern="0" dirty="0" smtClean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400" kern="0" dirty="0" smtClean="0">
                <a:latin typeface="Arial" panose="020B0604020202020204" pitchFamily="34" charset="0"/>
                <a:ea typeface="微软雅黑" pitchFamily="34" charset="-122"/>
              </a:rPr>
              <a:t>data </a:t>
            </a:r>
            <a:r>
              <a:rPr lang="en-US" altLang="zh-CN" sz="1400" kern="0" dirty="0">
                <a:latin typeface="Arial" panose="020B0604020202020204" pitchFamily="34" charset="0"/>
                <a:ea typeface="微软雅黑" pitchFamily="34" charset="-122"/>
              </a:rPr>
              <a:t>preprocessing</a:t>
            </a:r>
          </a:p>
        </p:txBody>
      </p:sp>
      <p:grpSp>
        <p:nvGrpSpPr>
          <p:cNvPr id="24" name="圆圈1"/>
          <p:cNvGrpSpPr>
            <a:grpSpLocks/>
          </p:cNvGrpSpPr>
          <p:nvPr/>
        </p:nvGrpSpPr>
        <p:grpSpPr bwMode="auto">
          <a:xfrm>
            <a:off x="2342671" y="1632499"/>
            <a:ext cx="302565" cy="302549"/>
            <a:chOff x="2928" y="2208"/>
            <a:chExt cx="262" cy="262"/>
          </a:xfrm>
          <a:solidFill>
            <a:srgbClr val="568D11"/>
          </a:solidFill>
        </p:grpSpPr>
        <p:sp>
          <p:nvSpPr>
            <p:cNvPr id="25" name="Oval 19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gray">
            <a:xfrm>
              <a:off x="2953" y="2230"/>
              <a:ext cx="218" cy="218"/>
            </a:xfrm>
            <a:prstGeom prst="ellipse">
              <a:avLst/>
            </a:prstGeom>
            <a:solidFill>
              <a:srgbClr val="112F70"/>
            </a:solidFill>
            <a:ln w="12700">
              <a:solidFill>
                <a:srgbClr val="112F7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27" name="圆圈2"/>
          <p:cNvGrpSpPr>
            <a:grpSpLocks/>
          </p:cNvGrpSpPr>
          <p:nvPr/>
        </p:nvGrpSpPr>
        <p:grpSpPr bwMode="auto">
          <a:xfrm>
            <a:off x="2801765" y="2644833"/>
            <a:ext cx="302565" cy="302549"/>
            <a:chOff x="2928" y="2208"/>
            <a:chExt cx="262" cy="26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2950" y="2230"/>
              <a:ext cx="218" cy="218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36" name="圆圈4"/>
          <p:cNvGrpSpPr>
            <a:grpSpLocks/>
          </p:cNvGrpSpPr>
          <p:nvPr/>
        </p:nvGrpSpPr>
        <p:grpSpPr bwMode="auto">
          <a:xfrm>
            <a:off x="2375756" y="3628751"/>
            <a:ext cx="302565" cy="302549"/>
            <a:chOff x="2928" y="2208"/>
            <a:chExt cx="262" cy="262"/>
          </a:xfrm>
          <a:solidFill>
            <a:srgbClr val="0070C0"/>
          </a:solidFill>
        </p:grpSpPr>
        <p:sp>
          <p:nvSpPr>
            <p:cNvPr id="37" name="Oval 3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gray">
            <a:xfrm>
              <a:off x="2951" y="2230"/>
              <a:ext cx="218" cy="218"/>
            </a:xfrm>
            <a:prstGeom prst="ellipse">
              <a:avLst/>
            </a:prstGeom>
            <a:solidFill>
              <a:srgbClr val="112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33" name="文本框 29"/>
          <p:cNvSpPr txBox="1"/>
          <p:nvPr/>
        </p:nvSpPr>
        <p:spPr>
          <a:xfrm>
            <a:off x="251520" y="19548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112F70"/>
                </a:solidFill>
                <a:latin typeface="微软雅黑" pitchFamily="34" charset="-122"/>
                <a:ea typeface="微软雅黑" pitchFamily="34" charset="-122"/>
              </a:rPr>
              <a:t>Parallel segmented merge algorithm</a:t>
            </a:r>
            <a:endParaRPr lang="zh-CN" altLang="en-US" sz="1600" dirty="0">
              <a:solidFill>
                <a:srgbClr val="112F7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57" y="1131590"/>
            <a:ext cx="4458658" cy="349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932040" y="1815774"/>
            <a:ext cx="3816424" cy="176408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24328" y="3059265"/>
            <a:ext cx="79208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step1</a:t>
            </a:r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004048" y="1509603"/>
            <a:ext cx="172819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004048" y="1662003"/>
            <a:ext cx="129614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368814" y="2131200"/>
            <a:ext cx="301961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5364088" y="2283600"/>
            <a:ext cx="301961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368814" y="3003798"/>
            <a:ext cx="255155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364088" y="3435846"/>
            <a:ext cx="255155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4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论文答辩PPT.p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</Words>
  <Application>Microsoft Office PowerPoint</Application>
  <PresentationFormat>全屏显示(16:9)</PresentationFormat>
  <Paragraphs>272</Paragraphs>
  <Slides>26</Slides>
  <Notes>26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毕业论文答辩PPT.p</dc:title>
  <dc:creator/>
  <cp:lastModifiedBy/>
  <cp:revision>1</cp:revision>
  <dcterms:created xsi:type="dcterms:W3CDTF">2017-04-17T14:29:21Z</dcterms:created>
  <dcterms:modified xsi:type="dcterms:W3CDTF">2020-09-28T14:34:49Z</dcterms:modified>
</cp:coreProperties>
</file>