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7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8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6.xml" ContentType="application/vnd.openxmlformats-officedocument.presentationml.notesSlide+xml"/>
  <Override PartName="/ppt/tags/tag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0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3"/>
  </p:notesMasterIdLst>
  <p:sldIdLst>
    <p:sldId id="260" r:id="rId3"/>
    <p:sldId id="880" r:id="rId4"/>
    <p:sldId id="842" r:id="rId5"/>
    <p:sldId id="843" r:id="rId6"/>
    <p:sldId id="844" r:id="rId7"/>
    <p:sldId id="881" r:id="rId8"/>
    <p:sldId id="882" r:id="rId9"/>
    <p:sldId id="883" r:id="rId10"/>
    <p:sldId id="847" r:id="rId11"/>
    <p:sldId id="848" r:id="rId12"/>
    <p:sldId id="869" r:id="rId13"/>
    <p:sldId id="870" r:id="rId14"/>
    <p:sldId id="871" r:id="rId15"/>
    <p:sldId id="872" r:id="rId16"/>
    <p:sldId id="873" r:id="rId17"/>
    <p:sldId id="874" r:id="rId18"/>
    <p:sldId id="875" r:id="rId19"/>
    <p:sldId id="876" r:id="rId20"/>
    <p:sldId id="877" r:id="rId21"/>
    <p:sldId id="884" r:id="rId22"/>
    <p:sldId id="858" r:id="rId23"/>
    <p:sldId id="859" r:id="rId24"/>
    <p:sldId id="860" r:id="rId25"/>
    <p:sldId id="878" r:id="rId26"/>
    <p:sldId id="879" r:id="rId27"/>
    <p:sldId id="885" r:id="rId28"/>
    <p:sldId id="865" r:id="rId29"/>
    <p:sldId id="886" r:id="rId30"/>
    <p:sldId id="864" r:id="rId31"/>
    <p:sldId id="26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59672" autoAdjust="0"/>
  </p:normalViewPr>
  <p:slideViewPr>
    <p:cSldViewPr snapToGrid="0">
      <p:cViewPr varScale="1">
        <p:scale>
          <a:sx n="40" d="100"/>
          <a:sy n="40" d="100"/>
        </p:scale>
        <p:origin x="1660" y="3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62222276201582"/>
          <c:y val="0.14573732931161698"/>
          <c:w val="0.81885384279051687"/>
          <c:h val="0.629349572132804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4.1966824E-2</c:v>
                </c:pt>
                <c:pt idx="1">
                  <c:v>8.3798143000000005E-2</c:v>
                </c:pt>
                <c:pt idx="2">
                  <c:v>0.125557961</c:v>
                </c:pt>
                <c:pt idx="3">
                  <c:v>0.16709128000000001</c:v>
                </c:pt>
                <c:pt idx="4">
                  <c:v>0.20884202299999999</c:v>
                </c:pt>
                <c:pt idx="5">
                  <c:v>0.250417958</c:v>
                </c:pt>
                <c:pt idx="6">
                  <c:v>0.29204029799999998</c:v>
                </c:pt>
                <c:pt idx="7">
                  <c:v>0.33368071100000002</c:v>
                </c:pt>
                <c:pt idx="8">
                  <c:v>0.375723219</c:v>
                </c:pt>
                <c:pt idx="9">
                  <c:v>0.417337825</c:v>
                </c:pt>
                <c:pt idx="10">
                  <c:v>0.45877462499999999</c:v>
                </c:pt>
                <c:pt idx="11">
                  <c:v>0.500479279</c:v>
                </c:pt>
                <c:pt idx="12">
                  <c:v>0.54212995100000005</c:v>
                </c:pt>
                <c:pt idx="13">
                  <c:v>0.58394643300000004</c:v>
                </c:pt>
                <c:pt idx="14">
                  <c:v>0.62557342999999999</c:v>
                </c:pt>
                <c:pt idx="15">
                  <c:v>0.66725858999999998</c:v>
                </c:pt>
                <c:pt idx="16">
                  <c:v>0.70879309199999996</c:v>
                </c:pt>
                <c:pt idx="17">
                  <c:v>0.75034827199999998</c:v>
                </c:pt>
                <c:pt idx="18">
                  <c:v>0.79158075000000006</c:v>
                </c:pt>
                <c:pt idx="19">
                  <c:v>0.83321437499999995</c:v>
                </c:pt>
                <c:pt idx="20">
                  <c:v>0.87474761499999998</c:v>
                </c:pt>
                <c:pt idx="21">
                  <c:v>0.916709467</c:v>
                </c:pt>
                <c:pt idx="22">
                  <c:v>0.95824633800000003</c:v>
                </c:pt>
                <c:pt idx="2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55-4735-8E92-C221B621C0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x"/>
            <c:size val="6"/>
            <c:spPr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c:spPr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0.14155843900000001</c:v>
                </c:pt>
                <c:pt idx="1">
                  <c:v>0.27153391700000001</c:v>
                </c:pt>
                <c:pt idx="2">
                  <c:v>0.37488564299999999</c:v>
                </c:pt>
                <c:pt idx="3">
                  <c:v>0.46510824299999998</c:v>
                </c:pt>
                <c:pt idx="4">
                  <c:v>0.535403454</c:v>
                </c:pt>
                <c:pt idx="5">
                  <c:v>0.60573410800000005</c:v>
                </c:pt>
                <c:pt idx="6">
                  <c:v>0.67107626899999995</c:v>
                </c:pt>
                <c:pt idx="7">
                  <c:v>0.72478452199999999</c:v>
                </c:pt>
                <c:pt idx="8">
                  <c:v>0.77228595700000002</c:v>
                </c:pt>
                <c:pt idx="9">
                  <c:v>0.80961990399999995</c:v>
                </c:pt>
                <c:pt idx="10">
                  <c:v>0.84563362900000005</c:v>
                </c:pt>
                <c:pt idx="11">
                  <c:v>0.87772877400000004</c:v>
                </c:pt>
                <c:pt idx="12">
                  <c:v>0.90399810400000002</c:v>
                </c:pt>
                <c:pt idx="13">
                  <c:v>0.924904583</c:v>
                </c:pt>
                <c:pt idx="14">
                  <c:v>0.93868496099999998</c:v>
                </c:pt>
                <c:pt idx="15">
                  <c:v>0.95592095499999996</c:v>
                </c:pt>
                <c:pt idx="16">
                  <c:v>0.967386513</c:v>
                </c:pt>
                <c:pt idx="17">
                  <c:v>0.97670338599999995</c:v>
                </c:pt>
                <c:pt idx="18">
                  <c:v>0.98134631699999997</c:v>
                </c:pt>
                <c:pt idx="19">
                  <c:v>0.98929644999999999</c:v>
                </c:pt>
                <c:pt idx="20">
                  <c:v>0.99396374700000001</c:v>
                </c:pt>
                <c:pt idx="21">
                  <c:v>0.99649786600000001</c:v>
                </c:pt>
                <c:pt idx="22">
                  <c:v>0.99808169000000002</c:v>
                </c:pt>
                <c:pt idx="2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55-4735-8E92-C221B621C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6811152"/>
        <c:axId val="926813136"/>
      </c:lineChart>
      <c:catAx>
        <c:axId val="9268111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cap="non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 of SMs</a:t>
                </a:r>
                <a:endParaRPr lang="zh-CN" altLang="en-US" sz="2000" cap="none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64356758853087548"/>
              <c:y val="0.78309214741771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crossAx val="926813136"/>
        <c:crosses val="autoZero"/>
        <c:auto val="1"/>
        <c:lblAlgn val="ctr"/>
        <c:lblOffset val="100"/>
        <c:noMultiLvlLbl val="0"/>
      </c:catAx>
      <c:valAx>
        <c:axId val="9268131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400" cap="none" baseline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Normalized Performance</a:t>
                </a:r>
                <a:endParaRPr lang="zh-CN" altLang="en-US" sz="2400" cap="none" baseline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7285831853556276E-2"/>
              <c:y val="0.115618358338122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,##0.0_);[Red]\(#,##0.0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926811152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79551516854189919"/>
          <c:y val="0.54490895038036369"/>
          <c:w val="0.16070058218984615"/>
          <c:h val="0.1802245684303315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1712125840353"/>
          <c:y val="8.4046869829793897E-2"/>
          <c:w val="0.85573303738117346"/>
          <c:h val="0.68606908868877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SMQoS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80%</c:v>
                </c:pt>
                <c:pt idx="1">
                  <c:v>85%</c:v>
                </c:pt>
                <c:pt idx="2">
                  <c:v>90%</c:v>
                </c:pt>
                <c:pt idx="3">
                  <c:v>95%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0.94696969696969702</c:v>
                </c:pt>
                <c:pt idx="1">
                  <c:v>0.939393939393939</c:v>
                </c:pt>
                <c:pt idx="2">
                  <c:v>0.93181818181818199</c:v>
                </c:pt>
                <c:pt idx="3">
                  <c:v>0.88636363636363602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26-4C3D-9E6B-AE6439EC11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Spart</c:v>
                </c:pt>
              </c:strCache>
            </c:strRef>
          </c:tx>
          <c:spPr>
            <a:solidFill>
              <a:srgbClr val="FF33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80%</c:v>
                </c:pt>
                <c:pt idx="1">
                  <c:v>85%</c:v>
                </c:pt>
                <c:pt idx="2">
                  <c:v>90%</c:v>
                </c:pt>
                <c:pt idx="3">
                  <c:v>95%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0.93181818181818199</c:v>
                </c:pt>
                <c:pt idx="1">
                  <c:v>0.92424242424242398</c:v>
                </c:pt>
                <c:pt idx="2">
                  <c:v>0.91666666666666696</c:v>
                </c:pt>
                <c:pt idx="3">
                  <c:v>0.86363636363636398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26-4C3D-9E6B-AE6439EC11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Rollover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80%</c:v>
                </c:pt>
                <c:pt idx="1">
                  <c:v>85%</c:v>
                </c:pt>
                <c:pt idx="2">
                  <c:v>90%</c:v>
                </c:pt>
                <c:pt idx="3">
                  <c:v>95%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0.939393939393939</c:v>
                </c:pt>
                <c:pt idx="1">
                  <c:v>0.91666666666666696</c:v>
                </c:pt>
                <c:pt idx="2">
                  <c:v>0.91666666666666696</c:v>
                </c:pt>
                <c:pt idx="3">
                  <c:v>0.810606060606061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26-4C3D-9E6B-AE6439EC1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2587920"/>
        <c:axId val="844234928"/>
      </c:barChart>
      <c:catAx>
        <c:axId val="8425879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QoS</a:t>
                </a:r>
                <a:r>
                  <a:rPr lang="zh-CN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Policy</a:t>
                </a:r>
                <a:endPara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0%;[Red]\(#0%\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44234928"/>
        <c:crosses val="autoZero"/>
        <c:auto val="1"/>
        <c:lblAlgn val="ctr"/>
        <c:lblOffset val="100"/>
        <c:noMultiLvlLbl val="0"/>
      </c:catAx>
      <c:valAx>
        <c:axId val="844234928"/>
        <c:scaling>
          <c:orientation val="minMax"/>
          <c:max val="1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400" b="0" i="0" baseline="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QoS</a:t>
                </a:r>
                <a:r>
                  <a:rPr lang="zh-CN" altLang="en-US" sz="2400" b="0" i="0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0" i="0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Satisfied</a:t>
                </a:r>
                <a:r>
                  <a:rPr lang="zh-CN" altLang="en-US" sz="2400" b="0" i="0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b="0" i="0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(%)</a:t>
                </a:r>
                <a:endParaRPr lang="zh-CN" altLang="zh-C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4486658359433961E-2"/>
              <c:y val="0.1865866171773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,##0.00_);[Red]\(#,##0.0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42587920"/>
        <c:crosses val="autoZero"/>
        <c:crossBetween val="between"/>
        <c:majorUnit val="0.0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31940696097572513"/>
          <c:y val="4.0957093081563388E-2"/>
          <c:w val="0.42931727310206841"/>
          <c:h val="6.7122925192807006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41047873796232E-2"/>
          <c:y val="4.3244588388135621E-2"/>
          <c:w val="0.89299166610431668"/>
          <c:h val="0.69678809088534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SMQoS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Sheet1!$A$2:$A$17</c:f>
              <c:numCache>
                <c:formatCode>0%</c:formatCode>
                <c:ptCount val="16"/>
                <c:pt idx="0">
                  <c:v>0.8</c:v>
                </c:pt>
                <c:pt idx="1">
                  <c:v>0.85</c:v>
                </c:pt>
                <c:pt idx="2">
                  <c:v>0.9</c:v>
                </c:pt>
                <c:pt idx="3">
                  <c:v>0.95</c:v>
                </c:pt>
                <c:pt idx="4">
                  <c:v>0.8</c:v>
                </c:pt>
                <c:pt idx="5">
                  <c:v>0.85</c:v>
                </c:pt>
                <c:pt idx="6">
                  <c:v>0.9</c:v>
                </c:pt>
                <c:pt idx="7">
                  <c:v>0.95</c:v>
                </c:pt>
                <c:pt idx="8">
                  <c:v>0.8</c:v>
                </c:pt>
                <c:pt idx="9">
                  <c:v>0.85</c:v>
                </c:pt>
                <c:pt idx="10">
                  <c:v>0.9</c:v>
                </c:pt>
                <c:pt idx="11">
                  <c:v>0.95</c:v>
                </c:pt>
                <c:pt idx="12">
                  <c:v>0.8</c:v>
                </c:pt>
                <c:pt idx="13">
                  <c:v>0.85</c:v>
                </c:pt>
                <c:pt idx="14">
                  <c:v>0.9</c:v>
                </c:pt>
                <c:pt idx="15">
                  <c:v>0.95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0.20354787954299999</c:v>
                </c:pt>
                <c:pt idx="1">
                  <c:v>0.14542692689799999</c:v>
                </c:pt>
                <c:pt idx="2">
                  <c:v>0.115251592363</c:v>
                </c:pt>
                <c:pt idx="3">
                  <c:v>2.6630906367800002E-2</c:v>
                </c:pt>
                <c:pt idx="4">
                  <c:v>0.34291884739</c:v>
                </c:pt>
                <c:pt idx="5">
                  <c:v>0.305620804503</c:v>
                </c:pt>
                <c:pt idx="6">
                  <c:v>0.19503874302400001</c:v>
                </c:pt>
                <c:pt idx="7">
                  <c:v>0.12265117353299999</c:v>
                </c:pt>
                <c:pt idx="8">
                  <c:v>0.48557816749400001</c:v>
                </c:pt>
                <c:pt idx="9">
                  <c:v>0.46044553301899999</c:v>
                </c:pt>
                <c:pt idx="10">
                  <c:v>0.40399052307299999</c:v>
                </c:pt>
                <c:pt idx="11">
                  <c:v>0.23847878128399999</c:v>
                </c:pt>
                <c:pt idx="12">
                  <c:v>0.40538264063700002</c:v>
                </c:pt>
                <c:pt idx="13">
                  <c:v>0.334438758158</c:v>
                </c:pt>
                <c:pt idx="14">
                  <c:v>0.31815436169599998</c:v>
                </c:pt>
                <c:pt idx="15">
                  <c:v>0.28911312923299998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0-41F4-AB96-DAFDC24E59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Spart</c:v>
                </c:pt>
              </c:strCache>
            </c:strRef>
          </c:tx>
          <c:spPr>
            <a:solidFill>
              <a:srgbClr val="FF33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Sheet1!$A$2:$A$17</c:f>
              <c:numCache>
                <c:formatCode>0%</c:formatCode>
                <c:ptCount val="16"/>
                <c:pt idx="0">
                  <c:v>0.8</c:v>
                </c:pt>
                <c:pt idx="1">
                  <c:v>0.85</c:v>
                </c:pt>
                <c:pt idx="2">
                  <c:v>0.9</c:v>
                </c:pt>
                <c:pt idx="3">
                  <c:v>0.95</c:v>
                </c:pt>
                <c:pt idx="4">
                  <c:v>0.8</c:v>
                </c:pt>
                <c:pt idx="5">
                  <c:v>0.85</c:v>
                </c:pt>
                <c:pt idx="6">
                  <c:v>0.9</c:v>
                </c:pt>
                <c:pt idx="7">
                  <c:v>0.95</c:v>
                </c:pt>
                <c:pt idx="8">
                  <c:v>0.8</c:v>
                </c:pt>
                <c:pt idx="9">
                  <c:v>0.85</c:v>
                </c:pt>
                <c:pt idx="10">
                  <c:v>0.9</c:v>
                </c:pt>
                <c:pt idx="11">
                  <c:v>0.95</c:v>
                </c:pt>
                <c:pt idx="12">
                  <c:v>0.8</c:v>
                </c:pt>
                <c:pt idx="13">
                  <c:v>0.85</c:v>
                </c:pt>
                <c:pt idx="14">
                  <c:v>0.9</c:v>
                </c:pt>
                <c:pt idx="15">
                  <c:v>0.95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0.112582727982</c:v>
                </c:pt>
                <c:pt idx="1">
                  <c:v>5.5021883186700003E-2</c:v>
                </c:pt>
                <c:pt idx="2">
                  <c:v>2.6672327926300001E-2</c:v>
                </c:pt>
                <c:pt idx="3">
                  <c:v>1.0534377148500001E-3</c:v>
                </c:pt>
                <c:pt idx="4">
                  <c:v>0.36122659824199999</c:v>
                </c:pt>
                <c:pt idx="5">
                  <c:v>0.26552164246799997</c:v>
                </c:pt>
                <c:pt idx="6">
                  <c:v>9.2861805363399996E-2</c:v>
                </c:pt>
                <c:pt idx="7">
                  <c:v>5.4069432361999997E-3</c:v>
                </c:pt>
                <c:pt idx="8">
                  <c:v>0.246912895158</c:v>
                </c:pt>
                <c:pt idx="9">
                  <c:v>0.221925742806</c:v>
                </c:pt>
                <c:pt idx="10">
                  <c:v>0.19758115125799999</c:v>
                </c:pt>
                <c:pt idx="11">
                  <c:v>0.142422781714</c:v>
                </c:pt>
                <c:pt idx="12">
                  <c:v>0.34257029985699999</c:v>
                </c:pt>
                <c:pt idx="13">
                  <c:v>0.23210654239299999</c:v>
                </c:pt>
                <c:pt idx="14">
                  <c:v>0.22019736188899999</c:v>
                </c:pt>
                <c:pt idx="15">
                  <c:v>0.199154359053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90-41F4-AB96-DAFDC24E59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Rollover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90-41F4-AB96-DAFDC24E5947}"/>
              </c:ext>
            </c:extLst>
          </c:dPt>
          <c:cat>
            <c:numRef>
              <c:f>Sheet1!$A$2:$A$17</c:f>
              <c:numCache>
                <c:formatCode>0%</c:formatCode>
                <c:ptCount val="16"/>
                <c:pt idx="0">
                  <c:v>0.8</c:v>
                </c:pt>
                <c:pt idx="1">
                  <c:v>0.85</c:v>
                </c:pt>
                <c:pt idx="2">
                  <c:v>0.9</c:v>
                </c:pt>
                <c:pt idx="3">
                  <c:v>0.95</c:v>
                </c:pt>
                <c:pt idx="4">
                  <c:v>0.8</c:v>
                </c:pt>
                <c:pt idx="5">
                  <c:v>0.85</c:v>
                </c:pt>
                <c:pt idx="6">
                  <c:v>0.9</c:v>
                </c:pt>
                <c:pt idx="7">
                  <c:v>0.95</c:v>
                </c:pt>
                <c:pt idx="8">
                  <c:v>0.8</c:v>
                </c:pt>
                <c:pt idx="9">
                  <c:v>0.85</c:v>
                </c:pt>
                <c:pt idx="10">
                  <c:v>0.9</c:v>
                </c:pt>
                <c:pt idx="11">
                  <c:v>0.95</c:v>
                </c:pt>
                <c:pt idx="12">
                  <c:v>0.8</c:v>
                </c:pt>
                <c:pt idx="13">
                  <c:v>0.85</c:v>
                </c:pt>
                <c:pt idx="14">
                  <c:v>0.9</c:v>
                </c:pt>
                <c:pt idx="15">
                  <c:v>0.95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8.0040257404500006E-2</c:v>
                </c:pt>
                <c:pt idx="1">
                  <c:v>7.9701069611399999E-2</c:v>
                </c:pt>
                <c:pt idx="2">
                  <c:v>2.06726951233E-2</c:v>
                </c:pt>
                <c:pt idx="3">
                  <c:v>1.0757725630300001E-2</c:v>
                </c:pt>
                <c:pt idx="4">
                  <c:v>0.21028223661000001</c:v>
                </c:pt>
                <c:pt idx="5">
                  <c:v>0.16588284311599999</c:v>
                </c:pt>
                <c:pt idx="6">
                  <c:v>7.6138165769200003E-2</c:v>
                </c:pt>
                <c:pt idx="7">
                  <c:v>7.8467534148700002E-2</c:v>
                </c:pt>
                <c:pt idx="8">
                  <c:v>0.162990646081</c:v>
                </c:pt>
                <c:pt idx="9">
                  <c:v>0.17800017953700001</c:v>
                </c:pt>
                <c:pt idx="10">
                  <c:v>0.121868490917</c:v>
                </c:pt>
                <c:pt idx="11">
                  <c:v>0.11271782827</c:v>
                </c:pt>
                <c:pt idx="12">
                  <c:v>0.15943175813800001</c:v>
                </c:pt>
                <c:pt idx="13">
                  <c:v>0.145246472889</c:v>
                </c:pt>
                <c:pt idx="14">
                  <c:v>8.3724763780599995E-2</c:v>
                </c:pt>
                <c:pt idx="15">
                  <c:v>7.4413281402000001E-2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90-41F4-AB96-DAFDC24E5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6627664"/>
        <c:axId val="926630512"/>
      </c:barChart>
      <c:catAx>
        <c:axId val="92662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QoS Policy</a:t>
                </a:r>
                <a:endPara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%;[Red]\(0%\)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926630512"/>
        <c:crosses val="autoZero"/>
        <c:auto val="1"/>
        <c:lblAlgn val="ctr"/>
        <c:lblOffset val="100"/>
        <c:noMultiLvlLbl val="0"/>
      </c:catAx>
      <c:valAx>
        <c:axId val="926630512"/>
        <c:scaling>
          <c:orientation val="minMax"/>
          <c:max val="0.560000000000000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200" i="0" kern="1200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Normalized Throughput</a:t>
                </a:r>
                <a:endParaRPr lang="zh-CN" altLang="en-US" sz="2200" i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7.313583770958750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,##0.0_);[Red]\(#,##0.0\)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926627664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34884132706197113"/>
          <c:y val="8.5446642740572253E-3"/>
          <c:w val="0.38200066778815195"/>
          <c:h val="6.7122925192807006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3779641064955"/>
          <c:y val="7.6835485349770694E-2"/>
          <c:w val="0.86641222803220119"/>
          <c:h val="0.69328059066538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SMQoS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Sheet1!$A$2:$A$17</c:f>
              <c:numCache>
                <c:formatCode>0%</c:formatCode>
                <c:ptCount val="16"/>
                <c:pt idx="0">
                  <c:v>0.8</c:v>
                </c:pt>
                <c:pt idx="1">
                  <c:v>0.85</c:v>
                </c:pt>
                <c:pt idx="2">
                  <c:v>0.9</c:v>
                </c:pt>
                <c:pt idx="3">
                  <c:v>0.95</c:v>
                </c:pt>
                <c:pt idx="4">
                  <c:v>0.8</c:v>
                </c:pt>
                <c:pt idx="5">
                  <c:v>0.85</c:v>
                </c:pt>
                <c:pt idx="6">
                  <c:v>0.9</c:v>
                </c:pt>
                <c:pt idx="7">
                  <c:v>0.95</c:v>
                </c:pt>
                <c:pt idx="8">
                  <c:v>0.8</c:v>
                </c:pt>
                <c:pt idx="9">
                  <c:v>0.85</c:v>
                </c:pt>
                <c:pt idx="10">
                  <c:v>0.9</c:v>
                </c:pt>
                <c:pt idx="11">
                  <c:v>0.95</c:v>
                </c:pt>
                <c:pt idx="12">
                  <c:v>0.8</c:v>
                </c:pt>
                <c:pt idx="13">
                  <c:v>0.85</c:v>
                </c:pt>
                <c:pt idx="14">
                  <c:v>0.9</c:v>
                </c:pt>
                <c:pt idx="15">
                  <c:v>0.95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1.09900177423</c:v>
                </c:pt>
                <c:pt idx="1">
                  <c:v>1.075257211849</c:v>
                </c:pt>
                <c:pt idx="2">
                  <c:v>1.0693006585</c:v>
                </c:pt>
                <c:pt idx="3">
                  <c:v>1.0145057815180001</c:v>
                </c:pt>
                <c:pt idx="4">
                  <c:v>0.97884707129299997</c:v>
                </c:pt>
                <c:pt idx="5">
                  <c:v>1.00364057297</c:v>
                </c:pt>
                <c:pt idx="6">
                  <c:v>1.02535011001</c:v>
                </c:pt>
                <c:pt idx="7">
                  <c:v>0.96921681313300001</c:v>
                </c:pt>
                <c:pt idx="8">
                  <c:v>1.14563055924</c:v>
                </c:pt>
                <c:pt idx="9">
                  <c:v>1.15320928017</c:v>
                </c:pt>
                <c:pt idx="10">
                  <c:v>1.1762463131700001</c:v>
                </c:pt>
                <c:pt idx="11">
                  <c:v>1.07487810725</c:v>
                </c:pt>
                <c:pt idx="12">
                  <c:v>0.95780532182099998</c:v>
                </c:pt>
                <c:pt idx="13">
                  <c:v>0.89864623250200004</c:v>
                </c:pt>
                <c:pt idx="14">
                  <c:v>0.90383850214600003</c:v>
                </c:pt>
                <c:pt idx="15">
                  <c:v>0.92219089590100001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8-48CA-801E-9BCB1F79DB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Spart</c:v>
                </c:pt>
              </c:strCache>
            </c:strRef>
          </c:tx>
          <c:spPr>
            <a:solidFill>
              <a:srgbClr val="FF3399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Sheet1!$A$2:$A$17</c:f>
              <c:numCache>
                <c:formatCode>0%</c:formatCode>
                <c:ptCount val="16"/>
                <c:pt idx="0">
                  <c:v>0.8</c:v>
                </c:pt>
                <c:pt idx="1">
                  <c:v>0.85</c:v>
                </c:pt>
                <c:pt idx="2">
                  <c:v>0.9</c:v>
                </c:pt>
                <c:pt idx="3">
                  <c:v>0.95</c:v>
                </c:pt>
                <c:pt idx="4">
                  <c:v>0.8</c:v>
                </c:pt>
                <c:pt idx="5">
                  <c:v>0.85</c:v>
                </c:pt>
                <c:pt idx="6">
                  <c:v>0.9</c:v>
                </c:pt>
                <c:pt idx="7">
                  <c:v>0.95</c:v>
                </c:pt>
                <c:pt idx="8">
                  <c:v>0.8</c:v>
                </c:pt>
                <c:pt idx="9">
                  <c:v>0.85</c:v>
                </c:pt>
                <c:pt idx="10">
                  <c:v>0.9</c:v>
                </c:pt>
                <c:pt idx="11">
                  <c:v>0.95</c:v>
                </c:pt>
                <c:pt idx="12">
                  <c:v>0.8</c:v>
                </c:pt>
                <c:pt idx="13">
                  <c:v>0.85</c:v>
                </c:pt>
                <c:pt idx="14">
                  <c:v>0.9</c:v>
                </c:pt>
                <c:pt idx="15">
                  <c:v>0.95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1.12495613326</c:v>
                </c:pt>
                <c:pt idx="1">
                  <c:v>1.0995178770567999</c:v>
                </c:pt>
                <c:pt idx="2">
                  <c:v>1.06722564558</c:v>
                </c:pt>
                <c:pt idx="3">
                  <c:v>1.0410178208900001</c:v>
                </c:pt>
                <c:pt idx="4">
                  <c:v>1.0574828976999999</c:v>
                </c:pt>
                <c:pt idx="5">
                  <c:v>1.0364828020300001</c:v>
                </c:pt>
                <c:pt idx="6">
                  <c:v>1.0323028620700001</c:v>
                </c:pt>
                <c:pt idx="7">
                  <c:v>1.0030831222900001</c:v>
                </c:pt>
                <c:pt idx="8">
                  <c:v>1.0941012620099999</c:v>
                </c:pt>
                <c:pt idx="9">
                  <c:v>1.1511574312299999</c:v>
                </c:pt>
                <c:pt idx="10">
                  <c:v>1.08225960505</c:v>
                </c:pt>
                <c:pt idx="11">
                  <c:v>1.0354116623480001</c:v>
                </c:pt>
                <c:pt idx="12">
                  <c:v>1.0396010384500001</c:v>
                </c:pt>
                <c:pt idx="13">
                  <c:v>1.1557742359200001</c:v>
                </c:pt>
                <c:pt idx="14">
                  <c:v>1.0594541173400001</c:v>
                </c:pt>
                <c:pt idx="15">
                  <c:v>1.0313829484799999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8-48CA-801E-9BCB1F79DB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Rollover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0%</c:formatCode>
                <c:ptCount val="16"/>
                <c:pt idx="0">
                  <c:v>0.8</c:v>
                </c:pt>
                <c:pt idx="1">
                  <c:v>0.85</c:v>
                </c:pt>
                <c:pt idx="2">
                  <c:v>0.9</c:v>
                </c:pt>
                <c:pt idx="3">
                  <c:v>0.95</c:v>
                </c:pt>
                <c:pt idx="4">
                  <c:v>0.8</c:v>
                </c:pt>
                <c:pt idx="5">
                  <c:v>0.85</c:v>
                </c:pt>
                <c:pt idx="6">
                  <c:v>0.9</c:v>
                </c:pt>
                <c:pt idx="7">
                  <c:v>0.95</c:v>
                </c:pt>
                <c:pt idx="8">
                  <c:v>0.8</c:v>
                </c:pt>
                <c:pt idx="9">
                  <c:v>0.85</c:v>
                </c:pt>
                <c:pt idx="10">
                  <c:v>0.9</c:v>
                </c:pt>
                <c:pt idx="11">
                  <c:v>0.95</c:v>
                </c:pt>
                <c:pt idx="12">
                  <c:v>0.8</c:v>
                </c:pt>
                <c:pt idx="13">
                  <c:v>0.85</c:v>
                </c:pt>
                <c:pt idx="14">
                  <c:v>0.9</c:v>
                </c:pt>
                <c:pt idx="15">
                  <c:v>0.95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8-48CA-801E-9BCB1F79D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6399440"/>
        <c:axId val="818608592"/>
      </c:barChart>
      <c:catAx>
        <c:axId val="926399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QoS Policy</a:t>
                </a:r>
                <a:endPara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%;[Red]\(0%\)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818608592"/>
        <c:crosses val="autoZero"/>
        <c:auto val="1"/>
        <c:lblAlgn val="ctr"/>
        <c:lblOffset val="100"/>
        <c:noMultiLvlLbl val="0"/>
      </c:catAx>
      <c:valAx>
        <c:axId val="818608592"/>
        <c:scaling>
          <c:orientation val="minMax"/>
          <c:max val="1.2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2000" i="0" kern="1200" baseline="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Normalized Power Consumption</a:t>
                </a:r>
                <a:endParaRPr lang="zh-CN" altLang="en-US" sz="2000" i="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3.6131007627819747E-2"/>
              <c:y val="4.81843048774320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#,##0.0_);[Red]\(#,##0.0\)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926399440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38765506098224028"/>
          <c:y val="3.1480204429241071E-2"/>
          <c:w val="0.33872157778947648"/>
          <c:h val="5.7853017818468633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5BBBB-F645-47CF-A951-C40C4997C4D6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4624E-E12B-4681-BBEE-06D23A21DD7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97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afternoon, everyone.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Qingxiao Sun from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Beihang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I will 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zh-CN" alt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work,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SMQoS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Improving Utilization and Energy Efficiency with QoS Awareness on GPUs</a:t>
            </a:r>
            <a:r>
              <a:rPr lang="en-US" altLang="zh-CN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7D200-09F0-4584-B62C-5165A5836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943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Next, I will introduce the SM allocation algorithms.</a:t>
            </a:r>
          </a:p>
          <a:p>
            <a:r>
              <a:rPr lang="en-US" altLang="zh-CN" dirty="0"/>
              <a:t>As shown in this page, Dynamic SM adjustment to maintain QoS.</a:t>
            </a:r>
          </a:p>
          <a:p>
            <a:r>
              <a:rPr lang="en-US" altLang="zh-CN" dirty="0"/>
              <a:t>the inputs of the algorithm includes … , where … </a:t>
            </a:r>
          </a:p>
          <a:p>
            <a:r>
              <a:rPr lang="en-US" altLang="zh-CN" dirty="0"/>
              <a:t>the output of the algorithm is </a:t>
            </a:r>
            <a:r>
              <a:rPr lang="en-US" altLang="zh-CN" dirty="0" err="1"/>
              <a:t>SMk</a:t>
            </a:r>
            <a:r>
              <a:rPr lang="en-US" altLang="zh-CN" dirty="0"/>
              <a:t>, which …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61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 seen in line 2-4, When the LS task fails to meet its QoS target …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215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 seen in line 5-10, The conditions for </a:t>
            </a:r>
            <a:r>
              <a:rPr lang="en-US" altLang="zh-CN" sz="1200" dirty="0">
                <a:solidFill>
                  <a:srgbClr val="FF0000"/>
                </a:solidFill>
              </a:rPr>
              <a:t>swapping out </a:t>
            </a:r>
            <a:r>
              <a:rPr lang="en-US" altLang="zh-CN" sz="1200" dirty="0">
                <a:solidFill>
                  <a:schemeClr val="tx1"/>
                </a:solidFill>
              </a:rPr>
              <a:t>are more </a:t>
            </a:r>
            <a:r>
              <a:rPr lang="en-US" altLang="zh-CN" sz="1200" dirty="0">
                <a:solidFill>
                  <a:srgbClr val="FF0000"/>
                </a:solidFill>
              </a:rPr>
              <a:t>restricted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The SM swapped out …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975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After that, the SM manager will inform the TB scheduler to re-allocate the SMs.</a:t>
            </a:r>
          </a:p>
          <a:p>
            <a:r>
              <a:rPr lang="en-US" altLang="zh-CN" dirty="0"/>
              <a:t>If the SMs …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355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Next, I will introduce the second algorithm, how to determine </a:t>
            </a:r>
            <a:r>
              <a:rPr lang="en-US" altLang="zh-CN" dirty="0" err="1"/>
              <a:t>optk</a:t>
            </a:r>
            <a:r>
              <a:rPr lang="en-US" altLang="zh-CN" dirty="0"/>
              <a:t> corresponding to batch task, where </a:t>
            </a:r>
            <a:r>
              <a:rPr lang="en-US" altLang="zh-CN" dirty="0" err="1"/>
              <a:t>optk</a:t>
            </a:r>
            <a:r>
              <a:rPr lang="en-US" altLang="zh-CN" dirty="0"/>
              <a:t> is …</a:t>
            </a:r>
          </a:p>
          <a:p>
            <a:r>
              <a:rPr lang="en-US" altLang="zh-CN" dirty="0"/>
              <a:t>Here we introduce </a:t>
            </a:r>
            <a:r>
              <a:rPr lang="en-US" altLang="zh-CN" dirty="0" err="1"/>
              <a:t>upperk</a:t>
            </a:r>
            <a:r>
              <a:rPr lang="en-US" altLang="zh-CN" dirty="0"/>
              <a:t>, </a:t>
            </a:r>
            <a:r>
              <a:rPr lang="en-US" altLang="zh-CN" dirty="0" err="1"/>
              <a:t>lowerk</a:t>
            </a:r>
            <a:r>
              <a:rPr lang="en-US" altLang="zh-CN" dirty="0"/>
              <a:t> and threshold, where 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620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Now, assuming that …</a:t>
            </a:r>
          </a:p>
          <a:p>
            <a:r>
              <a:rPr lang="en-US" altLang="zh-CN" dirty="0"/>
              <a:t>If </a:t>
            </a:r>
            <a:r>
              <a:rPr lang="en-US" altLang="zh-CN" dirty="0" err="1"/>
              <a:t>optk</a:t>
            </a:r>
            <a:r>
              <a:rPr lang="en-US" altLang="zh-CN" dirty="0"/>
              <a:t> reaches the upper bound, we set </a:t>
            </a:r>
            <a:r>
              <a:rPr lang="en-US" altLang="zh-CN" dirty="0" err="1"/>
              <a:t>upperk</a:t>
            </a:r>
            <a:r>
              <a:rPr lang="en-US" altLang="zh-CN" dirty="0"/>
              <a:t> to true;</a:t>
            </a:r>
          </a:p>
          <a:p>
            <a:r>
              <a:rPr lang="en-US" altLang="zh-CN" dirty="0"/>
              <a:t>If </a:t>
            </a:r>
            <a:r>
              <a:rPr lang="en-US" altLang="zh-CN" dirty="0" err="1"/>
              <a:t>optk</a:t>
            </a:r>
            <a:r>
              <a:rPr lang="en-US" altLang="zh-CN" dirty="0"/>
              <a:t> reaches the lower bound, we set </a:t>
            </a:r>
            <a:r>
              <a:rPr lang="en-US" altLang="zh-CN" dirty="0" err="1"/>
              <a:t>lowerk</a:t>
            </a:r>
            <a:r>
              <a:rPr lang="en-US" altLang="zh-CN" dirty="0"/>
              <a:t> to true, and set </a:t>
            </a:r>
            <a:r>
              <a:rPr lang="en-US" altLang="zh-CN" dirty="0" err="1"/>
              <a:t>optk</a:t>
            </a:r>
            <a:r>
              <a:rPr lang="en-US" altLang="zh-CN" dirty="0"/>
              <a:t> to </a:t>
            </a:r>
            <a:r>
              <a:rPr lang="en-US" altLang="zh-CN" dirty="0" err="1"/>
              <a:t>SMk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578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Similarly, assuming that …</a:t>
            </a:r>
          </a:p>
          <a:p>
            <a:r>
              <a:rPr lang="en-US" altLang="zh-CN" dirty="0"/>
              <a:t>If </a:t>
            </a:r>
            <a:r>
              <a:rPr lang="en-US" altLang="zh-CN" dirty="0" err="1"/>
              <a:t>optk</a:t>
            </a:r>
            <a:r>
              <a:rPr lang="en-US" altLang="zh-CN" dirty="0"/>
              <a:t> reaches the upper bound, we set </a:t>
            </a:r>
            <a:r>
              <a:rPr lang="en-US" altLang="zh-CN" dirty="0" err="1"/>
              <a:t>upperk</a:t>
            </a:r>
            <a:r>
              <a:rPr lang="en-US" altLang="zh-CN" dirty="0"/>
              <a:t> to true;</a:t>
            </a:r>
          </a:p>
          <a:p>
            <a:r>
              <a:rPr lang="en-US" altLang="zh-CN" dirty="0"/>
              <a:t>If </a:t>
            </a:r>
            <a:r>
              <a:rPr lang="en-US" altLang="zh-CN" dirty="0" err="1"/>
              <a:t>optk</a:t>
            </a:r>
            <a:r>
              <a:rPr lang="en-US" altLang="zh-CN" dirty="0"/>
              <a:t> reaches the lower bound, we set </a:t>
            </a:r>
            <a:r>
              <a:rPr lang="en-US" altLang="zh-CN" dirty="0" err="1"/>
              <a:t>lowerk</a:t>
            </a:r>
            <a:r>
              <a:rPr lang="en-US" altLang="zh-CN" dirty="0"/>
              <a:t> to true, and set </a:t>
            </a:r>
            <a:r>
              <a:rPr lang="en-US" altLang="zh-CN" dirty="0" err="1"/>
              <a:t>optk</a:t>
            </a:r>
            <a:r>
              <a:rPr lang="en-US" altLang="zh-CN" dirty="0"/>
              <a:t> to </a:t>
            </a:r>
            <a:r>
              <a:rPr lang="en-US" altLang="zh-CN" dirty="0" err="1"/>
              <a:t>SMk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938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Next, I will introduce the adaptive resource allocation for batch tasks.</a:t>
            </a:r>
          </a:p>
          <a:p>
            <a:r>
              <a:rPr lang="en-US" altLang="zh-CN" dirty="0"/>
              <a:t>When the LS task 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952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 seen in line 1-15, </a:t>
            </a:r>
            <a:r>
              <a:rPr lang="en-US" altLang="zh-CN" dirty="0" err="1"/>
              <a:t>SMQoS</a:t>
            </a:r>
            <a:r>
              <a:rPr lang="en-US" altLang="zh-CN" dirty="0"/>
              <a:t> determines whether …</a:t>
            </a:r>
          </a:p>
          <a:p>
            <a:r>
              <a:rPr lang="en-US" altLang="zh-CN" dirty="0"/>
              <a:t>if </a:t>
            </a:r>
            <a:r>
              <a:rPr lang="en-US" altLang="zh-CN" dirty="0" err="1"/>
              <a:t>SMk</a:t>
            </a:r>
            <a:r>
              <a:rPr lang="en-US" altLang="zh-CN" dirty="0"/>
              <a:t> is less than </a:t>
            </a:r>
            <a:r>
              <a:rPr lang="en-US" altLang="zh-CN" dirty="0" err="1"/>
              <a:t>optk</a:t>
            </a:r>
            <a:r>
              <a:rPr lang="en-US" altLang="zh-CN" dirty="0"/>
              <a:t>, it means the number of SMs allocated to the batch task is less than the optimal number,</a:t>
            </a:r>
          </a:p>
          <a:p>
            <a:r>
              <a:rPr lang="en-US" altLang="zh-CN" dirty="0"/>
              <a:t>we need to swap in an SM;</a:t>
            </a:r>
          </a:p>
          <a:p>
            <a:r>
              <a:rPr lang="en-US" altLang="zh-CN" dirty="0"/>
              <a:t>otherwise, if </a:t>
            </a:r>
            <a:r>
              <a:rPr lang="en-US" altLang="zh-CN" dirty="0" err="1"/>
              <a:t>optk</a:t>
            </a:r>
            <a:r>
              <a:rPr lang="en-US" altLang="zh-CN" dirty="0"/>
              <a:t> does not reach the upper bound, we need to swap in the SM to determine the upper bound of </a:t>
            </a:r>
            <a:r>
              <a:rPr lang="en-US" altLang="zh-CN" dirty="0" err="1"/>
              <a:t>optk</a:t>
            </a:r>
            <a:r>
              <a:rPr lang="en-US" altLang="zh-CN" dirty="0"/>
              <a:t>.</a:t>
            </a:r>
          </a:p>
          <a:p>
            <a:r>
              <a:rPr lang="en-US" altLang="zh-CN" dirty="0"/>
              <a:t>If </a:t>
            </a:r>
            <a:r>
              <a:rPr lang="en-US" altLang="zh-CN" dirty="0" err="1"/>
              <a:t>optk</a:t>
            </a:r>
            <a:r>
              <a:rPr lang="en-US" altLang="zh-CN" dirty="0"/>
              <a:t> reaches the upper bound, and </a:t>
            </a:r>
            <a:r>
              <a:rPr lang="en-US" altLang="zh-CN" dirty="0" err="1"/>
              <a:t>optk</a:t>
            </a:r>
            <a:r>
              <a:rPr lang="en-US" altLang="zh-CN" dirty="0"/>
              <a:t> does not reach the lower bound, we need to swap out an SM to determine the lower bound of </a:t>
            </a:r>
            <a:r>
              <a:rPr lang="en-US" altLang="zh-CN" dirty="0" err="1"/>
              <a:t>optk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2046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As show in line 17-27, If the batch task requires swapping operation, there are two situations.</a:t>
            </a:r>
          </a:p>
          <a:p>
            <a:r>
              <a:rPr lang="en-US" altLang="zh-CN" dirty="0"/>
              <a:t>If the batch task swaps in …</a:t>
            </a:r>
          </a:p>
          <a:p>
            <a:r>
              <a:rPr lang="en-US" altLang="zh-CN" dirty="0"/>
              <a:t>Otherwise, the SM is 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88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The presentation is organized as 4 sections. </a:t>
            </a:r>
          </a:p>
          <a:p>
            <a:r>
              <a:rPr lang="en-US" altLang="zh-CN" dirty="0"/>
              <a:t> Firstly, I will introduce the background. </a:t>
            </a:r>
          </a:p>
          <a:p>
            <a:r>
              <a:rPr lang="en-US" altLang="zh-CN" dirty="0"/>
              <a:t> And then,  I will present our method and the experimental results.</a:t>
            </a:r>
          </a:p>
          <a:p>
            <a:r>
              <a:rPr lang="en-US" altLang="zh-CN" dirty="0"/>
              <a:t> After that, I will show some previous works related to our method.</a:t>
            </a:r>
          </a:p>
          <a:p>
            <a:r>
              <a:rPr lang="en-US" altLang="zh-CN" dirty="0"/>
              <a:t> Finally, I will make a conclusion.</a:t>
            </a:r>
          </a:p>
          <a:p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6756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Next, I will introduce the evaluation of our method.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455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evaluate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SMQoS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we use GPGPU-Sim with the simulation configuration same to the previous paper.</a:t>
            </a:r>
            <a:br>
              <a:rPr lang="en-US" altLang="zh-CN" dirty="0"/>
            </a:b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selete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 benchmarks from several GPU benchmark suites, including six CI tasks and six MI tasks, as shown in table I.</a:t>
            </a:r>
          </a:p>
          <a:p>
            <a:r>
              <a:rPr lang="en-US" altLang="zh-CN" dirty="0"/>
              <a:t>Among all the benchmarks, we select each two tasks to co-run as a task mix,</a:t>
            </a:r>
          </a:p>
          <a:p>
            <a:r>
              <a:rPr lang="en-US" altLang="zh-CN" dirty="0"/>
              <a:t>which consists of one LS task and one batch task. 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35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task co-running into four categories based on the computing characteristics of the task mixes.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instance, CI-MI indicates that the LS task is CI and the batch task is MI.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QoSreach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evaluating meeting QoS requirement, which is …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Also, we define the QoS target as the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percenteage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altLang="zh-CN" dirty="0"/>
              <a:t>IPC when the LS task runs isolated.</a:t>
            </a:r>
          </a:p>
          <a:p>
            <a:r>
              <a:rPr lang="en-US" altLang="zh-CN" dirty="0"/>
              <a:t>the percentage is specified by the QoS policy, the QoS policy ranges from </a:t>
            </a:r>
            <a:r>
              <a:rPr lang="en-US" altLang="zh-CN" i="1" dirty="0">
                <a:latin typeface="Cambria Math" panose="02040503050406030204" pitchFamily="18" charset="0"/>
              </a:rPr>
              <a:t>80% </a:t>
            </a:r>
            <a:r>
              <a:rPr lang="en-US" altLang="zh-CN" dirty="0"/>
              <a:t>to </a:t>
            </a:r>
            <a:r>
              <a:rPr lang="en-US" altLang="zh-CN" i="1" dirty="0">
                <a:latin typeface="Cambria Math" panose="02040503050406030204" pitchFamily="18" charset="0"/>
              </a:rPr>
              <a:t>95%</a:t>
            </a:r>
            <a:r>
              <a:rPr lang="en-US" altLang="zh-CN" dirty="0"/>
              <a:t>, with a stride of </a:t>
            </a:r>
            <a:r>
              <a:rPr lang="en-US" altLang="zh-CN" i="1" dirty="0">
                <a:latin typeface="Cambria Math" panose="02040503050406030204" pitchFamily="18" charset="0"/>
              </a:rPr>
              <a:t>5%</a:t>
            </a:r>
            <a:r>
              <a:rPr lang="en-US" altLang="zh-CN" dirty="0"/>
              <a:t>.</a:t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8855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figure shows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percentage of task co-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QoS satisfied under different QoS policies.</a:t>
            </a:r>
            <a:r>
              <a:rPr lang="en-US" altLang="zh-CN" dirty="0"/>
              <a:t>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seen,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SMQoS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achieves the highest percentage of task co-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QoS satisfied across all QoS policies.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Especially, when the QoS policy is 95%,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SMQoS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enables 2.27% and 7.58% more task co-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runnings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reach the QoS target.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demonstrates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SMQoS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effective even when the QoS policy is tight for the LS task. </a:t>
            </a:r>
            <a:br>
              <a:rPr lang="en-US" altLang="zh-CN" dirty="0"/>
            </a:br>
            <a:r>
              <a:rPr lang="en-US" altLang="zh-CN" dirty="0"/>
              <a:t> 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833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figure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the normalized throughput of batch tasks.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SMQoS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achieves the highest throughput in most task mixes.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instance, under the MI-CI mixes, when the QoS policy is set to 80%,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SMQoS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achieves 23.9% and 32.3% higher throughput.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demonstrates the proposed algorithms in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SMQoS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 that it can allocate more computing resources to the batch task.</a:t>
            </a:r>
            <a:r>
              <a:rPr lang="en-US" altLang="zh-CN" dirty="0"/>
              <a:t> 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7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figure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power consumption of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SMQoS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Spart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normalized to 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Rollover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As seen, when both the batch task and the LS task are MI, </a:t>
            </a:r>
            <a:r>
              <a:rPr lang="en-US" altLang="zh-CN" dirty="0" err="1"/>
              <a:t>SMQoS</a:t>
            </a:r>
            <a:r>
              <a:rPr lang="en-US" altLang="zh-CN" dirty="0"/>
              <a:t> consumes less power.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when the QoS policy is set to 85%,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SMQoS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consumes 25.7% and 10.1% less power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demonstrates that when the co-running tasks are both memory intensive,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SMQoS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efficiently reduce the power consumption.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when the batch task is CI,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SMQoS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achieves comparable power consumption.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due to that the design philosophy of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SMQoS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to increase GPU utilization whenever possible.</a:t>
            </a:r>
            <a:r>
              <a:rPr lang="en-US" altLang="zh-CN" dirty="0"/>
              <a:t> 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241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Next, I will show some previous works related to our work.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097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Including:</a:t>
            </a:r>
          </a:p>
          <a:p>
            <a:r>
              <a:rPr lang="en-US" altLang="zh-CN" dirty="0"/>
              <a:t>GPU sharing mechanism, QoS management on GPU and GPU power saving techniques.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855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Next, I will make the conclusion.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209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Firstly, we introduce the task ….</a:t>
            </a:r>
          </a:p>
          <a:p>
            <a:r>
              <a:rPr lang="en-US" altLang="zh-CN" dirty="0"/>
              <a:t>Then, we introduce </a:t>
            </a:r>
            <a:r>
              <a:rPr lang="en-US" altLang="zh-CN" dirty="0" err="1"/>
              <a:t>SMQoS</a:t>
            </a:r>
            <a:r>
              <a:rPr lang="en-US" altLang="zh-CN" dirty="0"/>
              <a:t> runtime mechanism, which includes …</a:t>
            </a:r>
          </a:p>
          <a:p>
            <a:r>
              <a:rPr lang="en-US" altLang="zh-CN" dirty="0"/>
              <a:t>Finally, the experimental results shows that </a:t>
            </a:r>
            <a:r>
              <a:rPr lang="en-US" altLang="zh-CN" dirty="0" err="1"/>
              <a:t>SMQoS</a:t>
            </a:r>
            <a:r>
              <a:rPr lang="en-US" altLang="zh-CN" dirty="0"/>
              <a:t> achieves competitive performance ..</a:t>
            </a:r>
          </a:p>
          <a:p>
            <a:r>
              <a:rPr lang="en-US" altLang="zh-CN" dirty="0"/>
              <a:t>On average, 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182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GPU task execution model is shown in this page.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execute on GPU, the task is launched on the CPU host ( 1 )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parallel portion of the task namely kernel is offloaded to the GPU through runtime API ( 2 ).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GPU kernel is tagged with a Software Work Queue (SWQ) ID ( 3 ),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pushed into Pending Kernel Pool located in Grid Management Unit (GMU) ( 4 ).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Kernels with the same SWQ ID are mapped into the same hardware work queue (HWQ).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thread blocks from a chosen HWQ’s head-of-the-line kernel are dispatched to SMs by the TB scheduler ( 5 6 ).</a:t>
            </a:r>
            <a:r>
              <a:rPr lang="en-US" altLang="zh-CN" dirty="0"/>
              <a:t> 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31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 T</a:t>
            </a:r>
            <a:r>
              <a:rPr kumimoji="1" lang="sq-AL" altLang="zh-CN" dirty="0"/>
              <a:t>hat’s all</a:t>
            </a:r>
            <a:r>
              <a:rPr kumimoji="1" lang="en-US" altLang="zh-CN" dirty="0"/>
              <a:t>, thanks.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7D200-09F0-4584-B62C-5165A5836F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08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 consolidation on GPUs has received wide attention from both industry and academia.</a:t>
            </a:r>
          </a:p>
          <a:p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Multi-Process Server  before Volta allows multiple application contexts to be combined into a single application context and run on the GPU.</a:t>
            </a: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only the GPU resources remained by the current task execution can be utilized to launch a new task. It is meant to be a leftover policy. </a:t>
            </a:r>
            <a:br>
              <a:rPr lang="en-US" altLang="zh-CN" dirty="0"/>
            </a:b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Volta MPS improves aggregate GPU utilization by allowing multiple applications to simultaneously share GPU execution resources.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Besides, Volta MPS provides QoS by limiting the percentage of available threads on GPU.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it can only be applied before kernel execution, and not support dynamic resource adjustment.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893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While in academia,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primary mechanisms are proposed to share GPU resources among co-running GPU tasks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 Spatial Multitasking (SMT) and Simultaneous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Multikernel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(SMK).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QoS for LS tasks is not supported in the original design of the above two mechanisms.</a:t>
            </a:r>
            <a:br>
              <a:rPr lang="en-US" altLang="zh-CN" dirty="0"/>
            </a:b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30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GPU tasks can be divided into latency-sensitive (LS) tasks and batch tasks based on the requirement for Quality of Service (QoS).</a:t>
            </a:r>
          </a:p>
          <a:p>
            <a:r>
              <a:rPr lang="en-US" altLang="zh-CN" dirty="0"/>
              <a:t>For LS tasks, they need to react fast on events, and focus on latency;</a:t>
            </a:r>
          </a:p>
          <a:p>
            <a:r>
              <a:rPr lang="en-US" altLang="zh-CN" dirty="0"/>
              <a:t>For Batch tasks, they usually group similar jobs together, and focus on throughput.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8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Besides, GPU tasks can be classified into memory-intensive (MI) tasks and compute-intensive (CI) tasks depending on their computing characteristics.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 seen in the figure, For CI tasks, their performance increases linearly with the number of SMs allocated; while for MI tasks, their performance saturates.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110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Next,  I will present our method.</a:t>
            </a:r>
          </a:p>
          <a:p>
            <a:r>
              <a:rPr lang="en-US" altLang="zh-CN" dirty="0"/>
              <a:t>Firstly, the Design Overview of </a:t>
            </a:r>
            <a:r>
              <a:rPr lang="en-US" altLang="zh-CN" dirty="0" err="1"/>
              <a:t>SMQoS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37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GPU kernels from multiple applications are interpreted into co-running GPU tasks through the 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 Interpretation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 ( 1 and 2).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add a new API call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cudaSetQoS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After </a:t>
            </a:r>
            <a:r>
              <a:rPr lang="en-US" altLang="zh-CN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cudaSetQoS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invoked ( 3 ), the GPU tasks are offloaded to GPU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pushed into one of the two task pools according to their task types ( 4 ).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collect the IPC of each task, we extend the TB Scheduler with the 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Collector (DC)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module.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 Manager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manages the task pools through two sub-modules ( 5 ),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Profiling Data Management (PDM)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 and the 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 SM Adjustment (DSMA)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module,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en-US" altLang="zh-CN" dirty="0"/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PDM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 records</a:t>
            </a:r>
            <a:r>
              <a:rPr lang="en-US" altLang="zh-CN" dirty="0"/>
              <a:t> the corresponding information,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altLang="zh-CN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DSMA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module determines the SM allocation for next epoch using our proposed SM allocation algorithm,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will be introduced later.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cudaSetQoS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two parameters …</a:t>
            </a:r>
            <a:r>
              <a:rPr lang="en-US" altLang="zh-CN" dirty="0"/>
              <a:t> 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/>
              <a:t> 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 </a:t>
            </a:r>
            <a:br>
              <a:rPr lang="en-US" altLang="zh-CN" dirty="0"/>
            </a:b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altLang="zh-CN" dirty="0"/>
            </a:b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4624E-E12B-4681-BBEE-06D23A21DD7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22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5FE665-94B1-4F91-89AB-C2E9C035A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54445A6-E5FF-4051-BE13-A85C4DF3E0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6A8824-CD40-4290-B544-57ACAFAD0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0F98-B668-404F-92F1-CDC57A2C116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38E258-946B-48DA-885D-5620BB80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697863-3ADB-4ECE-B1B8-EBA5E796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D918-A989-4A92-8EC4-4D5D7148A6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B116D-8493-45D8-8353-6F6F0D0F5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E8C4A4-BF77-4EB0-BD15-47E063152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E2A5F8-1AB9-4EC5-B2E5-476EC153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0F98-B668-404F-92F1-CDC57A2C116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56DF22-833C-4129-8701-5D3350205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6A159-732A-4036-9EB6-D1585592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D918-A989-4A92-8EC4-4D5D7148A6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47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BA8BDFB-E3EB-45CC-9348-081B9CFAA5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BB1670-F67E-4496-B99E-AB9D46B39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7E6B3F-AA13-4711-BF36-75FC0242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0F98-B668-404F-92F1-CDC57A2C116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741715-01B6-4193-AEA3-5265DED7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257C85-4A1D-43D9-B3C5-8C0897FF7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D918-A989-4A92-8EC4-4D5D7148A6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6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1424" y="1772816"/>
            <a:ext cx="10363200" cy="1143000"/>
          </a:xfrm>
        </p:spPr>
        <p:txBody>
          <a:bodyPr/>
          <a:lstStyle>
            <a:lvl1pPr algn="ctr">
              <a:defRPr sz="4000" b="1" cap="none" spc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891608"/>
            <a:ext cx="8534400" cy="127369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3208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4AADD2-2545-4C7F-8D9F-2B8508F9F1E4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45720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1440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49C5216-126B-4A64-9FF2-2DCB179393E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8" name="Picture 2" descr="http://old.buaa.edu.cn/images/content/2010-09/2010091417382109574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1410"/>
            <a:ext cx="12192000" cy="1622323"/>
          </a:xfrm>
          <a:prstGeom prst="rect">
            <a:avLst/>
          </a:prstGeom>
          <a:noFill/>
        </p:spPr>
      </p:pic>
      <p:cxnSp>
        <p:nvCxnSpPr>
          <p:cNvPr id="19" name="直接连接符 18"/>
          <p:cNvCxnSpPr/>
          <p:nvPr userDrawn="1"/>
        </p:nvCxnSpPr>
        <p:spPr bwMode="auto">
          <a:xfrm>
            <a:off x="0" y="4797152"/>
            <a:ext cx="12192000" cy="0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14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3365" y="1196752"/>
            <a:ext cx="11412736" cy="4248472"/>
          </a:xfr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Font typeface="Wingdings" pitchFamily="2" charset="2"/>
              <a:buChar char="n"/>
              <a:defRPr kumimoji="1" lang="zh-CN" altLang="en-US" sz="24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Font typeface="Wingdings" pitchFamily="2" charset="2"/>
              <a:buChar char="n"/>
              <a:defRPr kumimoji="1" lang="zh-CN" altLang="en-US" sz="20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Font typeface="Wingdings" pitchFamily="2" charset="2"/>
              <a:buChar char="n"/>
              <a:defRPr kumimoji="1" lang="zh-CN" altLang="en-US" sz="20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Font typeface="Wingdings" pitchFamily="2" charset="2"/>
              <a:buChar char="n"/>
              <a:defRPr kumimoji="1" lang="zh-CN" altLang="en-US" sz="20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Font typeface="Wingdings" pitchFamily="2" charset="2"/>
              <a:buChar char="n"/>
              <a:defRPr kumimoji="1" lang="zh-CN" altLang="en-US" sz="2000" b="0" cap="none" spc="0" baseline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36037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4AADD2-2545-4C7F-8D9F-2B8508F9F1E4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9C5216-126B-4A64-9FF2-2DCB1793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051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4AADD2-2545-4C7F-8D9F-2B8508F9F1E4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9C5216-126B-4A64-9FF2-2DCB1793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916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4AADD2-2545-4C7F-8D9F-2B8508F9F1E4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9C5216-126B-4A64-9FF2-2DCB1793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40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4AADD2-2545-4C7F-8D9F-2B8508F9F1E4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9C5216-126B-4A64-9FF2-2DCB1793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58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4AADD2-2545-4C7F-8D9F-2B8508F9F1E4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9C5216-126B-4A64-9FF2-2DCB1793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698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4AADD2-2545-4C7F-8D9F-2B8508F9F1E4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9C5216-126B-4A64-9FF2-2DCB1793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30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91E3AA-1920-4DFE-90F3-F7A75E9E1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185CFF-E798-4FD2-87ED-E6AE76AC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95876D-39DA-47EE-8A36-C546D9C2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0F98-B668-404F-92F1-CDC57A2C116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1CE4B6-D49B-4F5A-89F3-5A44A4EC5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E3C526-B080-4729-8D57-00DF01BFC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D918-A989-4A92-8EC4-4D5D7148A6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011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4AADD2-2545-4C7F-8D9F-2B8508F9F1E4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9C5216-126B-4A64-9FF2-2DCB1793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145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4AADD2-2545-4C7F-8D9F-2B8508F9F1E4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9C5216-126B-4A64-9FF2-2DCB1793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09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617541"/>
            <a:ext cx="2601384" cy="55149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534584" y="617541"/>
            <a:ext cx="7600949" cy="55149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4AADD2-2545-4C7F-8D9F-2B8508F9F1E4}" type="datetimeFigureOut">
              <a:rPr lang="zh-CN" altLang="en-US" smtClean="0"/>
              <a:pPr/>
              <a:t>2020/9/18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49C5216-126B-4A64-9FF2-2DCB179393E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16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8B743-A4F9-43EE-AA84-12675F5D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4F031D-7D83-45A2-A533-AEFC6EDC5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9979C5-0F56-4C13-95D7-BA7048F4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0F98-B668-404F-92F1-CDC57A2C116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4A3D8C-8BF6-4803-A6FA-EA350DFDE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080187-9927-46F3-81A2-E10F4ECC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D918-A989-4A92-8EC4-4D5D7148A6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60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CC9247-17E1-476D-A2AE-6EE74BF56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93B3B9-26F1-4044-9F16-E63F360FA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B9494C-9815-42CF-A22B-D0A94F07D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98BC79-85F5-4BEF-9E79-C74D4683F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0F98-B668-404F-92F1-CDC57A2C116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3169C8-8CE5-4331-ACE7-C7E6772F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583528-DAE2-47D3-9407-68D00E6CF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D918-A989-4A92-8EC4-4D5D7148A6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03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D999A8-F27C-4742-9AD7-601E91F3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7F19D6-59A6-47B9-98C5-A0A9CC077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1ADDD5C-FACF-418C-AA91-A3CF8A296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BB36DDD-9DDA-42BB-82F1-A8F173113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0D83E89-A15D-410C-9DBD-0E7752FAD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42E0013-CC65-4B3A-A0C8-DB649742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0F98-B668-404F-92F1-CDC57A2C116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F196DC9-1A0A-4F09-A218-9C2677A37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80D54B-34DF-433C-9B94-BAF99F7CC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D918-A989-4A92-8EC4-4D5D7148A6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727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0B982-70B0-4870-994F-14E92FF9E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E366A-2CF0-486D-BC0B-3F20BB1E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0F98-B668-404F-92F1-CDC57A2C116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41ACCAE-9CA4-444A-85CB-91B5EF226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FD44B5-FBFD-478F-B167-CE64B2735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D918-A989-4A92-8EC4-4D5D7148A6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52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7F90A13-566A-4C80-B097-6F103EDD7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0F98-B668-404F-92F1-CDC57A2C116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E47D2A-BB1B-4EFB-B657-8BF3C49F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262917B-8981-4CB5-A7B4-3C6144DE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D918-A989-4A92-8EC4-4D5D7148A6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424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9D693D-560D-4308-AEAE-6F5691AF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26BE50-59FC-4B3F-A523-75CD3A30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FE1269-B19F-44A7-A180-01C97935A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75DB13-CDB6-4BB7-9807-9818D630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0F98-B668-404F-92F1-CDC57A2C116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ADBB35-21AD-4D31-875E-EB22F2D57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91B58D-49BE-45C1-9BD5-E04B1293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D918-A989-4A92-8EC4-4D5D7148A6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24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3B5F7-B16D-466F-8350-C43BCF5E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0DA9EB4-97F4-4237-A2DF-5B7D39A989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EF8514-651C-4281-A929-3C49F3E4F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9FB6CD-7E6A-4F05-A738-B978424C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0F98-B668-404F-92F1-CDC57A2C116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F0ED62-E5C3-4B4D-BC4D-F0345D0AB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125729-E32E-4CFB-8AF6-BE1AF2BDC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D918-A989-4A92-8EC4-4D5D7148A6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94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FA92D1-3AE9-4EF7-A341-A5DD2F70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C9473A-F88B-45B9-A1C6-CEAF87F8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6A7478-D21C-44D2-BFFB-97D9059D8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D0F98-B668-404F-92F1-CDC57A2C1163}" type="datetimeFigureOut">
              <a:rPr lang="zh-CN" altLang="en-US" smtClean="0"/>
              <a:t>2020/9/18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70F4D2-48CC-4AD3-A250-9270D8776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9D2655-9B7F-4980-AC9F-B5D1DDE99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FD918-A989-4A92-8EC4-4D5D7148A6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38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3367" y="344405"/>
            <a:ext cx="11425269" cy="55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3365" y="1181409"/>
            <a:ext cx="1141273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cxnSp>
        <p:nvCxnSpPr>
          <p:cNvPr id="13" name="直接连接符 12"/>
          <p:cNvCxnSpPr/>
          <p:nvPr userDrawn="1"/>
        </p:nvCxnSpPr>
        <p:spPr bwMode="auto">
          <a:xfrm>
            <a:off x="0" y="980728"/>
            <a:ext cx="12192000" cy="0"/>
          </a:xfrm>
          <a:prstGeom prst="line">
            <a:avLst/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8"/>
          <p:cNvSpPr txBox="1"/>
          <p:nvPr userDrawn="1"/>
        </p:nvSpPr>
        <p:spPr>
          <a:xfrm>
            <a:off x="11232571" y="6525344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315D865-C375-41BE-B1C6-2AD4F45ECB54}" type="slidenum">
              <a:rPr lang="zh-CN" altLang="en-US" sz="900" b="0" cap="all" spc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YaHei" charset="-122"/>
                <a:ea typeface="Microsoft YaHei" charset="-122"/>
                <a:cs typeface="Microsoft YaHei" charset="-122"/>
              </a:rPr>
              <a:pPr algn="l"/>
              <a:t>‹#›</a:t>
            </a:fld>
            <a:endParaRPr lang="zh-CN" altLang="en-US" sz="900" b="0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6350" stA="50000" endA="300" endPos="50000" dist="60007" dir="5400000" sy="-100000" algn="bl" rotWithShape="0"/>
              </a:effectLst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399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 cap="none" spc="0">
          <a:ln w="17780" cmpd="sng">
            <a:noFill/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Times New Roman" pitchFamily="18" charset="0"/>
          <a:ea typeface="黑体" pitchFamily="49" charset="-122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93FFF"/>
        </a:buClr>
        <a:buSzPct val="60000"/>
        <a:buFont typeface="Wingdings" pitchFamily="2" charset="2"/>
        <a:buChar char="n"/>
        <a:defRPr kumimoji="1" lang="zh-CN" altLang="en-US" sz="2400" b="0" cap="none" spc="0" baseline="0" dirty="0" smtClean="0">
          <a:ln w="9000" cmpd="sng">
            <a:solidFill>
              <a:schemeClr val="tx1"/>
            </a:solidFill>
            <a:prstDash val="solid"/>
          </a:ln>
          <a:solidFill>
            <a:schemeClr val="tx1"/>
          </a:solidFill>
          <a:effectLst/>
          <a:latin typeface="Microsoft YaHei" charset="-122"/>
          <a:ea typeface="Microsoft YaHei" charset="-122"/>
          <a:cs typeface="Microsoft YaHei" charset="-12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93FFF"/>
        </a:buClr>
        <a:buSzPct val="55000"/>
        <a:buFont typeface="Wingdings" pitchFamily="2" charset="2"/>
        <a:buChar char="n"/>
        <a:defRPr kumimoji="1" lang="zh-CN" altLang="en-US" sz="2000" b="0" cap="none" spc="0" baseline="0" dirty="0" smtClean="0">
          <a:ln w="9000" cmpd="sng">
            <a:solidFill>
              <a:schemeClr val="tx1"/>
            </a:solidFill>
            <a:prstDash val="solid"/>
          </a:ln>
          <a:solidFill>
            <a:schemeClr val="tx1"/>
          </a:solidFill>
          <a:effectLst/>
          <a:latin typeface="Microsoft YaHei" charset="-122"/>
          <a:ea typeface="Microsoft YaHei" charset="-122"/>
          <a:cs typeface="Microsoft YaHei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93FFF"/>
        </a:buClr>
        <a:buSzPct val="50000"/>
        <a:buFont typeface="Wingdings" pitchFamily="2" charset="2"/>
        <a:buChar char="n"/>
        <a:defRPr kumimoji="1" lang="zh-CN" altLang="en-US" sz="2000" b="0" cap="none" spc="0" baseline="0" dirty="0" smtClean="0">
          <a:ln w="9000" cmpd="sng">
            <a:solidFill>
              <a:schemeClr val="tx1"/>
            </a:solidFill>
            <a:prstDash val="solid"/>
          </a:ln>
          <a:solidFill>
            <a:schemeClr val="tx1"/>
          </a:solidFill>
          <a:effectLst/>
          <a:latin typeface="Microsoft YaHei" charset="-122"/>
          <a:ea typeface="Microsoft YaHei" charset="-122"/>
          <a:cs typeface="Microsoft YaHei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93FFF"/>
        </a:buClr>
        <a:buSzPct val="55000"/>
        <a:buFont typeface="Wingdings" pitchFamily="2" charset="2"/>
        <a:buChar char="n"/>
        <a:defRPr kumimoji="1" lang="zh-CN" altLang="en-US" sz="2000" b="0" cap="none" spc="0" baseline="0" dirty="0" smtClean="0">
          <a:ln w="9000" cmpd="sng">
            <a:solidFill>
              <a:schemeClr val="tx1"/>
            </a:solidFill>
            <a:prstDash val="solid"/>
          </a:ln>
          <a:solidFill>
            <a:schemeClr val="tx1"/>
          </a:solidFill>
          <a:effectLst/>
          <a:latin typeface="Microsoft YaHei" charset="-122"/>
          <a:ea typeface="Microsoft YaHei" charset="-122"/>
          <a:cs typeface="Microsoft YaHei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93FFF"/>
        </a:buClr>
        <a:buSzPct val="50000"/>
        <a:buFont typeface="Wingdings" pitchFamily="2" charset="2"/>
        <a:buChar char="n"/>
        <a:defRPr kumimoji="1" lang="zh-CN" altLang="en-US" sz="2000" b="0" cap="none" spc="0" baseline="0" dirty="0" smtClean="0">
          <a:ln w="9000" cmpd="sng">
            <a:solidFill>
              <a:schemeClr val="tx1"/>
            </a:solidFill>
            <a:prstDash val="solid"/>
          </a:ln>
          <a:solidFill>
            <a:schemeClr val="tx1"/>
          </a:solidFill>
          <a:effectLst/>
          <a:latin typeface="Microsoft YaHei" charset="-122"/>
          <a:ea typeface="Microsoft YaHei" charset="-122"/>
          <a:cs typeface="Microsoft YaHei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0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chart" Target="../charts/char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50.png"/><Relationship Id="rId11" Type="http://schemas.openxmlformats.org/officeDocument/2006/relationships/image" Target="../media/image10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0649" y="290240"/>
            <a:ext cx="10408494" cy="1863080"/>
          </a:xfrm>
        </p:spPr>
        <p:txBody>
          <a:bodyPr/>
          <a:lstStyle/>
          <a:p>
            <a:r>
              <a:rPr lang="en-US" altLang="zh-CN" sz="3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SMQoS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 Improving Utilization and Energy Efficiency with QoS Awareness on GPUs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603500" y="4975078"/>
            <a:ext cx="68861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Qingxiao Sun</a:t>
            </a:r>
            <a:r>
              <a:rPr lang="en-US" altLang="zh-CN" dirty="0"/>
              <a:t>, Yi Liu, </a:t>
            </a:r>
            <a:r>
              <a:rPr lang="en-US" altLang="zh-CN" dirty="0" err="1"/>
              <a:t>Hailong</a:t>
            </a:r>
            <a:r>
              <a:rPr lang="en-US" altLang="zh-CN" dirty="0"/>
              <a:t> Yang, </a:t>
            </a:r>
            <a:r>
              <a:rPr lang="en-US" altLang="zh-CN" dirty="0" err="1"/>
              <a:t>Zhongzhi</a:t>
            </a:r>
            <a:r>
              <a:rPr lang="en-US" altLang="zh-CN" dirty="0"/>
              <a:t> Luan, </a:t>
            </a:r>
            <a:r>
              <a:rPr lang="en-US" altLang="zh-CN" dirty="0" err="1"/>
              <a:t>Depei</a:t>
            </a:r>
            <a:r>
              <a:rPr lang="en-US" altLang="zh-CN" dirty="0"/>
              <a:t> Qian</a:t>
            </a:r>
          </a:p>
          <a:p>
            <a:pPr algn="ctr"/>
            <a:r>
              <a:rPr kumimoji="1" lang="en-US" altLang="zh-CN" sz="2000" dirty="0">
                <a:solidFill>
                  <a:prstClr val="black"/>
                </a:solidFill>
              </a:rPr>
              <a:t>School of Computer Science and Engineering</a:t>
            </a:r>
          </a:p>
          <a:p>
            <a:pPr algn="ctr"/>
            <a:r>
              <a:rPr kumimoji="1" lang="en-US" altLang="zh-CN" sz="2000" dirty="0" err="1">
                <a:solidFill>
                  <a:prstClr val="black"/>
                </a:solidFill>
              </a:rPr>
              <a:t>Beihang</a:t>
            </a:r>
            <a:r>
              <a:rPr kumimoji="1" lang="en-US" altLang="zh-CN" sz="2000" dirty="0">
                <a:solidFill>
                  <a:prstClr val="black"/>
                </a:solidFill>
              </a:rPr>
              <a:t> University, Beijing, China</a:t>
            </a:r>
            <a:endParaRPr kumimoji="1" lang="zh-CN" altLang="en-US" sz="2000" dirty="0">
              <a:solidFill>
                <a:prstClr val="black"/>
              </a:solidFill>
              <a:latin typeface="Tahoma"/>
              <a:ea typeface="宋体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740" y="5939694"/>
            <a:ext cx="3816424" cy="84084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347200" y="-220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>
              <a:solidFill>
                <a:prstClr val="black"/>
              </a:solidFill>
              <a:latin typeface="Tahoma"/>
              <a:ea typeface="宋体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841380"/>
      </p:ext>
    </p:extLst>
  </p:cSld>
  <p:clrMapOvr>
    <a:masterClrMapping/>
  </p:clrMapOvr>
  <p:transition spd="slow" advTm="15741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7153-70BC-4449-9060-B098993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Maintaining QoS for LS Tasks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C1A0B0-FBFA-42AA-AFA7-B0C3527EE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0" y="1062294"/>
            <a:ext cx="5278045" cy="41567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4A81711-2616-4017-BB1C-4C0F86AD69F2}"/>
                  </a:ext>
                </a:extLst>
              </p:cNvPr>
              <p:cNvSpPr txBox="1"/>
              <p:nvPr/>
            </p:nvSpPr>
            <p:spPr>
              <a:xfrm>
                <a:off x="1003221" y="5393709"/>
                <a:ext cx="9932261" cy="9463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defTabSz="914400">
                  <a:defRPr sz="24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914400">
                  <a:defRPr>
                    <a:solidFill>
                      <a:schemeClr val="lt1"/>
                    </a:solidFill>
                  </a:defRPr>
                </a:lvl2pPr>
                <a:lvl3pPr defTabSz="914400">
                  <a:defRPr>
                    <a:solidFill>
                      <a:schemeClr val="lt1"/>
                    </a:solidFill>
                  </a:defRPr>
                </a:lvl3pPr>
                <a:lvl4pPr defTabSz="914400">
                  <a:defRPr>
                    <a:solidFill>
                      <a:schemeClr val="lt1"/>
                    </a:solidFill>
                  </a:defRPr>
                </a:lvl4pPr>
                <a:lvl5pPr defTabSz="914400">
                  <a:defRPr>
                    <a:solidFill>
                      <a:schemeClr val="lt1"/>
                    </a:solidFill>
                  </a:defRPr>
                </a:lvl5pPr>
                <a:lvl6pPr defTabSz="914400">
                  <a:defRPr>
                    <a:solidFill>
                      <a:schemeClr val="lt1"/>
                    </a:solidFill>
                  </a:defRPr>
                </a:lvl6pPr>
                <a:lvl7pPr defTabSz="914400">
                  <a:defRPr>
                    <a:solidFill>
                      <a:schemeClr val="lt1"/>
                    </a:solidFill>
                  </a:defRPr>
                </a:lvl7pPr>
                <a:lvl8pPr defTabSz="914400">
                  <a:defRPr>
                    <a:solidFill>
                      <a:schemeClr val="lt1"/>
                    </a:solidFill>
                  </a:defRPr>
                </a:lvl8pPr>
                <a:lvl9pPr defTabSz="914400"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𝑒𝑝𝑜𝑐h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: the number of epochs elapsed for the task;</a:t>
                </a:r>
                <a:r>
                  <a:rPr lang="en-US" altLang="zh-CN" sz="20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𝐼𝑃𝐶</m:t>
                    </m:r>
                    <m:r>
                      <a:rPr lang="en-US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𝑎𝑣𝑒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the average IPC of the task;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𝑆𝑀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: </a:t>
                </a:r>
                <a:r>
                  <a:rPr lang="en-US" sz="2000" dirty="0">
                    <a:solidFill>
                      <a:schemeClr val="tx1"/>
                    </a:solidFill>
                  </a:rPr>
                  <a:t>the number of SMs allocated to the task;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𝐼𝑃𝐶</m:t>
                    </m:r>
                    <m:r>
                      <a:rPr lang="en-US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𝑒𝑝𝑜𝑐h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the IPC of the task during current epoch.</a:t>
                </a: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4A81711-2616-4017-BB1C-4C0F86AD6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21" y="5393709"/>
                <a:ext cx="9932261" cy="946347"/>
              </a:xfrm>
              <a:prstGeom prst="rect">
                <a:avLst/>
              </a:prstGeom>
              <a:blipFill>
                <a:blip r:embed="rId6"/>
                <a:stretch>
                  <a:fillRect l="-551" t="-5000" r="-428" b="-13125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矩形 62">
            <a:extLst>
              <a:ext uri="{FF2B5EF4-FFF2-40B4-BE49-F238E27FC236}">
                <a16:creationId xmlns:a16="http://schemas.microsoft.com/office/drawing/2014/main" id="{1BFE06D8-F13B-4F1E-9C28-9FC18B89AB2A}"/>
              </a:ext>
            </a:extLst>
          </p:cNvPr>
          <p:cNvSpPr/>
          <p:nvPr/>
        </p:nvSpPr>
        <p:spPr>
          <a:xfrm>
            <a:off x="7291417" y="1584544"/>
            <a:ext cx="2665085" cy="18563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D480A0B-0DAD-4CEF-80D1-446B6E012C7F}"/>
              </a:ext>
            </a:extLst>
          </p:cNvPr>
          <p:cNvSpPr txBox="1"/>
          <p:nvPr/>
        </p:nvSpPr>
        <p:spPr>
          <a:xfrm>
            <a:off x="7773400" y="1584543"/>
            <a:ext cx="207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 Manager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F2B0E78-57D6-49CD-98B1-B93B8B7373C9}"/>
              </a:ext>
            </a:extLst>
          </p:cNvPr>
          <p:cNvSpPr/>
          <p:nvPr/>
        </p:nvSpPr>
        <p:spPr>
          <a:xfrm>
            <a:off x="7506947" y="2812039"/>
            <a:ext cx="2207933" cy="48314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 Management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C3DE537A-1E4A-4D22-8A75-968F1F055BAB}"/>
              </a:ext>
            </a:extLst>
          </p:cNvPr>
          <p:cNvSpPr/>
          <p:nvPr/>
        </p:nvSpPr>
        <p:spPr>
          <a:xfrm>
            <a:off x="7512631" y="1960298"/>
            <a:ext cx="2207933" cy="48314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Dynamic SM Adjustment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125538D-1C66-4C49-B291-42FE082AA9B4}"/>
              </a:ext>
            </a:extLst>
          </p:cNvPr>
          <p:cNvSpPr/>
          <p:nvPr/>
        </p:nvSpPr>
        <p:spPr>
          <a:xfrm>
            <a:off x="7702626" y="3993793"/>
            <a:ext cx="1745673" cy="99788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CD5C1B9-8653-4A55-A90F-5F15C4D4542C}"/>
              </a:ext>
            </a:extLst>
          </p:cNvPr>
          <p:cNvSpPr txBox="1"/>
          <p:nvPr/>
        </p:nvSpPr>
        <p:spPr>
          <a:xfrm>
            <a:off x="7955987" y="4012685"/>
            <a:ext cx="130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TB Scheduler 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AF1E63B-0A29-44AE-9AF8-5EFA547FB199}"/>
              </a:ext>
            </a:extLst>
          </p:cNvPr>
          <p:cNvSpPr/>
          <p:nvPr/>
        </p:nvSpPr>
        <p:spPr>
          <a:xfrm>
            <a:off x="7885012" y="4370134"/>
            <a:ext cx="1380151" cy="4385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Data Collector</a:t>
            </a:r>
          </a:p>
        </p:txBody>
      </p:sp>
      <p:cxnSp>
        <p:nvCxnSpPr>
          <p:cNvPr id="70" name="连接符: 肘形 69">
            <a:extLst>
              <a:ext uri="{FF2B5EF4-FFF2-40B4-BE49-F238E27FC236}">
                <a16:creationId xmlns:a16="http://schemas.microsoft.com/office/drawing/2014/main" id="{E0B0881D-D4A2-46F5-A632-0BCFBB1502E5}"/>
              </a:ext>
            </a:extLst>
          </p:cNvPr>
          <p:cNvCxnSpPr>
            <a:cxnSpLocks/>
            <a:stCxn id="67" idx="3"/>
            <a:endCxn id="63" idx="3"/>
          </p:cNvCxnSpPr>
          <p:nvPr/>
        </p:nvCxnSpPr>
        <p:spPr>
          <a:xfrm flipV="1">
            <a:off x="9448299" y="2512723"/>
            <a:ext cx="508203" cy="1980011"/>
          </a:xfrm>
          <a:prstGeom prst="bentConnector3">
            <a:avLst>
              <a:gd name="adj1" fmla="val 326954"/>
            </a:avLst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6327AFA8-11BD-4A91-9B87-12DAAEB732F2}"/>
              </a:ext>
            </a:extLst>
          </p:cNvPr>
          <p:cNvSpPr txBox="1"/>
          <p:nvPr/>
        </p:nvSpPr>
        <p:spPr>
          <a:xfrm>
            <a:off x="10207254" y="3133396"/>
            <a:ext cx="863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Send </a:t>
            </a:r>
          </a:p>
          <a:p>
            <a:pPr algn="r"/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</a:t>
            </a: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DFF0B40E-5245-4412-88E0-AC9CA4A7FD58}"/>
              </a:ext>
            </a:extLst>
          </p:cNvPr>
          <p:cNvCxnSpPr>
            <a:cxnSpLocks/>
            <a:stCxn id="63" idx="2"/>
            <a:endCxn id="68" idx="0"/>
          </p:cNvCxnSpPr>
          <p:nvPr/>
        </p:nvCxnSpPr>
        <p:spPr>
          <a:xfrm flipH="1">
            <a:off x="8610914" y="3440902"/>
            <a:ext cx="13046" cy="571783"/>
          </a:xfrm>
          <a:prstGeom prst="straightConnector1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08AB27CA-7A0B-47FF-BB8D-278C34795623}"/>
              </a:ext>
            </a:extLst>
          </p:cNvPr>
          <p:cNvSpPr txBox="1"/>
          <p:nvPr/>
        </p:nvSpPr>
        <p:spPr>
          <a:xfrm>
            <a:off x="8738481" y="3517633"/>
            <a:ext cx="119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Repartition?</a:t>
            </a:r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6CA54A5A-90AA-4B17-AEC5-01308BC3AAB0}"/>
              </a:ext>
            </a:extLst>
          </p:cNvPr>
          <p:cNvCxnSpPr>
            <a:cxnSpLocks/>
            <a:stCxn id="66" idx="2"/>
            <a:endCxn id="65" idx="0"/>
          </p:cNvCxnSpPr>
          <p:nvPr/>
        </p:nvCxnSpPr>
        <p:spPr>
          <a:xfrm flipH="1">
            <a:off x="8610914" y="2443440"/>
            <a:ext cx="5684" cy="368599"/>
          </a:xfrm>
          <a:prstGeom prst="straightConnector1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39093516-4984-407E-8038-FA7214F20996}"/>
              </a:ext>
            </a:extLst>
          </p:cNvPr>
          <p:cNvSpPr/>
          <p:nvPr/>
        </p:nvSpPr>
        <p:spPr>
          <a:xfrm>
            <a:off x="7024259" y="1114426"/>
            <a:ext cx="4343400" cy="4046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C48FEB6B-CEF8-47E8-9B31-1F709EC8B7AF}"/>
              </a:ext>
            </a:extLst>
          </p:cNvPr>
          <p:cNvSpPr txBox="1"/>
          <p:nvPr/>
        </p:nvSpPr>
        <p:spPr>
          <a:xfrm>
            <a:off x="8031539" y="1108383"/>
            <a:ext cx="278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SMQoS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Runtime Framework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64681CC9-8EFD-4062-8177-7C4C3A74076E}"/>
              </a:ext>
            </a:extLst>
          </p:cNvPr>
          <p:cNvSpPr txBox="1"/>
          <p:nvPr/>
        </p:nvSpPr>
        <p:spPr>
          <a:xfrm>
            <a:off x="733056" y="1367614"/>
            <a:ext cx="3439758" cy="38620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7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67"/>
    </mc:Choice>
    <mc:Fallback xmlns="">
      <p:transition spd="slow" advTm="2976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7153-70BC-4449-9060-B098993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Maintaining QoS for LS Tasks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C1A0B0-FBFA-42AA-AFA7-B0C3527EE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0" y="1062294"/>
            <a:ext cx="5278045" cy="4156722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94A81711-2616-4017-BB1C-4C0F86AD69F2}"/>
              </a:ext>
            </a:extLst>
          </p:cNvPr>
          <p:cNvSpPr txBox="1"/>
          <p:nvPr/>
        </p:nvSpPr>
        <p:spPr>
          <a:xfrm>
            <a:off x="1003221" y="5393710"/>
            <a:ext cx="9932261" cy="7534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n-US" altLang="zh-CN" sz="2000" dirty="0">
                <a:solidFill>
                  <a:schemeClr val="tx1"/>
                </a:solidFill>
              </a:rPr>
              <a:t>When the LS task fails to meet its QoS target, it immediately requires an SM to </a:t>
            </a:r>
            <a:r>
              <a:rPr lang="en-US" altLang="zh-CN" sz="2000" dirty="0">
                <a:solidFill>
                  <a:srgbClr val="FF0000"/>
                </a:solidFill>
              </a:rPr>
              <a:t>swap in </a:t>
            </a:r>
            <a:r>
              <a:rPr lang="en-US" altLang="zh-CN" sz="2000" dirty="0">
                <a:solidFill>
                  <a:schemeClr val="tx1"/>
                </a:solidFill>
              </a:rPr>
              <a:t>(line </a:t>
            </a:r>
            <a:r>
              <a:rPr lang="en-US" altLang="zh-CN" sz="2000" dirty="0">
                <a:solidFill>
                  <a:srgbClr val="FF0000"/>
                </a:solidFill>
              </a:rPr>
              <a:t>2-4</a:t>
            </a:r>
            <a:r>
              <a:rPr lang="en-US" altLang="zh-CN" sz="2000" dirty="0">
                <a:solidFill>
                  <a:schemeClr val="tx1"/>
                </a:solidFill>
              </a:rPr>
              <a:t>). To avoid the </a:t>
            </a:r>
            <a:r>
              <a:rPr lang="en-US" altLang="zh-CN" sz="2000" dirty="0">
                <a:solidFill>
                  <a:srgbClr val="FF0000"/>
                </a:solidFill>
              </a:rPr>
              <a:t>QoS oscillation</a:t>
            </a:r>
            <a:r>
              <a:rPr lang="en-US" altLang="zh-CN" sz="2000" dirty="0">
                <a:solidFill>
                  <a:schemeClr val="tx1"/>
                </a:solidFill>
              </a:rPr>
              <a:t>, only </a:t>
            </a:r>
            <a:r>
              <a:rPr lang="en-US" altLang="zh-CN" sz="2000" dirty="0">
                <a:solidFill>
                  <a:srgbClr val="FF0000"/>
                </a:solidFill>
              </a:rPr>
              <a:t>one</a:t>
            </a:r>
            <a:r>
              <a:rPr lang="en-US" altLang="zh-CN" sz="2000" dirty="0">
                <a:solidFill>
                  <a:schemeClr val="tx1"/>
                </a:solidFill>
              </a:rPr>
              <a:t> SM is swapped at a time.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1BFE06D8-F13B-4F1E-9C28-9FC18B89AB2A}"/>
              </a:ext>
            </a:extLst>
          </p:cNvPr>
          <p:cNvSpPr/>
          <p:nvPr/>
        </p:nvSpPr>
        <p:spPr>
          <a:xfrm>
            <a:off x="7291417" y="1584544"/>
            <a:ext cx="2665085" cy="18563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D480A0B-0DAD-4CEF-80D1-446B6E012C7F}"/>
              </a:ext>
            </a:extLst>
          </p:cNvPr>
          <p:cNvSpPr txBox="1"/>
          <p:nvPr/>
        </p:nvSpPr>
        <p:spPr>
          <a:xfrm>
            <a:off x="7773400" y="1584543"/>
            <a:ext cx="207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 Manager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F2B0E78-57D6-49CD-98B1-B93B8B7373C9}"/>
              </a:ext>
            </a:extLst>
          </p:cNvPr>
          <p:cNvSpPr/>
          <p:nvPr/>
        </p:nvSpPr>
        <p:spPr>
          <a:xfrm>
            <a:off x="7506947" y="2812039"/>
            <a:ext cx="2207933" cy="48314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 Management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C3DE537A-1E4A-4D22-8A75-968F1F055BAB}"/>
              </a:ext>
            </a:extLst>
          </p:cNvPr>
          <p:cNvSpPr/>
          <p:nvPr/>
        </p:nvSpPr>
        <p:spPr>
          <a:xfrm>
            <a:off x="7512631" y="1960298"/>
            <a:ext cx="2207933" cy="48314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Dynamic SM Adjustment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125538D-1C66-4C49-B291-42FE082AA9B4}"/>
              </a:ext>
            </a:extLst>
          </p:cNvPr>
          <p:cNvSpPr/>
          <p:nvPr/>
        </p:nvSpPr>
        <p:spPr>
          <a:xfrm>
            <a:off x="7702626" y="3993793"/>
            <a:ext cx="1745673" cy="99788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CD5C1B9-8653-4A55-A90F-5F15C4D4542C}"/>
              </a:ext>
            </a:extLst>
          </p:cNvPr>
          <p:cNvSpPr txBox="1"/>
          <p:nvPr/>
        </p:nvSpPr>
        <p:spPr>
          <a:xfrm>
            <a:off x="7955987" y="4012685"/>
            <a:ext cx="130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TB Scheduler 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AF1E63B-0A29-44AE-9AF8-5EFA547FB199}"/>
              </a:ext>
            </a:extLst>
          </p:cNvPr>
          <p:cNvSpPr/>
          <p:nvPr/>
        </p:nvSpPr>
        <p:spPr>
          <a:xfrm>
            <a:off x="7885012" y="4370134"/>
            <a:ext cx="1380151" cy="4385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Data Collector</a:t>
            </a:r>
          </a:p>
        </p:txBody>
      </p:sp>
      <p:cxnSp>
        <p:nvCxnSpPr>
          <p:cNvPr id="70" name="连接符: 肘形 69">
            <a:extLst>
              <a:ext uri="{FF2B5EF4-FFF2-40B4-BE49-F238E27FC236}">
                <a16:creationId xmlns:a16="http://schemas.microsoft.com/office/drawing/2014/main" id="{E0B0881D-D4A2-46F5-A632-0BCFBB1502E5}"/>
              </a:ext>
            </a:extLst>
          </p:cNvPr>
          <p:cNvCxnSpPr>
            <a:cxnSpLocks/>
            <a:stCxn id="67" idx="3"/>
            <a:endCxn id="63" idx="3"/>
          </p:cNvCxnSpPr>
          <p:nvPr/>
        </p:nvCxnSpPr>
        <p:spPr>
          <a:xfrm flipV="1">
            <a:off x="9448299" y="2512723"/>
            <a:ext cx="508203" cy="1980011"/>
          </a:xfrm>
          <a:prstGeom prst="bentConnector3">
            <a:avLst>
              <a:gd name="adj1" fmla="val 326954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6327AFA8-11BD-4A91-9B87-12DAAEB732F2}"/>
              </a:ext>
            </a:extLst>
          </p:cNvPr>
          <p:cNvSpPr txBox="1"/>
          <p:nvPr/>
        </p:nvSpPr>
        <p:spPr>
          <a:xfrm>
            <a:off x="10207254" y="3133396"/>
            <a:ext cx="863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Send </a:t>
            </a:r>
          </a:p>
          <a:p>
            <a:pPr algn="r"/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</a:t>
            </a: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DFF0B40E-5245-4412-88E0-AC9CA4A7FD58}"/>
              </a:ext>
            </a:extLst>
          </p:cNvPr>
          <p:cNvCxnSpPr>
            <a:cxnSpLocks/>
            <a:stCxn id="63" idx="2"/>
            <a:endCxn id="68" idx="0"/>
          </p:cNvCxnSpPr>
          <p:nvPr/>
        </p:nvCxnSpPr>
        <p:spPr>
          <a:xfrm flipH="1">
            <a:off x="8610914" y="3440902"/>
            <a:ext cx="13046" cy="571783"/>
          </a:xfrm>
          <a:prstGeom prst="straightConnector1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08AB27CA-7A0B-47FF-BB8D-278C34795623}"/>
              </a:ext>
            </a:extLst>
          </p:cNvPr>
          <p:cNvSpPr txBox="1"/>
          <p:nvPr/>
        </p:nvSpPr>
        <p:spPr>
          <a:xfrm>
            <a:off x="8738481" y="3517633"/>
            <a:ext cx="119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Repartition?</a:t>
            </a:r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6CA54A5A-90AA-4B17-AEC5-01308BC3AAB0}"/>
              </a:ext>
            </a:extLst>
          </p:cNvPr>
          <p:cNvCxnSpPr>
            <a:cxnSpLocks/>
            <a:stCxn id="66" idx="2"/>
            <a:endCxn id="65" idx="0"/>
          </p:cNvCxnSpPr>
          <p:nvPr/>
        </p:nvCxnSpPr>
        <p:spPr>
          <a:xfrm flipH="1">
            <a:off x="8610914" y="2443440"/>
            <a:ext cx="5684" cy="368599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39093516-4984-407E-8038-FA7214F20996}"/>
              </a:ext>
            </a:extLst>
          </p:cNvPr>
          <p:cNvSpPr/>
          <p:nvPr/>
        </p:nvSpPr>
        <p:spPr>
          <a:xfrm>
            <a:off x="7024259" y="1114426"/>
            <a:ext cx="4343400" cy="4046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C48FEB6B-CEF8-47E8-9B31-1F709EC8B7AF}"/>
              </a:ext>
            </a:extLst>
          </p:cNvPr>
          <p:cNvSpPr txBox="1"/>
          <p:nvPr/>
        </p:nvSpPr>
        <p:spPr>
          <a:xfrm>
            <a:off x="8031539" y="1108383"/>
            <a:ext cx="278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SMQoS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Runtime Framework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CC65D41-EF2E-4F40-B91A-D2B5B1567715}"/>
              </a:ext>
            </a:extLst>
          </p:cNvPr>
          <p:cNvSpPr txBox="1"/>
          <p:nvPr/>
        </p:nvSpPr>
        <p:spPr>
          <a:xfrm>
            <a:off x="916932" y="1923097"/>
            <a:ext cx="4139822" cy="52034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8"/>
    </mc:Choice>
    <mc:Fallback xmlns="">
      <p:transition spd="slow" advTm="1387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7153-70BC-4449-9060-B098993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Maintaining QoS for LS Tasks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C1A0B0-FBFA-42AA-AFA7-B0C3527EE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0" y="1062294"/>
            <a:ext cx="5278045" cy="4156722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94A81711-2616-4017-BB1C-4C0F86AD69F2}"/>
              </a:ext>
            </a:extLst>
          </p:cNvPr>
          <p:cNvSpPr txBox="1"/>
          <p:nvPr/>
        </p:nvSpPr>
        <p:spPr>
          <a:xfrm>
            <a:off x="1003221" y="5393709"/>
            <a:ext cx="9932261" cy="994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n-US" altLang="zh-CN" sz="2000" dirty="0">
                <a:solidFill>
                  <a:schemeClr val="tx1"/>
                </a:solidFill>
              </a:rPr>
              <a:t>The conditions for </a:t>
            </a:r>
            <a:r>
              <a:rPr lang="en-US" altLang="zh-CN" sz="2000" dirty="0">
                <a:solidFill>
                  <a:srgbClr val="FF0000"/>
                </a:solidFill>
              </a:rPr>
              <a:t>swapping out </a:t>
            </a:r>
            <a:r>
              <a:rPr lang="en-US" altLang="zh-CN" sz="2000" dirty="0">
                <a:solidFill>
                  <a:schemeClr val="tx1"/>
                </a:solidFill>
              </a:rPr>
              <a:t>are more </a:t>
            </a:r>
            <a:r>
              <a:rPr lang="en-US" altLang="zh-CN" sz="2000" dirty="0">
                <a:solidFill>
                  <a:srgbClr val="FF0000"/>
                </a:solidFill>
              </a:rPr>
              <a:t>restricted</a:t>
            </a:r>
            <a:r>
              <a:rPr lang="en-US" altLang="zh-CN" sz="2000" dirty="0">
                <a:solidFill>
                  <a:schemeClr val="tx1"/>
                </a:solidFill>
              </a:rPr>
              <a:t> (line </a:t>
            </a:r>
            <a:r>
              <a:rPr lang="en-US" altLang="zh-CN" sz="2000" dirty="0">
                <a:solidFill>
                  <a:srgbClr val="FF0000"/>
                </a:solidFill>
              </a:rPr>
              <a:t>5-10</a:t>
            </a:r>
            <a:r>
              <a:rPr lang="en-US" altLang="zh-CN" sz="2000" dirty="0">
                <a:solidFill>
                  <a:schemeClr val="tx1"/>
                </a:solidFill>
              </a:rPr>
              <a:t>). The SM swapped out by the LS task can be allocated to the batch task to </a:t>
            </a:r>
            <a:r>
              <a:rPr lang="en-US" altLang="zh-CN" sz="2000" dirty="0">
                <a:solidFill>
                  <a:srgbClr val="FF0000"/>
                </a:solidFill>
              </a:rPr>
              <a:t>increase</a:t>
            </a:r>
            <a:r>
              <a:rPr lang="en-US" altLang="zh-CN" sz="2000" dirty="0">
                <a:solidFill>
                  <a:schemeClr val="tx1"/>
                </a:solidFill>
              </a:rPr>
              <a:t> GPU utilization, or power gated to </a:t>
            </a:r>
            <a:r>
              <a:rPr lang="en-US" altLang="zh-CN" sz="2000" dirty="0">
                <a:solidFill>
                  <a:srgbClr val="FF0000"/>
                </a:solidFill>
              </a:rPr>
              <a:t>reduce</a:t>
            </a:r>
            <a:r>
              <a:rPr lang="en-US" altLang="zh-CN" sz="2000" dirty="0">
                <a:solidFill>
                  <a:schemeClr val="tx1"/>
                </a:solidFill>
              </a:rPr>
              <a:t> power consumption.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1BFE06D8-F13B-4F1E-9C28-9FC18B89AB2A}"/>
              </a:ext>
            </a:extLst>
          </p:cNvPr>
          <p:cNvSpPr/>
          <p:nvPr/>
        </p:nvSpPr>
        <p:spPr>
          <a:xfrm>
            <a:off x="7291417" y="1584544"/>
            <a:ext cx="2665085" cy="18563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D480A0B-0DAD-4CEF-80D1-446B6E012C7F}"/>
              </a:ext>
            </a:extLst>
          </p:cNvPr>
          <p:cNvSpPr txBox="1"/>
          <p:nvPr/>
        </p:nvSpPr>
        <p:spPr>
          <a:xfrm>
            <a:off x="7773400" y="1584543"/>
            <a:ext cx="207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 Manager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F2B0E78-57D6-49CD-98B1-B93B8B7373C9}"/>
              </a:ext>
            </a:extLst>
          </p:cNvPr>
          <p:cNvSpPr/>
          <p:nvPr/>
        </p:nvSpPr>
        <p:spPr>
          <a:xfrm>
            <a:off x="7506947" y="2812039"/>
            <a:ext cx="2207933" cy="48314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 Management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C3DE537A-1E4A-4D22-8A75-968F1F055BAB}"/>
              </a:ext>
            </a:extLst>
          </p:cNvPr>
          <p:cNvSpPr/>
          <p:nvPr/>
        </p:nvSpPr>
        <p:spPr>
          <a:xfrm>
            <a:off x="7512631" y="1960298"/>
            <a:ext cx="2207933" cy="48314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Dynamic SM Adjustment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125538D-1C66-4C49-B291-42FE082AA9B4}"/>
              </a:ext>
            </a:extLst>
          </p:cNvPr>
          <p:cNvSpPr/>
          <p:nvPr/>
        </p:nvSpPr>
        <p:spPr>
          <a:xfrm>
            <a:off x="7702626" y="3993793"/>
            <a:ext cx="1745673" cy="99788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CD5C1B9-8653-4A55-A90F-5F15C4D4542C}"/>
              </a:ext>
            </a:extLst>
          </p:cNvPr>
          <p:cNvSpPr txBox="1"/>
          <p:nvPr/>
        </p:nvSpPr>
        <p:spPr>
          <a:xfrm>
            <a:off x="7955987" y="4012685"/>
            <a:ext cx="130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TB Scheduler 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AF1E63B-0A29-44AE-9AF8-5EFA547FB199}"/>
              </a:ext>
            </a:extLst>
          </p:cNvPr>
          <p:cNvSpPr/>
          <p:nvPr/>
        </p:nvSpPr>
        <p:spPr>
          <a:xfrm>
            <a:off x="7885012" y="4370134"/>
            <a:ext cx="1380151" cy="4385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Data Collector</a:t>
            </a:r>
          </a:p>
        </p:txBody>
      </p:sp>
      <p:cxnSp>
        <p:nvCxnSpPr>
          <p:cNvPr id="70" name="连接符: 肘形 69">
            <a:extLst>
              <a:ext uri="{FF2B5EF4-FFF2-40B4-BE49-F238E27FC236}">
                <a16:creationId xmlns:a16="http://schemas.microsoft.com/office/drawing/2014/main" id="{E0B0881D-D4A2-46F5-A632-0BCFBB1502E5}"/>
              </a:ext>
            </a:extLst>
          </p:cNvPr>
          <p:cNvCxnSpPr>
            <a:cxnSpLocks/>
            <a:stCxn id="67" idx="3"/>
            <a:endCxn id="63" idx="3"/>
          </p:cNvCxnSpPr>
          <p:nvPr/>
        </p:nvCxnSpPr>
        <p:spPr>
          <a:xfrm flipV="1">
            <a:off x="9448299" y="2512723"/>
            <a:ext cx="508203" cy="1980011"/>
          </a:xfrm>
          <a:prstGeom prst="bentConnector3">
            <a:avLst>
              <a:gd name="adj1" fmla="val 326954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6327AFA8-11BD-4A91-9B87-12DAAEB732F2}"/>
              </a:ext>
            </a:extLst>
          </p:cNvPr>
          <p:cNvSpPr txBox="1"/>
          <p:nvPr/>
        </p:nvSpPr>
        <p:spPr>
          <a:xfrm>
            <a:off x="10207254" y="3133396"/>
            <a:ext cx="863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Send </a:t>
            </a:r>
          </a:p>
          <a:p>
            <a:pPr algn="r"/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</a:t>
            </a: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DFF0B40E-5245-4412-88E0-AC9CA4A7FD58}"/>
              </a:ext>
            </a:extLst>
          </p:cNvPr>
          <p:cNvCxnSpPr>
            <a:cxnSpLocks/>
            <a:stCxn id="63" idx="2"/>
            <a:endCxn id="68" idx="0"/>
          </p:cNvCxnSpPr>
          <p:nvPr/>
        </p:nvCxnSpPr>
        <p:spPr>
          <a:xfrm flipH="1">
            <a:off x="8610914" y="3440902"/>
            <a:ext cx="13046" cy="571783"/>
          </a:xfrm>
          <a:prstGeom prst="straightConnector1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08AB27CA-7A0B-47FF-BB8D-278C34795623}"/>
              </a:ext>
            </a:extLst>
          </p:cNvPr>
          <p:cNvSpPr txBox="1"/>
          <p:nvPr/>
        </p:nvSpPr>
        <p:spPr>
          <a:xfrm>
            <a:off x="8738481" y="3517633"/>
            <a:ext cx="119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Repartition?</a:t>
            </a:r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6CA54A5A-90AA-4B17-AEC5-01308BC3AAB0}"/>
              </a:ext>
            </a:extLst>
          </p:cNvPr>
          <p:cNvCxnSpPr>
            <a:cxnSpLocks/>
            <a:stCxn id="66" idx="2"/>
            <a:endCxn id="65" idx="0"/>
          </p:cNvCxnSpPr>
          <p:nvPr/>
        </p:nvCxnSpPr>
        <p:spPr>
          <a:xfrm flipH="1">
            <a:off x="8610914" y="2443440"/>
            <a:ext cx="5684" cy="368599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39093516-4984-407E-8038-FA7214F20996}"/>
              </a:ext>
            </a:extLst>
          </p:cNvPr>
          <p:cNvSpPr/>
          <p:nvPr/>
        </p:nvSpPr>
        <p:spPr>
          <a:xfrm>
            <a:off x="7024259" y="1114426"/>
            <a:ext cx="4343400" cy="4046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C48FEB6B-CEF8-47E8-9B31-1F709EC8B7AF}"/>
              </a:ext>
            </a:extLst>
          </p:cNvPr>
          <p:cNvSpPr txBox="1"/>
          <p:nvPr/>
        </p:nvSpPr>
        <p:spPr>
          <a:xfrm>
            <a:off x="8031539" y="1108383"/>
            <a:ext cx="278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SMQoS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Runtime Framework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503C043-4F07-4423-95D6-712AAF4FC449}"/>
              </a:ext>
            </a:extLst>
          </p:cNvPr>
          <p:cNvSpPr txBox="1"/>
          <p:nvPr/>
        </p:nvSpPr>
        <p:spPr>
          <a:xfrm>
            <a:off x="972856" y="2428900"/>
            <a:ext cx="4917779" cy="105514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7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76"/>
    </mc:Choice>
    <mc:Fallback xmlns="">
      <p:transition spd="slow" advTm="1547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7153-70BC-4449-9060-B098993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Maintaining QoS for LS Tasks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7C1A0B0-FBFA-42AA-AFA7-B0C3527EE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90" y="1062294"/>
            <a:ext cx="5278045" cy="4156722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94A81711-2616-4017-BB1C-4C0F86AD69F2}"/>
              </a:ext>
            </a:extLst>
          </p:cNvPr>
          <p:cNvSpPr txBox="1"/>
          <p:nvPr/>
        </p:nvSpPr>
        <p:spPr>
          <a:xfrm>
            <a:off x="1003221" y="5393710"/>
            <a:ext cx="9932261" cy="6468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n-US" altLang="zh-CN" sz="2000" dirty="0">
                <a:solidFill>
                  <a:schemeClr val="tx1"/>
                </a:solidFill>
              </a:rPr>
              <a:t>If the SMs need to be </a:t>
            </a:r>
            <a:r>
              <a:rPr lang="en-US" altLang="zh-CN" sz="2000" dirty="0">
                <a:solidFill>
                  <a:srgbClr val="FF0000"/>
                </a:solidFill>
              </a:rPr>
              <a:t>re-allocated</a:t>
            </a:r>
            <a:r>
              <a:rPr lang="en-US" altLang="zh-CN" sz="2000" dirty="0">
                <a:solidFill>
                  <a:schemeClr val="tx1"/>
                </a:solidFill>
              </a:rPr>
              <a:t>, the TB scheduler </a:t>
            </a:r>
            <a:r>
              <a:rPr lang="en-US" altLang="zh-CN" sz="2000" dirty="0">
                <a:solidFill>
                  <a:srgbClr val="FF0000"/>
                </a:solidFill>
              </a:rPr>
              <a:t>swaps</a:t>
            </a:r>
            <a:r>
              <a:rPr lang="en-US" altLang="zh-CN" sz="2000" dirty="0">
                <a:solidFill>
                  <a:schemeClr val="tx1"/>
                </a:solidFill>
              </a:rPr>
              <a:t> in/out the TBs on the SM (line </a:t>
            </a:r>
            <a:r>
              <a:rPr lang="en-US" altLang="zh-CN" sz="2000" dirty="0">
                <a:solidFill>
                  <a:srgbClr val="FF0000"/>
                </a:solidFill>
              </a:rPr>
              <a:t>11-20</a:t>
            </a:r>
            <a:r>
              <a:rPr lang="en-US" altLang="zh-CN" sz="20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1BFE06D8-F13B-4F1E-9C28-9FC18B89AB2A}"/>
              </a:ext>
            </a:extLst>
          </p:cNvPr>
          <p:cNvSpPr/>
          <p:nvPr/>
        </p:nvSpPr>
        <p:spPr>
          <a:xfrm>
            <a:off x="7291417" y="1584544"/>
            <a:ext cx="2665085" cy="18563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D480A0B-0DAD-4CEF-80D1-446B6E012C7F}"/>
              </a:ext>
            </a:extLst>
          </p:cNvPr>
          <p:cNvSpPr txBox="1"/>
          <p:nvPr/>
        </p:nvSpPr>
        <p:spPr>
          <a:xfrm>
            <a:off x="7773400" y="1584543"/>
            <a:ext cx="207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 Manager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F2B0E78-57D6-49CD-98B1-B93B8B7373C9}"/>
              </a:ext>
            </a:extLst>
          </p:cNvPr>
          <p:cNvSpPr/>
          <p:nvPr/>
        </p:nvSpPr>
        <p:spPr>
          <a:xfrm>
            <a:off x="7506947" y="2812039"/>
            <a:ext cx="2207933" cy="48314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 Management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C3DE537A-1E4A-4D22-8A75-968F1F055BAB}"/>
              </a:ext>
            </a:extLst>
          </p:cNvPr>
          <p:cNvSpPr/>
          <p:nvPr/>
        </p:nvSpPr>
        <p:spPr>
          <a:xfrm>
            <a:off x="7512631" y="1960298"/>
            <a:ext cx="2207933" cy="48314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Dynamic SM Adjustment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125538D-1C66-4C49-B291-42FE082AA9B4}"/>
              </a:ext>
            </a:extLst>
          </p:cNvPr>
          <p:cNvSpPr/>
          <p:nvPr/>
        </p:nvSpPr>
        <p:spPr>
          <a:xfrm>
            <a:off x="7754581" y="3993793"/>
            <a:ext cx="1745673" cy="99788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CD5C1B9-8653-4A55-A90F-5F15C4D4542C}"/>
              </a:ext>
            </a:extLst>
          </p:cNvPr>
          <p:cNvSpPr txBox="1"/>
          <p:nvPr/>
        </p:nvSpPr>
        <p:spPr>
          <a:xfrm>
            <a:off x="7996739" y="4028868"/>
            <a:ext cx="130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TB Scheduler 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AF1E63B-0A29-44AE-9AF8-5EFA547FB199}"/>
              </a:ext>
            </a:extLst>
          </p:cNvPr>
          <p:cNvSpPr/>
          <p:nvPr/>
        </p:nvSpPr>
        <p:spPr>
          <a:xfrm>
            <a:off x="7936967" y="4370134"/>
            <a:ext cx="1380151" cy="4385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Data Collector</a:t>
            </a:r>
          </a:p>
        </p:txBody>
      </p:sp>
      <p:cxnSp>
        <p:nvCxnSpPr>
          <p:cNvPr id="70" name="连接符: 肘形 69">
            <a:extLst>
              <a:ext uri="{FF2B5EF4-FFF2-40B4-BE49-F238E27FC236}">
                <a16:creationId xmlns:a16="http://schemas.microsoft.com/office/drawing/2014/main" id="{E0B0881D-D4A2-46F5-A632-0BCFBB1502E5}"/>
              </a:ext>
            </a:extLst>
          </p:cNvPr>
          <p:cNvCxnSpPr>
            <a:cxnSpLocks/>
            <a:stCxn id="67" idx="3"/>
            <a:endCxn id="63" idx="3"/>
          </p:cNvCxnSpPr>
          <p:nvPr/>
        </p:nvCxnSpPr>
        <p:spPr>
          <a:xfrm flipV="1">
            <a:off x="9500254" y="2512723"/>
            <a:ext cx="456248" cy="1980011"/>
          </a:xfrm>
          <a:prstGeom prst="bentConnector3">
            <a:avLst>
              <a:gd name="adj1" fmla="val 345966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6327AFA8-11BD-4A91-9B87-12DAAEB732F2}"/>
              </a:ext>
            </a:extLst>
          </p:cNvPr>
          <p:cNvSpPr txBox="1"/>
          <p:nvPr/>
        </p:nvSpPr>
        <p:spPr>
          <a:xfrm>
            <a:off x="10207254" y="3133396"/>
            <a:ext cx="863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Send </a:t>
            </a:r>
          </a:p>
          <a:p>
            <a:pPr algn="r"/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</a:t>
            </a: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DFF0B40E-5245-4412-88E0-AC9CA4A7FD58}"/>
              </a:ext>
            </a:extLst>
          </p:cNvPr>
          <p:cNvCxnSpPr>
            <a:cxnSpLocks/>
            <a:stCxn id="63" idx="2"/>
            <a:endCxn id="67" idx="0"/>
          </p:cNvCxnSpPr>
          <p:nvPr/>
        </p:nvCxnSpPr>
        <p:spPr>
          <a:xfrm>
            <a:off x="8623960" y="3440902"/>
            <a:ext cx="3458" cy="552891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08AB27CA-7A0B-47FF-BB8D-278C34795623}"/>
              </a:ext>
            </a:extLst>
          </p:cNvPr>
          <p:cNvSpPr txBox="1"/>
          <p:nvPr/>
        </p:nvSpPr>
        <p:spPr>
          <a:xfrm>
            <a:off x="8649074" y="3538109"/>
            <a:ext cx="119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Repartition?</a:t>
            </a:r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6CA54A5A-90AA-4B17-AEC5-01308BC3AAB0}"/>
              </a:ext>
            </a:extLst>
          </p:cNvPr>
          <p:cNvCxnSpPr>
            <a:cxnSpLocks/>
            <a:stCxn id="66" idx="2"/>
            <a:endCxn id="65" idx="0"/>
          </p:cNvCxnSpPr>
          <p:nvPr/>
        </p:nvCxnSpPr>
        <p:spPr>
          <a:xfrm flipH="1">
            <a:off x="8610914" y="2443440"/>
            <a:ext cx="5684" cy="368599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39093516-4984-407E-8038-FA7214F20996}"/>
              </a:ext>
            </a:extLst>
          </p:cNvPr>
          <p:cNvSpPr/>
          <p:nvPr/>
        </p:nvSpPr>
        <p:spPr>
          <a:xfrm>
            <a:off x="7024259" y="1114426"/>
            <a:ext cx="4343400" cy="4046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C48FEB6B-CEF8-47E8-9B31-1F709EC8B7AF}"/>
              </a:ext>
            </a:extLst>
          </p:cNvPr>
          <p:cNvSpPr txBox="1"/>
          <p:nvPr/>
        </p:nvSpPr>
        <p:spPr>
          <a:xfrm>
            <a:off x="8031539" y="1108383"/>
            <a:ext cx="278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SMQoS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Runtime Framework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B520386-6B92-4B54-8F06-85465DF69A0F}"/>
              </a:ext>
            </a:extLst>
          </p:cNvPr>
          <p:cNvSpPr txBox="1"/>
          <p:nvPr/>
        </p:nvSpPr>
        <p:spPr>
          <a:xfrm>
            <a:off x="943187" y="3661995"/>
            <a:ext cx="2780219" cy="148894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4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1"/>
    </mc:Choice>
    <mc:Fallback xmlns="">
      <p:transition spd="slow" advTm="1237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7153-70BC-4449-9060-B098993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 SM Allocation for Batch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4A81711-2616-4017-BB1C-4C0F86AD69F2}"/>
                  </a:ext>
                </a:extLst>
              </p:cNvPr>
              <p:cNvSpPr txBox="1"/>
              <p:nvPr/>
            </p:nvSpPr>
            <p:spPr>
              <a:xfrm>
                <a:off x="1003221" y="5393709"/>
                <a:ext cx="9932261" cy="9942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defTabSz="914400">
                  <a:defRPr sz="24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914400">
                  <a:defRPr>
                    <a:solidFill>
                      <a:schemeClr val="lt1"/>
                    </a:solidFill>
                  </a:defRPr>
                </a:lvl2pPr>
                <a:lvl3pPr defTabSz="914400">
                  <a:defRPr>
                    <a:solidFill>
                      <a:schemeClr val="lt1"/>
                    </a:solidFill>
                  </a:defRPr>
                </a:lvl3pPr>
                <a:lvl4pPr defTabSz="914400">
                  <a:defRPr>
                    <a:solidFill>
                      <a:schemeClr val="lt1"/>
                    </a:solidFill>
                  </a:defRPr>
                </a:lvl4pPr>
                <a:lvl5pPr defTabSz="914400">
                  <a:defRPr>
                    <a:solidFill>
                      <a:schemeClr val="lt1"/>
                    </a:solidFill>
                  </a:defRPr>
                </a:lvl5pPr>
                <a:lvl6pPr defTabSz="914400">
                  <a:defRPr>
                    <a:solidFill>
                      <a:schemeClr val="lt1"/>
                    </a:solidFill>
                  </a:defRPr>
                </a:lvl6pPr>
                <a:lvl7pPr defTabSz="914400">
                  <a:defRPr>
                    <a:solidFill>
                      <a:schemeClr val="lt1"/>
                    </a:solidFill>
                  </a:defRPr>
                </a:lvl7pPr>
                <a:lvl8pPr defTabSz="914400">
                  <a:defRPr>
                    <a:solidFill>
                      <a:schemeClr val="lt1"/>
                    </a:solidFill>
                  </a:defRPr>
                </a:lvl8pPr>
                <a:lvl9pPr defTabSz="914400"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𝑜𝑝𝑡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: the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optimal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number of SMs allocated to the task;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𝑢𝑝𝑝𝑒𝑟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en-US" altLang="zh-CN" sz="2000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𝑙𝑜𝑤𝑒𝑟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: indicate whether the SM allocation reaches the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bounds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of the optimal allocation;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𝑡h𝑟𝑒𝑠h𝑜𝑙𝑑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: controls the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sensitivity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of the task to SM changes. </a:t>
                </a: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4A81711-2616-4017-BB1C-4C0F86AD6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21" y="5393709"/>
                <a:ext cx="9932261" cy="994251"/>
              </a:xfrm>
              <a:prstGeom prst="rect">
                <a:avLst/>
              </a:prstGeom>
              <a:blipFill>
                <a:blip r:embed="rId5"/>
                <a:stretch>
                  <a:fillRect l="-551" t="-2381" r="-428" b="-10119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矩形 62">
            <a:extLst>
              <a:ext uri="{FF2B5EF4-FFF2-40B4-BE49-F238E27FC236}">
                <a16:creationId xmlns:a16="http://schemas.microsoft.com/office/drawing/2014/main" id="{1BFE06D8-F13B-4F1E-9C28-9FC18B89AB2A}"/>
              </a:ext>
            </a:extLst>
          </p:cNvPr>
          <p:cNvSpPr/>
          <p:nvPr/>
        </p:nvSpPr>
        <p:spPr>
          <a:xfrm>
            <a:off x="7053911" y="1584544"/>
            <a:ext cx="2665085" cy="18563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D480A0B-0DAD-4CEF-80D1-446B6E012C7F}"/>
              </a:ext>
            </a:extLst>
          </p:cNvPr>
          <p:cNvSpPr txBox="1"/>
          <p:nvPr/>
        </p:nvSpPr>
        <p:spPr>
          <a:xfrm>
            <a:off x="7535894" y="1584543"/>
            <a:ext cx="207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 Manager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F2B0E78-57D6-49CD-98B1-B93B8B7373C9}"/>
              </a:ext>
            </a:extLst>
          </p:cNvPr>
          <p:cNvSpPr/>
          <p:nvPr/>
        </p:nvSpPr>
        <p:spPr>
          <a:xfrm>
            <a:off x="7269441" y="2812039"/>
            <a:ext cx="2207933" cy="48314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 Management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C3DE537A-1E4A-4D22-8A75-968F1F055BAB}"/>
              </a:ext>
            </a:extLst>
          </p:cNvPr>
          <p:cNvSpPr/>
          <p:nvPr/>
        </p:nvSpPr>
        <p:spPr>
          <a:xfrm>
            <a:off x="7275125" y="1960298"/>
            <a:ext cx="2207933" cy="48314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Dynamic SM Adjustment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125538D-1C66-4C49-B291-42FE082AA9B4}"/>
              </a:ext>
            </a:extLst>
          </p:cNvPr>
          <p:cNvSpPr/>
          <p:nvPr/>
        </p:nvSpPr>
        <p:spPr>
          <a:xfrm>
            <a:off x="7517075" y="3993793"/>
            <a:ext cx="1745673" cy="99788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CD5C1B9-8653-4A55-A90F-5F15C4D4542C}"/>
              </a:ext>
            </a:extLst>
          </p:cNvPr>
          <p:cNvSpPr txBox="1"/>
          <p:nvPr/>
        </p:nvSpPr>
        <p:spPr>
          <a:xfrm>
            <a:off x="7759233" y="4028868"/>
            <a:ext cx="130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TB Scheduler 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AF1E63B-0A29-44AE-9AF8-5EFA547FB199}"/>
              </a:ext>
            </a:extLst>
          </p:cNvPr>
          <p:cNvSpPr/>
          <p:nvPr/>
        </p:nvSpPr>
        <p:spPr>
          <a:xfrm>
            <a:off x="7699461" y="4370134"/>
            <a:ext cx="1380151" cy="4385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Data Collector</a:t>
            </a:r>
          </a:p>
        </p:txBody>
      </p:sp>
      <p:cxnSp>
        <p:nvCxnSpPr>
          <p:cNvPr id="70" name="连接符: 肘形 69">
            <a:extLst>
              <a:ext uri="{FF2B5EF4-FFF2-40B4-BE49-F238E27FC236}">
                <a16:creationId xmlns:a16="http://schemas.microsoft.com/office/drawing/2014/main" id="{E0B0881D-D4A2-46F5-A632-0BCFBB1502E5}"/>
              </a:ext>
            </a:extLst>
          </p:cNvPr>
          <p:cNvCxnSpPr>
            <a:cxnSpLocks/>
            <a:stCxn id="67" idx="3"/>
            <a:endCxn id="63" idx="3"/>
          </p:cNvCxnSpPr>
          <p:nvPr/>
        </p:nvCxnSpPr>
        <p:spPr>
          <a:xfrm flipV="1">
            <a:off x="9262748" y="2512723"/>
            <a:ext cx="456248" cy="1980011"/>
          </a:xfrm>
          <a:prstGeom prst="bentConnector3">
            <a:avLst>
              <a:gd name="adj1" fmla="val 345966"/>
            </a:avLst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6327AFA8-11BD-4A91-9B87-12DAAEB732F2}"/>
              </a:ext>
            </a:extLst>
          </p:cNvPr>
          <p:cNvSpPr txBox="1"/>
          <p:nvPr/>
        </p:nvSpPr>
        <p:spPr>
          <a:xfrm>
            <a:off x="9969748" y="3133396"/>
            <a:ext cx="863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Send </a:t>
            </a:r>
          </a:p>
          <a:p>
            <a:pPr algn="r"/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</a:t>
            </a: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DFF0B40E-5245-4412-88E0-AC9CA4A7FD58}"/>
              </a:ext>
            </a:extLst>
          </p:cNvPr>
          <p:cNvCxnSpPr>
            <a:cxnSpLocks/>
            <a:stCxn id="63" idx="2"/>
            <a:endCxn id="67" idx="0"/>
          </p:cNvCxnSpPr>
          <p:nvPr/>
        </p:nvCxnSpPr>
        <p:spPr>
          <a:xfrm>
            <a:off x="8386454" y="3440902"/>
            <a:ext cx="3458" cy="552891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08AB27CA-7A0B-47FF-BB8D-278C34795623}"/>
              </a:ext>
            </a:extLst>
          </p:cNvPr>
          <p:cNvSpPr txBox="1"/>
          <p:nvPr/>
        </p:nvSpPr>
        <p:spPr>
          <a:xfrm>
            <a:off x="8411568" y="3538109"/>
            <a:ext cx="119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Repartition?</a:t>
            </a:r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6CA54A5A-90AA-4B17-AEC5-01308BC3AAB0}"/>
              </a:ext>
            </a:extLst>
          </p:cNvPr>
          <p:cNvCxnSpPr>
            <a:cxnSpLocks/>
            <a:stCxn id="66" idx="2"/>
            <a:endCxn id="65" idx="0"/>
          </p:cNvCxnSpPr>
          <p:nvPr/>
        </p:nvCxnSpPr>
        <p:spPr>
          <a:xfrm flipH="1">
            <a:off x="8373408" y="2443440"/>
            <a:ext cx="5684" cy="368599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39093516-4984-407E-8038-FA7214F20996}"/>
              </a:ext>
            </a:extLst>
          </p:cNvPr>
          <p:cNvSpPr/>
          <p:nvPr/>
        </p:nvSpPr>
        <p:spPr>
          <a:xfrm>
            <a:off x="6786753" y="1114426"/>
            <a:ext cx="4343400" cy="4046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C48FEB6B-CEF8-47E8-9B31-1F709EC8B7AF}"/>
              </a:ext>
            </a:extLst>
          </p:cNvPr>
          <p:cNvSpPr txBox="1"/>
          <p:nvPr/>
        </p:nvSpPr>
        <p:spPr>
          <a:xfrm>
            <a:off x="7794033" y="1108383"/>
            <a:ext cx="278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SMQoS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Runtime Framework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5ECE72E-3715-48F7-97E4-B65724141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192" y="1046306"/>
            <a:ext cx="5016602" cy="4271278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96FF99F2-225B-46E4-9C87-61B4FA80A10F}"/>
              </a:ext>
            </a:extLst>
          </p:cNvPr>
          <p:cNvSpPr txBox="1"/>
          <p:nvPr/>
        </p:nvSpPr>
        <p:spPr>
          <a:xfrm>
            <a:off x="685384" y="1342577"/>
            <a:ext cx="2619374" cy="3429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10"/>
    </mc:Choice>
    <mc:Fallback xmlns="">
      <p:transition spd="slow" advTm="2591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7153-70BC-4449-9060-B098993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 SM Allocation for Batch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4A81711-2616-4017-BB1C-4C0F86AD69F2}"/>
                  </a:ext>
                </a:extLst>
              </p:cNvPr>
              <p:cNvSpPr txBox="1"/>
              <p:nvPr/>
            </p:nvSpPr>
            <p:spPr>
              <a:xfrm>
                <a:off x="1003221" y="5393709"/>
                <a:ext cx="9932261" cy="9942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defTabSz="914400">
                  <a:defRPr sz="24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914400">
                  <a:defRPr>
                    <a:solidFill>
                      <a:schemeClr val="lt1"/>
                    </a:solidFill>
                  </a:defRPr>
                </a:lvl2pPr>
                <a:lvl3pPr defTabSz="914400">
                  <a:defRPr>
                    <a:solidFill>
                      <a:schemeClr val="lt1"/>
                    </a:solidFill>
                  </a:defRPr>
                </a:lvl3pPr>
                <a:lvl4pPr defTabSz="914400">
                  <a:defRPr>
                    <a:solidFill>
                      <a:schemeClr val="lt1"/>
                    </a:solidFill>
                  </a:defRPr>
                </a:lvl4pPr>
                <a:lvl5pPr defTabSz="914400">
                  <a:defRPr>
                    <a:solidFill>
                      <a:schemeClr val="lt1"/>
                    </a:solidFill>
                  </a:defRPr>
                </a:lvl5pPr>
                <a:lvl6pPr defTabSz="914400">
                  <a:defRPr>
                    <a:solidFill>
                      <a:schemeClr val="lt1"/>
                    </a:solidFill>
                  </a:defRPr>
                </a:lvl6pPr>
                <a:lvl7pPr defTabSz="914400">
                  <a:defRPr>
                    <a:solidFill>
                      <a:schemeClr val="lt1"/>
                    </a:solidFill>
                  </a:defRPr>
                </a:lvl7pPr>
                <a:lvl8pPr defTabSz="914400">
                  <a:defRPr>
                    <a:solidFill>
                      <a:schemeClr val="lt1"/>
                    </a:solidFill>
                  </a:defRPr>
                </a:lvl8pPr>
                <a:lvl9pPr defTabSz="914400"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just"/>
                <a:r>
                  <a:rPr lang="en-US" altLang="zh-CN" sz="2000" dirty="0">
                    <a:solidFill>
                      <a:schemeClr val="tx1"/>
                    </a:solidFill>
                  </a:rPr>
                  <a:t>Assuming that the batch task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swaps in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an SM at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Epoch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0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𝑆𝑀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increases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by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one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. When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Epoch 1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ends, the </a:t>
                </a:r>
                <a:r>
                  <a:rPr lang="en-US" altLang="zh-CN" sz="2000" i="1" dirty="0">
                    <a:solidFill>
                      <a:schemeClr val="tx1"/>
                    </a:solidFill>
                  </a:rPr>
                  <a:t>SM manager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analyzes the profiling data and updates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𝑢𝑝𝑝𝑒𝑟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𝑙𝑜𝑤𝑒𝑟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𝑆𝑀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4A81711-2616-4017-BB1C-4C0F86AD6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21" y="5393709"/>
                <a:ext cx="9932261" cy="994251"/>
              </a:xfrm>
              <a:prstGeom prst="rect">
                <a:avLst/>
              </a:prstGeom>
              <a:blipFill>
                <a:blip r:embed="rId5"/>
                <a:stretch>
                  <a:fillRect l="-551" t="-2381" r="-428" b="-10119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矩形 62">
            <a:extLst>
              <a:ext uri="{FF2B5EF4-FFF2-40B4-BE49-F238E27FC236}">
                <a16:creationId xmlns:a16="http://schemas.microsoft.com/office/drawing/2014/main" id="{1BFE06D8-F13B-4F1E-9C28-9FC18B89AB2A}"/>
              </a:ext>
            </a:extLst>
          </p:cNvPr>
          <p:cNvSpPr/>
          <p:nvPr/>
        </p:nvSpPr>
        <p:spPr>
          <a:xfrm>
            <a:off x="7053911" y="1584544"/>
            <a:ext cx="2665085" cy="18563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D480A0B-0DAD-4CEF-80D1-446B6E012C7F}"/>
              </a:ext>
            </a:extLst>
          </p:cNvPr>
          <p:cNvSpPr txBox="1"/>
          <p:nvPr/>
        </p:nvSpPr>
        <p:spPr>
          <a:xfrm>
            <a:off x="7535894" y="1584543"/>
            <a:ext cx="207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 Manager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F2B0E78-57D6-49CD-98B1-B93B8B7373C9}"/>
              </a:ext>
            </a:extLst>
          </p:cNvPr>
          <p:cNvSpPr/>
          <p:nvPr/>
        </p:nvSpPr>
        <p:spPr>
          <a:xfrm>
            <a:off x="7269441" y="2812039"/>
            <a:ext cx="2207933" cy="48314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 Management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C3DE537A-1E4A-4D22-8A75-968F1F055BAB}"/>
              </a:ext>
            </a:extLst>
          </p:cNvPr>
          <p:cNvSpPr/>
          <p:nvPr/>
        </p:nvSpPr>
        <p:spPr>
          <a:xfrm>
            <a:off x="7275125" y="1960298"/>
            <a:ext cx="2207933" cy="48314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Dynamic SM Adjustment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125538D-1C66-4C49-B291-42FE082AA9B4}"/>
              </a:ext>
            </a:extLst>
          </p:cNvPr>
          <p:cNvSpPr/>
          <p:nvPr/>
        </p:nvSpPr>
        <p:spPr>
          <a:xfrm>
            <a:off x="7517075" y="3993793"/>
            <a:ext cx="1745673" cy="99788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CD5C1B9-8653-4A55-A90F-5F15C4D4542C}"/>
              </a:ext>
            </a:extLst>
          </p:cNvPr>
          <p:cNvSpPr txBox="1"/>
          <p:nvPr/>
        </p:nvSpPr>
        <p:spPr>
          <a:xfrm>
            <a:off x="7759233" y="4028868"/>
            <a:ext cx="130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TB Scheduler 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AF1E63B-0A29-44AE-9AF8-5EFA547FB199}"/>
              </a:ext>
            </a:extLst>
          </p:cNvPr>
          <p:cNvSpPr/>
          <p:nvPr/>
        </p:nvSpPr>
        <p:spPr>
          <a:xfrm>
            <a:off x="7699461" y="4370134"/>
            <a:ext cx="1380151" cy="4385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Data Collector</a:t>
            </a:r>
          </a:p>
        </p:txBody>
      </p:sp>
      <p:cxnSp>
        <p:nvCxnSpPr>
          <p:cNvPr id="70" name="连接符: 肘形 69">
            <a:extLst>
              <a:ext uri="{FF2B5EF4-FFF2-40B4-BE49-F238E27FC236}">
                <a16:creationId xmlns:a16="http://schemas.microsoft.com/office/drawing/2014/main" id="{E0B0881D-D4A2-46F5-A632-0BCFBB1502E5}"/>
              </a:ext>
            </a:extLst>
          </p:cNvPr>
          <p:cNvCxnSpPr>
            <a:cxnSpLocks/>
            <a:stCxn id="67" idx="3"/>
            <a:endCxn id="63" idx="3"/>
          </p:cNvCxnSpPr>
          <p:nvPr/>
        </p:nvCxnSpPr>
        <p:spPr>
          <a:xfrm flipV="1">
            <a:off x="9262748" y="2512723"/>
            <a:ext cx="456248" cy="1980011"/>
          </a:xfrm>
          <a:prstGeom prst="bentConnector3">
            <a:avLst>
              <a:gd name="adj1" fmla="val 345966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6327AFA8-11BD-4A91-9B87-12DAAEB732F2}"/>
              </a:ext>
            </a:extLst>
          </p:cNvPr>
          <p:cNvSpPr txBox="1"/>
          <p:nvPr/>
        </p:nvSpPr>
        <p:spPr>
          <a:xfrm>
            <a:off x="9969748" y="3133396"/>
            <a:ext cx="863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Send </a:t>
            </a:r>
          </a:p>
          <a:p>
            <a:pPr algn="r"/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</a:t>
            </a: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DFF0B40E-5245-4412-88E0-AC9CA4A7FD58}"/>
              </a:ext>
            </a:extLst>
          </p:cNvPr>
          <p:cNvCxnSpPr>
            <a:cxnSpLocks/>
            <a:stCxn id="63" idx="2"/>
            <a:endCxn id="67" idx="0"/>
          </p:cNvCxnSpPr>
          <p:nvPr/>
        </p:nvCxnSpPr>
        <p:spPr>
          <a:xfrm>
            <a:off x="8386454" y="3440902"/>
            <a:ext cx="3458" cy="552891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08AB27CA-7A0B-47FF-BB8D-278C34795623}"/>
              </a:ext>
            </a:extLst>
          </p:cNvPr>
          <p:cNvSpPr txBox="1"/>
          <p:nvPr/>
        </p:nvSpPr>
        <p:spPr>
          <a:xfrm>
            <a:off x="8411568" y="3538109"/>
            <a:ext cx="119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Repartition?</a:t>
            </a:r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6CA54A5A-90AA-4B17-AEC5-01308BC3AAB0}"/>
              </a:ext>
            </a:extLst>
          </p:cNvPr>
          <p:cNvCxnSpPr>
            <a:cxnSpLocks/>
            <a:stCxn id="66" idx="2"/>
            <a:endCxn id="65" idx="0"/>
          </p:cNvCxnSpPr>
          <p:nvPr/>
        </p:nvCxnSpPr>
        <p:spPr>
          <a:xfrm flipH="1">
            <a:off x="8373408" y="2443440"/>
            <a:ext cx="5684" cy="368599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39093516-4984-407E-8038-FA7214F20996}"/>
              </a:ext>
            </a:extLst>
          </p:cNvPr>
          <p:cNvSpPr/>
          <p:nvPr/>
        </p:nvSpPr>
        <p:spPr>
          <a:xfrm>
            <a:off x="6786753" y="1114426"/>
            <a:ext cx="4343400" cy="4046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C48FEB6B-CEF8-47E8-9B31-1F709EC8B7AF}"/>
              </a:ext>
            </a:extLst>
          </p:cNvPr>
          <p:cNvSpPr txBox="1"/>
          <p:nvPr/>
        </p:nvSpPr>
        <p:spPr>
          <a:xfrm>
            <a:off x="7794033" y="1108383"/>
            <a:ext cx="278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SMQoS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Runtime Framework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D9C373C-4062-4031-AA6B-55262296B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161" y="1026770"/>
            <a:ext cx="5016602" cy="4271278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DC159B73-6E6C-47E3-93A8-6A7753F7384E}"/>
              </a:ext>
            </a:extLst>
          </p:cNvPr>
          <p:cNvSpPr txBox="1"/>
          <p:nvPr/>
        </p:nvSpPr>
        <p:spPr>
          <a:xfrm>
            <a:off x="632197" y="1666089"/>
            <a:ext cx="3745634" cy="176178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6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20"/>
    </mc:Choice>
    <mc:Fallback xmlns="">
      <p:transition spd="slow" advTm="1882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7153-70BC-4449-9060-B098993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 SM Allocation for Batch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4A81711-2616-4017-BB1C-4C0F86AD69F2}"/>
                  </a:ext>
                </a:extLst>
              </p:cNvPr>
              <p:cNvSpPr txBox="1"/>
              <p:nvPr/>
            </p:nvSpPr>
            <p:spPr>
              <a:xfrm>
                <a:off x="1003221" y="5393709"/>
                <a:ext cx="9932261" cy="99425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defTabSz="914400">
                  <a:defRPr sz="24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914400">
                  <a:defRPr>
                    <a:solidFill>
                      <a:schemeClr val="lt1"/>
                    </a:solidFill>
                  </a:defRPr>
                </a:lvl2pPr>
                <a:lvl3pPr defTabSz="914400">
                  <a:defRPr>
                    <a:solidFill>
                      <a:schemeClr val="lt1"/>
                    </a:solidFill>
                  </a:defRPr>
                </a:lvl3pPr>
                <a:lvl4pPr defTabSz="914400">
                  <a:defRPr>
                    <a:solidFill>
                      <a:schemeClr val="lt1"/>
                    </a:solidFill>
                  </a:defRPr>
                </a:lvl4pPr>
                <a:lvl5pPr defTabSz="914400">
                  <a:defRPr>
                    <a:solidFill>
                      <a:schemeClr val="lt1"/>
                    </a:solidFill>
                  </a:defRPr>
                </a:lvl5pPr>
                <a:lvl6pPr defTabSz="914400">
                  <a:defRPr>
                    <a:solidFill>
                      <a:schemeClr val="lt1"/>
                    </a:solidFill>
                  </a:defRPr>
                </a:lvl6pPr>
                <a:lvl7pPr defTabSz="914400">
                  <a:defRPr>
                    <a:solidFill>
                      <a:schemeClr val="lt1"/>
                    </a:solidFill>
                  </a:defRPr>
                </a:lvl7pPr>
                <a:lvl8pPr defTabSz="914400">
                  <a:defRPr>
                    <a:solidFill>
                      <a:schemeClr val="lt1"/>
                    </a:solidFill>
                  </a:defRPr>
                </a:lvl8pPr>
                <a:lvl9pPr defTabSz="914400"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just"/>
                <a:r>
                  <a:rPr lang="en-US" altLang="zh-CN" sz="2000" dirty="0">
                    <a:solidFill>
                      <a:schemeClr val="tx1"/>
                    </a:solidFill>
                  </a:rPr>
                  <a:t>Assuming that the batch task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swaps out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an SM at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Epoch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0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𝑆𝑀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reduces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by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one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. When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Epoch 1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ends, the </a:t>
                </a:r>
                <a:r>
                  <a:rPr lang="en-US" altLang="zh-CN" sz="2000" i="1" dirty="0">
                    <a:solidFill>
                      <a:schemeClr val="tx1"/>
                    </a:solidFill>
                  </a:rPr>
                  <a:t>SM manager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analyzes the profiling data and updates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𝑢𝑝𝑝𝑒𝑟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𝑙𝑜𝑤𝑒𝑟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𝑆𝑀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4A81711-2616-4017-BB1C-4C0F86AD6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21" y="5393709"/>
                <a:ext cx="9932261" cy="994251"/>
              </a:xfrm>
              <a:prstGeom prst="rect">
                <a:avLst/>
              </a:prstGeom>
              <a:blipFill>
                <a:blip r:embed="rId5"/>
                <a:stretch>
                  <a:fillRect l="-551" t="-2381" r="-428" b="-10119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矩形 62">
            <a:extLst>
              <a:ext uri="{FF2B5EF4-FFF2-40B4-BE49-F238E27FC236}">
                <a16:creationId xmlns:a16="http://schemas.microsoft.com/office/drawing/2014/main" id="{1BFE06D8-F13B-4F1E-9C28-9FC18B89AB2A}"/>
              </a:ext>
            </a:extLst>
          </p:cNvPr>
          <p:cNvSpPr/>
          <p:nvPr/>
        </p:nvSpPr>
        <p:spPr>
          <a:xfrm>
            <a:off x="7053911" y="1584544"/>
            <a:ext cx="2665085" cy="18563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D480A0B-0DAD-4CEF-80D1-446B6E012C7F}"/>
              </a:ext>
            </a:extLst>
          </p:cNvPr>
          <p:cNvSpPr txBox="1"/>
          <p:nvPr/>
        </p:nvSpPr>
        <p:spPr>
          <a:xfrm>
            <a:off x="7535894" y="1584543"/>
            <a:ext cx="207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 Manager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F2B0E78-57D6-49CD-98B1-B93B8B7373C9}"/>
              </a:ext>
            </a:extLst>
          </p:cNvPr>
          <p:cNvSpPr/>
          <p:nvPr/>
        </p:nvSpPr>
        <p:spPr>
          <a:xfrm>
            <a:off x="7269441" y="2812039"/>
            <a:ext cx="2207933" cy="48314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 Management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C3DE537A-1E4A-4D22-8A75-968F1F055BAB}"/>
              </a:ext>
            </a:extLst>
          </p:cNvPr>
          <p:cNvSpPr/>
          <p:nvPr/>
        </p:nvSpPr>
        <p:spPr>
          <a:xfrm>
            <a:off x="7275125" y="1960298"/>
            <a:ext cx="2207933" cy="48314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Dynamic SM Adjustment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125538D-1C66-4C49-B291-42FE082AA9B4}"/>
              </a:ext>
            </a:extLst>
          </p:cNvPr>
          <p:cNvSpPr/>
          <p:nvPr/>
        </p:nvSpPr>
        <p:spPr>
          <a:xfrm>
            <a:off x="7517075" y="3993793"/>
            <a:ext cx="1745673" cy="99788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CD5C1B9-8653-4A55-A90F-5F15C4D4542C}"/>
              </a:ext>
            </a:extLst>
          </p:cNvPr>
          <p:cNvSpPr txBox="1"/>
          <p:nvPr/>
        </p:nvSpPr>
        <p:spPr>
          <a:xfrm>
            <a:off x="7759233" y="4028868"/>
            <a:ext cx="130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TB Scheduler 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AF1E63B-0A29-44AE-9AF8-5EFA547FB199}"/>
              </a:ext>
            </a:extLst>
          </p:cNvPr>
          <p:cNvSpPr/>
          <p:nvPr/>
        </p:nvSpPr>
        <p:spPr>
          <a:xfrm>
            <a:off x="7699461" y="4370134"/>
            <a:ext cx="1380151" cy="4385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Data Collector</a:t>
            </a:r>
          </a:p>
        </p:txBody>
      </p:sp>
      <p:cxnSp>
        <p:nvCxnSpPr>
          <p:cNvPr id="70" name="连接符: 肘形 69">
            <a:extLst>
              <a:ext uri="{FF2B5EF4-FFF2-40B4-BE49-F238E27FC236}">
                <a16:creationId xmlns:a16="http://schemas.microsoft.com/office/drawing/2014/main" id="{E0B0881D-D4A2-46F5-A632-0BCFBB1502E5}"/>
              </a:ext>
            </a:extLst>
          </p:cNvPr>
          <p:cNvCxnSpPr>
            <a:cxnSpLocks/>
            <a:stCxn id="67" idx="3"/>
            <a:endCxn id="63" idx="3"/>
          </p:cNvCxnSpPr>
          <p:nvPr/>
        </p:nvCxnSpPr>
        <p:spPr>
          <a:xfrm flipV="1">
            <a:off x="9262748" y="2512723"/>
            <a:ext cx="456248" cy="1980011"/>
          </a:xfrm>
          <a:prstGeom prst="bentConnector3">
            <a:avLst>
              <a:gd name="adj1" fmla="val 345966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6327AFA8-11BD-4A91-9B87-12DAAEB732F2}"/>
              </a:ext>
            </a:extLst>
          </p:cNvPr>
          <p:cNvSpPr txBox="1"/>
          <p:nvPr/>
        </p:nvSpPr>
        <p:spPr>
          <a:xfrm>
            <a:off x="9969748" y="3133396"/>
            <a:ext cx="863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Send </a:t>
            </a:r>
          </a:p>
          <a:p>
            <a:pPr algn="r"/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</a:t>
            </a: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DFF0B40E-5245-4412-88E0-AC9CA4A7FD58}"/>
              </a:ext>
            </a:extLst>
          </p:cNvPr>
          <p:cNvCxnSpPr>
            <a:cxnSpLocks/>
            <a:stCxn id="63" idx="2"/>
            <a:endCxn id="67" idx="0"/>
          </p:cNvCxnSpPr>
          <p:nvPr/>
        </p:nvCxnSpPr>
        <p:spPr>
          <a:xfrm>
            <a:off x="8386454" y="3440902"/>
            <a:ext cx="3458" cy="552891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08AB27CA-7A0B-47FF-BB8D-278C34795623}"/>
              </a:ext>
            </a:extLst>
          </p:cNvPr>
          <p:cNvSpPr txBox="1"/>
          <p:nvPr/>
        </p:nvSpPr>
        <p:spPr>
          <a:xfrm>
            <a:off x="8411568" y="3538109"/>
            <a:ext cx="119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Repartition?</a:t>
            </a:r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6CA54A5A-90AA-4B17-AEC5-01308BC3AAB0}"/>
              </a:ext>
            </a:extLst>
          </p:cNvPr>
          <p:cNvCxnSpPr>
            <a:cxnSpLocks/>
            <a:stCxn id="66" idx="2"/>
            <a:endCxn id="65" idx="0"/>
          </p:cNvCxnSpPr>
          <p:nvPr/>
        </p:nvCxnSpPr>
        <p:spPr>
          <a:xfrm flipH="1">
            <a:off x="8373408" y="2443440"/>
            <a:ext cx="5684" cy="368599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39093516-4984-407E-8038-FA7214F20996}"/>
              </a:ext>
            </a:extLst>
          </p:cNvPr>
          <p:cNvSpPr/>
          <p:nvPr/>
        </p:nvSpPr>
        <p:spPr>
          <a:xfrm>
            <a:off x="6786753" y="1114426"/>
            <a:ext cx="4343400" cy="4046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C48FEB6B-CEF8-47E8-9B31-1F709EC8B7AF}"/>
              </a:ext>
            </a:extLst>
          </p:cNvPr>
          <p:cNvSpPr txBox="1"/>
          <p:nvPr/>
        </p:nvSpPr>
        <p:spPr>
          <a:xfrm>
            <a:off x="7794033" y="1108383"/>
            <a:ext cx="278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SMQoS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Runtime Framework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8D7A680-5677-46CA-9F16-CDA472015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47" y="1017800"/>
            <a:ext cx="5016602" cy="427127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8CF1BFC8-FDEC-40D0-9F96-2C5CAA34AADA}"/>
              </a:ext>
            </a:extLst>
          </p:cNvPr>
          <p:cNvSpPr txBox="1"/>
          <p:nvPr/>
        </p:nvSpPr>
        <p:spPr>
          <a:xfrm>
            <a:off x="612211" y="3454311"/>
            <a:ext cx="3701578" cy="177879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8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02"/>
    </mc:Choice>
    <mc:Fallback xmlns="">
      <p:transition spd="slow" advTm="2010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7153-70BC-4449-9060-B098993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 SM Allocation for Batch Tasks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4A81711-2616-4017-BB1C-4C0F86AD69F2}"/>
              </a:ext>
            </a:extLst>
          </p:cNvPr>
          <p:cNvSpPr txBox="1"/>
          <p:nvPr/>
        </p:nvSpPr>
        <p:spPr>
          <a:xfrm>
            <a:off x="1074471" y="5536209"/>
            <a:ext cx="9932261" cy="994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n-US" altLang="zh-CN" sz="2000" dirty="0">
                <a:solidFill>
                  <a:schemeClr val="tx1"/>
                </a:solidFill>
              </a:rPr>
              <a:t>When the LS task </a:t>
            </a:r>
            <a:r>
              <a:rPr lang="en-US" altLang="zh-CN" sz="2000" dirty="0">
                <a:solidFill>
                  <a:srgbClr val="FF0000"/>
                </a:solidFill>
              </a:rPr>
              <a:t>swaps out </a:t>
            </a:r>
            <a:r>
              <a:rPr lang="en-US" altLang="zh-CN" sz="2000" dirty="0">
                <a:solidFill>
                  <a:schemeClr val="tx1"/>
                </a:solidFill>
              </a:rPr>
              <a:t>an SM, whether to allocate the idle SM to the batch task depends on its </a:t>
            </a:r>
            <a:r>
              <a:rPr lang="en-US" altLang="zh-CN" sz="2000" dirty="0">
                <a:solidFill>
                  <a:srgbClr val="FF0000"/>
                </a:solidFill>
              </a:rPr>
              <a:t>computing characteristics</a:t>
            </a:r>
            <a:r>
              <a:rPr lang="en-US" altLang="zh-CN" sz="2000" dirty="0">
                <a:solidFill>
                  <a:schemeClr val="tx1"/>
                </a:solidFill>
              </a:rPr>
              <a:t>. The detailed SM allocation strategy for the batch task is illustrated in Algorithm </a:t>
            </a:r>
            <a:r>
              <a:rPr lang="en-US" altLang="zh-CN" sz="2000" dirty="0">
                <a:solidFill>
                  <a:srgbClr val="FF0000"/>
                </a:solidFill>
              </a:rPr>
              <a:t>3</a:t>
            </a:r>
            <a:r>
              <a:rPr lang="en-US" altLang="zh-CN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1BFE06D8-F13B-4F1E-9C28-9FC18B89AB2A}"/>
              </a:ext>
            </a:extLst>
          </p:cNvPr>
          <p:cNvSpPr/>
          <p:nvPr/>
        </p:nvSpPr>
        <p:spPr>
          <a:xfrm>
            <a:off x="6982653" y="1584544"/>
            <a:ext cx="2665085" cy="18563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D480A0B-0DAD-4CEF-80D1-446B6E012C7F}"/>
              </a:ext>
            </a:extLst>
          </p:cNvPr>
          <p:cNvSpPr txBox="1"/>
          <p:nvPr/>
        </p:nvSpPr>
        <p:spPr>
          <a:xfrm>
            <a:off x="7464636" y="1584543"/>
            <a:ext cx="207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 Manager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F2B0E78-57D6-49CD-98B1-B93B8B7373C9}"/>
              </a:ext>
            </a:extLst>
          </p:cNvPr>
          <p:cNvSpPr/>
          <p:nvPr/>
        </p:nvSpPr>
        <p:spPr>
          <a:xfrm>
            <a:off x="7198183" y="2812039"/>
            <a:ext cx="2207933" cy="48314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 Management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C3DE537A-1E4A-4D22-8A75-968F1F055BAB}"/>
              </a:ext>
            </a:extLst>
          </p:cNvPr>
          <p:cNvSpPr/>
          <p:nvPr/>
        </p:nvSpPr>
        <p:spPr>
          <a:xfrm>
            <a:off x="7203867" y="1960298"/>
            <a:ext cx="2207933" cy="48314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Dynamic SM Adjustment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125538D-1C66-4C49-B291-42FE082AA9B4}"/>
              </a:ext>
            </a:extLst>
          </p:cNvPr>
          <p:cNvSpPr/>
          <p:nvPr/>
        </p:nvSpPr>
        <p:spPr>
          <a:xfrm>
            <a:off x="7445817" y="3993793"/>
            <a:ext cx="1745673" cy="99788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CD5C1B9-8653-4A55-A90F-5F15C4D4542C}"/>
              </a:ext>
            </a:extLst>
          </p:cNvPr>
          <p:cNvSpPr txBox="1"/>
          <p:nvPr/>
        </p:nvSpPr>
        <p:spPr>
          <a:xfrm>
            <a:off x="7687975" y="4028868"/>
            <a:ext cx="130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TB Scheduler 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AF1E63B-0A29-44AE-9AF8-5EFA547FB199}"/>
              </a:ext>
            </a:extLst>
          </p:cNvPr>
          <p:cNvSpPr/>
          <p:nvPr/>
        </p:nvSpPr>
        <p:spPr>
          <a:xfrm>
            <a:off x="7628203" y="4370134"/>
            <a:ext cx="1380151" cy="4385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Data Collector</a:t>
            </a:r>
          </a:p>
        </p:txBody>
      </p:sp>
      <p:cxnSp>
        <p:nvCxnSpPr>
          <p:cNvPr id="70" name="连接符: 肘形 69">
            <a:extLst>
              <a:ext uri="{FF2B5EF4-FFF2-40B4-BE49-F238E27FC236}">
                <a16:creationId xmlns:a16="http://schemas.microsoft.com/office/drawing/2014/main" id="{E0B0881D-D4A2-46F5-A632-0BCFBB1502E5}"/>
              </a:ext>
            </a:extLst>
          </p:cNvPr>
          <p:cNvCxnSpPr>
            <a:cxnSpLocks/>
            <a:stCxn id="67" idx="3"/>
            <a:endCxn id="63" idx="3"/>
          </p:cNvCxnSpPr>
          <p:nvPr/>
        </p:nvCxnSpPr>
        <p:spPr>
          <a:xfrm flipV="1">
            <a:off x="9191490" y="2512723"/>
            <a:ext cx="456248" cy="1980011"/>
          </a:xfrm>
          <a:prstGeom prst="bentConnector3">
            <a:avLst>
              <a:gd name="adj1" fmla="val 345966"/>
            </a:avLst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6327AFA8-11BD-4A91-9B87-12DAAEB732F2}"/>
              </a:ext>
            </a:extLst>
          </p:cNvPr>
          <p:cNvSpPr txBox="1"/>
          <p:nvPr/>
        </p:nvSpPr>
        <p:spPr>
          <a:xfrm>
            <a:off x="9898490" y="3133396"/>
            <a:ext cx="863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Send </a:t>
            </a:r>
          </a:p>
          <a:p>
            <a:pPr algn="r"/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</a:t>
            </a: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DFF0B40E-5245-4412-88E0-AC9CA4A7FD58}"/>
              </a:ext>
            </a:extLst>
          </p:cNvPr>
          <p:cNvCxnSpPr>
            <a:cxnSpLocks/>
            <a:stCxn id="63" idx="2"/>
            <a:endCxn id="67" idx="0"/>
          </p:cNvCxnSpPr>
          <p:nvPr/>
        </p:nvCxnSpPr>
        <p:spPr>
          <a:xfrm>
            <a:off x="8315196" y="3440902"/>
            <a:ext cx="3458" cy="552891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08AB27CA-7A0B-47FF-BB8D-278C34795623}"/>
              </a:ext>
            </a:extLst>
          </p:cNvPr>
          <p:cNvSpPr txBox="1"/>
          <p:nvPr/>
        </p:nvSpPr>
        <p:spPr>
          <a:xfrm>
            <a:off x="8340310" y="3538109"/>
            <a:ext cx="119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Repartition?</a:t>
            </a:r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6CA54A5A-90AA-4B17-AEC5-01308BC3AAB0}"/>
              </a:ext>
            </a:extLst>
          </p:cNvPr>
          <p:cNvCxnSpPr>
            <a:cxnSpLocks/>
            <a:stCxn id="66" idx="2"/>
            <a:endCxn id="65" idx="0"/>
          </p:cNvCxnSpPr>
          <p:nvPr/>
        </p:nvCxnSpPr>
        <p:spPr>
          <a:xfrm flipH="1">
            <a:off x="8302150" y="2443440"/>
            <a:ext cx="5684" cy="368599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39093516-4984-407E-8038-FA7214F20996}"/>
              </a:ext>
            </a:extLst>
          </p:cNvPr>
          <p:cNvSpPr/>
          <p:nvPr/>
        </p:nvSpPr>
        <p:spPr>
          <a:xfrm>
            <a:off x="6715495" y="1114426"/>
            <a:ext cx="4343400" cy="4046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C48FEB6B-CEF8-47E8-9B31-1F709EC8B7AF}"/>
              </a:ext>
            </a:extLst>
          </p:cNvPr>
          <p:cNvSpPr txBox="1"/>
          <p:nvPr/>
        </p:nvSpPr>
        <p:spPr>
          <a:xfrm>
            <a:off x="7722775" y="1108383"/>
            <a:ext cx="278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SMQoS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Runtime Framework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6F025DF-FFC3-4D41-B1F5-1D12141F0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08" y="1000126"/>
            <a:ext cx="4254031" cy="4501947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33ED7E1-A5AD-4D3C-8F61-FEF1C7D2FF90}"/>
              </a:ext>
            </a:extLst>
          </p:cNvPr>
          <p:cNvSpPr txBox="1"/>
          <p:nvPr/>
        </p:nvSpPr>
        <p:spPr>
          <a:xfrm>
            <a:off x="926674" y="1251014"/>
            <a:ext cx="2080630" cy="44443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3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7"/>
    </mc:Choice>
    <mc:Fallback xmlns="">
      <p:transition spd="slow" advTm="1452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7153-70BC-4449-9060-B098993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 SM Allocation for Batch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4A81711-2616-4017-BB1C-4C0F86AD69F2}"/>
                  </a:ext>
                </a:extLst>
              </p:cNvPr>
              <p:cNvSpPr txBox="1"/>
              <p:nvPr/>
            </p:nvSpPr>
            <p:spPr>
              <a:xfrm>
                <a:off x="1074471" y="5536209"/>
                <a:ext cx="9932261" cy="68646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defTabSz="914400">
                  <a:defRPr sz="24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914400">
                  <a:defRPr>
                    <a:solidFill>
                      <a:schemeClr val="lt1"/>
                    </a:solidFill>
                  </a:defRPr>
                </a:lvl2pPr>
                <a:lvl3pPr defTabSz="914400">
                  <a:defRPr>
                    <a:solidFill>
                      <a:schemeClr val="lt1"/>
                    </a:solidFill>
                  </a:defRPr>
                </a:lvl3pPr>
                <a:lvl4pPr defTabSz="914400">
                  <a:defRPr>
                    <a:solidFill>
                      <a:schemeClr val="lt1"/>
                    </a:solidFill>
                  </a:defRPr>
                </a:lvl4pPr>
                <a:lvl5pPr defTabSz="914400">
                  <a:defRPr>
                    <a:solidFill>
                      <a:schemeClr val="lt1"/>
                    </a:solidFill>
                  </a:defRPr>
                </a:lvl5pPr>
                <a:lvl6pPr defTabSz="914400">
                  <a:defRPr>
                    <a:solidFill>
                      <a:schemeClr val="lt1"/>
                    </a:solidFill>
                  </a:defRPr>
                </a:lvl6pPr>
                <a:lvl7pPr defTabSz="914400">
                  <a:defRPr>
                    <a:solidFill>
                      <a:schemeClr val="lt1"/>
                    </a:solidFill>
                  </a:defRPr>
                </a:lvl7pPr>
                <a:lvl8pPr defTabSz="914400">
                  <a:defRPr>
                    <a:solidFill>
                      <a:schemeClr val="lt1"/>
                    </a:solidFill>
                  </a:defRPr>
                </a:lvl8pPr>
                <a:lvl9pPr defTabSz="914400"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just"/>
                <a:r>
                  <a:rPr lang="en-US" altLang="zh-CN" sz="2000" i="1" dirty="0">
                    <a:solidFill>
                      <a:schemeClr val="tx1"/>
                    </a:solidFill>
                  </a:rPr>
                  <a:t>SMQoS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determines whether the batch task needs to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swap in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the SM according to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𝑆𝑀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,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𝑜𝑝𝑡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,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𝑢𝑝𝑝𝑒𝑟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and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𝑙𝑜𝑤𝑒𝑟</m:t>
                    </m:r>
                    <m:r>
                      <a:rPr lang="en-US" altLang="zh-CN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94A81711-2616-4017-BB1C-4C0F86AD6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71" y="5536209"/>
                <a:ext cx="9932261" cy="686461"/>
              </a:xfrm>
              <a:prstGeom prst="rect">
                <a:avLst/>
              </a:prstGeom>
              <a:blipFill>
                <a:blip r:embed="rId5"/>
                <a:stretch>
                  <a:fillRect l="-489" t="-3390" r="-428" b="-1440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矩形 62">
            <a:extLst>
              <a:ext uri="{FF2B5EF4-FFF2-40B4-BE49-F238E27FC236}">
                <a16:creationId xmlns:a16="http://schemas.microsoft.com/office/drawing/2014/main" id="{1BFE06D8-F13B-4F1E-9C28-9FC18B89AB2A}"/>
              </a:ext>
            </a:extLst>
          </p:cNvPr>
          <p:cNvSpPr/>
          <p:nvPr/>
        </p:nvSpPr>
        <p:spPr>
          <a:xfrm>
            <a:off x="6982653" y="1584544"/>
            <a:ext cx="2665085" cy="18563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D480A0B-0DAD-4CEF-80D1-446B6E012C7F}"/>
              </a:ext>
            </a:extLst>
          </p:cNvPr>
          <p:cNvSpPr txBox="1"/>
          <p:nvPr/>
        </p:nvSpPr>
        <p:spPr>
          <a:xfrm>
            <a:off x="7464636" y="1584543"/>
            <a:ext cx="207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 Manager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F2B0E78-57D6-49CD-98B1-B93B8B7373C9}"/>
              </a:ext>
            </a:extLst>
          </p:cNvPr>
          <p:cNvSpPr/>
          <p:nvPr/>
        </p:nvSpPr>
        <p:spPr>
          <a:xfrm>
            <a:off x="7198183" y="2812039"/>
            <a:ext cx="2207933" cy="48314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 Management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C3DE537A-1E4A-4D22-8A75-968F1F055BAB}"/>
              </a:ext>
            </a:extLst>
          </p:cNvPr>
          <p:cNvSpPr/>
          <p:nvPr/>
        </p:nvSpPr>
        <p:spPr>
          <a:xfrm>
            <a:off x="7203867" y="1960298"/>
            <a:ext cx="2207933" cy="48314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Dynamic SM Adjustment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125538D-1C66-4C49-B291-42FE082AA9B4}"/>
              </a:ext>
            </a:extLst>
          </p:cNvPr>
          <p:cNvSpPr/>
          <p:nvPr/>
        </p:nvSpPr>
        <p:spPr>
          <a:xfrm>
            <a:off x="7445817" y="3993793"/>
            <a:ext cx="1745673" cy="99788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CD5C1B9-8653-4A55-A90F-5F15C4D4542C}"/>
              </a:ext>
            </a:extLst>
          </p:cNvPr>
          <p:cNvSpPr txBox="1"/>
          <p:nvPr/>
        </p:nvSpPr>
        <p:spPr>
          <a:xfrm>
            <a:off x="7687975" y="4028868"/>
            <a:ext cx="130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TB Scheduler 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AF1E63B-0A29-44AE-9AF8-5EFA547FB199}"/>
              </a:ext>
            </a:extLst>
          </p:cNvPr>
          <p:cNvSpPr/>
          <p:nvPr/>
        </p:nvSpPr>
        <p:spPr>
          <a:xfrm>
            <a:off x="7628203" y="4370134"/>
            <a:ext cx="1380151" cy="4385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Data Collector</a:t>
            </a:r>
          </a:p>
        </p:txBody>
      </p:sp>
      <p:cxnSp>
        <p:nvCxnSpPr>
          <p:cNvPr id="70" name="连接符: 肘形 69">
            <a:extLst>
              <a:ext uri="{FF2B5EF4-FFF2-40B4-BE49-F238E27FC236}">
                <a16:creationId xmlns:a16="http://schemas.microsoft.com/office/drawing/2014/main" id="{E0B0881D-D4A2-46F5-A632-0BCFBB1502E5}"/>
              </a:ext>
            </a:extLst>
          </p:cNvPr>
          <p:cNvCxnSpPr>
            <a:cxnSpLocks/>
            <a:stCxn id="67" idx="3"/>
            <a:endCxn id="63" idx="3"/>
          </p:cNvCxnSpPr>
          <p:nvPr/>
        </p:nvCxnSpPr>
        <p:spPr>
          <a:xfrm flipV="1">
            <a:off x="9191490" y="2512723"/>
            <a:ext cx="456248" cy="1980011"/>
          </a:xfrm>
          <a:prstGeom prst="bentConnector3">
            <a:avLst>
              <a:gd name="adj1" fmla="val 345966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6327AFA8-11BD-4A91-9B87-12DAAEB732F2}"/>
              </a:ext>
            </a:extLst>
          </p:cNvPr>
          <p:cNvSpPr txBox="1"/>
          <p:nvPr/>
        </p:nvSpPr>
        <p:spPr>
          <a:xfrm>
            <a:off x="9898490" y="3133396"/>
            <a:ext cx="863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Send </a:t>
            </a:r>
          </a:p>
          <a:p>
            <a:pPr algn="r"/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</a:t>
            </a: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DFF0B40E-5245-4412-88E0-AC9CA4A7FD58}"/>
              </a:ext>
            </a:extLst>
          </p:cNvPr>
          <p:cNvCxnSpPr>
            <a:cxnSpLocks/>
            <a:stCxn id="63" idx="2"/>
            <a:endCxn id="67" idx="0"/>
          </p:cNvCxnSpPr>
          <p:nvPr/>
        </p:nvCxnSpPr>
        <p:spPr>
          <a:xfrm>
            <a:off x="8315196" y="3440902"/>
            <a:ext cx="3458" cy="552891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08AB27CA-7A0B-47FF-BB8D-278C34795623}"/>
              </a:ext>
            </a:extLst>
          </p:cNvPr>
          <p:cNvSpPr txBox="1"/>
          <p:nvPr/>
        </p:nvSpPr>
        <p:spPr>
          <a:xfrm>
            <a:off x="8340310" y="3538109"/>
            <a:ext cx="119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Repartition?</a:t>
            </a:r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6CA54A5A-90AA-4B17-AEC5-01308BC3AAB0}"/>
              </a:ext>
            </a:extLst>
          </p:cNvPr>
          <p:cNvCxnSpPr>
            <a:cxnSpLocks/>
            <a:stCxn id="66" idx="2"/>
            <a:endCxn id="65" idx="0"/>
          </p:cNvCxnSpPr>
          <p:nvPr/>
        </p:nvCxnSpPr>
        <p:spPr>
          <a:xfrm flipH="1">
            <a:off x="8302150" y="2443440"/>
            <a:ext cx="5684" cy="368599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39093516-4984-407E-8038-FA7214F20996}"/>
              </a:ext>
            </a:extLst>
          </p:cNvPr>
          <p:cNvSpPr/>
          <p:nvPr/>
        </p:nvSpPr>
        <p:spPr>
          <a:xfrm>
            <a:off x="6715495" y="1114426"/>
            <a:ext cx="4343400" cy="4046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C48FEB6B-CEF8-47E8-9B31-1F709EC8B7AF}"/>
              </a:ext>
            </a:extLst>
          </p:cNvPr>
          <p:cNvSpPr txBox="1"/>
          <p:nvPr/>
        </p:nvSpPr>
        <p:spPr>
          <a:xfrm>
            <a:off x="7722775" y="1108383"/>
            <a:ext cx="278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SMQoS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Runtime Framework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6F025DF-FFC3-4D41-B1F5-1D12141F0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908" y="1000126"/>
            <a:ext cx="4254031" cy="4501947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6CE2DCD-2881-4B11-9B04-1A2B94F6959F}"/>
              </a:ext>
            </a:extLst>
          </p:cNvPr>
          <p:cNvSpPr txBox="1"/>
          <p:nvPr/>
        </p:nvSpPr>
        <p:spPr>
          <a:xfrm>
            <a:off x="951678" y="1700879"/>
            <a:ext cx="3236725" cy="198529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09"/>
    </mc:Choice>
    <mc:Fallback xmlns="">
      <p:transition spd="slow" advTm="3900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7153-70BC-4449-9060-B098993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Optimal SM Allocation for Batch Tasks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94A81711-2616-4017-BB1C-4C0F86AD69F2}"/>
              </a:ext>
            </a:extLst>
          </p:cNvPr>
          <p:cNvSpPr txBox="1"/>
          <p:nvPr/>
        </p:nvSpPr>
        <p:spPr>
          <a:xfrm>
            <a:off x="1074471" y="5536209"/>
            <a:ext cx="9932261" cy="9754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n-US" altLang="zh-CN" sz="2000" dirty="0">
                <a:solidFill>
                  <a:schemeClr val="tx1"/>
                </a:solidFill>
              </a:rPr>
              <a:t>If the batch task </a:t>
            </a:r>
            <a:r>
              <a:rPr lang="en-US" altLang="zh-CN" sz="2000" dirty="0">
                <a:solidFill>
                  <a:srgbClr val="FF0000"/>
                </a:solidFill>
              </a:rPr>
              <a:t>swaps in </a:t>
            </a:r>
            <a:r>
              <a:rPr lang="en-US" altLang="zh-CN" sz="2000" dirty="0">
                <a:solidFill>
                  <a:schemeClr val="tx1"/>
                </a:solidFill>
              </a:rPr>
              <a:t>the SM (line </a:t>
            </a:r>
            <a:r>
              <a:rPr lang="en-US" altLang="zh-CN" sz="2000" dirty="0">
                <a:solidFill>
                  <a:srgbClr val="FF0000"/>
                </a:solidFill>
              </a:rPr>
              <a:t>17</a:t>
            </a:r>
            <a:r>
              <a:rPr lang="en-US" altLang="zh-CN" sz="2000" dirty="0">
                <a:solidFill>
                  <a:schemeClr val="tx1"/>
                </a:solidFill>
              </a:rPr>
              <a:t>), then the TB scheduler schedules the TBs on the SM (line </a:t>
            </a:r>
            <a:r>
              <a:rPr lang="en-US" altLang="zh-CN" sz="2000" dirty="0">
                <a:solidFill>
                  <a:srgbClr val="FF0000"/>
                </a:solidFill>
              </a:rPr>
              <a:t>19</a:t>
            </a:r>
            <a:r>
              <a:rPr lang="en-US" altLang="zh-CN" sz="2000" dirty="0">
                <a:solidFill>
                  <a:schemeClr val="tx1"/>
                </a:solidFill>
              </a:rPr>
              <a:t>). Otherwise, the SM is </a:t>
            </a:r>
            <a:r>
              <a:rPr lang="en-US" altLang="zh-CN" sz="2000" dirty="0">
                <a:solidFill>
                  <a:srgbClr val="FF0000"/>
                </a:solidFill>
              </a:rPr>
              <a:t>power-gated</a:t>
            </a:r>
            <a:r>
              <a:rPr lang="en-US" altLang="zh-CN" sz="2000" dirty="0">
                <a:solidFill>
                  <a:schemeClr val="tx1"/>
                </a:solidFill>
              </a:rPr>
              <a:t> to reduce power consumption (line </a:t>
            </a:r>
            <a:r>
              <a:rPr lang="en-US" altLang="zh-CN" sz="2000" dirty="0">
                <a:solidFill>
                  <a:srgbClr val="FF0000"/>
                </a:solidFill>
              </a:rPr>
              <a:t>21-27</a:t>
            </a:r>
            <a:r>
              <a:rPr lang="en-US" altLang="zh-CN" sz="20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1BFE06D8-F13B-4F1E-9C28-9FC18B89AB2A}"/>
              </a:ext>
            </a:extLst>
          </p:cNvPr>
          <p:cNvSpPr/>
          <p:nvPr/>
        </p:nvSpPr>
        <p:spPr>
          <a:xfrm>
            <a:off x="6982653" y="1584544"/>
            <a:ext cx="2665085" cy="18563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0D480A0B-0DAD-4CEF-80D1-446B6E012C7F}"/>
              </a:ext>
            </a:extLst>
          </p:cNvPr>
          <p:cNvSpPr txBox="1"/>
          <p:nvPr/>
        </p:nvSpPr>
        <p:spPr>
          <a:xfrm>
            <a:off x="7464636" y="1584543"/>
            <a:ext cx="207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 Manager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8F2B0E78-57D6-49CD-98B1-B93B8B7373C9}"/>
              </a:ext>
            </a:extLst>
          </p:cNvPr>
          <p:cNvSpPr/>
          <p:nvPr/>
        </p:nvSpPr>
        <p:spPr>
          <a:xfrm>
            <a:off x="7198183" y="2812039"/>
            <a:ext cx="2207933" cy="48314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 Management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C3DE537A-1E4A-4D22-8A75-968F1F055BAB}"/>
              </a:ext>
            </a:extLst>
          </p:cNvPr>
          <p:cNvSpPr/>
          <p:nvPr/>
        </p:nvSpPr>
        <p:spPr>
          <a:xfrm>
            <a:off x="7203867" y="1960298"/>
            <a:ext cx="2207933" cy="48314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Dynamic SM Adjustment</a:t>
            </a: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B125538D-1C66-4C49-B291-42FE082AA9B4}"/>
              </a:ext>
            </a:extLst>
          </p:cNvPr>
          <p:cNvSpPr/>
          <p:nvPr/>
        </p:nvSpPr>
        <p:spPr>
          <a:xfrm>
            <a:off x="7445817" y="3993793"/>
            <a:ext cx="1745673" cy="99788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CD5C1B9-8653-4A55-A90F-5F15C4D4542C}"/>
              </a:ext>
            </a:extLst>
          </p:cNvPr>
          <p:cNvSpPr txBox="1"/>
          <p:nvPr/>
        </p:nvSpPr>
        <p:spPr>
          <a:xfrm>
            <a:off x="7687975" y="4028868"/>
            <a:ext cx="130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TB Scheduler </a:t>
            </a: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AF1E63B-0A29-44AE-9AF8-5EFA547FB199}"/>
              </a:ext>
            </a:extLst>
          </p:cNvPr>
          <p:cNvSpPr/>
          <p:nvPr/>
        </p:nvSpPr>
        <p:spPr>
          <a:xfrm>
            <a:off x="7628203" y="4370134"/>
            <a:ext cx="1380151" cy="4385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Data Collector</a:t>
            </a:r>
          </a:p>
        </p:txBody>
      </p:sp>
      <p:cxnSp>
        <p:nvCxnSpPr>
          <p:cNvPr id="70" name="连接符: 肘形 69">
            <a:extLst>
              <a:ext uri="{FF2B5EF4-FFF2-40B4-BE49-F238E27FC236}">
                <a16:creationId xmlns:a16="http://schemas.microsoft.com/office/drawing/2014/main" id="{E0B0881D-D4A2-46F5-A632-0BCFBB1502E5}"/>
              </a:ext>
            </a:extLst>
          </p:cNvPr>
          <p:cNvCxnSpPr>
            <a:cxnSpLocks/>
            <a:stCxn id="67" idx="3"/>
            <a:endCxn id="63" idx="3"/>
          </p:cNvCxnSpPr>
          <p:nvPr/>
        </p:nvCxnSpPr>
        <p:spPr>
          <a:xfrm flipV="1">
            <a:off x="9191490" y="2512723"/>
            <a:ext cx="456248" cy="1980011"/>
          </a:xfrm>
          <a:prstGeom prst="bentConnector3">
            <a:avLst>
              <a:gd name="adj1" fmla="val 345966"/>
            </a:avLst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6327AFA8-11BD-4A91-9B87-12DAAEB732F2}"/>
              </a:ext>
            </a:extLst>
          </p:cNvPr>
          <p:cNvSpPr txBox="1"/>
          <p:nvPr/>
        </p:nvSpPr>
        <p:spPr>
          <a:xfrm>
            <a:off x="9898490" y="3133396"/>
            <a:ext cx="8633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Send </a:t>
            </a:r>
          </a:p>
          <a:p>
            <a:pPr algn="r"/>
            <a:r>
              <a:rPr lang="en-US" altLang="zh-CN" sz="1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</a:t>
            </a:r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DFF0B40E-5245-4412-88E0-AC9CA4A7FD58}"/>
              </a:ext>
            </a:extLst>
          </p:cNvPr>
          <p:cNvCxnSpPr>
            <a:cxnSpLocks/>
            <a:stCxn id="63" idx="2"/>
            <a:endCxn id="67" idx="0"/>
          </p:cNvCxnSpPr>
          <p:nvPr/>
        </p:nvCxnSpPr>
        <p:spPr>
          <a:xfrm>
            <a:off x="8315196" y="3440902"/>
            <a:ext cx="3458" cy="552891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文本框 72">
            <a:extLst>
              <a:ext uri="{FF2B5EF4-FFF2-40B4-BE49-F238E27FC236}">
                <a16:creationId xmlns:a16="http://schemas.microsoft.com/office/drawing/2014/main" id="{08AB27CA-7A0B-47FF-BB8D-278C34795623}"/>
              </a:ext>
            </a:extLst>
          </p:cNvPr>
          <p:cNvSpPr txBox="1"/>
          <p:nvPr/>
        </p:nvSpPr>
        <p:spPr>
          <a:xfrm>
            <a:off x="8340310" y="3538109"/>
            <a:ext cx="1197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Repartition?</a:t>
            </a:r>
          </a:p>
        </p:txBody>
      </p: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6CA54A5A-90AA-4B17-AEC5-01308BC3AAB0}"/>
              </a:ext>
            </a:extLst>
          </p:cNvPr>
          <p:cNvCxnSpPr>
            <a:cxnSpLocks/>
            <a:stCxn id="66" idx="2"/>
            <a:endCxn id="65" idx="0"/>
          </p:cNvCxnSpPr>
          <p:nvPr/>
        </p:nvCxnSpPr>
        <p:spPr>
          <a:xfrm flipH="1">
            <a:off x="8302150" y="2443440"/>
            <a:ext cx="5684" cy="368599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4" name="矩形 93">
            <a:extLst>
              <a:ext uri="{FF2B5EF4-FFF2-40B4-BE49-F238E27FC236}">
                <a16:creationId xmlns:a16="http://schemas.microsoft.com/office/drawing/2014/main" id="{39093516-4984-407E-8038-FA7214F20996}"/>
              </a:ext>
            </a:extLst>
          </p:cNvPr>
          <p:cNvSpPr/>
          <p:nvPr/>
        </p:nvSpPr>
        <p:spPr>
          <a:xfrm>
            <a:off x="6715495" y="1114426"/>
            <a:ext cx="4343400" cy="404604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C48FEB6B-CEF8-47E8-9B31-1F709EC8B7AF}"/>
              </a:ext>
            </a:extLst>
          </p:cNvPr>
          <p:cNvSpPr txBox="1"/>
          <p:nvPr/>
        </p:nvSpPr>
        <p:spPr>
          <a:xfrm>
            <a:off x="7722775" y="1108383"/>
            <a:ext cx="2787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SMQoS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Runtime Framework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6F025DF-FFC3-4D41-B1F5-1D12141F0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08" y="1000126"/>
            <a:ext cx="4254031" cy="4501947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2BE7D838-F24E-4588-82DE-8FFEF7960B75}"/>
              </a:ext>
            </a:extLst>
          </p:cNvPr>
          <p:cNvSpPr txBox="1"/>
          <p:nvPr/>
        </p:nvSpPr>
        <p:spPr>
          <a:xfrm>
            <a:off x="939781" y="3701051"/>
            <a:ext cx="2565172" cy="1728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2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96"/>
    </mc:Choice>
    <mc:Fallback xmlns="">
      <p:transition spd="slow" advTm="176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标题 95">
            <a:extLst>
              <a:ext uri="{FF2B5EF4-FFF2-40B4-BE49-F238E27FC236}">
                <a16:creationId xmlns:a16="http://schemas.microsoft.com/office/drawing/2014/main" id="{18271A1D-FB21-4A1F-9AD9-4191D5C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/>
                <a:ea typeface="微软雅黑"/>
                <a:cs typeface="微软雅黑"/>
              </a:rPr>
              <a:t>Outline</a:t>
            </a:r>
            <a:endParaRPr lang="zh-CN" altLang="en-US" dirty="0"/>
          </a:p>
        </p:txBody>
      </p:sp>
      <p:sp>
        <p:nvSpPr>
          <p:cNvPr id="72" name="内容占位符 2">
            <a:extLst>
              <a:ext uri="{FF2B5EF4-FFF2-40B4-BE49-F238E27FC236}">
                <a16:creationId xmlns:a16="http://schemas.microsoft.com/office/drawing/2014/main" id="{1C7CBCFE-1C01-4922-9CF9-C83F4964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73" y="1015902"/>
            <a:ext cx="8559552" cy="5551154"/>
          </a:xfrm>
        </p:spPr>
        <p:txBody>
          <a:bodyPr/>
          <a:lstStyle/>
          <a:p>
            <a:r>
              <a:rPr lang="en-US" altLang="zh-CN" sz="3200" dirty="0">
                <a:solidFill>
                  <a:srgbClr val="443BFF"/>
                </a:solidFill>
                <a:latin typeface="微软雅黑"/>
                <a:ea typeface="微软雅黑"/>
              </a:rPr>
              <a:t>Background &amp; Motivation</a:t>
            </a:r>
          </a:p>
          <a:p>
            <a:pPr lvl="1"/>
            <a:r>
              <a:rPr lang="en-US" altLang="zh-CN" sz="2400" dirty="0">
                <a:solidFill>
                  <a:srgbClr val="443BFF"/>
                </a:solidFill>
                <a:latin typeface="微软雅黑"/>
                <a:ea typeface="微软雅黑"/>
              </a:rPr>
              <a:t>GPU Execution Model</a:t>
            </a:r>
          </a:p>
          <a:p>
            <a:pPr lvl="1"/>
            <a:r>
              <a:rPr lang="en-US" altLang="zh-CN" sz="2400" dirty="0">
                <a:solidFill>
                  <a:srgbClr val="443BFF"/>
                </a:solidFill>
                <a:latin typeface="微软雅黑"/>
                <a:ea typeface="微软雅黑"/>
              </a:rPr>
              <a:t>Task Consolidation &amp; Characterization</a:t>
            </a:r>
          </a:p>
          <a:p>
            <a:r>
              <a:rPr lang="en-US" altLang="zh-CN" sz="3200" dirty="0" err="1">
                <a:latin typeface="微软雅黑"/>
                <a:ea typeface="微软雅黑"/>
                <a:cs typeface="微软雅黑"/>
              </a:rPr>
              <a:t>SMQoS</a:t>
            </a:r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 Methodology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Design Overview</a:t>
            </a:r>
          </a:p>
          <a:p>
            <a:pPr lvl="1"/>
            <a:r>
              <a:rPr lang="en-US" altLang="zh-CN" sz="2400" kern="1200" dirty="0"/>
              <a:t>SM Allocation Algorithms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Evaluation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Experimental Setup</a:t>
            </a:r>
          </a:p>
          <a:p>
            <a:pPr lvl="1"/>
            <a:r>
              <a:rPr lang="en-US" altLang="zh-CN" sz="2400" dirty="0" err="1">
                <a:latin typeface="微软雅黑"/>
                <a:ea typeface="微软雅黑"/>
                <a:cs typeface="微软雅黑"/>
              </a:rPr>
              <a:t>SMQoS</a:t>
            </a:r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 Performance</a:t>
            </a:r>
          </a:p>
          <a:p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Related</a:t>
            </a:r>
            <a:r>
              <a:rPr lang="zh-CN" altLang="en-US" sz="3200" dirty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Work</a:t>
            </a:r>
          </a:p>
          <a:p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Conclusion</a:t>
            </a:r>
            <a:endParaRPr lang="zh-CN" altLang="en-US" sz="3200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242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24"/>
    </mc:Choice>
    <mc:Fallback xmlns="">
      <p:transition spd="slow" advTm="1742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标题 95">
            <a:extLst>
              <a:ext uri="{FF2B5EF4-FFF2-40B4-BE49-F238E27FC236}">
                <a16:creationId xmlns:a16="http://schemas.microsoft.com/office/drawing/2014/main" id="{18271A1D-FB21-4A1F-9AD9-4191D5C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/>
                <a:ea typeface="微软雅黑"/>
                <a:cs typeface="微软雅黑"/>
              </a:rPr>
              <a:t>Outline</a:t>
            </a:r>
            <a:endParaRPr lang="zh-CN" altLang="en-US" dirty="0"/>
          </a:p>
        </p:txBody>
      </p:sp>
      <p:sp>
        <p:nvSpPr>
          <p:cNvPr id="72" name="内容占位符 2">
            <a:extLst>
              <a:ext uri="{FF2B5EF4-FFF2-40B4-BE49-F238E27FC236}">
                <a16:creationId xmlns:a16="http://schemas.microsoft.com/office/drawing/2014/main" id="{1C7CBCFE-1C01-4922-9CF9-C83F4964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73" y="1015902"/>
            <a:ext cx="8559552" cy="5551154"/>
          </a:xfrm>
        </p:spPr>
        <p:txBody>
          <a:bodyPr/>
          <a:lstStyle/>
          <a:p>
            <a:r>
              <a:rPr lang="en-US" altLang="zh-CN" sz="3200" dirty="0">
                <a:latin typeface="微软雅黑"/>
                <a:ea typeface="微软雅黑"/>
              </a:rPr>
              <a:t>Background &amp; Motivation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</a:rPr>
              <a:t>GPU Execution Model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</a:rPr>
              <a:t>Task Consolidation &amp; Characterization</a:t>
            </a:r>
          </a:p>
          <a:p>
            <a:r>
              <a:rPr lang="en-US" altLang="zh-CN" sz="3200" dirty="0" err="1">
                <a:latin typeface="微软雅黑"/>
                <a:ea typeface="微软雅黑"/>
                <a:cs typeface="微软雅黑"/>
              </a:rPr>
              <a:t>SMQoS</a:t>
            </a:r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 Methodology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Design Overview</a:t>
            </a:r>
          </a:p>
          <a:p>
            <a:pPr lvl="1"/>
            <a:r>
              <a:rPr lang="en-US" altLang="zh-CN" sz="2400" kern="1200" dirty="0"/>
              <a:t>SM Allocation Algorithms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r>
              <a:rPr lang="en-US" altLang="zh-CN" sz="3200" dirty="0">
                <a:solidFill>
                  <a:srgbClr val="443BFF"/>
                </a:solidFill>
                <a:latin typeface="微软雅黑"/>
                <a:ea typeface="微软雅黑"/>
                <a:cs typeface="微软雅黑"/>
              </a:rPr>
              <a:t>Evaluation</a:t>
            </a:r>
          </a:p>
          <a:p>
            <a:pPr lvl="1"/>
            <a:r>
              <a:rPr lang="en-US" altLang="zh-CN" sz="2400" dirty="0">
                <a:solidFill>
                  <a:srgbClr val="443BFF"/>
                </a:solidFill>
                <a:latin typeface="微软雅黑"/>
                <a:ea typeface="微软雅黑"/>
                <a:cs typeface="微软雅黑"/>
              </a:rPr>
              <a:t>Experimental Setup</a:t>
            </a:r>
          </a:p>
          <a:p>
            <a:pPr lvl="1"/>
            <a:r>
              <a:rPr lang="en-US" altLang="zh-CN" sz="2400" dirty="0" err="1">
                <a:solidFill>
                  <a:srgbClr val="443BFF"/>
                </a:solidFill>
                <a:latin typeface="微软雅黑"/>
                <a:ea typeface="微软雅黑"/>
                <a:cs typeface="微软雅黑"/>
              </a:rPr>
              <a:t>SMQoS</a:t>
            </a:r>
            <a:r>
              <a:rPr lang="en-US" altLang="zh-CN" sz="2400" dirty="0">
                <a:solidFill>
                  <a:srgbClr val="443BFF"/>
                </a:solidFill>
                <a:latin typeface="微软雅黑"/>
                <a:ea typeface="微软雅黑"/>
                <a:cs typeface="微软雅黑"/>
              </a:rPr>
              <a:t> Performance</a:t>
            </a:r>
          </a:p>
          <a:p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Related</a:t>
            </a:r>
            <a:r>
              <a:rPr lang="zh-CN" altLang="en-US" sz="3200" dirty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Work</a:t>
            </a:r>
          </a:p>
          <a:p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Conclusion</a:t>
            </a:r>
            <a:endParaRPr lang="zh-CN" altLang="en-US" sz="3200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5163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24"/>
    </mc:Choice>
    <mc:Fallback xmlns="">
      <p:transition spd="slow" advTm="662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标题 95">
            <a:extLst>
              <a:ext uri="{FF2B5EF4-FFF2-40B4-BE49-F238E27FC236}">
                <a16:creationId xmlns:a16="http://schemas.microsoft.com/office/drawing/2014/main" id="{18271A1D-FB21-4A1F-9AD9-4191D5C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Setup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3776EF-4269-44E0-936A-FEBB0E0BB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855" y="1099458"/>
            <a:ext cx="7229278" cy="441267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1D7E250-323F-4AA0-BA08-BB21BFF3318A}"/>
              </a:ext>
            </a:extLst>
          </p:cNvPr>
          <p:cNvSpPr txBox="1"/>
          <p:nvPr/>
        </p:nvSpPr>
        <p:spPr>
          <a:xfrm>
            <a:off x="843148" y="5644366"/>
            <a:ext cx="10355283" cy="7429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n-US" altLang="zh-CN" sz="2000" dirty="0">
                <a:solidFill>
                  <a:schemeClr val="tx1"/>
                </a:solidFill>
              </a:rPr>
              <a:t>We use </a:t>
            </a:r>
            <a:r>
              <a:rPr lang="en-US" altLang="zh-CN" sz="2000" dirty="0">
                <a:solidFill>
                  <a:srgbClr val="FF0000"/>
                </a:solidFill>
              </a:rPr>
              <a:t>GPGPU-Sim</a:t>
            </a:r>
            <a:r>
              <a:rPr lang="en-US" altLang="zh-CN" sz="2000" dirty="0">
                <a:solidFill>
                  <a:schemeClr val="tx1"/>
                </a:solidFill>
              </a:rPr>
              <a:t> to evaluate </a:t>
            </a:r>
            <a:r>
              <a:rPr lang="en-US" altLang="zh-CN" sz="2000" i="1" dirty="0" err="1">
                <a:solidFill>
                  <a:schemeClr val="tx1"/>
                </a:solidFill>
              </a:rPr>
              <a:t>SMQoS</a:t>
            </a:r>
            <a:r>
              <a:rPr lang="en-US" altLang="zh-CN" sz="2000" dirty="0">
                <a:solidFill>
                  <a:schemeClr val="tx1"/>
                </a:solidFill>
              </a:rPr>
              <a:t>. We select two tasks to </a:t>
            </a:r>
            <a:r>
              <a:rPr lang="en-US" altLang="zh-CN" sz="2000" dirty="0">
                <a:solidFill>
                  <a:srgbClr val="FF0000"/>
                </a:solidFill>
              </a:rPr>
              <a:t>co-run</a:t>
            </a:r>
            <a:r>
              <a:rPr lang="en-US" altLang="zh-CN" sz="2000" dirty="0">
                <a:solidFill>
                  <a:schemeClr val="tx1"/>
                </a:solidFill>
              </a:rPr>
              <a:t> as a task mix, which consists of one </a:t>
            </a:r>
            <a:r>
              <a:rPr lang="en-US" altLang="zh-CN" sz="2000" dirty="0">
                <a:solidFill>
                  <a:srgbClr val="FF0000"/>
                </a:solidFill>
              </a:rPr>
              <a:t>LS</a:t>
            </a:r>
            <a:r>
              <a:rPr lang="en-US" altLang="zh-CN" sz="2000" dirty="0">
                <a:solidFill>
                  <a:schemeClr val="tx1"/>
                </a:solidFill>
              </a:rPr>
              <a:t> task and one </a:t>
            </a:r>
            <a:r>
              <a:rPr lang="en-US" altLang="zh-CN" sz="2000" dirty="0">
                <a:solidFill>
                  <a:srgbClr val="FF0000"/>
                </a:solidFill>
              </a:rPr>
              <a:t>batch</a:t>
            </a:r>
            <a:r>
              <a:rPr lang="en-US" altLang="zh-CN" sz="2000" dirty="0">
                <a:solidFill>
                  <a:schemeClr val="tx1"/>
                </a:solidFill>
              </a:rPr>
              <a:t> task.</a:t>
            </a:r>
          </a:p>
        </p:txBody>
      </p:sp>
    </p:spTree>
    <p:extLst>
      <p:ext uri="{BB962C8B-B14F-4D97-AF65-F5344CB8AC3E}">
        <p14:creationId xmlns:p14="http://schemas.microsoft.com/office/powerpoint/2010/main" val="21083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7"/>
    </mc:Choice>
    <mc:Fallback xmlns="">
      <p:transition spd="slow" advTm="2500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标题 95">
            <a:extLst>
              <a:ext uri="{FF2B5EF4-FFF2-40B4-BE49-F238E27FC236}">
                <a16:creationId xmlns:a16="http://schemas.microsoft.com/office/drawing/2014/main" id="{18271A1D-FB21-4A1F-9AD9-4191D5C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QoS Metrics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68C1B5AE-8B78-4AF8-A0E9-A051931102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3366" y="1130077"/>
                <a:ext cx="11195075" cy="4861149"/>
              </a:xfrm>
            </p:spPr>
            <p:txBody>
              <a:bodyPr/>
              <a:lstStyle/>
              <a:p>
                <a:r>
                  <a:rPr lang="en-US" altLang="zh-CN" dirty="0"/>
                  <a:t>Task co-running</a:t>
                </a:r>
                <a:endParaRPr lang="en-US" altLang="zh-CN" baseline="-25000" dirty="0"/>
              </a:p>
              <a:p>
                <a:pPr lvl="1"/>
                <a:r>
                  <a:rPr lang="en-US" altLang="zh-CN" dirty="0"/>
                  <a:t>Divided based on the computing characteristics of task mixes.</a:t>
                </a:r>
              </a:p>
              <a:p>
                <a:pPr lvl="1"/>
                <a:r>
                  <a:rPr lang="en-US" altLang="zh-CN" dirty="0"/>
                  <a:t>CI-CI, CI-MI, MI-CI and MI-MI. 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𝑄𝑜𝑆</m:t>
                    </m:r>
                    <m:r>
                      <a:rPr lang="en-US" altLang="zh-CN" sz="2800" i="1" baseline="-25000" dirty="0" err="1">
                        <a:latin typeface="Cambria Math" panose="02040503050406030204" pitchFamily="18" charset="0"/>
                      </a:rPr>
                      <m:t>𝑟𝑒𝑎𝑐h</m:t>
                    </m:r>
                  </m:oMath>
                </a14:m>
                <a:endParaRPr lang="en-US" altLang="zh-CN" sz="2800" baseline="-25000" dirty="0"/>
              </a:p>
              <a:p>
                <a:pPr lvl="1"/>
                <a:r>
                  <a:rPr lang="en-US" altLang="zh-CN" dirty="0"/>
                  <a:t>The percentage of QoS targets that are reached.</a:t>
                </a:r>
              </a:p>
              <a:p>
                <a:pPr lvl="1"/>
                <a:r>
                  <a:rPr lang="en-US" altLang="zh-CN" dirty="0"/>
                  <a:t>Defined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𝑆𝑢𝑐𝑒𝑠𝑠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𝐶𝑎𝑠𝑒𝑠</m:t>
                        </m:r>
                      </m:num>
                      <m:den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𝐶𝑎𝑠𝑒𝑠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𝐼𝑃𝐶</m:t>
                    </m:r>
                    <m:r>
                      <a:rPr lang="en-US" altLang="zh-CN" sz="2800" i="1" baseline="-25000" dirty="0" err="1">
                        <a:latin typeface="Cambria Math" panose="02040503050406030204" pitchFamily="18" charset="0"/>
                      </a:rPr>
                      <m:t>𝑡𝑎𝑟𝑔𝑒𝑡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2800" i="1" dirty="0"/>
              </a:p>
              <a:p>
                <a:pPr lvl="1"/>
                <a:r>
                  <a:rPr lang="en-US" altLang="zh-CN" dirty="0"/>
                  <a:t>The percentage (specified by the QoS policy) of IPC when the LS task runs isolated (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𝑃𝐶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</a:rPr>
                      <m:t>𝑖𝑠𝑜𝑙𝑎𝑡𝑒𝑑</m:t>
                    </m:r>
                  </m:oMath>
                </a14:m>
                <a:r>
                  <a:rPr lang="en-US" altLang="zh-CN" dirty="0"/>
                  <a:t>)  .</a:t>
                </a:r>
              </a:p>
              <a:p>
                <a:pPr lvl="1"/>
                <a:r>
                  <a:rPr lang="en-US" altLang="zh-CN" dirty="0"/>
                  <a:t>The QoS policy ranges from </a:t>
                </a:r>
                <a:r>
                  <a:rPr lang="en-US" altLang="zh-CN" i="1" dirty="0">
                    <a:latin typeface="Cambria Math" panose="02040503050406030204" pitchFamily="18" charset="0"/>
                  </a:rPr>
                  <a:t>80% </a:t>
                </a:r>
                <a:r>
                  <a:rPr lang="en-US" altLang="zh-CN" dirty="0"/>
                  <a:t>to </a:t>
                </a:r>
                <a:r>
                  <a:rPr lang="en-US" altLang="zh-CN" i="1" dirty="0">
                    <a:latin typeface="Cambria Math" panose="02040503050406030204" pitchFamily="18" charset="0"/>
                  </a:rPr>
                  <a:t>95%</a:t>
                </a:r>
                <a:r>
                  <a:rPr lang="en-US" altLang="zh-CN" dirty="0"/>
                  <a:t>, with a stride of </a:t>
                </a:r>
                <a:r>
                  <a:rPr lang="en-US" altLang="zh-CN" i="1" dirty="0">
                    <a:latin typeface="Cambria Math" panose="02040503050406030204" pitchFamily="18" charset="0"/>
                  </a:rPr>
                  <a:t>5%</a:t>
                </a:r>
                <a:r>
                  <a:rPr lang="en-US" altLang="zh-CN" dirty="0"/>
                  <a:t>.</a:t>
                </a:r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2">
                <a:extLst>
                  <a:ext uri="{FF2B5EF4-FFF2-40B4-BE49-F238E27FC236}">
                    <a16:creationId xmlns:a16="http://schemas.microsoft.com/office/drawing/2014/main" id="{68C1B5AE-8B78-4AF8-A0E9-A05193110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3366" y="1130077"/>
                <a:ext cx="11195075" cy="4861149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25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5"/>
    </mc:Choice>
    <mc:Fallback xmlns="">
      <p:transition spd="slow" advTm="3697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7D559B-E6C4-4B0C-9391-DE85D7B4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SMQoS</a:t>
            </a:r>
            <a:r>
              <a:rPr lang="en-US" altLang="zh-CN" dirty="0"/>
              <a:t> Performance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E34126EA-7822-4191-AAF8-CEC3A177EBA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95649" y="5145445"/>
                <a:ext cx="10640292" cy="1146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93FFF"/>
                  </a:buClr>
                  <a:buSzPct val="60000"/>
                  <a:buFont typeface="Wingdings" pitchFamily="2" charset="2"/>
                  <a:buChar char="n"/>
                  <a:defRPr kumimoji="1" lang="zh-CN" altLang="en-US" sz="2400" b="0" cap="none" spc="0" baseline="0" dirty="0" smtClean="0">
                    <a:ln w="90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/>
                    <a:latin typeface="Microsoft YaHei" charset="-122"/>
                    <a:ea typeface="Microsoft YaHei" charset="-122"/>
                    <a:cs typeface="Microsoft YaHei" charset="-122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93FFF"/>
                  </a:buClr>
                  <a:buSzPct val="55000"/>
                  <a:buFont typeface="Wingdings" pitchFamily="2" charset="2"/>
                  <a:buChar char="n"/>
                  <a:defRPr kumimoji="1" lang="zh-CN" altLang="en-US" sz="2000" b="0" cap="none" spc="0" baseline="0" dirty="0" smtClean="0">
                    <a:ln w="90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/>
                    <a:latin typeface="Microsoft YaHei" charset="-122"/>
                    <a:ea typeface="Microsoft YaHei" charset="-122"/>
                    <a:cs typeface="Microsoft YaHei" charset="-122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93FFF"/>
                  </a:buClr>
                  <a:buSzPct val="50000"/>
                  <a:buFont typeface="Wingdings" pitchFamily="2" charset="2"/>
                  <a:buChar char="n"/>
                  <a:defRPr kumimoji="1" lang="zh-CN" altLang="en-US" sz="2000" b="0" cap="none" spc="0" baseline="0" dirty="0" smtClean="0">
                    <a:ln w="90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/>
                    <a:latin typeface="Microsoft YaHei" charset="-122"/>
                    <a:ea typeface="Microsoft YaHei" charset="-122"/>
                    <a:cs typeface="Microsoft YaHei" charset="-122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93FFF"/>
                  </a:buClr>
                  <a:buSzPct val="55000"/>
                  <a:buFont typeface="Wingdings" pitchFamily="2" charset="2"/>
                  <a:buChar char="n"/>
                  <a:defRPr kumimoji="1" lang="zh-CN" altLang="en-US" sz="2000" b="0" cap="none" spc="0" baseline="0" dirty="0" smtClean="0">
                    <a:ln w="90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/>
                    <a:latin typeface="Microsoft YaHei" charset="-122"/>
                    <a:ea typeface="Microsoft YaHei" charset="-122"/>
                    <a:cs typeface="Microsoft YaHei" charset="-122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193FFF"/>
                  </a:buClr>
                  <a:buSzPct val="50000"/>
                  <a:buFont typeface="Wingdings" pitchFamily="2" charset="2"/>
                  <a:buChar char="n"/>
                  <a:defRPr kumimoji="1" lang="zh-CN" altLang="en-US" sz="2000" b="0" cap="none" spc="0" baseline="0" dirty="0">
                    <a:ln w="9000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tx1"/>
                    </a:solidFill>
                    <a:effectLst/>
                    <a:latin typeface="Microsoft YaHei" charset="-122"/>
                    <a:ea typeface="Microsoft YaHei" charset="-122"/>
                    <a:cs typeface="Microsoft YaHei" charset="-122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algn="just"/>
                <a:r>
                  <a:rPr lang="en-US" altLang="zh-CN" sz="2000" kern="0" dirty="0"/>
                  <a:t>the </a:t>
                </a:r>
                <a14:m>
                  <m:oMath xmlns:m="http://schemas.openxmlformats.org/officeDocument/2006/math">
                    <m:r>
                      <a:rPr lang="en-US" altLang="zh-CN" sz="2000" i="1" kern="0" dirty="0">
                        <a:latin typeface="Cambria Math" panose="02040503050406030204" pitchFamily="18" charset="0"/>
                      </a:rPr>
                      <m:t>𝑄𝑜𝑆</m:t>
                    </m:r>
                    <m:r>
                      <a:rPr lang="en-US" altLang="zh-CN" sz="2000" i="1" kern="0" baseline="-25000" dirty="0" err="1">
                        <a:latin typeface="Cambria Math" panose="02040503050406030204" pitchFamily="18" charset="0"/>
                      </a:rPr>
                      <m:t>𝑟𝑒𝑎𝑐h</m:t>
                    </m:r>
                  </m:oMath>
                </a14:m>
                <a:r>
                  <a:rPr lang="en-US" altLang="zh-CN" sz="2000" kern="0" dirty="0"/>
                  <a:t> of </a:t>
                </a:r>
                <a:r>
                  <a:rPr lang="en-US" altLang="zh-CN" sz="2000" i="1" kern="0" dirty="0" err="1"/>
                  <a:t>SMQoS</a:t>
                </a:r>
                <a:r>
                  <a:rPr lang="en-US" altLang="zh-CN" sz="2000" kern="0" dirty="0"/>
                  <a:t> under all cases is </a:t>
                </a:r>
                <a:r>
                  <a:rPr lang="en-US" altLang="zh-CN" sz="2000" i="1" kern="0" dirty="0">
                    <a:latin typeface="Cambria Math" panose="02040503050406030204" pitchFamily="18" charset="0"/>
                  </a:rPr>
                  <a:t>92.4%</a:t>
                </a:r>
                <a:endParaRPr lang="en-US" altLang="zh-CN" sz="2000" i="1" kern="0" dirty="0"/>
              </a:p>
              <a:p>
                <a:pPr algn="just"/>
                <a:r>
                  <a:rPr lang="en-US" altLang="zh-CN" sz="2000" i="1" kern="0" dirty="0" err="1"/>
                  <a:t>SMQoS</a:t>
                </a:r>
                <a:r>
                  <a:rPr lang="en-US" altLang="zh-CN" sz="2000" kern="0" dirty="0"/>
                  <a:t> enables </a:t>
                </a:r>
                <a:r>
                  <a:rPr lang="en-US" altLang="zh-CN" sz="2000" i="1" kern="0" dirty="0">
                    <a:latin typeface="Cambria Math" panose="02040503050406030204" pitchFamily="18" charset="0"/>
                  </a:rPr>
                  <a:t>2.27%</a:t>
                </a:r>
                <a:r>
                  <a:rPr lang="en-US" altLang="zh-CN" sz="2000" kern="0" dirty="0"/>
                  <a:t> and </a:t>
                </a:r>
                <a:r>
                  <a:rPr lang="en-US" altLang="zh-CN" sz="2000" i="1" kern="0" dirty="0">
                    <a:latin typeface="Cambria Math" panose="02040503050406030204" pitchFamily="18" charset="0"/>
                  </a:rPr>
                  <a:t>7.58% </a:t>
                </a:r>
                <a:r>
                  <a:rPr lang="en-US" altLang="zh-CN" sz="2000" kern="0" dirty="0"/>
                  <a:t>more task co-</a:t>
                </a:r>
                <a:r>
                  <a:rPr lang="en-US" altLang="zh-CN" sz="2000" kern="0" dirty="0" err="1"/>
                  <a:t>runnings</a:t>
                </a:r>
                <a:r>
                  <a:rPr lang="en-US" altLang="zh-CN" sz="2000" kern="0" dirty="0"/>
                  <a:t> reach the QoS target (</a:t>
                </a:r>
                <a:r>
                  <a:rPr lang="en-US" altLang="zh-CN" sz="2000" i="1" kern="0" dirty="0">
                    <a:latin typeface="Cambria Math" panose="02040503050406030204" pitchFamily="18" charset="0"/>
                  </a:rPr>
                  <a:t>95%</a:t>
                </a:r>
                <a:r>
                  <a:rPr lang="en-US" altLang="zh-CN" sz="2000" kern="0" dirty="0"/>
                  <a:t> QoS policy)</a:t>
                </a:r>
                <a:r>
                  <a:rPr lang="en-US" altLang="zh-CN" kern="0" dirty="0"/>
                  <a:t>       </a:t>
                </a:r>
                <a:r>
                  <a:rPr lang="en-US" altLang="zh-CN" sz="1600" kern="0" dirty="0"/>
                  <a:t> </a:t>
                </a:r>
              </a:p>
            </p:txBody>
          </p:sp>
        </mc:Choice>
        <mc:Fallback xmlns="">
          <p:sp>
            <p:nvSpPr>
              <p:cNvPr id="10" name="内容占位符 2">
                <a:extLst>
                  <a:ext uri="{FF2B5EF4-FFF2-40B4-BE49-F238E27FC236}">
                    <a16:creationId xmlns:a16="http://schemas.microsoft.com/office/drawing/2014/main" id="{E34126EA-7822-4191-AAF8-CEC3A177E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5649" y="5145445"/>
                <a:ext cx="10640292" cy="11464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A82645C3-2A39-41B0-A5CF-7663C8A90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292266"/>
              </p:ext>
            </p:extLst>
          </p:nvPr>
        </p:nvGraphicFramePr>
        <p:xfrm>
          <a:off x="331299" y="988007"/>
          <a:ext cx="11425270" cy="418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椭圆 6">
            <a:extLst>
              <a:ext uri="{FF2B5EF4-FFF2-40B4-BE49-F238E27FC236}">
                <a16:creationId xmlns:a16="http://schemas.microsoft.com/office/drawing/2014/main" id="{2D56B55A-F997-42B8-8879-0177CA92A4C2}"/>
              </a:ext>
            </a:extLst>
          </p:cNvPr>
          <p:cNvSpPr/>
          <p:nvPr/>
        </p:nvSpPr>
        <p:spPr bwMode="auto">
          <a:xfrm flipV="1">
            <a:off x="9322985" y="2461840"/>
            <a:ext cx="1904552" cy="235341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02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65"/>
    </mc:Choice>
    <mc:Fallback xmlns="">
      <p:transition spd="slow" advTm="34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7D559B-E6C4-4B0C-9391-DE85D7B4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SMQoS</a:t>
            </a:r>
            <a:r>
              <a:rPr lang="en-US" altLang="zh-CN" dirty="0"/>
              <a:t> Performance</a:t>
            </a:r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E34126EA-7822-4191-AAF8-CEC3A177EBAD}"/>
              </a:ext>
            </a:extLst>
          </p:cNvPr>
          <p:cNvSpPr txBox="1">
            <a:spLocks/>
          </p:cNvSpPr>
          <p:nvPr/>
        </p:nvSpPr>
        <p:spPr bwMode="auto">
          <a:xfrm>
            <a:off x="795649" y="5145445"/>
            <a:ext cx="10640292" cy="114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SzPct val="60000"/>
              <a:buFont typeface="Wingdings" pitchFamily="2" charset="2"/>
              <a:buChar char="n"/>
              <a:defRPr kumimoji="1" lang="zh-CN" altLang="en-US" sz="24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SzPct val="55000"/>
              <a:buFont typeface="Wingdings" pitchFamily="2" charset="2"/>
              <a:buChar char="n"/>
              <a:defRPr kumimoji="1" lang="zh-CN" altLang="en-US" sz="20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SzPct val="50000"/>
              <a:buFont typeface="Wingdings" pitchFamily="2" charset="2"/>
              <a:buChar char="n"/>
              <a:defRPr kumimoji="1" lang="zh-CN" altLang="en-US" sz="20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SzPct val="55000"/>
              <a:buFont typeface="Wingdings" pitchFamily="2" charset="2"/>
              <a:buChar char="n"/>
              <a:defRPr kumimoji="1" lang="zh-CN" altLang="en-US" sz="20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SzPct val="50000"/>
              <a:buFont typeface="Wingdings" pitchFamily="2" charset="2"/>
              <a:buChar char="n"/>
              <a:defRPr kumimoji="1" lang="zh-CN" altLang="en-US" sz="2000" b="0" cap="none" spc="0" baseline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en-US" altLang="zh-CN" sz="2000" i="1" kern="0" dirty="0" err="1"/>
              <a:t>SMQoS</a:t>
            </a:r>
            <a:r>
              <a:rPr lang="en-US" altLang="zh-CN" sz="2000" kern="0" dirty="0"/>
              <a:t> achieves the highest throughput in most task mixes</a:t>
            </a:r>
            <a:endParaRPr lang="en-US" altLang="zh-CN" sz="2000" i="1" kern="0" dirty="0"/>
          </a:p>
          <a:p>
            <a:pPr algn="just"/>
            <a:r>
              <a:rPr lang="en-US" altLang="zh-CN" sz="2000" i="1" kern="0" dirty="0" err="1"/>
              <a:t>SMQoS</a:t>
            </a:r>
            <a:r>
              <a:rPr lang="en-US" altLang="zh-CN" sz="2000" i="1" kern="0" dirty="0"/>
              <a:t> </a:t>
            </a:r>
            <a:r>
              <a:rPr lang="en-US" altLang="zh-CN" sz="2000" kern="0" dirty="0"/>
              <a:t>achieves </a:t>
            </a:r>
            <a:r>
              <a:rPr lang="en-US" altLang="zh-CN" sz="2000" i="1" kern="0" dirty="0">
                <a:latin typeface="Cambria Math" panose="02040503050406030204" pitchFamily="18" charset="0"/>
              </a:rPr>
              <a:t>23.9%</a:t>
            </a:r>
            <a:r>
              <a:rPr lang="en-US" altLang="zh-CN" sz="2000" kern="0" dirty="0"/>
              <a:t> and </a:t>
            </a:r>
            <a:r>
              <a:rPr lang="en-US" altLang="zh-CN" sz="2000" i="1" kern="0" dirty="0">
                <a:latin typeface="Cambria Math" panose="02040503050406030204" pitchFamily="18" charset="0"/>
              </a:rPr>
              <a:t>32.3%</a:t>
            </a:r>
            <a:r>
              <a:rPr lang="en-US" altLang="zh-CN" sz="2000" kern="0" dirty="0"/>
              <a:t> higher throughput (MI-CI mixes at </a:t>
            </a:r>
            <a:r>
              <a:rPr lang="en-US" altLang="zh-CN" sz="2000" i="1" kern="0" dirty="0">
                <a:latin typeface="Cambria Math" panose="02040503050406030204" pitchFamily="18" charset="0"/>
              </a:rPr>
              <a:t>80%</a:t>
            </a:r>
            <a:r>
              <a:rPr lang="en-US" altLang="zh-CN" sz="2000" kern="0" dirty="0"/>
              <a:t> QoS policy)</a:t>
            </a:r>
            <a:endParaRPr lang="en-US" altLang="zh-CN" sz="1600" kern="0" dirty="0"/>
          </a:p>
        </p:txBody>
      </p:sp>
      <p:grpSp>
        <p:nvGrpSpPr>
          <p:cNvPr id="6" name="组 1">
            <a:extLst>
              <a:ext uri="{FF2B5EF4-FFF2-40B4-BE49-F238E27FC236}">
                <a16:creationId xmlns:a16="http://schemas.microsoft.com/office/drawing/2014/main" id="{CE6A7747-4D60-492E-9614-AEBDA837A5FF}"/>
              </a:ext>
            </a:extLst>
          </p:cNvPr>
          <p:cNvGrpSpPr/>
          <p:nvPr/>
        </p:nvGrpSpPr>
        <p:grpSpPr>
          <a:xfrm>
            <a:off x="427515" y="1017389"/>
            <a:ext cx="11425269" cy="4382384"/>
            <a:chOff x="-1355681" y="-1718095"/>
            <a:chExt cx="13285546" cy="7200000"/>
          </a:xfrm>
        </p:grpSpPr>
        <p:graphicFrame>
          <p:nvGraphicFramePr>
            <p:cNvPr id="7" name="图表 6">
              <a:extLst>
                <a:ext uri="{FF2B5EF4-FFF2-40B4-BE49-F238E27FC236}">
                  <a16:creationId xmlns:a16="http://schemas.microsoft.com/office/drawing/2014/main" id="{D056393E-5374-42B1-9812-8AC21292D8C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82829860"/>
                </p:ext>
              </p:extLst>
            </p:nvPr>
          </p:nvGraphicFramePr>
          <p:xfrm>
            <a:off x="-1355681" y="-1718095"/>
            <a:ext cx="13285546" cy="72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F77072B-FD6C-4939-BA05-A2518A82F23C}"/>
                </a:ext>
              </a:extLst>
            </p:cNvPr>
            <p:cNvCxnSpPr>
              <a:cxnSpLocks/>
            </p:cNvCxnSpPr>
            <p:nvPr/>
          </p:nvCxnSpPr>
          <p:spPr>
            <a:xfrm>
              <a:off x="2839208" y="-1405598"/>
              <a:ext cx="0" cy="5010501"/>
            </a:xfrm>
            <a:prstGeom prst="line">
              <a:avLst/>
            </a:prstGeom>
            <a:ln w="254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744F26F-B033-40A0-86FA-3E462C57CEF7}"/>
                </a:ext>
              </a:extLst>
            </p:cNvPr>
            <p:cNvSpPr txBox="1"/>
            <p:nvPr/>
          </p:nvSpPr>
          <p:spPr>
            <a:xfrm>
              <a:off x="1103709" y="-990019"/>
              <a:ext cx="2400377" cy="60679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CI-CI Mixes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26FF264-935C-48BE-9929-C201EE55828B}"/>
                </a:ext>
              </a:extLst>
            </p:cNvPr>
            <p:cNvSpPr txBox="1"/>
            <p:nvPr/>
          </p:nvSpPr>
          <p:spPr>
            <a:xfrm>
              <a:off x="3071111" y="-948040"/>
              <a:ext cx="2071860" cy="60679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CI-MI Mixes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73A9A35-539D-41C8-A55F-5552F5EF3225}"/>
                </a:ext>
              </a:extLst>
            </p:cNvPr>
            <p:cNvSpPr txBox="1"/>
            <p:nvPr/>
          </p:nvSpPr>
          <p:spPr>
            <a:xfrm>
              <a:off x="6829743" y="-948040"/>
              <a:ext cx="2211197" cy="60679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MI-CI Mixes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0292589-E259-4938-AECB-830BA97C4940}"/>
                </a:ext>
              </a:extLst>
            </p:cNvPr>
            <p:cNvSpPr txBox="1"/>
            <p:nvPr/>
          </p:nvSpPr>
          <p:spPr>
            <a:xfrm>
              <a:off x="8939262" y="-948040"/>
              <a:ext cx="2265294" cy="60679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MI-MI Mixes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395346C-4497-4E2E-BC6A-52DFFC59A548}"/>
              </a:ext>
            </a:extLst>
          </p:cNvPr>
          <p:cNvCxnSpPr>
            <a:cxnSpLocks/>
          </p:cNvCxnSpPr>
          <p:nvPr/>
        </p:nvCxnSpPr>
        <p:spPr>
          <a:xfrm>
            <a:off x="9151308" y="1208491"/>
            <a:ext cx="0" cy="3049714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14F82D1-377D-4762-90EA-E20E83A748E1}"/>
              </a:ext>
            </a:extLst>
          </p:cNvPr>
          <p:cNvCxnSpPr>
            <a:cxnSpLocks/>
          </p:cNvCxnSpPr>
          <p:nvPr/>
        </p:nvCxnSpPr>
        <p:spPr>
          <a:xfrm>
            <a:off x="6586242" y="1413040"/>
            <a:ext cx="0" cy="2844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id="{4B1E33EE-6683-47C0-B765-D796DA54F96C}"/>
              </a:ext>
            </a:extLst>
          </p:cNvPr>
          <p:cNvSpPr/>
          <p:nvPr/>
        </p:nvSpPr>
        <p:spPr bwMode="auto">
          <a:xfrm flipV="1">
            <a:off x="6481312" y="1347907"/>
            <a:ext cx="738438" cy="337399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485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42"/>
    </mc:Choice>
    <mc:Fallback xmlns="">
      <p:transition spd="slow" advTm="301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7D559B-E6C4-4B0C-9391-DE85D7B4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SMQoS</a:t>
            </a:r>
            <a:r>
              <a:rPr lang="en-US" altLang="zh-CN" dirty="0"/>
              <a:t> Performance</a:t>
            </a:r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E34126EA-7822-4191-AAF8-CEC3A177EBAD}"/>
              </a:ext>
            </a:extLst>
          </p:cNvPr>
          <p:cNvSpPr txBox="1">
            <a:spLocks/>
          </p:cNvSpPr>
          <p:nvPr/>
        </p:nvSpPr>
        <p:spPr bwMode="auto">
          <a:xfrm>
            <a:off x="795649" y="5287949"/>
            <a:ext cx="10640292" cy="114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SzPct val="60000"/>
              <a:buFont typeface="Wingdings" pitchFamily="2" charset="2"/>
              <a:buChar char="n"/>
              <a:defRPr kumimoji="1" lang="zh-CN" altLang="en-US" sz="24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SzPct val="55000"/>
              <a:buFont typeface="Wingdings" pitchFamily="2" charset="2"/>
              <a:buChar char="n"/>
              <a:defRPr kumimoji="1" lang="zh-CN" altLang="en-US" sz="20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SzPct val="50000"/>
              <a:buFont typeface="Wingdings" pitchFamily="2" charset="2"/>
              <a:buChar char="n"/>
              <a:defRPr kumimoji="1" lang="zh-CN" altLang="en-US" sz="20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SzPct val="55000"/>
              <a:buFont typeface="Wingdings" pitchFamily="2" charset="2"/>
              <a:buChar char="n"/>
              <a:defRPr kumimoji="1" lang="zh-CN" altLang="en-US" sz="20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SzPct val="50000"/>
              <a:buFont typeface="Wingdings" pitchFamily="2" charset="2"/>
              <a:buChar char="n"/>
              <a:defRPr kumimoji="1" lang="zh-CN" altLang="en-US" sz="2000" b="0" cap="none" spc="0" baseline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just"/>
            <a:r>
              <a:rPr lang="en-US" altLang="zh-CN" sz="2000" i="1" kern="0" dirty="0" err="1"/>
              <a:t>SMQoS</a:t>
            </a:r>
            <a:r>
              <a:rPr lang="en-US" altLang="zh-CN" sz="2000" kern="0" dirty="0"/>
              <a:t> consumes less power when both the tasks are MI</a:t>
            </a:r>
            <a:endParaRPr lang="en-US" altLang="zh-CN" sz="2000" i="1" kern="0" dirty="0"/>
          </a:p>
          <a:p>
            <a:pPr algn="just"/>
            <a:r>
              <a:rPr lang="en-US" altLang="zh-CN" sz="2000" i="1" kern="0" dirty="0" err="1"/>
              <a:t>SMQoS</a:t>
            </a:r>
            <a:r>
              <a:rPr lang="en-US" altLang="zh-CN" sz="2000" i="1" kern="0" dirty="0"/>
              <a:t> </a:t>
            </a:r>
            <a:r>
              <a:rPr lang="en-US" altLang="zh-CN" sz="2000" kern="0" dirty="0"/>
              <a:t>consumes </a:t>
            </a:r>
            <a:r>
              <a:rPr lang="en-US" altLang="zh-CN" sz="2000" i="1" kern="0" dirty="0">
                <a:latin typeface="Cambria Math" panose="02040503050406030204" pitchFamily="18" charset="0"/>
              </a:rPr>
              <a:t>25.7%</a:t>
            </a:r>
            <a:r>
              <a:rPr lang="en-US" altLang="zh-CN" sz="2000" kern="0" dirty="0"/>
              <a:t> and </a:t>
            </a:r>
            <a:r>
              <a:rPr lang="en-US" altLang="zh-CN" sz="2000" i="1" kern="0" dirty="0">
                <a:latin typeface="Cambria Math" panose="02040503050406030204" pitchFamily="18" charset="0"/>
              </a:rPr>
              <a:t>10.1%</a:t>
            </a:r>
            <a:r>
              <a:rPr lang="en-US" altLang="zh-CN" sz="2000" kern="0" dirty="0"/>
              <a:t> less power (MI-MI mixes at </a:t>
            </a:r>
            <a:r>
              <a:rPr lang="en-US" altLang="zh-CN" sz="2000" i="1" kern="0" dirty="0">
                <a:latin typeface="Cambria Math" panose="02040503050406030204" pitchFamily="18" charset="0"/>
              </a:rPr>
              <a:t>85%</a:t>
            </a:r>
            <a:r>
              <a:rPr lang="en-US" altLang="zh-CN" sz="2000" kern="0" dirty="0"/>
              <a:t> QoS policy)</a:t>
            </a:r>
            <a:endParaRPr lang="en-US" altLang="zh-CN" sz="1600" kern="0" dirty="0"/>
          </a:p>
        </p:txBody>
      </p:sp>
      <p:grpSp>
        <p:nvGrpSpPr>
          <p:cNvPr id="16" name="组 1">
            <a:extLst>
              <a:ext uri="{FF2B5EF4-FFF2-40B4-BE49-F238E27FC236}">
                <a16:creationId xmlns:a16="http://schemas.microsoft.com/office/drawing/2014/main" id="{2EA62F0B-7AF8-498D-9449-8AA0189E3AC6}"/>
              </a:ext>
            </a:extLst>
          </p:cNvPr>
          <p:cNvGrpSpPr/>
          <p:nvPr/>
        </p:nvGrpSpPr>
        <p:grpSpPr>
          <a:xfrm>
            <a:off x="-95000" y="896976"/>
            <a:ext cx="12017829" cy="4508357"/>
            <a:chOff x="-4578266" y="-1370838"/>
            <a:chExt cx="12937313" cy="4320000"/>
          </a:xfrm>
        </p:grpSpPr>
        <p:graphicFrame>
          <p:nvGraphicFramePr>
            <p:cNvPr id="17" name="图表 16">
              <a:extLst>
                <a:ext uri="{FF2B5EF4-FFF2-40B4-BE49-F238E27FC236}">
                  <a16:creationId xmlns:a16="http://schemas.microsoft.com/office/drawing/2014/main" id="{3FDE0C79-664D-4349-8469-A4EB4165809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6796195"/>
                </p:ext>
              </p:extLst>
            </p:nvPr>
          </p:nvGraphicFramePr>
          <p:xfrm>
            <a:off x="-4578266" y="-1370838"/>
            <a:ext cx="12937313" cy="432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857D5A4-FEA3-4149-8A60-096B45335489}"/>
                </a:ext>
              </a:extLst>
            </p:cNvPr>
            <p:cNvSpPr txBox="1"/>
            <p:nvPr/>
          </p:nvSpPr>
          <p:spPr>
            <a:xfrm>
              <a:off x="-1915698" y="-652234"/>
              <a:ext cx="2254331" cy="35390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CI-CI Mixes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E09D81E-EF91-434A-A060-CEEA690125D3}"/>
                </a:ext>
              </a:extLst>
            </p:cNvPr>
            <p:cNvSpPr txBox="1"/>
            <p:nvPr/>
          </p:nvSpPr>
          <p:spPr>
            <a:xfrm>
              <a:off x="-154068" y="-652234"/>
              <a:ext cx="2043085" cy="35390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CI-MI Mixes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AEE3A21-130E-4595-AFAC-2898E5F48BA4}"/>
                </a:ext>
              </a:extLst>
            </p:cNvPr>
            <p:cNvSpPr txBox="1"/>
            <p:nvPr/>
          </p:nvSpPr>
          <p:spPr>
            <a:xfrm>
              <a:off x="5361719" y="-1026847"/>
              <a:ext cx="2047823" cy="36138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MI-MI Mixes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10433E1-535B-456D-8906-37CC5809DCDC}"/>
                </a:ext>
              </a:extLst>
            </p:cNvPr>
            <p:cNvSpPr txBox="1"/>
            <p:nvPr/>
          </p:nvSpPr>
          <p:spPr>
            <a:xfrm>
              <a:off x="4382747" y="-836900"/>
              <a:ext cx="1427272" cy="61932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MI-CI Mixes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B810B78C-BE9B-4710-8ECF-36691331BCC8}"/>
              </a:ext>
            </a:extLst>
          </p:cNvPr>
          <p:cNvCxnSpPr>
            <a:cxnSpLocks/>
          </p:cNvCxnSpPr>
          <p:nvPr/>
        </p:nvCxnSpPr>
        <p:spPr>
          <a:xfrm>
            <a:off x="3883553" y="1268335"/>
            <a:ext cx="0" cy="3096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1B0F89A-6FAE-4C32-BDE8-3D33673ED05E}"/>
              </a:ext>
            </a:extLst>
          </p:cNvPr>
          <p:cNvCxnSpPr>
            <a:cxnSpLocks/>
          </p:cNvCxnSpPr>
          <p:nvPr/>
        </p:nvCxnSpPr>
        <p:spPr>
          <a:xfrm>
            <a:off x="6492167" y="1292580"/>
            <a:ext cx="0" cy="3096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0BDA3FB-EB11-4D73-9088-2219C17A4545}"/>
              </a:ext>
            </a:extLst>
          </p:cNvPr>
          <p:cNvCxnSpPr>
            <a:cxnSpLocks/>
          </p:cNvCxnSpPr>
          <p:nvPr/>
        </p:nvCxnSpPr>
        <p:spPr>
          <a:xfrm>
            <a:off x="9086917" y="1274591"/>
            <a:ext cx="0" cy="3096000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F9213260-C818-45F9-9413-2D19D9B4B832}"/>
              </a:ext>
            </a:extLst>
          </p:cNvPr>
          <p:cNvSpPr/>
          <p:nvPr/>
        </p:nvSpPr>
        <p:spPr bwMode="auto">
          <a:xfrm flipV="1">
            <a:off x="9753707" y="1479527"/>
            <a:ext cx="612546" cy="34037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21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5"/>
    </mc:Choice>
    <mc:Fallback xmlns="">
      <p:transition spd="slow" advTm="42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标题 95">
            <a:extLst>
              <a:ext uri="{FF2B5EF4-FFF2-40B4-BE49-F238E27FC236}">
                <a16:creationId xmlns:a16="http://schemas.microsoft.com/office/drawing/2014/main" id="{18271A1D-FB21-4A1F-9AD9-4191D5C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/>
                <a:ea typeface="微软雅黑"/>
                <a:cs typeface="微软雅黑"/>
              </a:rPr>
              <a:t>Outline</a:t>
            </a:r>
            <a:endParaRPr lang="zh-CN" altLang="en-US" dirty="0"/>
          </a:p>
        </p:txBody>
      </p:sp>
      <p:sp>
        <p:nvSpPr>
          <p:cNvPr id="72" name="内容占位符 2">
            <a:extLst>
              <a:ext uri="{FF2B5EF4-FFF2-40B4-BE49-F238E27FC236}">
                <a16:creationId xmlns:a16="http://schemas.microsoft.com/office/drawing/2014/main" id="{1C7CBCFE-1C01-4922-9CF9-C83F4964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73" y="1015902"/>
            <a:ext cx="8559552" cy="5551154"/>
          </a:xfrm>
        </p:spPr>
        <p:txBody>
          <a:bodyPr/>
          <a:lstStyle/>
          <a:p>
            <a:r>
              <a:rPr lang="en-US" altLang="zh-CN" sz="3200" dirty="0">
                <a:latin typeface="微软雅黑"/>
                <a:ea typeface="微软雅黑"/>
              </a:rPr>
              <a:t>Background &amp; Motivation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</a:rPr>
              <a:t>GPU Execution Model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</a:rPr>
              <a:t>Task Consolidation &amp; Characterization</a:t>
            </a:r>
          </a:p>
          <a:p>
            <a:r>
              <a:rPr lang="en-US" altLang="zh-CN" sz="3200" dirty="0" err="1">
                <a:latin typeface="微软雅黑"/>
                <a:ea typeface="微软雅黑"/>
                <a:cs typeface="微软雅黑"/>
              </a:rPr>
              <a:t>SMQoS</a:t>
            </a:r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 Methodology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Design Overview</a:t>
            </a:r>
          </a:p>
          <a:p>
            <a:pPr lvl="1"/>
            <a:r>
              <a:rPr lang="en-US" altLang="zh-CN" sz="2400" kern="1200" dirty="0"/>
              <a:t>SM Allocation Algorithms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Evaluation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Experimental Setup</a:t>
            </a:r>
          </a:p>
          <a:p>
            <a:pPr lvl="1"/>
            <a:r>
              <a:rPr lang="en-US" altLang="zh-CN" sz="2400" dirty="0" err="1">
                <a:latin typeface="微软雅黑"/>
                <a:ea typeface="微软雅黑"/>
                <a:cs typeface="微软雅黑"/>
              </a:rPr>
              <a:t>SMQoS</a:t>
            </a:r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 Performance</a:t>
            </a:r>
          </a:p>
          <a:p>
            <a:r>
              <a:rPr lang="en-US" altLang="zh-CN" sz="3200" dirty="0">
                <a:solidFill>
                  <a:srgbClr val="443BFF"/>
                </a:solidFill>
                <a:latin typeface="微软雅黑"/>
                <a:ea typeface="微软雅黑"/>
                <a:cs typeface="微软雅黑"/>
              </a:rPr>
              <a:t>Related</a:t>
            </a:r>
            <a:r>
              <a:rPr lang="zh-CN" altLang="en-US" sz="3200" dirty="0">
                <a:solidFill>
                  <a:srgbClr val="443BFF"/>
                </a:solidFill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3200" dirty="0">
                <a:solidFill>
                  <a:srgbClr val="443BFF"/>
                </a:solidFill>
                <a:latin typeface="微软雅黑"/>
                <a:ea typeface="微软雅黑"/>
                <a:cs typeface="微软雅黑"/>
              </a:rPr>
              <a:t>Work</a:t>
            </a:r>
          </a:p>
          <a:p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Conclusion</a:t>
            </a:r>
            <a:endParaRPr lang="zh-CN" altLang="en-US" sz="3200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62580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5"/>
    </mc:Choice>
    <mc:Fallback xmlns="">
      <p:transition spd="slow" advTm="652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F9BC38-28A7-45C0-944D-6C339E516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Related 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C43F02-B10C-462D-9F14-E79EC19C7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610" y="1099471"/>
            <a:ext cx="8559552" cy="5525062"/>
          </a:xfrm>
        </p:spPr>
        <p:txBody>
          <a:bodyPr/>
          <a:lstStyle/>
          <a:p>
            <a:r>
              <a:rPr lang="en-US" altLang="zh-CN" sz="2000" b="1" dirty="0"/>
              <a:t>GPU Sharing Mechanisms: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JT. </a:t>
            </a:r>
            <a:r>
              <a:rPr lang="en-US" altLang="zh-CN" dirty="0" err="1"/>
              <a:t>Adriaens</a:t>
            </a:r>
            <a:r>
              <a:rPr lang="en-US" altLang="zh-CN" dirty="0"/>
              <a:t> et al. HPCA2012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Z</a:t>
            </a:r>
            <a:r>
              <a:rPr lang="sq-AL" altLang="zh-CN" dirty="0"/>
              <a:t>.</a:t>
            </a:r>
            <a:r>
              <a:rPr lang="en-US" altLang="zh-CN" dirty="0"/>
              <a:t> Wang et al. HPCA2016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J. Park et al. ASPLOS2017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X. Zhao et al. ICS2018</a:t>
            </a:r>
          </a:p>
          <a:p>
            <a:r>
              <a:rPr lang="sq-AL" altLang="zh-CN" sz="2000" b="1" dirty="0"/>
              <a:t>QoS Management on GPU: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P. Aguilera et al. ASP-DAC2014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Q. Chen et al. ASPLOS2016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C. Yu et al. TPDS2017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Z. Wang et al. ISCA2017</a:t>
            </a:r>
            <a:endParaRPr lang="sq-AL" altLang="zh-CN" dirty="0"/>
          </a:p>
          <a:p>
            <a:r>
              <a:rPr lang="en-US" altLang="zh-CN" sz="2000" b="1" dirty="0"/>
              <a:t>GPU Power Saving Techniques:</a:t>
            </a:r>
            <a:endParaRPr lang="sq-AL" altLang="zh-CN" sz="2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J. Zhao et al. TACO2013</a:t>
            </a:r>
            <a:endParaRPr lang="sq-AL" altLang="zh-CN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J</a:t>
            </a:r>
            <a:r>
              <a:rPr lang="sq-AL" altLang="zh-CN" dirty="0"/>
              <a:t>. </a:t>
            </a:r>
            <a:r>
              <a:rPr lang="en-US" altLang="zh-CN" dirty="0"/>
              <a:t>Lee et al. ToC2015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A. </a:t>
            </a:r>
            <a:r>
              <a:rPr lang="en-US" altLang="zh-CN" dirty="0" err="1"/>
              <a:t>Tabbakh</a:t>
            </a:r>
            <a:r>
              <a:rPr lang="en-US" altLang="zh-CN" dirty="0"/>
              <a:t> et al. IPDPS2017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q-AL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53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6"/>
    </mc:Choice>
    <mc:Fallback xmlns="">
      <p:transition spd="slow" advTm="982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标题 95">
            <a:extLst>
              <a:ext uri="{FF2B5EF4-FFF2-40B4-BE49-F238E27FC236}">
                <a16:creationId xmlns:a16="http://schemas.microsoft.com/office/drawing/2014/main" id="{18271A1D-FB21-4A1F-9AD9-4191D5C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/>
                <a:ea typeface="微软雅黑"/>
                <a:cs typeface="微软雅黑"/>
              </a:rPr>
              <a:t>Outline</a:t>
            </a:r>
            <a:endParaRPr lang="zh-CN" altLang="en-US" dirty="0"/>
          </a:p>
        </p:txBody>
      </p:sp>
      <p:sp>
        <p:nvSpPr>
          <p:cNvPr id="72" name="内容占位符 2">
            <a:extLst>
              <a:ext uri="{FF2B5EF4-FFF2-40B4-BE49-F238E27FC236}">
                <a16:creationId xmlns:a16="http://schemas.microsoft.com/office/drawing/2014/main" id="{1C7CBCFE-1C01-4922-9CF9-C83F4964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73" y="1015902"/>
            <a:ext cx="8559552" cy="5551154"/>
          </a:xfrm>
        </p:spPr>
        <p:txBody>
          <a:bodyPr/>
          <a:lstStyle/>
          <a:p>
            <a:r>
              <a:rPr lang="en-US" altLang="zh-CN" sz="3200" dirty="0">
                <a:latin typeface="微软雅黑"/>
                <a:ea typeface="微软雅黑"/>
              </a:rPr>
              <a:t>Background &amp; Motivation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</a:rPr>
              <a:t>GPU Execution Model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</a:rPr>
              <a:t>Task Consolidation &amp; Characterization</a:t>
            </a:r>
          </a:p>
          <a:p>
            <a:r>
              <a:rPr lang="en-US" altLang="zh-CN" sz="3200" dirty="0" err="1">
                <a:latin typeface="微软雅黑"/>
                <a:ea typeface="微软雅黑"/>
                <a:cs typeface="微软雅黑"/>
              </a:rPr>
              <a:t>SMQoS</a:t>
            </a:r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 Methodology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Design Overview</a:t>
            </a:r>
          </a:p>
          <a:p>
            <a:pPr lvl="1"/>
            <a:r>
              <a:rPr lang="en-US" altLang="zh-CN" sz="2400" kern="1200" dirty="0"/>
              <a:t>SM Allocation Algorithms</a:t>
            </a:r>
            <a:endParaRPr lang="en-US" altLang="zh-CN" sz="2400" dirty="0">
              <a:latin typeface="微软雅黑"/>
              <a:ea typeface="微软雅黑"/>
              <a:cs typeface="微软雅黑"/>
            </a:endParaRPr>
          </a:p>
          <a:p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Evaluation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Experimental Setup</a:t>
            </a:r>
          </a:p>
          <a:p>
            <a:pPr lvl="1"/>
            <a:r>
              <a:rPr lang="en-US" altLang="zh-CN" sz="2400" dirty="0" err="1">
                <a:latin typeface="微软雅黑"/>
                <a:ea typeface="微软雅黑"/>
                <a:cs typeface="微软雅黑"/>
              </a:rPr>
              <a:t>SMQoS</a:t>
            </a:r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 Performance</a:t>
            </a:r>
          </a:p>
          <a:p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Related</a:t>
            </a:r>
            <a:r>
              <a:rPr lang="zh-CN" altLang="en-US" sz="3200" dirty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Work</a:t>
            </a:r>
          </a:p>
          <a:p>
            <a:r>
              <a:rPr lang="en-US" altLang="zh-CN" sz="3200" dirty="0">
                <a:solidFill>
                  <a:srgbClr val="443BFF"/>
                </a:solidFill>
                <a:latin typeface="微软雅黑"/>
                <a:ea typeface="微软雅黑"/>
                <a:cs typeface="微软雅黑"/>
              </a:rPr>
              <a:t>Conclusion</a:t>
            </a:r>
            <a:endParaRPr lang="zh-CN" altLang="en-US" sz="3200" dirty="0">
              <a:solidFill>
                <a:srgbClr val="443BFF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8354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48"/>
    </mc:Choice>
    <mc:Fallback xmlns="">
      <p:transition spd="slow" advTm="534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E1DE91-84C1-4BED-9236-D39CB4AC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6F4F1B-6B40-4182-A3FA-E71B287F2A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0406" y="1196752"/>
                <a:ext cx="11278202" cy="4703305"/>
              </a:xfrm>
            </p:spPr>
            <p:txBody>
              <a:bodyPr/>
              <a:lstStyle/>
              <a:p>
                <a:r>
                  <a:rPr lang="en-US" altLang="zh-CN" dirty="0"/>
                  <a:t>Task consolidation and QoS management on GPUs</a:t>
                </a:r>
              </a:p>
              <a:p>
                <a:r>
                  <a:rPr lang="en-US" altLang="zh-CN" i="1" dirty="0" err="1"/>
                  <a:t>SMQoS</a:t>
                </a:r>
                <a:r>
                  <a:rPr lang="en-US" altLang="zh-CN" dirty="0"/>
                  <a:t> runtime mechanism includes:</a:t>
                </a:r>
              </a:p>
              <a:p>
                <a:pPr lvl="1" algn="just"/>
                <a:r>
                  <a:rPr lang="en-US" altLang="zh-CN" dirty="0"/>
                  <a:t>Dynamic SM adjustment method to maintain QoS</a:t>
                </a:r>
              </a:p>
              <a:p>
                <a:pPr lvl="1" algn="just"/>
                <a:r>
                  <a:rPr lang="en-US" altLang="zh-CN" dirty="0"/>
                  <a:t>Adaptive resource allocation to improve utilization or reduce power consumption</a:t>
                </a:r>
              </a:p>
              <a:p>
                <a:pPr lvl="1" algn="just"/>
                <a:r>
                  <a:rPr lang="en-US" altLang="zh-CN" dirty="0"/>
                  <a:t>Runtime system by extending the CUDA API and GPU architecture</a:t>
                </a:r>
              </a:p>
              <a:p>
                <a:r>
                  <a:rPr lang="en-US" altLang="zh-CN" i="1" dirty="0" err="1"/>
                  <a:t>SMQoS</a:t>
                </a:r>
                <a:r>
                  <a:rPr lang="en-US" altLang="zh-CN" dirty="0"/>
                  <a:t> shows competitive performance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altLang="zh-CN" b="0" i="1" dirty="0" smtClean="0">
                        <a:latin typeface="Cambria Math" panose="02040503050406030204" pitchFamily="18" charset="0"/>
                      </a:rPr>
                      <m:t>70</m:t>
                    </m:r>
                    <m:r>
                      <m:rPr>
                        <m:nor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dirty="0"/>
                  <a:t> and </a:t>
                </a:r>
                <a:r>
                  <a:rPr lang="en-US" altLang="zh-CN" i="1" dirty="0">
                    <a:latin typeface="Cambria Math" panose="02040503050406030204" pitchFamily="18" charset="0"/>
                  </a:rPr>
                  <a:t>3.03% </a:t>
                </a:r>
                <a:r>
                  <a:rPr lang="en-US" altLang="zh-CN" dirty="0"/>
                  <a:t>more task co-</a:t>
                </a:r>
                <a:r>
                  <a:rPr lang="en-US" altLang="zh-CN" dirty="0" err="1"/>
                  <a:t>runnings</a:t>
                </a:r>
                <a:r>
                  <a:rPr lang="en-US" altLang="zh-CN" dirty="0"/>
                  <a:t> reach the QoS target</a:t>
                </a:r>
              </a:p>
              <a:p>
                <a:pPr lvl="1"/>
                <a:r>
                  <a:rPr lang="en-US" altLang="zh-CN" i="1" dirty="0">
                    <a:latin typeface="Cambria Math" panose="02040503050406030204" pitchFamily="18" charset="0"/>
                  </a:rPr>
                  <a:t>10.4% </a:t>
                </a:r>
                <a:r>
                  <a:rPr lang="en-US" altLang="zh-CN" dirty="0"/>
                  <a:t>and </a:t>
                </a:r>
                <a:r>
                  <a:rPr lang="en-US" altLang="zh-CN" i="1" dirty="0">
                    <a:latin typeface="Cambria Math" panose="02040503050406030204" pitchFamily="18" charset="0"/>
                  </a:rPr>
                  <a:t>16.5% </a:t>
                </a:r>
                <a:r>
                  <a:rPr lang="en-US" altLang="zh-CN" dirty="0"/>
                  <a:t>higher throughput</a:t>
                </a:r>
              </a:p>
              <a:p>
                <a:pPr lvl="1"/>
                <a:r>
                  <a:rPr lang="en-US" altLang="zh-CN" i="1" dirty="0">
                    <a:latin typeface="Cambria Math" panose="02040503050406030204" pitchFamily="18" charset="0"/>
                  </a:rPr>
                  <a:t>25.7% </a:t>
                </a:r>
                <a:r>
                  <a:rPr lang="en-US" altLang="zh-CN" dirty="0"/>
                  <a:t>and </a:t>
                </a:r>
                <a:r>
                  <a:rPr lang="en-US" altLang="zh-CN" i="1" dirty="0">
                    <a:latin typeface="Cambria Math" panose="02040503050406030204" pitchFamily="18" charset="0"/>
                  </a:rPr>
                  <a:t>10.1% </a:t>
                </a:r>
                <a:r>
                  <a:rPr lang="en-US" altLang="zh-CN" dirty="0"/>
                  <a:t>less power consumption when both tasks are MI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D6F4F1B-6B40-4182-A3FA-E71B287F2A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406" y="1196752"/>
                <a:ext cx="11278202" cy="4703305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019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87"/>
    </mc:Choice>
    <mc:Fallback xmlns="">
      <p:transition spd="slow" advTm="4548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标题 95">
            <a:extLst>
              <a:ext uri="{FF2B5EF4-FFF2-40B4-BE49-F238E27FC236}">
                <a16:creationId xmlns:a16="http://schemas.microsoft.com/office/drawing/2014/main" id="{18271A1D-FB21-4A1F-9AD9-4191D5C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GPU Execution Model</a:t>
            </a:r>
            <a:endParaRPr lang="zh-CN" altLang="en-US" dirty="0"/>
          </a:p>
        </p:txBody>
      </p:sp>
      <p:sp>
        <p:nvSpPr>
          <p:cNvPr id="456" name="流程图: 文档 455">
            <a:extLst>
              <a:ext uri="{FF2B5EF4-FFF2-40B4-BE49-F238E27FC236}">
                <a16:creationId xmlns:a16="http://schemas.microsoft.com/office/drawing/2014/main" id="{E6F6E9B5-3FDD-41E4-B0FB-E5DBC51D3800}"/>
              </a:ext>
            </a:extLst>
          </p:cNvPr>
          <p:cNvSpPr/>
          <p:nvPr/>
        </p:nvSpPr>
        <p:spPr>
          <a:xfrm>
            <a:off x="623953" y="1110727"/>
            <a:ext cx="1527175" cy="507365"/>
          </a:xfrm>
          <a:prstGeom prst="flowChartDocumen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</a:p>
        </p:txBody>
      </p:sp>
      <p:sp>
        <p:nvSpPr>
          <p:cNvPr id="457" name="矩形 456">
            <a:extLst>
              <a:ext uri="{FF2B5EF4-FFF2-40B4-BE49-F238E27FC236}">
                <a16:creationId xmlns:a16="http://schemas.microsoft.com/office/drawing/2014/main" id="{53B32A1C-CDEC-4052-B905-F85961BDE65E}"/>
              </a:ext>
            </a:extLst>
          </p:cNvPr>
          <p:cNvSpPr/>
          <p:nvPr/>
        </p:nvSpPr>
        <p:spPr>
          <a:xfrm>
            <a:off x="802507" y="2048916"/>
            <a:ext cx="1170067" cy="55257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Host (CPU)</a:t>
            </a:r>
          </a:p>
        </p:txBody>
      </p:sp>
      <p:sp>
        <p:nvSpPr>
          <p:cNvPr id="458" name="矩形 457">
            <a:extLst>
              <a:ext uri="{FF2B5EF4-FFF2-40B4-BE49-F238E27FC236}">
                <a16:creationId xmlns:a16="http://schemas.microsoft.com/office/drawing/2014/main" id="{7FBE2A32-D70E-4710-8307-3B4713B7050C}"/>
              </a:ext>
            </a:extLst>
          </p:cNvPr>
          <p:cNvSpPr/>
          <p:nvPr/>
        </p:nvSpPr>
        <p:spPr>
          <a:xfrm>
            <a:off x="655949" y="3107814"/>
            <a:ext cx="1408430" cy="37937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9" name="文本框 458">
            <a:extLst>
              <a:ext uri="{FF2B5EF4-FFF2-40B4-BE49-F238E27FC236}">
                <a16:creationId xmlns:a16="http://schemas.microsoft.com/office/drawing/2014/main" id="{5296B920-FA2E-43F5-A8A6-AB19F7CE8244}"/>
              </a:ext>
            </a:extLst>
          </p:cNvPr>
          <p:cNvSpPr txBox="1"/>
          <p:nvPr/>
        </p:nvSpPr>
        <p:spPr>
          <a:xfrm>
            <a:off x="655950" y="3096830"/>
            <a:ext cx="1463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Runtime APIs</a:t>
            </a:r>
          </a:p>
        </p:txBody>
      </p:sp>
      <p:sp>
        <p:nvSpPr>
          <p:cNvPr id="460" name="矩形 459">
            <a:extLst>
              <a:ext uri="{FF2B5EF4-FFF2-40B4-BE49-F238E27FC236}">
                <a16:creationId xmlns:a16="http://schemas.microsoft.com/office/drawing/2014/main" id="{E033989F-AE2B-4DED-8B99-D53D9630442D}"/>
              </a:ext>
            </a:extLst>
          </p:cNvPr>
          <p:cNvSpPr/>
          <p:nvPr/>
        </p:nvSpPr>
        <p:spPr>
          <a:xfrm>
            <a:off x="389795" y="3905691"/>
            <a:ext cx="4500661" cy="22345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1" name="文本框 460">
            <a:extLst>
              <a:ext uri="{FF2B5EF4-FFF2-40B4-BE49-F238E27FC236}">
                <a16:creationId xmlns:a16="http://schemas.microsoft.com/office/drawing/2014/main" id="{30FF7255-96E6-4536-9B9B-F3B8BF0F9DFC}"/>
              </a:ext>
            </a:extLst>
          </p:cNvPr>
          <p:cNvSpPr txBox="1"/>
          <p:nvPr/>
        </p:nvSpPr>
        <p:spPr>
          <a:xfrm>
            <a:off x="833137" y="3905691"/>
            <a:ext cx="3785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Streaming Queue Management (SQM)</a:t>
            </a:r>
          </a:p>
        </p:txBody>
      </p:sp>
      <p:sp>
        <p:nvSpPr>
          <p:cNvPr id="462" name="矩形 461">
            <a:extLst>
              <a:ext uri="{FF2B5EF4-FFF2-40B4-BE49-F238E27FC236}">
                <a16:creationId xmlns:a16="http://schemas.microsoft.com/office/drawing/2014/main" id="{4BA67180-D749-4924-8790-901A4386354F}"/>
              </a:ext>
            </a:extLst>
          </p:cNvPr>
          <p:cNvSpPr/>
          <p:nvPr/>
        </p:nvSpPr>
        <p:spPr>
          <a:xfrm>
            <a:off x="685064" y="4345745"/>
            <a:ext cx="594995" cy="165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3" name="表格 462">
            <a:extLst>
              <a:ext uri="{FF2B5EF4-FFF2-40B4-BE49-F238E27FC236}">
                <a16:creationId xmlns:a16="http://schemas.microsoft.com/office/drawing/2014/main" id="{AB885287-637B-4219-8DC3-EDB8E455D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05029"/>
              </p:ext>
            </p:extLst>
          </p:nvPr>
        </p:nvGraphicFramePr>
        <p:xfrm>
          <a:off x="787935" y="4682930"/>
          <a:ext cx="39179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K0</a:t>
                      </a: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K1</a:t>
                      </a: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K2</a:t>
                      </a: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4" name="文本框 463">
            <a:extLst>
              <a:ext uri="{FF2B5EF4-FFF2-40B4-BE49-F238E27FC236}">
                <a16:creationId xmlns:a16="http://schemas.microsoft.com/office/drawing/2014/main" id="{BF0360FA-3B38-42C6-B8DD-D46D3EF19E26}"/>
              </a:ext>
            </a:extLst>
          </p:cNvPr>
          <p:cNvSpPr txBox="1"/>
          <p:nvPr/>
        </p:nvSpPr>
        <p:spPr>
          <a:xfrm>
            <a:off x="639979" y="4345746"/>
            <a:ext cx="71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SWQ 0</a:t>
            </a:r>
          </a:p>
        </p:txBody>
      </p:sp>
      <p:sp>
        <p:nvSpPr>
          <p:cNvPr id="465" name="矩形 464">
            <a:extLst>
              <a:ext uri="{FF2B5EF4-FFF2-40B4-BE49-F238E27FC236}">
                <a16:creationId xmlns:a16="http://schemas.microsoft.com/office/drawing/2014/main" id="{4D3A7B02-1CF9-4E17-A402-B1D2C8145C03}"/>
              </a:ext>
            </a:extLst>
          </p:cNvPr>
          <p:cNvSpPr/>
          <p:nvPr/>
        </p:nvSpPr>
        <p:spPr>
          <a:xfrm>
            <a:off x="1421664" y="4345745"/>
            <a:ext cx="596265" cy="165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66" name="表格 465">
            <a:extLst>
              <a:ext uri="{FF2B5EF4-FFF2-40B4-BE49-F238E27FC236}">
                <a16:creationId xmlns:a16="http://schemas.microsoft.com/office/drawing/2014/main" id="{B730F9C0-E84C-4597-94AD-CB651BCA3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84648"/>
              </p:ext>
            </p:extLst>
          </p:nvPr>
        </p:nvGraphicFramePr>
        <p:xfrm>
          <a:off x="1524535" y="4682930"/>
          <a:ext cx="38925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K3</a:t>
                      </a: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K4</a:t>
                      </a: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K5</a:t>
                      </a: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7" name="文本框 466">
            <a:extLst>
              <a:ext uri="{FF2B5EF4-FFF2-40B4-BE49-F238E27FC236}">
                <a16:creationId xmlns:a16="http://schemas.microsoft.com/office/drawing/2014/main" id="{6AA606D9-3659-4FD7-8493-AC01AC9A8D6B}"/>
              </a:ext>
            </a:extLst>
          </p:cNvPr>
          <p:cNvSpPr txBox="1"/>
          <p:nvPr/>
        </p:nvSpPr>
        <p:spPr>
          <a:xfrm>
            <a:off x="1376579" y="4345746"/>
            <a:ext cx="71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SWQ 1</a:t>
            </a:r>
          </a:p>
        </p:txBody>
      </p:sp>
      <p:sp>
        <p:nvSpPr>
          <p:cNvPr id="468" name="椭圆 467">
            <a:extLst>
              <a:ext uri="{FF2B5EF4-FFF2-40B4-BE49-F238E27FC236}">
                <a16:creationId xmlns:a16="http://schemas.microsoft.com/office/drawing/2014/main" id="{78B4E077-8B30-49B0-A00B-5909B209B14C}"/>
              </a:ext>
            </a:extLst>
          </p:cNvPr>
          <p:cNvSpPr/>
          <p:nvPr/>
        </p:nvSpPr>
        <p:spPr>
          <a:xfrm>
            <a:off x="1676934" y="5568120"/>
            <a:ext cx="76200" cy="762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9" name="椭圆 468">
            <a:extLst>
              <a:ext uri="{FF2B5EF4-FFF2-40B4-BE49-F238E27FC236}">
                <a16:creationId xmlns:a16="http://schemas.microsoft.com/office/drawing/2014/main" id="{584AADAE-0789-4FED-B3CA-03CE53A69B3A}"/>
              </a:ext>
            </a:extLst>
          </p:cNvPr>
          <p:cNvSpPr/>
          <p:nvPr/>
        </p:nvSpPr>
        <p:spPr>
          <a:xfrm>
            <a:off x="1676934" y="5705280"/>
            <a:ext cx="76200" cy="762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0" name="椭圆 469">
            <a:extLst>
              <a:ext uri="{FF2B5EF4-FFF2-40B4-BE49-F238E27FC236}">
                <a16:creationId xmlns:a16="http://schemas.microsoft.com/office/drawing/2014/main" id="{3935BA3C-1C9F-4D23-8362-EDC29F69560B}"/>
              </a:ext>
            </a:extLst>
          </p:cNvPr>
          <p:cNvSpPr/>
          <p:nvPr/>
        </p:nvSpPr>
        <p:spPr>
          <a:xfrm>
            <a:off x="1676934" y="5850060"/>
            <a:ext cx="76200" cy="762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矩形 470">
            <a:extLst>
              <a:ext uri="{FF2B5EF4-FFF2-40B4-BE49-F238E27FC236}">
                <a16:creationId xmlns:a16="http://schemas.microsoft.com/office/drawing/2014/main" id="{7C0D4C47-B11D-490F-AC2B-61688E9F08DB}"/>
              </a:ext>
            </a:extLst>
          </p:cNvPr>
          <p:cNvSpPr/>
          <p:nvPr/>
        </p:nvSpPr>
        <p:spPr>
          <a:xfrm>
            <a:off x="2167789" y="4345745"/>
            <a:ext cx="629920" cy="165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2" name="表格 471">
            <a:extLst>
              <a:ext uri="{FF2B5EF4-FFF2-40B4-BE49-F238E27FC236}">
                <a16:creationId xmlns:a16="http://schemas.microsoft.com/office/drawing/2014/main" id="{6F946C5A-436E-4C5F-B8F7-BA52E8F90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816578"/>
              </p:ext>
            </p:extLst>
          </p:nvPr>
        </p:nvGraphicFramePr>
        <p:xfrm>
          <a:off x="2270660" y="4682930"/>
          <a:ext cx="39179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K6</a:t>
                      </a: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K7</a:t>
                      </a: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K8</a:t>
                      </a: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3" name="文本框 472">
            <a:extLst>
              <a:ext uri="{FF2B5EF4-FFF2-40B4-BE49-F238E27FC236}">
                <a16:creationId xmlns:a16="http://schemas.microsoft.com/office/drawing/2014/main" id="{CEF66E95-C554-4417-9513-4728ECCD1AF6}"/>
              </a:ext>
            </a:extLst>
          </p:cNvPr>
          <p:cNvSpPr txBox="1"/>
          <p:nvPr/>
        </p:nvSpPr>
        <p:spPr>
          <a:xfrm>
            <a:off x="2122704" y="4345746"/>
            <a:ext cx="71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>
                <a:latin typeface="Times New Roman" panose="02020603050405020304" pitchFamily="18" charset="0"/>
                <a:cs typeface="Times New Roman" panose="02020603050405020304" pitchFamily="18" charset="0"/>
              </a:rPr>
              <a:t>SWQ 2</a:t>
            </a:r>
          </a:p>
        </p:txBody>
      </p:sp>
      <p:sp>
        <p:nvSpPr>
          <p:cNvPr id="474" name="椭圆 473">
            <a:extLst>
              <a:ext uri="{FF2B5EF4-FFF2-40B4-BE49-F238E27FC236}">
                <a16:creationId xmlns:a16="http://schemas.microsoft.com/office/drawing/2014/main" id="{1EB7B14A-C59D-4671-AD32-49E4E772B156}"/>
              </a:ext>
            </a:extLst>
          </p:cNvPr>
          <p:cNvSpPr/>
          <p:nvPr/>
        </p:nvSpPr>
        <p:spPr>
          <a:xfrm>
            <a:off x="2423059" y="5568120"/>
            <a:ext cx="76200" cy="762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5" name="椭圆 474">
            <a:extLst>
              <a:ext uri="{FF2B5EF4-FFF2-40B4-BE49-F238E27FC236}">
                <a16:creationId xmlns:a16="http://schemas.microsoft.com/office/drawing/2014/main" id="{10B51ACD-C085-4FA3-85B5-EFE840468B4C}"/>
              </a:ext>
            </a:extLst>
          </p:cNvPr>
          <p:cNvSpPr/>
          <p:nvPr/>
        </p:nvSpPr>
        <p:spPr>
          <a:xfrm>
            <a:off x="2423059" y="5705280"/>
            <a:ext cx="76200" cy="762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6" name="椭圆 475">
            <a:extLst>
              <a:ext uri="{FF2B5EF4-FFF2-40B4-BE49-F238E27FC236}">
                <a16:creationId xmlns:a16="http://schemas.microsoft.com/office/drawing/2014/main" id="{5773358A-AA84-482A-A0CB-BEFE2581D6B3}"/>
              </a:ext>
            </a:extLst>
          </p:cNvPr>
          <p:cNvSpPr/>
          <p:nvPr/>
        </p:nvSpPr>
        <p:spPr>
          <a:xfrm>
            <a:off x="2423059" y="5850060"/>
            <a:ext cx="76200" cy="762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7" name="椭圆 476">
            <a:extLst>
              <a:ext uri="{FF2B5EF4-FFF2-40B4-BE49-F238E27FC236}">
                <a16:creationId xmlns:a16="http://schemas.microsoft.com/office/drawing/2014/main" id="{1E2156B6-8BB7-4351-BBE6-AC72A8E8D5B6}"/>
              </a:ext>
            </a:extLst>
          </p:cNvPr>
          <p:cNvSpPr/>
          <p:nvPr/>
        </p:nvSpPr>
        <p:spPr>
          <a:xfrm>
            <a:off x="3177898" y="5041787"/>
            <a:ext cx="85725" cy="9525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8" name="椭圆 477">
            <a:extLst>
              <a:ext uri="{FF2B5EF4-FFF2-40B4-BE49-F238E27FC236}">
                <a16:creationId xmlns:a16="http://schemas.microsoft.com/office/drawing/2014/main" id="{868CC5BD-7F34-48C6-9305-524EFB1291B4}"/>
              </a:ext>
            </a:extLst>
          </p:cNvPr>
          <p:cNvSpPr/>
          <p:nvPr/>
        </p:nvSpPr>
        <p:spPr>
          <a:xfrm>
            <a:off x="3332342" y="5037535"/>
            <a:ext cx="85725" cy="9525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9" name="文本框 478">
            <a:extLst>
              <a:ext uri="{FF2B5EF4-FFF2-40B4-BE49-F238E27FC236}">
                <a16:creationId xmlns:a16="http://schemas.microsoft.com/office/drawing/2014/main" id="{2813CCD2-0ADA-4297-B7E3-238D6C33244A}"/>
              </a:ext>
            </a:extLst>
          </p:cNvPr>
          <p:cNvSpPr txBox="1"/>
          <p:nvPr/>
        </p:nvSpPr>
        <p:spPr>
          <a:xfrm>
            <a:off x="3434831" y="4668203"/>
            <a:ext cx="13811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Work</a:t>
            </a: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Queues</a:t>
            </a:r>
          </a:p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(SWQ)</a:t>
            </a:r>
          </a:p>
        </p:txBody>
      </p:sp>
      <p:sp>
        <p:nvSpPr>
          <p:cNvPr id="480" name="矩形 479">
            <a:extLst>
              <a:ext uri="{FF2B5EF4-FFF2-40B4-BE49-F238E27FC236}">
                <a16:creationId xmlns:a16="http://schemas.microsoft.com/office/drawing/2014/main" id="{6B360CA4-CC3B-44EA-A2E4-A4EFB170FF0F}"/>
              </a:ext>
            </a:extLst>
          </p:cNvPr>
          <p:cNvSpPr/>
          <p:nvPr/>
        </p:nvSpPr>
        <p:spPr>
          <a:xfrm>
            <a:off x="6490206" y="1129779"/>
            <a:ext cx="5294145" cy="116078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" name="文本框 480">
            <a:extLst>
              <a:ext uri="{FF2B5EF4-FFF2-40B4-BE49-F238E27FC236}">
                <a16:creationId xmlns:a16="http://schemas.microsoft.com/office/drawing/2014/main" id="{37DD817C-DA73-408D-AFEE-F05B85B9D58B}"/>
              </a:ext>
            </a:extLst>
          </p:cNvPr>
          <p:cNvSpPr txBox="1"/>
          <p:nvPr/>
        </p:nvSpPr>
        <p:spPr>
          <a:xfrm>
            <a:off x="7860726" y="1110726"/>
            <a:ext cx="2999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Management Unit (GMU)</a:t>
            </a:r>
          </a:p>
        </p:txBody>
      </p:sp>
      <p:sp>
        <p:nvSpPr>
          <p:cNvPr id="482" name="矩形 481">
            <a:extLst>
              <a:ext uri="{FF2B5EF4-FFF2-40B4-BE49-F238E27FC236}">
                <a16:creationId xmlns:a16="http://schemas.microsoft.com/office/drawing/2014/main" id="{99AD96C0-9BF0-45DB-B0B5-BC10DBEAED4C}"/>
              </a:ext>
            </a:extLst>
          </p:cNvPr>
          <p:cNvSpPr/>
          <p:nvPr/>
        </p:nvSpPr>
        <p:spPr>
          <a:xfrm>
            <a:off x="8280792" y="1477283"/>
            <a:ext cx="3325855" cy="746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3" name="表格 482">
            <a:extLst>
              <a:ext uri="{FF2B5EF4-FFF2-40B4-BE49-F238E27FC236}">
                <a16:creationId xmlns:a16="http://schemas.microsoft.com/office/drawing/2014/main" id="{D76B7F3B-BF87-4F40-A3F8-F026E70A2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7851747"/>
              </p:ext>
            </p:extLst>
          </p:nvPr>
        </p:nvGraphicFramePr>
        <p:xfrm>
          <a:off x="8408427" y="1574437"/>
          <a:ext cx="20828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84" name="表格 483">
            <a:extLst>
              <a:ext uri="{FF2B5EF4-FFF2-40B4-BE49-F238E27FC236}">
                <a16:creationId xmlns:a16="http://schemas.microsoft.com/office/drawing/2014/main" id="{6A9A1081-3F00-405D-917B-E9F1251ED2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26110"/>
              </p:ext>
            </p:extLst>
          </p:nvPr>
        </p:nvGraphicFramePr>
        <p:xfrm>
          <a:off x="8734182" y="1574437"/>
          <a:ext cx="20828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85" name="表格 484">
            <a:extLst>
              <a:ext uri="{FF2B5EF4-FFF2-40B4-BE49-F238E27FC236}">
                <a16:creationId xmlns:a16="http://schemas.microsoft.com/office/drawing/2014/main" id="{1C2D3E6B-3E31-4C94-9A94-D15F2A6837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941404"/>
              </p:ext>
            </p:extLst>
          </p:nvPr>
        </p:nvGraphicFramePr>
        <p:xfrm>
          <a:off x="9047237" y="1574437"/>
          <a:ext cx="20828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4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6" name="文本框 485">
            <a:extLst>
              <a:ext uri="{FF2B5EF4-FFF2-40B4-BE49-F238E27FC236}">
                <a16:creationId xmlns:a16="http://schemas.microsoft.com/office/drawing/2014/main" id="{CBE449AC-61F5-47F5-BE4A-B02C1A90FCF0}"/>
              </a:ext>
            </a:extLst>
          </p:cNvPr>
          <p:cNvSpPr txBox="1"/>
          <p:nvPr/>
        </p:nvSpPr>
        <p:spPr>
          <a:xfrm>
            <a:off x="9888418" y="1546138"/>
            <a:ext cx="168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</a:p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 Work Queues</a:t>
            </a:r>
          </a:p>
          <a:p>
            <a:pPr algn="ctr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(HWQ)</a:t>
            </a:r>
          </a:p>
        </p:txBody>
      </p:sp>
      <p:sp>
        <p:nvSpPr>
          <p:cNvPr id="487" name="椭圆 486">
            <a:extLst>
              <a:ext uri="{FF2B5EF4-FFF2-40B4-BE49-F238E27FC236}">
                <a16:creationId xmlns:a16="http://schemas.microsoft.com/office/drawing/2014/main" id="{F6484813-FDEE-48A4-A2F6-53867CC3A016}"/>
              </a:ext>
            </a:extLst>
          </p:cNvPr>
          <p:cNvSpPr/>
          <p:nvPr/>
        </p:nvSpPr>
        <p:spPr>
          <a:xfrm>
            <a:off x="9358387" y="1859552"/>
            <a:ext cx="76200" cy="762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8" name="椭圆 487">
            <a:extLst>
              <a:ext uri="{FF2B5EF4-FFF2-40B4-BE49-F238E27FC236}">
                <a16:creationId xmlns:a16="http://schemas.microsoft.com/office/drawing/2014/main" id="{AE4EC53B-D65D-4F44-8E0B-C9E4030A0D73}"/>
              </a:ext>
            </a:extLst>
          </p:cNvPr>
          <p:cNvSpPr/>
          <p:nvPr/>
        </p:nvSpPr>
        <p:spPr>
          <a:xfrm>
            <a:off x="9530472" y="1859552"/>
            <a:ext cx="76200" cy="762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9" name="椭圆 488">
            <a:extLst>
              <a:ext uri="{FF2B5EF4-FFF2-40B4-BE49-F238E27FC236}">
                <a16:creationId xmlns:a16="http://schemas.microsoft.com/office/drawing/2014/main" id="{5A4E9E2E-6AF7-4B22-B8BC-D9BEFDF4FE27}"/>
              </a:ext>
            </a:extLst>
          </p:cNvPr>
          <p:cNvSpPr/>
          <p:nvPr/>
        </p:nvSpPr>
        <p:spPr>
          <a:xfrm>
            <a:off x="9717162" y="1859552"/>
            <a:ext cx="76200" cy="762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0" name="矩形 489">
            <a:extLst>
              <a:ext uri="{FF2B5EF4-FFF2-40B4-BE49-F238E27FC236}">
                <a16:creationId xmlns:a16="http://schemas.microsoft.com/office/drawing/2014/main" id="{9790E2DC-C653-424A-B32E-A4AE459BAE96}"/>
              </a:ext>
            </a:extLst>
          </p:cNvPr>
          <p:cNvSpPr/>
          <p:nvPr/>
        </p:nvSpPr>
        <p:spPr>
          <a:xfrm>
            <a:off x="7869133" y="2691754"/>
            <a:ext cx="1972129" cy="57662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 Scheduler</a:t>
            </a:r>
          </a:p>
        </p:txBody>
      </p:sp>
      <p:sp>
        <p:nvSpPr>
          <p:cNvPr id="491" name="矩形 490">
            <a:extLst>
              <a:ext uri="{FF2B5EF4-FFF2-40B4-BE49-F238E27FC236}">
                <a16:creationId xmlns:a16="http://schemas.microsoft.com/office/drawing/2014/main" id="{41265461-77F8-46DA-A01A-E64764917270}"/>
              </a:ext>
            </a:extLst>
          </p:cNvPr>
          <p:cNvSpPr/>
          <p:nvPr/>
        </p:nvSpPr>
        <p:spPr>
          <a:xfrm>
            <a:off x="6670098" y="1639843"/>
            <a:ext cx="1369855" cy="4781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Pending </a:t>
            </a:r>
          </a:p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Kernel Pool</a:t>
            </a:r>
          </a:p>
        </p:txBody>
      </p:sp>
      <p:sp>
        <p:nvSpPr>
          <p:cNvPr id="492" name="椭圆 491">
            <a:extLst>
              <a:ext uri="{FF2B5EF4-FFF2-40B4-BE49-F238E27FC236}">
                <a16:creationId xmlns:a16="http://schemas.microsoft.com/office/drawing/2014/main" id="{CF2FB4E8-4854-4AC3-9CEE-6964F0A560E9}"/>
              </a:ext>
            </a:extLst>
          </p:cNvPr>
          <p:cNvSpPr/>
          <p:nvPr/>
        </p:nvSpPr>
        <p:spPr>
          <a:xfrm>
            <a:off x="964464" y="5568120"/>
            <a:ext cx="76200" cy="762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3" name="椭圆 492">
            <a:extLst>
              <a:ext uri="{FF2B5EF4-FFF2-40B4-BE49-F238E27FC236}">
                <a16:creationId xmlns:a16="http://schemas.microsoft.com/office/drawing/2014/main" id="{42A980FA-6EFE-4616-B6F8-4C7AFF00BC58}"/>
              </a:ext>
            </a:extLst>
          </p:cNvPr>
          <p:cNvSpPr/>
          <p:nvPr/>
        </p:nvSpPr>
        <p:spPr>
          <a:xfrm>
            <a:off x="964464" y="5705280"/>
            <a:ext cx="76200" cy="762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4" name="椭圆 493">
            <a:extLst>
              <a:ext uri="{FF2B5EF4-FFF2-40B4-BE49-F238E27FC236}">
                <a16:creationId xmlns:a16="http://schemas.microsoft.com/office/drawing/2014/main" id="{6D40836A-8E37-4CEB-A72D-A5ECBF4C01C3}"/>
              </a:ext>
            </a:extLst>
          </p:cNvPr>
          <p:cNvSpPr/>
          <p:nvPr/>
        </p:nvSpPr>
        <p:spPr>
          <a:xfrm>
            <a:off x="964464" y="5850060"/>
            <a:ext cx="76200" cy="7620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5" name="矩形 494">
            <a:extLst>
              <a:ext uri="{FF2B5EF4-FFF2-40B4-BE49-F238E27FC236}">
                <a16:creationId xmlns:a16="http://schemas.microsoft.com/office/drawing/2014/main" id="{FBAAFFF1-EB22-4FB3-A22F-5F7A48F8E0AE}"/>
              </a:ext>
            </a:extLst>
          </p:cNvPr>
          <p:cNvSpPr/>
          <p:nvPr/>
        </p:nvSpPr>
        <p:spPr>
          <a:xfrm>
            <a:off x="7079500" y="4126440"/>
            <a:ext cx="839470" cy="427990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</a:p>
        </p:txBody>
      </p:sp>
      <p:sp>
        <p:nvSpPr>
          <p:cNvPr id="496" name="矩形 495">
            <a:extLst>
              <a:ext uri="{FF2B5EF4-FFF2-40B4-BE49-F238E27FC236}">
                <a16:creationId xmlns:a16="http://schemas.microsoft.com/office/drawing/2014/main" id="{36E3EE2E-906D-4ED6-8C84-C7DC132DF961}"/>
              </a:ext>
            </a:extLst>
          </p:cNvPr>
          <p:cNvSpPr/>
          <p:nvPr/>
        </p:nvSpPr>
        <p:spPr>
          <a:xfrm>
            <a:off x="7024993" y="5022763"/>
            <a:ext cx="3752182" cy="36617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Interconnect</a:t>
            </a:r>
          </a:p>
        </p:txBody>
      </p:sp>
      <p:sp>
        <p:nvSpPr>
          <p:cNvPr id="497" name="矩形 496">
            <a:extLst>
              <a:ext uri="{FF2B5EF4-FFF2-40B4-BE49-F238E27FC236}">
                <a16:creationId xmlns:a16="http://schemas.microsoft.com/office/drawing/2014/main" id="{BEE0443E-6A2D-4471-97C6-DBFE50D87AB6}"/>
              </a:ext>
            </a:extLst>
          </p:cNvPr>
          <p:cNvSpPr/>
          <p:nvPr/>
        </p:nvSpPr>
        <p:spPr>
          <a:xfrm>
            <a:off x="7024993" y="5528512"/>
            <a:ext cx="3752182" cy="31813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矩形 497">
            <a:extLst>
              <a:ext uri="{FF2B5EF4-FFF2-40B4-BE49-F238E27FC236}">
                <a16:creationId xmlns:a16="http://schemas.microsoft.com/office/drawing/2014/main" id="{8603C4B3-0F4F-4040-BEB4-F081399B676F}"/>
              </a:ext>
            </a:extLst>
          </p:cNvPr>
          <p:cNvSpPr/>
          <p:nvPr/>
        </p:nvSpPr>
        <p:spPr>
          <a:xfrm>
            <a:off x="8118995" y="4134695"/>
            <a:ext cx="839470" cy="427990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</a:p>
        </p:txBody>
      </p:sp>
      <p:sp>
        <p:nvSpPr>
          <p:cNvPr id="499" name="矩形 498">
            <a:extLst>
              <a:ext uri="{FF2B5EF4-FFF2-40B4-BE49-F238E27FC236}">
                <a16:creationId xmlns:a16="http://schemas.microsoft.com/office/drawing/2014/main" id="{DAD39DB0-36A8-4F74-83AD-5C269B56CA70}"/>
              </a:ext>
            </a:extLst>
          </p:cNvPr>
          <p:cNvSpPr/>
          <p:nvPr/>
        </p:nvSpPr>
        <p:spPr>
          <a:xfrm>
            <a:off x="9826806" y="4134695"/>
            <a:ext cx="839470" cy="427990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</a:t>
            </a:r>
          </a:p>
        </p:txBody>
      </p:sp>
      <p:cxnSp>
        <p:nvCxnSpPr>
          <p:cNvPr id="500" name="直接连接符 499">
            <a:extLst>
              <a:ext uri="{FF2B5EF4-FFF2-40B4-BE49-F238E27FC236}">
                <a16:creationId xmlns:a16="http://schemas.microsoft.com/office/drawing/2014/main" id="{EA51EDE4-B325-48CC-9BE8-35735DAA8EE1}"/>
              </a:ext>
            </a:extLst>
          </p:cNvPr>
          <p:cNvCxnSpPr>
            <a:cxnSpLocks/>
          </p:cNvCxnSpPr>
          <p:nvPr/>
        </p:nvCxnSpPr>
        <p:spPr>
          <a:xfrm>
            <a:off x="7483337" y="3705706"/>
            <a:ext cx="2769754" cy="1062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" name="椭圆 500">
            <a:extLst>
              <a:ext uri="{FF2B5EF4-FFF2-40B4-BE49-F238E27FC236}">
                <a16:creationId xmlns:a16="http://schemas.microsoft.com/office/drawing/2014/main" id="{B16BFD7F-32C3-43C5-A786-A8D8F3019C84}"/>
              </a:ext>
            </a:extLst>
          </p:cNvPr>
          <p:cNvSpPr/>
          <p:nvPr/>
        </p:nvSpPr>
        <p:spPr>
          <a:xfrm>
            <a:off x="9123728" y="4289000"/>
            <a:ext cx="85725" cy="9525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" name="椭圆 501">
            <a:extLst>
              <a:ext uri="{FF2B5EF4-FFF2-40B4-BE49-F238E27FC236}">
                <a16:creationId xmlns:a16="http://schemas.microsoft.com/office/drawing/2014/main" id="{9FAD5616-A8E5-4719-80B2-BAFE3C882D41}"/>
              </a:ext>
            </a:extLst>
          </p:cNvPr>
          <p:cNvSpPr/>
          <p:nvPr/>
        </p:nvSpPr>
        <p:spPr>
          <a:xfrm>
            <a:off x="9342803" y="4289000"/>
            <a:ext cx="85725" cy="9525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3" name="椭圆 502">
            <a:extLst>
              <a:ext uri="{FF2B5EF4-FFF2-40B4-BE49-F238E27FC236}">
                <a16:creationId xmlns:a16="http://schemas.microsoft.com/office/drawing/2014/main" id="{DC71E51B-0BF9-4606-A237-AF3BF734918B}"/>
              </a:ext>
            </a:extLst>
          </p:cNvPr>
          <p:cNvSpPr/>
          <p:nvPr/>
        </p:nvSpPr>
        <p:spPr>
          <a:xfrm>
            <a:off x="9555528" y="4292810"/>
            <a:ext cx="85725" cy="9525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4" name="直接箭头连接符 503">
            <a:extLst>
              <a:ext uri="{FF2B5EF4-FFF2-40B4-BE49-F238E27FC236}">
                <a16:creationId xmlns:a16="http://schemas.microsoft.com/office/drawing/2014/main" id="{68FFE86D-A4BD-4C53-AC01-55D2C9E23965}"/>
              </a:ext>
            </a:extLst>
          </p:cNvPr>
          <p:cNvCxnSpPr>
            <a:cxnSpLocks/>
            <a:stCxn id="495" idx="2"/>
          </p:cNvCxnSpPr>
          <p:nvPr/>
        </p:nvCxnSpPr>
        <p:spPr>
          <a:xfrm>
            <a:off x="7499235" y="4554431"/>
            <a:ext cx="0" cy="468333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5" name="文本框 504">
            <a:extLst>
              <a:ext uri="{FF2B5EF4-FFF2-40B4-BE49-F238E27FC236}">
                <a16:creationId xmlns:a16="http://schemas.microsoft.com/office/drawing/2014/main" id="{61D6CA0A-DA78-424D-A152-E66614994D46}"/>
              </a:ext>
            </a:extLst>
          </p:cNvPr>
          <p:cNvSpPr txBox="1"/>
          <p:nvPr/>
        </p:nvSpPr>
        <p:spPr>
          <a:xfrm>
            <a:off x="1386252" y="1542564"/>
            <a:ext cx="411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</a:p>
        </p:txBody>
      </p:sp>
      <p:sp>
        <p:nvSpPr>
          <p:cNvPr id="506" name="文本框 505">
            <a:extLst>
              <a:ext uri="{FF2B5EF4-FFF2-40B4-BE49-F238E27FC236}">
                <a16:creationId xmlns:a16="http://schemas.microsoft.com/office/drawing/2014/main" id="{25E67D9F-0447-46E2-A484-96A86E183EA0}"/>
              </a:ext>
            </a:extLst>
          </p:cNvPr>
          <p:cNvSpPr txBox="1"/>
          <p:nvPr/>
        </p:nvSpPr>
        <p:spPr>
          <a:xfrm>
            <a:off x="1391761" y="2598906"/>
            <a:ext cx="411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</a:p>
        </p:txBody>
      </p:sp>
      <p:sp>
        <p:nvSpPr>
          <p:cNvPr id="507" name="文本框 506">
            <a:extLst>
              <a:ext uri="{FF2B5EF4-FFF2-40B4-BE49-F238E27FC236}">
                <a16:creationId xmlns:a16="http://schemas.microsoft.com/office/drawing/2014/main" id="{77EE2B52-0981-469B-A926-9FA6E87242AA}"/>
              </a:ext>
            </a:extLst>
          </p:cNvPr>
          <p:cNvSpPr txBox="1"/>
          <p:nvPr/>
        </p:nvSpPr>
        <p:spPr>
          <a:xfrm>
            <a:off x="1386252" y="3454667"/>
            <a:ext cx="411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</a:p>
        </p:txBody>
      </p:sp>
      <p:sp>
        <p:nvSpPr>
          <p:cNvPr id="508" name="文本框 507">
            <a:extLst>
              <a:ext uri="{FF2B5EF4-FFF2-40B4-BE49-F238E27FC236}">
                <a16:creationId xmlns:a16="http://schemas.microsoft.com/office/drawing/2014/main" id="{E758767E-B249-4985-BFA6-4BBE73A63CFC}"/>
              </a:ext>
            </a:extLst>
          </p:cNvPr>
          <p:cNvSpPr txBox="1"/>
          <p:nvPr/>
        </p:nvSpPr>
        <p:spPr>
          <a:xfrm>
            <a:off x="5253404" y="2879294"/>
            <a:ext cx="411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④</a:t>
            </a:r>
          </a:p>
        </p:txBody>
      </p:sp>
      <p:sp>
        <p:nvSpPr>
          <p:cNvPr id="509" name="文本框 508">
            <a:extLst>
              <a:ext uri="{FF2B5EF4-FFF2-40B4-BE49-F238E27FC236}">
                <a16:creationId xmlns:a16="http://schemas.microsoft.com/office/drawing/2014/main" id="{240C7980-A89B-403F-9311-B6EF6EF08B82}"/>
              </a:ext>
            </a:extLst>
          </p:cNvPr>
          <p:cNvSpPr txBox="1"/>
          <p:nvPr/>
        </p:nvSpPr>
        <p:spPr>
          <a:xfrm>
            <a:off x="8857739" y="2249181"/>
            <a:ext cx="411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⑤</a:t>
            </a:r>
          </a:p>
        </p:txBody>
      </p:sp>
      <p:sp>
        <p:nvSpPr>
          <p:cNvPr id="510" name="文本框 509">
            <a:extLst>
              <a:ext uri="{FF2B5EF4-FFF2-40B4-BE49-F238E27FC236}">
                <a16:creationId xmlns:a16="http://schemas.microsoft.com/office/drawing/2014/main" id="{87272ACB-84C9-4DF3-A269-F4E51E0FD3EB}"/>
              </a:ext>
            </a:extLst>
          </p:cNvPr>
          <p:cNvSpPr txBox="1"/>
          <p:nvPr/>
        </p:nvSpPr>
        <p:spPr>
          <a:xfrm>
            <a:off x="8850792" y="3278924"/>
            <a:ext cx="411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⑥</a:t>
            </a:r>
          </a:p>
        </p:txBody>
      </p:sp>
      <p:sp>
        <p:nvSpPr>
          <p:cNvPr id="511" name="椭圆 510">
            <a:extLst>
              <a:ext uri="{FF2B5EF4-FFF2-40B4-BE49-F238E27FC236}">
                <a16:creationId xmlns:a16="http://schemas.microsoft.com/office/drawing/2014/main" id="{A8FA75CF-4CA1-4B3A-A37F-F39EACFBBCA4}"/>
              </a:ext>
            </a:extLst>
          </p:cNvPr>
          <p:cNvSpPr/>
          <p:nvPr/>
        </p:nvSpPr>
        <p:spPr>
          <a:xfrm>
            <a:off x="3040180" y="5040034"/>
            <a:ext cx="85725" cy="95250"/>
          </a:xfrm>
          <a:prstGeom prst="ellipse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2" name="直接箭头连接符 511">
            <a:extLst>
              <a:ext uri="{FF2B5EF4-FFF2-40B4-BE49-F238E27FC236}">
                <a16:creationId xmlns:a16="http://schemas.microsoft.com/office/drawing/2014/main" id="{3447740C-8C9D-4F54-BF83-C3C502C89115}"/>
              </a:ext>
            </a:extLst>
          </p:cNvPr>
          <p:cNvCxnSpPr>
            <a:cxnSpLocks/>
            <a:stCxn id="458" idx="2"/>
          </p:cNvCxnSpPr>
          <p:nvPr/>
        </p:nvCxnSpPr>
        <p:spPr>
          <a:xfrm>
            <a:off x="1360164" y="3487187"/>
            <a:ext cx="0" cy="41850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连接符: 肘形 512">
            <a:extLst>
              <a:ext uri="{FF2B5EF4-FFF2-40B4-BE49-F238E27FC236}">
                <a16:creationId xmlns:a16="http://schemas.microsoft.com/office/drawing/2014/main" id="{DB706A54-8742-41EC-922A-8B218997A383}"/>
              </a:ext>
            </a:extLst>
          </p:cNvPr>
          <p:cNvCxnSpPr>
            <a:cxnSpLocks/>
            <a:stCxn id="460" idx="3"/>
            <a:endCxn id="480" idx="1"/>
          </p:cNvCxnSpPr>
          <p:nvPr/>
        </p:nvCxnSpPr>
        <p:spPr>
          <a:xfrm flipV="1">
            <a:off x="4890456" y="1710169"/>
            <a:ext cx="1599750" cy="3312805"/>
          </a:xfrm>
          <a:prstGeom prst="bentConnector3">
            <a:avLst>
              <a:gd name="adj1" fmla="val 49350"/>
            </a:avLst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直接箭头连接符 513">
            <a:extLst>
              <a:ext uri="{FF2B5EF4-FFF2-40B4-BE49-F238E27FC236}">
                <a16:creationId xmlns:a16="http://schemas.microsoft.com/office/drawing/2014/main" id="{A338215D-8CBC-427E-8EE8-B470D88116A8}"/>
              </a:ext>
            </a:extLst>
          </p:cNvPr>
          <p:cNvCxnSpPr>
            <a:cxnSpLocks/>
            <a:endCxn id="490" idx="0"/>
          </p:cNvCxnSpPr>
          <p:nvPr/>
        </p:nvCxnSpPr>
        <p:spPr>
          <a:xfrm>
            <a:off x="8855198" y="2290559"/>
            <a:ext cx="0" cy="40119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直接箭头连接符 514">
            <a:extLst>
              <a:ext uri="{FF2B5EF4-FFF2-40B4-BE49-F238E27FC236}">
                <a16:creationId xmlns:a16="http://schemas.microsoft.com/office/drawing/2014/main" id="{8A3C9844-07CB-49D1-93BE-C008CF29A6C6}"/>
              </a:ext>
            </a:extLst>
          </p:cNvPr>
          <p:cNvCxnSpPr>
            <a:cxnSpLocks/>
            <a:endCxn id="495" idx="0"/>
          </p:cNvCxnSpPr>
          <p:nvPr/>
        </p:nvCxnSpPr>
        <p:spPr>
          <a:xfrm>
            <a:off x="7499235" y="3716326"/>
            <a:ext cx="0" cy="41011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直接箭头连接符 515">
            <a:extLst>
              <a:ext uri="{FF2B5EF4-FFF2-40B4-BE49-F238E27FC236}">
                <a16:creationId xmlns:a16="http://schemas.microsoft.com/office/drawing/2014/main" id="{1FE3E1EE-EA2E-4C9A-822D-631AC44F05F9}"/>
              </a:ext>
            </a:extLst>
          </p:cNvPr>
          <p:cNvCxnSpPr>
            <a:cxnSpLocks/>
            <a:endCxn id="498" idx="0"/>
          </p:cNvCxnSpPr>
          <p:nvPr/>
        </p:nvCxnSpPr>
        <p:spPr>
          <a:xfrm>
            <a:off x="8538730" y="3716327"/>
            <a:ext cx="0" cy="41836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直接箭头连接符 516">
            <a:extLst>
              <a:ext uri="{FF2B5EF4-FFF2-40B4-BE49-F238E27FC236}">
                <a16:creationId xmlns:a16="http://schemas.microsoft.com/office/drawing/2014/main" id="{9CE24530-EDF4-462B-948F-8DAD2B4957C6}"/>
              </a:ext>
            </a:extLst>
          </p:cNvPr>
          <p:cNvCxnSpPr>
            <a:cxnSpLocks/>
            <a:endCxn id="499" idx="0"/>
          </p:cNvCxnSpPr>
          <p:nvPr/>
        </p:nvCxnSpPr>
        <p:spPr>
          <a:xfrm>
            <a:off x="10240749" y="3733951"/>
            <a:ext cx="5792" cy="40074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直接箭头连接符 517">
            <a:extLst>
              <a:ext uri="{FF2B5EF4-FFF2-40B4-BE49-F238E27FC236}">
                <a16:creationId xmlns:a16="http://schemas.microsoft.com/office/drawing/2014/main" id="{1C8B2F14-1A5E-443E-B9D4-AA033BFD0F7F}"/>
              </a:ext>
            </a:extLst>
          </p:cNvPr>
          <p:cNvCxnSpPr>
            <a:cxnSpLocks/>
            <a:stCxn id="490" idx="2"/>
          </p:cNvCxnSpPr>
          <p:nvPr/>
        </p:nvCxnSpPr>
        <p:spPr>
          <a:xfrm>
            <a:off x="8855198" y="3268379"/>
            <a:ext cx="0" cy="41205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直接箭头连接符 518">
            <a:extLst>
              <a:ext uri="{FF2B5EF4-FFF2-40B4-BE49-F238E27FC236}">
                <a16:creationId xmlns:a16="http://schemas.microsoft.com/office/drawing/2014/main" id="{1B0CD336-6BAF-4FEB-8F54-5787F7566882}"/>
              </a:ext>
            </a:extLst>
          </p:cNvPr>
          <p:cNvCxnSpPr>
            <a:cxnSpLocks/>
            <a:stCxn id="457" idx="2"/>
            <a:endCxn id="459" idx="0"/>
          </p:cNvCxnSpPr>
          <p:nvPr/>
        </p:nvCxnSpPr>
        <p:spPr>
          <a:xfrm flipH="1">
            <a:off x="1387540" y="2601487"/>
            <a:ext cx="1" cy="49534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直接箭头连接符 519">
            <a:extLst>
              <a:ext uri="{FF2B5EF4-FFF2-40B4-BE49-F238E27FC236}">
                <a16:creationId xmlns:a16="http://schemas.microsoft.com/office/drawing/2014/main" id="{1922EFBC-D28A-4DBF-9594-9C9F9FCACAF8}"/>
              </a:ext>
            </a:extLst>
          </p:cNvPr>
          <p:cNvCxnSpPr>
            <a:cxnSpLocks/>
            <a:stCxn id="456" idx="2"/>
            <a:endCxn id="457" idx="0"/>
          </p:cNvCxnSpPr>
          <p:nvPr/>
        </p:nvCxnSpPr>
        <p:spPr>
          <a:xfrm>
            <a:off x="1387541" y="1584550"/>
            <a:ext cx="0" cy="46436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直接箭头连接符 537">
            <a:extLst>
              <a:ext uri="{FF2B5EF4-FFF2-40B4-BE49-F238E27FC236}">
                <a16:creationId xmlns:a16="http://schemas.microsoft.com/office/drawing/2014/main" id="{413CFD8D-3D2C-4F8F-9243-FD21C1715224}"/>
              </a:ext>
            </a:extLst>
          </p:cNvPr>
          <p:cNvCxnSpPr>
            <a:cxnSpLocks/>
            <a:stCxn id="498" idx="2"/>
          </p:cNvCxnSpPr>
          <p:nvPr/>
        </p:nvCxnSpPr>
        <p:spPr>
          <a:xfrm>
            <a:off x="8538730" y="4562685"/>
            <a:ext cx="0" cy="460078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直接箭头连接符 538">
            <a:extLst>
              <a:ext uri="{FF2B5EF4-FFF2-40B4-BE49-F238E27FC236}">
                <a16:creationId xmlns:a16="http://schemas.microsoft.com/office/drawing/2014/main" id="{D5C8C66E-9FC3-421A-8644-F844599424D1}"/>
              </a:ext>
            </a:extLst>
          </p:cNvPr>
          <p:cNvCxnSpPr>
            <a:cxnSpLocks/>
            <a:stCxn id="499" idx="2"/>
          </p:cNvCxnSpPr>
          <p:nvPr/>
        </p:nvCxnSpPr>
        <p:spPr>
          <a:xfrm>
            <a:off x="10246541" y="4562686"/>
            <a:ext cx="6550" cy="442453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2" name="矩形 551">
            <a:extLst>
              <a:ext uri="{FF2B5EF4-FFF2-40B4-BE49-F238E27FC236}">
                <a16:creationId xmlns:a16="http://schemas.microsoft.com/office/drawing/2014/main" id="{9E376B9B-27BD-452E-B750-20768FFB0EBD}"/>
              </a:ext>
            </a:extLst>
          </p:cNvPr>
          <p:cNvSpPr/>
          <p:nvPr/>
        </p:nvSpPr>
        <p:spPr>
          <a:xfrm>
            <a:off x="7177393" y="5680912"/>
            <a:ext cx="3752182" cy="31813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" name="矩形 552">
            <a:extLst>
              <a:ext uri="{FF2B5EF4-FFF2-40B4-BE49-F238E27FC236}">
                <a16:creationId xmlns:a16="http://schemas.microsoft.com/office/drawing/2014/main" id="{35A4C7B7-6EEF-4D2E-985F-76B6C5240DBA}"/>
              </a:ext>
            </a:extLst>
          </p:cNvPr>
          <p:cNvSpPr/>
          <p:nvPr/>
        </p:nvSpPr>
        <p:spPr>
          <a:xfrm>
            <a:off x="7329793" y="5833312"/>
            <a:ext cx="3752182" cy="31813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L2 Cache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37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14"/>
    </mc:Choice>
    <mc:Fallback xmlns="">
      <p:transition spd="slow" advTm="3471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>
            <a:spLocks/>
          </p:cNvSpPr>
          <p:nvPr/>
        </p:nvSpPr>
        <p:spPr>
          <a:xfrm>
            <a:off x="1775520" y="2852936"/>
            <a:ext cx="8410492" cy="9269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C0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Thanks! </a:t>
            </a:r>
            <a:endParaRPr lang="zh-CN" altLang="en-US" dirty="0">
              <a:solidFill>
                <a:srgbClr val="C0000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772559"/>
      </p:ext>
    </p:extLst>
  </p:cSld>
  <p:clrMapOvr>
    <a:masterClrMapping/>
  </p:clrMapOvr>
  <p:transition spd="slow" advTm="409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7153-70BC-4449-9060-B098993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Task Consolidation (Industry)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5F533C2-D9E2-4D74-991B-3646EA397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111" y="1495042"/>
            <a:ext cx="3932038" cy="3657599"/>
          </a:xfrm>
          <a:prstGeom prst="rect">
            <a:avLst/>
          </a:prstGeom>
        </p:spPr>
      </p:pic>
      <p:sp>
        <p:nvSpPr>
          <p:cNvPr id="100" name="右箭头 10">
            <a:extLst>
              <a:ext uri="{FF2B5EF4-FFF2-40B4-BE49-F238E27FC236}">
                <a16:creationId xmlns:a16="http://schemas.microsoft.com/office/drawing/2014/main" id="{348B43DB-5A67-48B6-B788-1548EA99A454}"/>
              </a:ext>
            </a:extLst>
          </p:cNvPr>
          <p:cNvSpPr/>
          <p:nvPr/>
        </p:nvSpPr>
        <p:spPr>
          <a:xfrm>
            <a:off x="5570955" y="2752614"/>
            <a:ext cx="1120788" cy="632672"/>
          </a:xfrm>
          <a:prstGeom prst="rightArrow">
            <a:avLst>
              <a:gd name="adj1" fmla="val 3795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ahoma"/>
              <a:ea typeface="宋体"/>
            </a:endParaRPr>
          </a:p>
        </p:txBody>
      </p:sp>
      <p:pic>
        <p:nvPicPr>
          <p:cNvPr id="96" name="图片 95">
            <a:extLst>
              <a:ext uri="{FF2B5EF4-FFF2-40B4-BE49-F238E27FC236}">
                <a16:creationId xmlns:a16="http://schemas.microsoft.com/office/drawing/2014/main" id="{CEAD2BB5-C17C-4DC8-911F-17DB0FCA4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4" y="1083453"/>
            <a:ext cx="3790950" cy="4078712"/>
          </a:xfrm>
          <a:prstGeom prst="rect">
            <a:avLst/>
          </a:prstGeom>
        </p:spPr>
      </p:pic>
      <p:sp>
        <p:nvSpPr>
          <p:cNvPr id="102" name="Rectangle 15">
            <a:extLst>
              <a:ext uri="{FF2B5EF4-FFF2-40B4-BE49-F238E27FC236}">
                <a16:creationId xmlns:a16="http://schemas.microsoft.com/office/drawing/2014/main" id="{4A4512D2-770E-46B4-A722-6816253AA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87" y="5240927"/>
            <a:ext cx="4162425" cy="94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457200" eaLnBrk="0" hangingPunct="0">
              <a:buSzPct val="100000"/>
              <a:defRPr/>
            </a:pPr>
            <a:r>
              <a:rPr lang="da-DK" altLang="zh-CN" sz="2000" i="1" dirty="0">
                <a:solidFill>
                  <a:srgbClr val="000000"/>
                </a:solidFill>
                <a:latin typeface="Arial" charset="0"/>
                <a:ea typeface="等线" panose="02010600030101010101" pitchFamily="2" charset="-122"/>
                <a:sym typeface="Verdana" pitchFamily="34" charset="0"/>
              </a:rPr>
              <a:t>Software-based MPS </a:t>
            </a:r>
          </a:p>
          <a:p>
            <a:pPr algn="ctr" defTabSz="457200" eaLnBrk="0" hangingPunct="0">
              <a:buSzPct val="100000"/>
              <a:defRPr/>
            </a:pPr>
            <a:r>
              <a:rPr lang="zh-CN" altLang="en-US" sz="2000" i="1" dirty="0">
                <a:solidFill>
                  <a:srgbClr val="000000"/>
                </a:solidFill>
                <a:latin typeface="Arial" charset="0"/>
                <a:ea typeface="等线" panose="02010600030101010101" pitchFamily="2" charset="-122"/>
                <a:sym typeface="Verdana" pitchFamily="34" charset="0"/>
              </a:rPr>
              <a:t>（</a:t>
            </a:r>
            <a:r>
              <a:rPr lang="en-US" altLang="zh-CN" sz="2000" i="1" dirty="0">
                <a:solidFill>
                  <a:srgbClr val="000000"/>
                </a:solidFill>
                <a:latin typeface="Arial" charset="0"/>
                <a:ea typeface="等线" panose="02010600030101010101" pitchFamily="2" charset="-122"/>
                <a:sym typeface="Verdana" pitchFamily="34" charset="0"/>
              </a:rPr>
              <a:t>Pascal</a:t>
            </a:r>
            <a:r>
              <a:rPr lang="zh-CN" altLang="en-US" sz="2000" i="1" dirty="0">
                <a:solidFill>
                  <a:srgbClr val="000000"/>
                </a:solidFill>
                <a:latin typeface="Arial" charset="0"/>
                <a:ea typeface="等线" panose="02010600030101010101" pitchFamily="2" charset="-122"/>
                <a:sym typeface="Verdana" pitchFamily="34" charset="0"/>
              </a:rPr>
              <a:t>）</a:t>
            </a:r>
            <a:endParaRPr lang="da-DK" altLang="zh-CN" sz="2000" i="1" dirty="0">
              <a:solidFill>
                <a:srgbClr val="000000"/>
              </a:solidFill>
              <a:latin typeface="Arial" charset="0"/>
              <a:ea typeface="等线" panose="02010600030101010101" pitchFamily="2" charset="-122"/>
              <a:sym typeface="Verdana" pitchFamily="34" charset="0"/>
            </a:endParaRPr>
          </a:p>
        </p:txBody>
      </p:sp>
      <p:sp>
        <p:nvSpPr>
          <p:cNvPr id="103" name="Rectangle 15">
            <a:extLst>
              <a:ext uri="{FF2B5EF4-FFF2-40B4-BE49-F238E27FC236}">
                <a16:creationId xmlns:a16="http://schemas.microsoft.com/office/drawing/2014/main" id="{AEDE2363-3EAE-440B-8403-63485445D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168" y="5240927"/>
            <a:ext cx="4162425" cy="94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457200" eaLnBrk="0" hangingPunct="0">
              <a:buSzPct val="100000"/>
              <a:defRPr/>
            </a:pPr>
            <a:r>
              <a:rPr lang="da-DK" altLang="zh-CN" sz="2000" i="1" dirty="0">
                <a:solidFill>
                  <a:srgbClr val="000000"/>
                </a:solidFill>
                <a:latin typeface="Arial" charset="0"/>
                <a:ea typeface="等线" panose="02010600030101010101" pitchFamily="2" charset="-122"/>
                <a:sym typeface="Verdana" pitchFamily="34" charset="0"/>
              </a:rPr>
              <a:t>Hardware-Accelerated MPS </a:t>
            </a:r>
          </a:p>
          <a:p>
            <a:pPr algn="ctr" defTabSz="457200" eaLnBrk="0" hangingPunct="0">
              <a:buSzPct val="100000"/>
              <a:defRPr/>
            </a:pPr>
            <a:r>
              <a:rPr lang="zh-CN" altLang="en-US" sz="2000" i="1" dirty="0">
                <a:solidFill>
                  <a:srgbClr val="000000"/>
                </a:solidFill>
                <a:latin typeface="Arial" charset="0"/>
                <a:ea typeface="等线" panose="02010600030101010101" pitchFamily="2" charset="-122"/>
                <a:sym typeface="Verdana" pitchFamily="34" charset="0"/>
              </a:rPr>
              <a:t>（</a:t>
            </a:r>
            <a:r>
              <a:rPr lang="en-US" altLang="zh-CN" sz="2000" i="1" dirty="0">
                <a:solidFill>
                  <a:srgbClr val="000000"/>
                </a:solidFill>
                <a:latin typeface="Arial" charset="0"/>
                <a:ea typeface="等线" panose="02010600030101010101" pitchFamily="2" charset="-122"/>
                <a:sym typeface="Verdana" pitchFamily="34" charset="0"/>
              </a:rPr>
              <a:t>Volta</a:t>
            </a:r>
            <a:r>
              <a:rPr lang="zh-CN" altLang="en-US" sz="2000" i="1" dirty="0">
                <a:solidFill>
                  <a:srgbClr val="000000"/>
                </a:solidFill>
                <a:latin typeface="Arial" charset="0"/>
                <a:ea typeface="等线" panose="02010600030101010101" pitchFamily="2" charset="-122"/>
                <a:sym typeface="Verdana" pitchFamily="34" charset="0"/>
              </a:rPr>
              <a:t>）</a:t>
            </a:r>
            <a:endParaRPr lang="da-DK" altLang="zh-CN" sz="2000" i="1" dirty="0">
              <a:solidFill>
                <a:srgbClr val="000000"/>
              </a:solidFill>
              <a:latin typeface="Arial" charset="0"/>
              <a:ea typeface="等线" panose="02010600030101010101" pitchFamily="2" charset="-122"/>
              <a:sym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19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80"/>
    </mc:Choice>
    <mc:Fallback xmlns="">
      <p:transition spd="slow" advTm="468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7153-70BC-4449-9060-B098993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Task Consolidation (Academia)</a:t>
            </a: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E151095E-C50A-462C-8E3D-8AC7EECB21F7}"/>
              </a:ext>
            </a:extLst>
          </p:cNvPr>
          <p:cNvSpPr/>
          <p:nvPr/>
        </p:nvSpPr>
        <p:spPr>
          <a:xfrm>
            <a:off x="831278" y="1250442"/>
            <a:ext cx="4468091" cy="2554147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4A781F7E-5FDB-48C1-8892-DA66110B629D}"/>
              </a:ext>
            </a:extLst>
          </p:cNvPr>
          <p:cNvSpPr/>
          <p:nvPr/>
        </p:nvSpPr>
        <p:spPr>
          <a:xfrm>
            <a:off x="1114849" y="1945096"/>
            <a:ext cx="1814305" cy="547208"/>
          </a:xfrm>
          <a:prstGeom prst="rect">
            <a:avLst/>
          </a:prstGeom>
          <a:solidFill>
            <a:srgbClr val="E7E6E6">
              <a:lumMod val="9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E8318B5C-6638-48C5-B93B-6519E5490F50}"/>
                  </a:ext>
                </a:extLst>
              </p:cNvPr>
              <p:cNvSpPr/>
              <p:nvPr/>
            </p:nvSpPr>
            <p:spPr>
              <a:xfrm>
                <a:off x="1910086" y="2032841"/>
                <a:ext cx="822735" cy="347714"/>
              </a:xfrm>
              <a:prstGeom prst="rect">
                <a:avLst/>
              </a:prstGeom>
              <a:solidFill>
                <a:srgbClr val="FFCC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i="1" kern="0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kern="0" baseline="-25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E8318B5C-6638-48C5-B93B-6519E5490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086" y="2032841"/>
                <a:ext cx="822735" cy="3477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F6EC5602-B090-4B52-BAA5-2A97C9B9087D}"/>
                  </a:ext>
                </a:extLst>
              </p:cNvPr>
              <p:cNvSpPr txBox="1"/>
              <p:nvPr/>
            </p:nvSpPr>
            <p:spPr>
              <a:xfrm>
                <a:off x="1212327" y="2023557"/>
                <a:ext cx="672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𝑆𝑀</m:t>
                    </m:r>
                  </m:oMath>
                </a14:m>
                <a:r>
                  <a:rPr lang="en-US" altLang="zh-CN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99" name="文本框 98">
                <a:extLst>
                  <a:ext uri="{FF2B5EF4-FFF2-40B4-BE49-F238E27FC236}">
                    <a16:creationId xmlns:a16="http://schemas.microsoft.com/office/drawing/2014/main" id="{F6EC5602-B090-4B52-BAA5-2A97C9B90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327" y="2023557"/>
                <a:ext cx="672097" cy="369332"/>
              </a:xfrm>
              <a:prstGeom prst="rect">
                <a:avLst/>
              </a:prstGeom>
              <a:blipFill>
                <a:blip r:embed="rId7"/>
                <a:stretch>
                  <a:fillRect b="-196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矩形 99">
            <a:extLst>
              <a:ext uri="{FF2B5EF4-FFF2-40B4-BE49-F238E27FC236}">
                <a16:creationId xmlns:a16="http://schemas.microsoft.com/office/drawing/2014/main" id="{34F9D6D2-3362-47D5-ACB8-38B250B79698}"/>
              </a:ext>
            </a:extLst>
          </p:cNvPr>
          <p:cNvSpPr/>
          <p:nvPr/>
        </p:nvSpPr>
        <p:spPr>
          <a:xfrm>
            <a:off x="3216872" y="1945096"/>
            <a:ext cx="1814305" cy="547208"/>
          </a:xfrm>
          <a:prstGeom prst="rect">
            <a:avLst/>
          </a:prstGeom>
          <a:solidFill>
            <a:srgbClr val="E7E6E6">
              <a:lumMod val="9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38D1BFAC-2165-455F-B9E4-9DB454C038F0}"/>
                  </a:ext>
                </a:extLst>
              </p:cNvPr>
              <p:cNvSpPr/>
              <p:nvPr/>
            </p:nvSpPr>
            <p:spPr>
              <a:xfrm>
                <a:off x="4016280" y="2035761"/>
                <a:ext cx="822735" cy="347714"/>
              </a:xfrm>
              <a:prstGeom prst="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i="1" kern="0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kern="0" baseline="-25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38D1BFAC-2165-455F-B9E4-9DB454C03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280" y="2035761"/>
                <a:ext cx="822735" cy="3477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A98BE701-363F-4CCA-9096-0FAE50AABA45}"/>
                  </a:ext>
                </a:extLst>
              </p:cNvPr>
              <p:cNvSpPr txBox="1"/>
              <p:nvPr/>
            </p:nvSpPr>
            <p:spPr>
              <a:xfrm>
                <a:off x="3292859" y="2023259"/>
                <a:ext cx="672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𝑆𝑀</m:t>
                    </m:r>
                  </m:oMath>
                </a14:m>
                <a:r>
                  <a:rPr lang="en-US" altLang="zh-CN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id="{A98BE701-363F-4CCA-9096-0FAE50AAB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59" y="2023259"/>
                <a:ext cx="672097" cy="369332"/>
              </a:xfrm>
              <a:prstGeom prst="rect">
                <a:avLst/>
              </a:prstGeom>
              <a:blipFill>
                <a:blip r:embed="rId9"/>
                <a:stretch>
                  <a:fillRect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文本框 102">
            <a:extLst>
              <a:ext uri="{FF2B5EF4-FFF2-40B4-BE49-F238E27FC236}">
                <a16:creationId xmlns:a16="http://schemas.microsoft.com/office/drawing/2014/main" id="{B1699E57-4D74-4CE3-926A-5E10B5AC78B3}"/>
              </a:ext>
            </a:extLst>
          </p:cNvPr>
          <p:cNvSpPr txBox="1"/>
          <p:nvPr/>
        </p:nvSpPr>
        <p:spPr>
          <a:xfrm>
            <a:off x="2732821" y="1225227"/>
            <a:ext cx="87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GPU</a:t>
            </a: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15FF8790-23FB-45CB-8E47-9CB2088C3D22}"/>
              </a:ext>
            </a:extLst>
          </p:cNvPr>
          <p:cNvSpPr/>
          <p:nvPr/>
        </p:nvSpPr>
        <p:spPr>
          <a:xfrm>
            <a:off x="1862031" y="3181104"/>
            <a:ext cx="2379271" cy="47110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Device Memory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1BB71161-683D-4370-8B68-8901AA3D2BD0}"/>
              </a:ext>
            </a:extLst>
          </p:cNvPr>
          <p:cNvSpPr txBox="1"/>
          <p:nvPr/>
        </p:nvSpPr>
        <p:spPr>
          <a:xfrm>
            <a:off x="1451255" y="1559009"/>
            <a:ext cx="137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Exclusive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9E00B628-9368-45E5-8610-5C3DECFB6F5F}"/>
              </a:ext>
            </a:extLst>
          </p:cNvPr>
          <p:cNvSpPr txBox="1"/>
          <p:nvPr/>
        </p:nvSpPr>
        <p:spPr>
          <a:xfrm>
            <a:off x="3560186" y="1559009"/>
            <a:ext cx="1376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Exclusive</a:t>
            </a:r>
          </a:p>
        </p:txBody>
      </p:sp>
      <p:cxnSp>
        <p:nvCxnSpPr>
          <p:cNvPr id="107" name="连接符: 肘形 106">
            <a:extLst>
              <a:ext uri="{FF2B5EF4-FFF2-40B4-BE49-F238E27FC236}">
                <a16:creationId xmlns:a16="http://schemas.microsoft.com/office/drawing/2014/main" id="{A48FF422-5437-480B-AD9F-CD2067DF00F5}"/>
              </a:ext>
            </a:extLst>
          </p:cNvPr>
          <p:cNvCxnSpPr>
            <a:cxnSpLocks/>
            <a:endCxn id="97" idx="2"/>
          </p:cNvCxnSpPr>
          <p:nvPr/>
        </p:nvCxnSpPr>
        <p:spPr>
          <a:xfrm rot="10800000">
            <a:off x="2022002" y="2492304"/>
            <a:ext cx="992444" cy="348692"/>
          </a:xfrm>
          <a:prstGeom prst="bentConnector2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8" name="连接符: 肘形 107">
            <a:extLst>
              <a:ext uri="{FF2B5EF4-FFF2-40B4-BE49-F238E27FC236}">
                <a16:creationId xmlns:a16="http://schemas.microsoft.com/office/drawing/2014/main" id="{EF7386C7-59A8-43EC-BE6B-830A103CCD35}"/>
              </a:ext>
            </a:extLst>
          </p:cNvPr>
          <p:cNvCxnSpPr>
            <a:cxnSpLocks/>
            <a:endCxn id="100" idx="2"/>
          </p:cNvCxnSpPr>
          <p:nvPr/>
        </p:nvCxnSpPr>
        <p:spPr>
          <a:xfrm flipV="1">
            <a:off x="2986923" y="2492304"/>
            <a:ext cx="1137102" cy="348692"/>
          </a:xfrm>
          <a:prstGeom prst="bentConnector2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id="{8B9C394A-1CDB-4536-BDE9-86A285B819E0}"/>
              </a:ext>
            </a:extLst>
          </p:cNvPr>
          <p:cNvCxnSpPr>
            <a:cxnSpLocks/>
            <a:endCxn id="104" idx="0"/>
          </p:cNvCxnSpPr>
          <p:nvPr/>
        </p:nvCxnSpPr>
        <p:spPr>
          <a:xfrm>
            <a:off x="3051666" y="2840994"/>
            <a:ext cx="0" cy="340111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0" name="矩形 109">
            <a:extLst>
              <a:ext uri="{FF2B5EF4-FFF2-40B4-BE49-F238E27FC236}">
                <a16:creationId xmlns:a16="http://schemas.microsoft.com/office/drawing/2014/main" id="{7483EB87-AAA9-40D8-B3D2-AC264C218AE4}"/>
              </a:ext>
            </a:extLst>
          </p:cNvPr>
          <p:cNvSpPr/>
          <p:nvPr/>
        </p:nvSpPr>
        <p:spPr>
          <a:xfrm>
            <a:off x="6754092" y="1250442"/>
            <a:ext cx="4606630" cy="2554146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A8E70CED-DDE8-4A02-9B63-B9998F2A241E}"/>
              </a:ext>
            </a:extLst>
          </p:cNvPr>
          <p:cNvSpPr/>
          <p:nvPr/>
        </p:nvSpPr>
        <p:spPr>
          <a:xfrm>
            <a:off x="7157964" y="2064452"/>
            <a:ext cx="1814400" cy="547208"/>
          </a:xfrm>
          <a:prstGeom prst="rect">
            <a:avLst/>
          </a:prstGeom>
          <a:solidFill>
            <a:srgbClr val="E7E6E6">
              <a:lumMod val="9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2F2E1C17-453D-4ADB-8D8D-1E97C8BAB76A}"/>
                  </a:ext>
                </a:extLst>
              </p:cNvPr>
              <p:cNvSpPr/>
              <p:nvPr/>
            </p:nvSpPr>
            <p:spPr>
              <a:xfrm>
                <a:off x="7950928" y="2156166"/>
                <a:ext cx="396000" cy="320463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i="1" kern="0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kern="0" baseline="-25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矩形 111">
                <a:extLst>
                  <a:ext uri="{FF2B5EF4-FFF2-40B4-BE49-F238E27FC236}">
                    <a16:creationId xmlns:a16="http://schemas.microsoft.com/office/drawing/2014/main" id="{2F2E1C17-453D-4ADB-8D8D-1E97C8BAB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928" y="2156166"/>
                <a:ext cx="396000" cy="320463"/>
              </a:xfrm>
              <a:prstGeom prst="rect">
                <a:avLst/>
              </a:prstGeom>
              <a:blipFill>
                <a:blip r:embed="rId10"/>
                <a:stretch>
                  <a:fillRect l="-4412" b="-5455"/>
                </a:stretch>
              </a:blip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37ED6B7D-C733-4F99-8554-308121C69D14}"/>
                  </a:ext>
                </a:extLst>
              </p:cNvPr>
              <p:cNvSpPr txBox="1"/>
              <p:nvPr/>
            </p:nvSpPr>
            <p:spPr>
              <a:xfrm>
                <a:off x="7270416" y="2124983"/>
                <a:ext cx="672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𝑆𝑀</m:t>
                    </m:r>
                  </m:oMath>
                </a14:m>
                <a:r>
                  <a:rPr lang="en-US" altLang="zh-CN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13" name="文本框 112">
                <a:extLst>
                  <a:ext uri="{FF2B5EF4-FFF2-40B4-BE49-F238E27FC236}">
                    <a16:creationId xmlns:a16="http://schemas.microsoft.com/office/drawing/2014/main" id="{37ED6B7D-C733-4F99-8554-308121C69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416" y="2124983"/>
                <a:ext cx="672097" cy="369332"/>
              </a:xfrm>
              <a:prstGeom prst="rect">
                <a:avLst/>
              </a:prstGeom>
              <a:blipFill>
                <a:blip r:embed="rId11"/>
                <a:stretch>
                  <a:fillRect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422617FF-4B9B-476E-BAD4-90F9F93EBC22}"/>
                  </a:ext>
                </a:extLst>
              </p:cNvPr>
              <p:cNvSpPr/>
              <p:nvPr/>
            </p:nvSpPr>
            <p:spPr>
              <a:xfrm>
                <a:off x="8346928" y="2156166"/>
                <a:ext cx="396000" cy="320463"/>
              </a:xfrm>
              <a:prstGeom prst="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i="1" kern="0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kern="0" baseline="-25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矩形 113">
                <a:extLst>
                  <a:ext uri="{FF2B5EF4-FFF2-40B4-BE49-F238E27FC236}">
                    <a16:creationId xmlns:a16="http://schemas.microsoft.com/office/drawing/2014/main" id="{422617FF-4B9B-476E-BAD4-90F9F93EB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928" y="2156166"/>
                <a:ext cx="396000" cy="320463"/>
              </a:xfrm>
              <a:prstGeom prst="rect">
                <a:avLst/>
              </a:prstGeom>
              <a:blipFill>
                <a:blip r:embed="rId12"/>
                <a:stretch>
                  <a:fillRect l="-4412" b="-5455"/>
                </a:stretch>
              </a:blip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文本框 114">
            <a:extLst>
              <a:ext uri="{FF2B5EF4-FFF2-40B4-BE49-F238E27FC236}">
                <a16:creationId xmlns:a16="http://schemas.microsoft.com/office/drawing/2014/main" id="{9AD353C0-6314-406F-9A01-0C57D9AF0A18}"/>
              </a:ext>
            </a:extLst>
          </p:cNvPr>
          <p:cNvSpPr txBox="1"/>
          <p:nvPr/>
        </p:nvSpPr>
        <p:spPr>
          <a:xfrm>
            <a:off x="8698045" y="1225227"/>
            <a:ext cx="87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GPU</a:t>
            </a: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C2515D24-9167-468F-9BE9-E31F9FEB460D}"/>
              </a:ext>
            </a:extLst>
          </p:cNvPr>
          <p:cNvSpPr/>
          <p:nvPr/>
        </p:nvSpPr>
        <p:spPr>
          <a:xfrm>
            <a:off x="7879979" y="3193448"/>
            <a:ext cx="2379271" cy="471104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Device Memory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5C33E245-25DB-4871-AE49-DF37B229B20C}"/>
              </a:ext>
            </a:extLst>
          </p:cNvPr>
          <p:cNvSpPr txBox="1"/>
          <p:nvPr/>
        </p:nvSpPr>
        <p:spPr>
          <a:xfrm>
            <a:off x="8575448" y="1648539"/>
            <a:ext cx="989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Shared</a:t>
            </a:r>
          </a:p>
        </p:txBody>
      </p:sp>
      <p:cxnSp>
        <p:nvCxnSpPr>
          <p:cNvPr id="118" name="直接箭头连接符 117">
            <a:extLst>
              <a:ext uri="{FF2B5EF4-FFF2-40B4-BE49-F238E27FC236}">
                <a16:creationId xmlns:a16="http://schemas.microsoft.com/office/drawing/2014/main" id="{30D0A403-2245-4319-925C-A902F18CD801}"/>
              </a:ext>
            </a:extLst>
          </p:cNvPr>
          <p:cNvCxnSpPr>
            <a:cxnSpLocks/>
            <a:stCxn id="123" idx="2"/>
            <a:endCxn id="116" idx="0"/>
          </p:cNvCxnSpPr>
          <p:nvPr/>
        </p:nvCxnSpPr>
        <p:spPr>
          <a:xfrm flipH="1">
            <a:off x="9069615" y="2760260"/>
            <a:ext cx="4096" cy="433188"/>
          </a:xfrm>
          <a:prstGeom prst="straightConnector1">
            <a:avLst/>
          </a:prstGeom>
          <a:noFill/>
          <a:ln w="508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23" name="矩形 122">
            <a:extLst>
              <a:ext uri="{FF2B5EF4-FFF2-40B4-BE49-F238E27FC236}">
                <a16:creationId xmlns:a16="http://schemas.microsoft.com/office/drawing/2014/main" id="{943B2C73-66E4-41B4-95E5-1A15BC126954}"/>
              </a:ext>
            </a:extLst>
          </p:cNvPr>
          <p:cNvSpPr/>
          <p:nvPr/>
        </p:nvSpPr>
        <p:spPr>
          <a:xfrm>
            <a:off x="7024258" y="1659768"/>
            <a:ext cx="4098905" cy="110049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26899E8D-A2F9-4CA0-A4ED-E210BD5B8619}"/>
              </a:ext>
            </a:extLst>
          </p:cNvPr>
          <p:cNvSpPr txBox="1"/>
          <p:nvPr/>
        </p:nvSpPr>
        <p:spPr>
          <a:xfrm>
            <a:off x="1446403" y="3859971"/>
            <a:ext cx="3210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Spatial Multitasking </a:t>
            </a:r>
          </a:p>
          <a:p>
            <a:pPr algn="ctr"/>
            <a:r>
              <a:rPr lang="en-US" altLang="zh-CN" sz="2000" i="1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(SMT)</a:t>
            </a:r>
          </a:p>
        </p:txBody>
      </p:sp>
      <p:sp>
        <p:nvSpPr>
          <p:cNvPr id="125" name="文本框 124">
            <a:extLst>
              <a:ext uri="{FF2B5EF4-FFF2-40B4-BE49-F238E27FC236}">
                <a16:creationId xmlns:a16="http://schemas.microsoft.com/office/drawing/2014/main" id="{20E0A8E4-46AC-4EA2-B2A4-5F893426383E}"/>
              </a:ext>
            </a:extLst>
          </p:cNvPr>
          <p:cNvSpPr txBox="1"/>
          <p:nvPr/>
        </p:nvSpPr>
        <p:spPr>
          <a:xfrm>
            <a:off x="7430109" y="3859971"/>
            <a:ext cx="3409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i="1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Simultaneous Multitasking</a:t>
            </a:r>
          </a:p>
          <a:p>
            <a:pPr algn="ctr"/>
            <a:r>
              <a:rPr lang="en-US" altLang="zh-CN" sz="2000" i="1" dirty="0">
                <a:solidFill>
                  <a:prstClr val="black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(SMK) </a:t>
            </a:r>
          </a:p>
        </p:txBody>
      </p:sp>
      <p:sp>
        <p:nvSpPr>
          <p:cNvPr id="126" name="文本框 125">
            <a:extLst>
              <a:ext uri="{FF2B5EF4-FFF2-40B4-BE49-F238E27FC236}">
                <a16:creationId xmlns:a16="http://schemas.microsoft.com/office/drawing/2014/main" id="{46D4FF28-8E88-4111-83B1-121A6FF4AC7E}"/>
              </a:ext>
            </a:extLst>
          </p:cNvPr>
          <p:cNvSpPr txBox="1"/>
          <p:nvPr/>
        </p:nvSpPr>
        <p:spPr>
          <a:xfrm>
            <a:off x="1000290" y="4703875"/>
            <a:ext cx="10149856" cy="14923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n-US" b="1" i="1" dirty="0">
                <a:solidFill>
                  <a:schemeClr val="tx1"/>
                </a:solidFill>
              </a:rPr>
              <a:t>SMK </a:t>
            </a:r>
            <a:r>
              <a:rPr lang="en-US" dirty="0">
                <a:solidFill>
                  <a:schemeClr val="tx1"/>
                </a:solidFill>
              </a:rPr>
              <a:t>allows multiple tasks to co-run on a </a:t>
            </a:r>
            <a:r>
              <a:rPr lang="en-US" dirty="0">
                <a:solidFill>
                  <a:srgbClr val="FF0000"/>
                </a:solidFill>
              </a:rPr>
              <a:t>single SM </a:t>
            </a:r>
            <a:r>
              <a:rPr lang="en-US" dirty="0">
                <a:solidFill>
                  <a:schemeClr val="tx1"/>
                </a:solidFill>
              </a:rPr>
              <a:t>simultaneously by switching them with time quota. </a:t>
            </a:r>
          </a:p>
          <a:p>
            <a:pPr algn="just"/>
            <a:r>
              <a:rPr lang="en-US" b="1" i="1" dirty="0">
                <a:solidFill>
                  <a:schemeClr val="tx1"/>
                </a:solidFill>
              </a:rPr>
              <a:t>SMT</a:t>
            </a:r>
            <a:r>
              <a:rPr lang="en-US" dirty="0">
                <a:solidFill>
                  <a:schemeClr val="tx1"/>
                </a:solidFill>
              </a:rPr>
              <a:t> divides the SMs on GPU into several </a:t>
            </a:r>
            <a:r>
              <a:rPr lang="en-US" dirty="0">
                <a:solidFill>
                  <a:srgbClr val="FF0000"/>
                </a:solidFill>
              </a:rPr>
              <a:t>disjoint subsets</a:t>
            </a:r>
            <a:r>
              <a:rPr lang="en-US" dirty="0">
                <a:solidFill>
                  <a:schemeClr val="tx1"/>
                </a:solidFill>
              </a:rPr>
              <a:t>, each of which is assigned to one of the co-running tasks. 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B34EF7AF-C8EB-42B1-8178-59991A3507D7}"/>
              </a:ext>
            </a:extLst>
          </p:cNvPr>
          <p:cNvSpPr/>
          <p:nvPr/>
        </p:nvSpPr>
        <p:spPr>
          <a:xfrm>
            <a:off x="9175873" y="2066133"/>
            <a:ext cx="1814400" cy="547208"/>
          </a:xfrm>
          <a:prstGeom prst="rect">
            <a:avLst/>
          </a:prstGeom>
          <a:solidFill>
            <a:srgbClr val="E7E6E6">
              <a:lumMod val="90000"/>
            </a:srgbClr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F24786C1-0246-463B-949D-8F7D080597EE}"/>
                  </a:ext>
                </a:extLst>
              </p:cNvPr>
              <p:cNvSpPr/>
              <p:nvPr/>
            </p:nvSpPr>
            <p:spPr>
              <a:xfrm>
                <a:off x="9968837" y="2157847"/>
                <a:ext cx="396000" cy="320463"/>
              </a:xfrm>
              <a:prstGeom prst="rect">
                <a:avLst/>
              </a:prstGeom>
              <a:solidFill>
                <a:srgbClr val="FFC000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i="1" kern="0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zh-CN" kern="0" baseline="-25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F24786C1-0246-463B-949D-8F7D08059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837" y="2157847"/>
                <a:ext cx="396000" cy="320463"/>
              </a:xfrm>
              <a:prstGeom prst="rect">
                <a:avLst/>
              </a:prstGeom>
              <a:blipFill>
                <a:blip r:embed="rId13"/>
                <a:stretch>
                  <a:fillRect l="-4412" b="-3571"/>
                </a:stretch>
              </a:blip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8CDB262-ADC5-489C-8516-505FB0D43E88}"/>
                  </a:ext>
                </a:extLst>
              </p:cNvPr>
              <p:cNvSpPr txBox="1"/>
              <p:nvPr/>
            </p:nvSpPr>
            <p:spPr>
              <a:xfrm>
                <a:off x="9288325" y="2126664"/>
                <a:ext cx="6720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𝑆𝑀</m:t>
                    </m:r>
                  </m:oMath>
                </a14:m>
                <a:r>
                  <a:rPr lang="en-US" altLang="zh-CN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38CDB262-ADC5-489C-8516-505FB0D43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325" y="2126664"/>
                <a:ext cx="672097" cy="369332"/>
              </a:xfrm>
              <a:prstGeom prst="rect">
                <a:avLst/>
              </a:prstGeom>
              <a:blipFill>
                <a:blip r:embed="rId14"/>
                <a:stretch>
                  <a:fillRect b="-2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6C0DDCC3-DD36-42A8-AE24-B7F369AC4F27}"/>
                  </a:ext>
                </a:extLst>
              </p:cNvPr>
              <p:cNvSpPr/>
              <p:nvPr/>
            </p:nvSpPr>
            <p:spPr>
              <a:xfrm>
                <a:off x="10364837" y="2157847"/>
                <a:ext cx="396000" cy="320463"/>
              </a:xfrm>
              <a:prstGeom prst="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i="1" kern="0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zh-CN" kern="0" baseline="-250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6C0DDCC3-DD36-42A8-AE24-B7F369AC4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837" y="2157847"/>
                <a:ext cx="396000" cy="320463"/>
              </a:xfrm>
              <a:prstGeom prst="rect">
                <a:avLst/>
              </a:prstGeom>
              <a:blipFill>
                <a:blip r:embed="rId15"/>
                <a:stretch>
                  <a:fillRect l="-4412" b="-3571"/>
                </a:stretch>
              </a:blip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6695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78"/>
    </mc:Choice>
    <mc:Fallback xmlns="">
      <p:transition spd="slow" advTm="328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7153-70BC-4449-9060-B098993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Task Characterization</a:t>
            </a:r>
          </a:p>
        </p:txBody>
      </p:sp>
      <p:sp>
        <p:nvSpPr>
          <p:cNvPr id="36" name="内容占位符 2">
            <a:extLst>
              <a:ext uri="{FF2B5EF4-FFF2-40B4-BE49-F238E27FC236}">
                <a16:creationId xmlns:a16="http://schemas.microsoft.com/office/drawing/2014/main" id="{F7F71327-E498-4D13-A63C-173A2A28A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43" y="1156314"/>
            <a:ext cx="4956463" cy="4820047"/>
          </a:xfrm>
        </p:spPr>
        <p:txBody>
          <a:bodyPr/>
          <a:lstStyle/>
          <a:p>
            <a:pPr>
              <a:lnSpc>
                <a:spcPct val="150000"/>
              </a:lnSpc>
              <a:buFont typeface="Wingdings" charset="2"/>
              <a:buChar char="n"/>
            </a:pPr>
            <a:r>
              <a:rPr lang="en-US" altLang="zh-CN" b="1" kern="1200" dirty="0">
                <a:solidFill>
                  <a:srgbClr val="0099FF"/>
                </a:solidFill>
              </a:rPr>
              <a:t>Latency-sensitive (LS) task</a:t>
            </a:r>
            <a:endParaRPr lang="en-US" altLang="zh-CN" dirty="0"/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dirty="0"/>
              <a:t>e.g., pay for bills, watch videos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dirty="0"/>
              <a:t>Need to react fast on events 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dirty="0"/>
              <a:t>Meet Quality of Service (QoS)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dirty="0"/>
              <a:t>Focus on latency</a:t>
            </a:r>
          </a:p>
          <a:p>
            <a:pPr>
              <a:lnSpc>
                <a:spcPct val="150000"/>
              </a:lnSpc>
              <a:buFont typeface="Wingdings" charset="2"/>
              <a:buChar char="n"/>
            </a:pPr>
            <a:r>
              <a:rPr lang="en-US" altLang="zh-CN" b="1" kern="1200" dirty="0">
                <a:solidFill>
                  <a:srgbClr val="0099FF"/>
                </a:solidFill>
              </a:rPr>
              <a:t>Batch task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dirty="0"/>
              <a:t>e.g., network training, big data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dirty="0"/>
              <a:t>Group similar jobs together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dirty="0"/>
              <a:t>Focus on throughput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7D0854E-3F46-445E-B340-781E55E52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522" y="1706996"/>
            <a:ext cx="1735643" cy="6089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A8FA325-5608-4E92-BB9F-11299662AB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759" y="1176609"/>
            <a:ext cx="2402048" cy="16013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B9A438C-4513-424D-907B-14743CA8E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75" y="5132195"/>
            <a:ext cx="2606112" cy="85004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4F7C388-D132-455F-8B36-DD3ADCE49D4D}"/>
              </a:ext>
            </a:extLst>
          </p:cNvPr>
          <p:cNvSpPr/>
          <p:nvPr/>
        </p:nvSpPr>
        <p:spPr bwMode="auto">
          <a:xfrm>
            <a:off x="6206594" y="1563301"/>
            <a:ext cx="5140765" cy="82865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46B3477-968F-43EF-B62E-FDBDC35F36D3}"/>
              </a:ext>
            </a:extLst>
          </p:cNvPr>
          <p:cNvSpPr/>
          <p:nvPr/>
        </p:nvSpPr>
        <p:spPr bwMode="auto">
          <a:xfrm>
            <a:off x="7065464" y="1150398"/>
            <a:ext cx="3702633" cy="44999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Latency-sensitive Tasks</a:t>
            </a:r>
            <a:endParaRPr kumimoji="1" lang="zh-CN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BEF0B08-9CE8-457A-9F88-5122CE808B35}"/>
              </a:ext>
            </a:extLst>
          </p:cNvPr>
          <p:cNvSpPr/>
          <p:nvPr/>
        </p:nvSpPr>
        <p:spPr bwMode="auto">
          <a:xfrm>
            <a:off x="6206594" y="5200666"/>
            <a:ext cx="5140765" cy="81399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9B80056D-761B-4F57-B2D9-CDE68AEB1F9B}"/>
              </a:ext>
            </a:extLst>
          </p:cNvPr>
          <p:cNvSpPr/>
          <p:nvPr/>
        </p:nvSpPr>
        <p:spPr bwMode="auto">
          <a:xfrm>
            <a:off x="7837097" y="5962380"/>
            <a:ext cx="2080913" cy="44999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Batch Tasks</a:t>
            </a:r>
            <a:endParaRPr kumimoji="1" lang="zh-CN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7375493-635E-44C2-86F7-BACCBCD11D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38" y="2735657"/>
            <a:ext cx="4199613" cy="2180568"/>
          </a:xfrm>
          <a:prstGeom prst="rect">
            <a:avLst/>
          </a:prstGeom>
        </p:spPr>
      </p:pic>
      <p:cxnSp>
        <p:nvCxnSpPr>
          <p:cNvPr id="50" name="连接符: 肘形 49">
            <a:extLst>
              <a:ext uri="{FF2B5EF4-FFF2-40B4-BE49-F238E27FC236}">
                <a16:creationId xmlns:a16="http://schemas.microsoft.com/office/drawing/2014/main" id="{062F9716-F9EA-4111-81EE-6BD189EAD4CE}"/>
              </a:ext>
            </a:extLst>
          </p:cNvPr>
          <p:cNvCxnSpPr>
            <a:cxnSpLocks/>
            <a:stCxn id="17" idx="3"/>
            <a:endCxn id="24" idx="3"/>
          </p:cNvCxnSpPr>
          <p:nvPr/>
        </p:nvCxnSpPr>
        <p:spPr bwMode="auto">
          <a:xfrm flipH="1" flipV="1">
            <a:off x="10875951" y="3825941"/>
            <a:ext cx="471408" cy="1781721"/>
          </a:xfrm>
          <a:prstGeom prst="bentConnector3">
            <a:avLst>
              <a:gd name="adj1" fmla="val -87287"/>
            </a:avLst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id="{71615F39-D6B3-42AE-B7E5-13D05E3774C6}"/>
              </a:ext>
            </a:extLst>
          </p:cNvPr>
          <p:cNvSpPr/>
          <p:nvPr/>
        </p:nvSpPr>
        <p:spPr>
          <a:xfrm>
            <a:off x="5724220" y="3817067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latency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30D5B2D7-BB1F-4A93-98BA-6C8B9E05B56A}"/>
              </a:ext>
            </a:extLst>
          </p:cNvPr>
          <p:cNvSpPr/>
          <p:nvPr/>
        </p:nvSpPr>
        <p:spPr>
          <a:xfrm>
            <a:off x="10903756" y="3375441"/>
            <a:ext cx="1308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throughput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连接符: 肘形 71">
            <a:extLst>
              <a:ext uri="{FF2B5EF4-FFF2-40B4-BE49-F238E27FC236}">
                <a16:creationId xmlns:a16="http://schemas.microsoft.com/office/drawing/2014/main" id="{7C192C04-DD4E-4E81-872A-4F9BD1F14BE1}"/>
              </a:ext>
            </a:extLst>
          </p:cNvPr>
          <p:cNvCxnSpPr>
            <a:cxnSpLocks/>
            <a:stCxn id="13" idx="1"/>
            <a:endCxn id="24" idx="1"/>
          </p:cNvCxnSpPr>
          <p:nvPr/>
        </p:nvCxnSpPr>
        <p:spPr bwMode="auto">
          <a:xfrm rot="10800000" flipH="1" flipV="1">
            <a:off x="6206594" y="1977627"/>
            <a:ext cx="469744" cy="1848314"/>
          </a:xfrm>
          <a:prstGeom prst="bentConnector3">
            <a:avLst>
              <a:gd name="adj1" fmla="val -102571"/>
            </a:avLst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87" name="图片 86">
            <a:extLst>
              <a:ext uri="{FF2B5EF4-FFF2-40B4-BE49-F238E27FC236}">
                <a16:creationId xmlns:a16="http://schemas.microsoft.com/office/drawing/2014/main" id="{B3FE4737-7F33-41B8-8C66-EB2CF29DEB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43" y="5252901"/>
            <a:ext cx="1795416" cy="59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39"/>
    </mc:Choice>
    <mc:Fallback xmlns="">
      <p:transition spd="slow" advTm="1713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7153-70BC-4449-9060-B0989933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Task Characterization</a:t>
            </a:r>
          </a:p>
        </p:txBody>
      </p:sp>
      <p:graphicFrame>
        <p:nvGraphicFramePr>
          <p:cNvPr id="25" name="图表 24">
            <a:extLst>
              <a:ext uri="{FF2B5EF4-FFF2-40B4-BE49-F238E27FC236}">
                <a16:creationId xmlns:a16="http://schemas.microsoft.com/office/drawing/2014/main" id="{896A0834-373C-42A7-BFD6-926185DF7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498357"/>
              </p:ext>
            </p:extLst>
          </p:nvPr>
        </p:nvGraphicFramePr>
        <p:xfrm>
          <a:off x="256150" y="702644"/>
          <a:ext cx="6549410" cy="4539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C41234B9-F5AB-4D29-8918-3DE12A8B53A1}"/>
              </a:ext>
            </a:extLst>
          </p:cNvPr>
          <p:cNvCxnSpPr>
            <a:cxnSpLocks/>
          </p:cNvCxnSpPr>
          <p:nvPr/>
        </p:nvCxnSpPr>
        <p:spPr bwMode="auto">
          <a:xfrm>
            <a:off x="5622221" y="4422126"/>
            <a:ext cx="98905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1" name="内容占位符 2">
            <a:extLst>
              <a:ext uri="{FF2B5EF4-FFF2-40B4-BE49-F238E27FC236}">
                <a16:creationId xmlns:a16="http://schemas.microsoft.com/office/drawing/2014/main" id="{86213369-F3C5-4B00-8E6F-B00871E15BCE}"/>
              </a:ext>
            </a:extLst>
          </p:cNvPr>
          <p:cNvSpPr txBox="1">
            <a:spLocks/>
          </p:cNvSpPr>
          <p:nvPr/>
        </p:nvSpPr>
        <p:spPr bwMode="auto">
          <a:xfrm>
            <a:off x="7283295" y="1493046"/>
            <a:ext cx="4956463" cy="270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SzPct val="60000"/>
              <a:buFont typeface="Wingdings" pitchFamily="2" charset="2"/>
              <a:buChar char="n"/>
              <a:defRPr kumimoji="1" lang="zh-CN" altLang="en-US" sz="24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SzPct val="55000"/>
              <a:buFont typeface="Wingdings" pitchFamily="2" charset="2"/>
              <a:buChar char="n"/>
              <a:defRPr kumimoji="1" lang="zh-CN" altLang="en-US" sz="20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SzPct val="50000"/>
              <a:buFont typeface="Wingdings" pitchFamily="2" charset="2"/>
              <a:buChar char="n"/>
              <a:defRPr kumimoji="1" lang="zh-CN" altLang="en-US" sz="20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SzPct val="55000"/>
              <a:buFont typeface="Wingdings" pitchFamily="2" charset="2"/>
              <a:buChar char="n"/>
              <a:defRPr kumimoji="1" lang="zh-CN" altLang="en-US" sz="2000" b="0" cap="none" spc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93FFF"/>
              </a:buClr>
              <a:buSzPct val="50000"/>
              <a:buFont typeface="Wingdings" pitchFamily="2" charset="2"/>
              <a:buChar char="n"/>
              <a:defRPr kumimoji="1" lang="zh-CN" altLang="en-US" sz="2000" b="0" cap="none" spc="0" baseline="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/>
                <a:latin typeface="Microsoft YaHei" charset="-122"/>
                <a:ea typeface="Microsoft YaHei" charset="-122"/>
                <a:cs typeface="Microsoft YaHei" charset="-122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Font typeface="Wingdings" charset="2"/>
              <a:buChar char="n"/>
            </a:pPr>
            <a:r>
              <a:rPr lang="en-US" altLang="zh-CN" b="1" kern="1200" dirty="0">
                <a:solidFill>
                  <a:srgbClr val="0099FF"/>
                </a:solidFill>
              </a:rPr>
              <a:t>Task characterization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kern="0" dirty="0"/>
              <a:t>Based on SM sensitivity 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dirty="0"/>
              <a:t>Compute-intensive (CI) tasks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r>
              <a:rPr lang="en-US" altLang="zh-CN" dirty="0"/>
              <a:t>memory-intensive (MI) tasks</a:t>
            </a:r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endParaRPr lang="en-US" altLang="zh-CN" kern="0" dirty="0"/>
          </a:p>
          <a:p>
            <a:pPr lvl="1">
              <a:lnSpc>
                <a:spcPct val="150000"/>
              </a:lnSpc>
              <a:buFont typeface="Wingdings" charset="2"/>
              <a:buChar char="Ø"/>
            </a:pPr>
            <a:endParaRPr lang="en-US" kern="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BD9AAFC-A0CD-4A0A-9A7E-A159E16FFDB7}"/>
              </a:ext>
            </a:extLst>
          </p:cNvPr>
          <p:cNvSpPr txBox="1"/>
          <p:nvPr/>
        </p:nvSpPr>
        <p:spPr>
          <a:xfrm>
            <a:off x="907122" y="5027830"/>
            <a:ext cx="10419319" cy="1187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>
                <a:solidFill>
                  <a:srgbClr val="FF0000"/>
                </a:solidFill>
              </a:rPr>
              <a:t>compute-intensive</a:t>
            </a:r>
            <a:r>
              <a:rPr lang="en-US" dirty="0">
                <a:solidFill>
                  <a:schemeClr val="tx1"/>
                </a:solidFill>
              </a:rPr>
              <a:t> tasks, their performance </a:t>
            </a:r>
            <a:r>
              <a:rPr lang="en-US" dirty="0">
                <a:solidFill>
                  <a:srgbClr val="FF0000"/>
                </a:solidFill>
              </a:rPr>
              <a:t>increases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linearly</a:t>
            </a:r>
            <a:r>
              <a:rPr lang="en-US" dirty="0">
                <a:solidFill>
                  <a:schemeClr val="tx1"/>
                </a:solidFill>
              </a:rPr>
              <a:t> with the number of SMs allocated.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While for </a:t>
            </a:r>
            <a:r>
              <a:rPr lang="en-US" dirty="0">
                <a:solidFill>
                  <a:srgbClr val="FF0000"/>
                </a:solidFill>
              </a:rPr>
              <a:t>memory-intensive</a:t>
            </a:r>
            <a:r>
              <a:rPr lang="en-US" dirty="0">
                <a:solidFill>
                  <a:schemeClr val="tx1"/>
                </a:solidFill>
              </a:rPr>
              <a:t> tasks, their performance </a:t>
            </a:r>
            <a:r>
              <a:rPr lang="en-US" dirty="0">
                <a:solidFill>
                  <a:srgbClr val="FF0000"/>
                </a:solidFill>
              </a:rPr>
              <a:t>saturates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4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4"/>
    </mc:Choice>
    <mc:Fallback xmlns="">
      <p:transition spd="slow" advTm="2013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标题 95">
            <a:extLst>
              <a:ext uri="{FF2B5EF4-FFF2-40B4-BE49-F238E27FC236}">
                <a16:creationId xmlns:a16="http://schemas.microsoft.com/office/drawing/2014/main" id="{18271A1D-FB21-4A1F-9AD9-4191D5C33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微软雅黑"/>
                <a:ea typeface="微软雅黑"/>
                <a:cs typeface="微软雅黑"/>
              </a:rPr>
              <a:t>Outline</a:t>
            </a:r>
            <a:endParaRPr lang="zh-CN" altLang="en-US" dirty="0"/>
          </a:p>
        </p:txBody>
      </p:sp>
      <p:sp>
        <p:nvSpPr>
          <p:cNvPr id="72" name="内容占位符 2">
            <a:extLst>
              <a:ext uri="{FF2B5EF4-FFF2-40B4-BE49-F238E27FC236}">
                <a16:creationId xmlns:a16="http://schemas.microsoft.com/office/drawing/2014/main" id="{1C7CBCFE-1C01-4922-9CF9-C83F49647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73" y="1015902"/>
            <a:ext cx="8559552" cy="5551154"/>
          </a:xfrm>
        </p:spPr>
        <p:txBody>
          <a:bodyPr/>
          <a:lstStyle/>
          <a:p>
            <a:r>
              <a:rPr lang="en-US" altLang="zh-CN" sz="3200" dirty="0">
                <a:latin typeface="微软雅黑"/>
                <a:ea typeface="微软雅黑"/>
              </a:rPr>
              <a:t>Background &amp; Motivation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</a:rPr>
              <a:t>GPU Execution Model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</a:rPr>
              <a:t>Task Consolidation &amp; Characterization</a:t>
            </a:r>
          </a:p>
          <a:p>
            <a:r>
              <a:rPr lang="en-US" altLang="zh-CN" sz="3200" dirty="0" err="1">
                <a:solidFill>
                  <a:srgbClr val="443BFF"/>
                </a:solidFill>
                <a:latin typeface="微软雅黑"/>
                <a:ea typeface="微软雅黑"/>
                <a:cs typeface="微软雅黑"/>
              </a:rPr>
              <a:t>SMQoS</a:t>
            </a:r>
            <a:r>
              <a:rPr lang="en-US" altLang="zh-CN" sz="3200" dirty="0">
                <a:solidFill>
                  <a:srgbClr val="443BFF"/>
                </a:solidFill>
                <a:latin typeface="微软雅黑"/>
                <a:ea typeface="微软雅黑"/>
                <a:cs typeface="微软雅黑"/>
              </a:rPr>
              <a:t> Methodology</a:t>
            </a:r>
          </a:p>
          <a:p>
            <a:pPr lvl="1"/>
            <a:r>
              <a:rPr lang="en-US" altLang="zh-CN" sz="2400" dirty="0">
                <a:solidFill>
                  <a:srgbClr val="443BFF"/>
                </a:solidFill>
                <a:latin typeface="微软雅黑"/>
                <a:ea typeface="微软雅黑"/>
                <a:cs typeface="微软雅黑"/>
              </a:rPr>
              <a:t>Design Overview</a:t>
            </a:r>
          </a:p>
          <a:p>
            <a:pPr lvl="1"/>
            <a:r>
              <a:rPr lang="en-US" altLang="zh-CN" sz="2400" kern="1200" dirty="0">
                <a:solidFill>
                  <a:srgbClr val="443BFF"/>
                </a:solidFill>
              </a:rPr>
              <a:t>SM Allocation Algorithms</a:t>
            </a:r>
            <a:endParaRPr lang="en-US" altLang="zh-CN" sz="2400" dirty="0">
              <a:solidFill>
                <a:srgbClr val="443BFF"/>
              </a:solidFill>
              <a:latin typeface="微软雅黑"/>
              <a:ea typeface="微软雅黑"/>
              <a:cs typeface="微软雅黑"/>
            </a:endParaRPr>
          </a:p>
          <a:p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Evaluation</a:t>
            </a:r>
          </a:p>
          <a:p>
            <a:pPr lvl="1"/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Experimental Setup</a:t>
            </a:r>
          </a:p>
          <a:p>
            <a:pPr lvl="1"/>
            <a:r>
              <a:rPr lang="en-US" altLang="zh-CN" sz="2400" dirty="0" err="1">
                <a:latin typeface="微软雅黑"/>
                <a:ea typeface="微软雅黑"/>
                <a:cs typeface="微软雅黑"/>
              </a:rPr>
              <a:t>SMQoS</a:t>
            </a:r>
            <a:r>
              <a:rPr lang="en-US" altLang="zh-CN" sz="2400" dirty="0">
                <a:latin typeface="微软雅黑"/>
                <a:ea typeface="微软雅黑"/>
                <a:cs typeface="微软雅黑"/>
              </a:rPr>
              <a:t> Performance</a:t>
            </a:r>
          </a:p>
          <a:p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Related</a:t>
            </a:r>
            <a:r>
              <a:rPr lang="zh-CN" altLang="en-US" sz="3200" dirty="0">
                <a:latin typeface="微软雅黑"/>
                <a:ea typeface="微软雅黑"/>
                <a:cs typeface="微软雅黑"/>
              </a:rPr>
              <a:t> </a:t>
            </a:r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Work</a:t>
            </a:r>
          </a:p>
          <a:p>
            <a:r>
              <a:rPr lang="en-US" altLang="zh-CN" sz="3200" dirty="0">
                <a:latin typeface="微软雅黑"/>
                <a:ea typeface="微软雅黑"/>
                <a:cs typeface="微软雅黑"/>
              </a:rPr>
              <a:t>Conclusion</a:t>
            </a:r>
            <a:endParaRPr lang="zh-CN" altLang="en-US" sz="3200" dirty="0"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70095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9"/>
    </mc:Choice>
    <mc:Fallback xmlns="">
      <p:transition spd="slow" advTm="71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C7153-70BC-4449-9060-B0989933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67" y="344405"/>
            <a:ext cx="11425269" cy="552571"/>
          </a:xfrm>
        </p:spPr>
        <p:txBody>
          <a:bodyPr/>
          <a:lstStyle/>
          <a:p>
            <a:r>
              <a:rPr lang="en-US" altLang="zh-CN" dirty="0"/>
              <a:t>Design Overview</a:t>
            </a: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1B469B4F-D292-4D09-BC9E-0A08E215A57D}"/>
              </a:ext>
            </a:extLst>
          </p:cNvPr>
          <p:cNvSpPr/>
          <p:nvPr/>
        </p:nvSpPr>
        <p:spPr>
          <a:xfrm>
            <a:off x="8780319" y="1230522"/>
            <a:ext cx="2358736" cy="762790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8" name="文本框 157">
            <a:extLst>
              <a:ext uri="{FF2B5EF4-FFF2-40B4-BE49-F238E27FC236}">
                <a16:creationId xmlns:a16="http://schemas.microsoft.com/office/drawing/2014/main" id="{900518C1-D262-4E14-84EA-EBC912B2FA5A}"/>
              </a:ext>
            </a:extLst>
          </p:cNvPr>
          <p:cNvSpPr txBox="1"/>
          <p:nvPr/>
        </p:nvSpPr>
        <p:spPr>
          <a:xfrm>
            <a:off x="9468204" y="1211465"/>
            <a:ext cx="1373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GPU Code</a:t>
            </a:r>
          </a:p>
        </p:txBody>
      </p:sp>
      <p:sp>
        <p:nvSpPr>
          <p:cNvPr id="159" name="矩形: 剪去单角 158">
            <a:extLst>
              <a:ext uri="{FF2B5EF4-FFF2-40B4-BE49-F238E27FC236}">
                <a16:creationId xmlns:a16="http://schemas.microsoft.com/office/drawing/2014/main" id="{F6E4E867-CB32-4DED-A46F-60AB799BB384}"/>
              </a:ext>
            </a:extLst>
          </p:cNvPr>
          <p:cNvSpPr/>
          <p:nvPr/>
        </p:nvSpPr>
        <p:spPr>
          <a:xfrm rot="16200000">
            <a:off x="9219373" y="1273743"/>
            <a:ext cx="325657" cy="892469"/>
          </a:xfrm>
          <a:prstGeom prst="snip1Rect">
            <a:avLst>
              <a:gd name="adj" fmla="val 50000"/>
            </a:avLst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0" name="文本框 159">
            <a:extLst>
              <a:ext uri="{FF2B5EF4-FFF2-40B4-BE49-F238E27FC236}">
                <a16:creationId xmlns:a16="http://schemas.microsoft.com/office/drawing/2014/main" id="{3B69AF60-4C72-43AA-BE81-3081E6E7B205}"/>
              </a:ext>
            </a:extLst>
          </p:cNvPr>
          <p:cNvSpPr txBox="1"/>
          <p:nvPr/>
        </p:nvSpPr>
        <p:spPr>
          <a:xfrm>
            <a:off x="9091265" y="1561440"/>
            <a:ext cx="605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LS.cu</a:t>
            </a:r>
          </a:p>
        </p:txBody>
      </p:sp>
      <p:sp>
        <p:nvSpPr>
          <p:cNvPr id="161" name="矩形 160">
            <a:extLst>
              <a:ext uri="{FF2B5EF4-FFF2-40B4-BE49-F238E27FC236}">
                <a16:creationId xmlns:a16="http://schemas.microsoft.com/office/drawing/2014/main" id="{2FC7EC7B-5D36-4B4F-A24C-9C78ADA4507D}"/>
              </a:ext>
            </a:extLst>
          </p:cNvPr>
          <p:cNvSpPr/>
          <p:nvPr/>
        </p:nvSpPr>
        <p:spPr>
          <a:xfrm>
            <a:off x="1278740" y="1181281"/>
            <a:ext cx="2611728" cy="86709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ABDABCC6-1978-41ED-AB93-B0316B77F13A}"/>
              </a:ext>
            </a:extLst>
          </p:cNvPr>
          <p:cNvSpPr txBox="1"/>
          <p:nvPr/>
        </p:nvSpPr>
        <p:spPr>
          <a:xfrm>
            <a:off x="1752982" y="1183575"/>
            <a:ext cx="16958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Co-running Tasks</a:t>
            </a: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E494CF59-B5A0-451E-AE74-70294B5BA5ED}"/>
              </a:ext>
            </a:extLst>
          </p:cNvPr>
          <p:cNvSpPr/>
          <p:nvPr/>
        </p:nvSpPr>
        <p:spPr>
          <a:xfrm>
            <a:off x="1750807" y="2546330"/>
            <a:ext cx="1644144" cy="76513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B58D09B2-3A1B-4600-861B-C1D4533A75A6}"/>
              </a:ext>
            </a:extLst>
          </p:cNvPr>
          <p:cNvSpPr/>
          <p:nvPr/>
        </p:nvSpPr>
        <p:spPr>
          <a:xfrm>
            <a:off x="5494619" y="1367813"/>
            <a:ext cx="1846764" cy="477431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6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Code Interpretation</a:t>
            </a:r>
          </a:p>
        </p:txBody>
      </p:sp>
      <p:sp>
        <p:nvSpPr>
          <p:cNvPr id="165" name="矩形 164">
            <a:extLst>
              <a:ext uri="{FF2B5EF4-FFF2-40B4-BE49-F238E27FC236}">
                <a16:creationId xmlns:a16="http://schemas.microsoft.com/office/drawing/2014/main" id="{AD60419F-AD5C-449C-AC91-BC527933F70A}"/>
              </a:ext>
            </a:extLst>
          </p:cNvPr>
          <p:cNvSpPr/>
          <p:nvPr/>
        </p:nvSpPr>
        <p:spPr>
          <a:xfrm>
            <a:off x="1451384" y="1556770"/>
            <a:ext cx="1025952" cy="326037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LS Tasks</a:t>
            </a:r>
          </a:p>
        </p:txBody>
      </p:sp>
      <p:sp>
        <p:nvSpPr>
          <p:cNvPr id="166" name="矩形 165">
            <a:extLst>
              <a:ext uri="{FF2B5EF4-FFF2-40B4-BE49-F238E27FC236}">
                <a16:creationId xmlns:a16="http://schemas.microsoft.com/office/drawing/2014/main" id="{7BF61082-C440-49A1-9228-50219AA9E867}"/>
              </a:ext>
            </a:extLst>
          </p:cNvPr>
          <p:cNvSpPr/>
          <p:nvPr/>
        </p:nvSpPr>
        <p:spPr>
          <a:xfrm>
            <a:off x="2609453" y="1556769"/>
            <a:ext cx="1099856" cy="326096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Batch Tasks</a:t>
            </a:r>
          </a:p>
        </p:txBody>
      </p:sp>
      <p:sp>
        <p:nvSpPr>
          <p:cNvPr id="167" name="文本框 166">
            <a:extLst>
              <a:ext uri="{FF2B5EF4-FFF2-40B4-BE49-F238E27FC236}">
                <a16:creationId xmlns:a16="http://schemas.microsoft.com/office/drawing/2014/main" id="{62D1C43C-018D-4CFF-9519-2D5A39CB483A}"/>
              </a:ext>
            </a:extLst>
          </p:cNvPr>
          <p:cNvSpPr txBox="1"/>
          <p:nvPr/>
        </p:nvSpPr>
        <p:spPr>
          <a:xfrm>
            <a:off x="1951294" y="2534435"/>
            <a:ext cx="136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Runtime APIs</a:t>
            </a:r>
          </a:p>
        </p:txBody>
      </p:sp>
      <p:sp>
        <p:nvSpPr>
          <p:cNvPr id="168" name="矩形 167">
            <a:extLst>
              <a:ext uri="{FF2B5EF4-FFF2-40B4-BE49-F238E27FC236}">
                <a16:creationId xmlns:a16="http://schemas.microsoft.com/office/drawing/2014/main" id="{EAFFE62F-AE83-4AAA-9DE8-B86583866C64}"/>
              </a:ext>
            </a:extLst>
          </p:cNvPr>
          <p:cNvSpPr/>
          <p:nvPr/>
        </p:nvSpPr>
        <p:spPr>
          <a:xfrm>
            <a:off x="1951295" y="2908605"/>
            <a:ext cx="1364065" cy="28864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SMQoS</a:t>
            </a: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API</a:t>
            </a:r>
          </a:p>
        </p:txBody>
      </p:sp>
      <p:cxnSp>
        <p:nvCxnSpPr>
          <p:cNvPr id="169" name="连接符: 肘形 168">
            <a:extLst>
              <a:ext uri="{FF2B5EF4-FFF2-40B4-BE49-F238E27FC236}">
                <a16:creationId xmlns:a16="http://schemas.microsoft.com/office/drawing/2014/main" id="{CCC63EC9-1AD7-4679-A28B-834B99423C74}"/>
              </a:ext>
            </a:extLst>
          </p:cNvPr>
          <p:cNvCxnSpPr>
            <a:cxnSpLocks/>
            <a:stCxn id="165" idx="1"/>
            <a:endCxn id="168" idx="1"/>
          </p:cNvCxnSpPr>
          <p:nvPr/>
        </p:nvCxnSpPr>
        <p:spPr>
          <a:xfrm rot="10800000" flipH="1" flipV="1">
            <a:off x="1451383" y="1719789"/>
            <a:ext cx="499911" cy="1333140"/>
          </a:xfrm>
          <a:prstGeom prst="bentConnector3">
            <a:avLst>
              <a:gd name="adj1" fmla="val -112242"/>
            </a:avLst>
          </a:prstGeom>
          <a:noFill/>
          <a:ln w="3492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0" name="矩形 169">
            <a:extLst>
              <a:ext uri="{FF2B5EF4-FFF2-40B4-BE49-F238E27FC236}">
                <a16:creationId xmlns:a16="http://schemas.microsoft.com/office/drawing/2014/main" id="{882BD5BA-1DF4-446C-BB25-1F69A67B2140}"/>
              </a:ext>
            </a:extLst>
          </p:cNvPr>
          <p:cNvSpPr/>
          <p:nvPr/>
        </p:nvSpPr>
        <p:spPr>
          <a:xfrm>
            <a:off x="939092" y="3911158"/>
            <a:ext cx="2899421" cy="1257696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7C21DFD2-29BB-4092-93D9-824FD4B8024C}"/>
              </a:ext>
            </a:extLst>
          </p:cNvPr>
          <p:cNvSpPr txBox="1"/>
          <p:nvPr/>
        </p:nvSpPr>
        <p:spPr>
          <a:xfrm>
            <a:off x="1909212" y="3869222"/>
            <a:ext cx="1334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Task Pools</a:t>
            </a:r>
          </a:p>
        </p:txBody>
      </p:sp>
      <p:sp>
        <p:nvSpPr>
          <p:cNvPr id="172" name="矩形 171">
            <a:extLst>
              <a:ext uri="{FF2B5EF4-FFF2-40B4-BE49-F238E27FC236}">
                <a16:creationId xmlns:a16="http://schemas.microsoft.com/office/drawing/2014/main" id="{9587160A-9863-41FF-A56D-B865727FEFFA}"/>
              </a:ext>
            </a:extLst>
          </p:cNvPr>
          <p:cNvSpPr/>
          <p:nvPr/>
        </p:nvSpPr>
        <p:spPr>
          <a:xfrm>
            <a:off x="1209649" y="4200567"/>
            <a:ext cx="2405401" cy="37998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290F0EC2-2129-4D25-B6B1-841F88BB3D75}"/>
              </a:ext>
            </a:extLst>
          </p:cNvPr>
          <p:cNvSpPr/>
          <p:nvPr/>
        </p:nvSpPr>
        <p:spPr>
          <a:xfrm>
            <a:off x="1866822" y="4288379"/>
            <a:ext cx="236795" cy="225184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kern="0" baseline="-250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65B4D2D4-1EF7-4841-9E7A-F445782CD42A}"/>
              </a:ext>
            </a:extLst>
          </p:cNvPr>
          <p:cNvSpPr/>
          <p:nvPr/>
        </p:nvSpPr>
        <p:spPr>
          <a:xfrm>
            <a:off x="2102007" y="4288379"/>
            <a:ext cx="236795" cy="225184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kern="0" baseline="-250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7C87BE5D-B0EB-4429-80C8-8A6085B552E2}"/>
              </a:ext>
            </a:extLst>
          </p:cNvPr>
          <p:cNvSpPr/>
          <p:nvPr/>
        </p:nvSpPr>
        <p:spPr>
          <a:xfrm>
            <a:off x="2332952" y="4288378"/>
            <a:ext cx="236795" cy="225185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kern="0" baseline="-250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F43927CF-3BBB-4058-B52E-E827CE42CD44}"/>
              </a:ext>
            </a:extLst>
          </p:cNvPr>
          <p:cNvSpPr txBox="1"/>
          <p:nvPr/>
        </p:nvSpPr>
        <p:spPr>
          <a:xfrm>
            <a:off x="1275659" y="4239412"/>
            <a:ext cx="529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LS</a:t>
            </a:r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4E4A7B14-8B7B-491B-9780-66446B7774C2}"/>
              </a:ext>
            </a:extLst>
          </p:cNvPr>
          <p:cNvSpPr/>
          <p:nvPr/>
        </p:nvSpPr>
        <p:spPr>
          <a:xfrm>
            <a:off x="4556951" y="2527369"/>
            <a:ext cx="6598558" cy="265214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8" name="文本框 177">
            <a:extLst>
              <a:ext uri="{FF2B5EF4-FFF2-40B4-BE49-F238E27FC236}">
                <a16:creationId xmlns:a16="http://schemas.microsoft.com/office/drawing/2014/main" id="{98C2D0AE-4C6F-4D32-8C3B-C87FB848B88B}"/>
              </a:ext>
            </a:extLst>
          </p:cNvPr>
          <p:cNvSpPr txBox="1"/>
          <p:nvPr/>
        </p:nvSpPr>
        <p:spPr>
          <a:xfrm>
            <a:off x="6683770" y="2524486"/>
            <a:ext cx="330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SMQoS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Runtime Framework</a:t>
            </a:r>
          </a:p>
        </p:txBody>
      </p:sp>
      <p:sp>
        <p:nvSpPr>
          <p:cNvPr id="179" name="矩形 178">
            <a:extLst>
              <a:ext uri="{FF2B5EF4-FFF2-40B4-BE49-F238E27FC236}">
                <a16:creationId xmlns:a16="http://schemas.microsoft.com/office/drawing/2014/main" id="{0A5A2991-F3F3-46C0-BDED-18CA7B9BFACC}"/>
              </a:ext>
            </a:extLst>
          </p:cNvPr>
          <p:cNvSpPr/>
          <p:nvPr/>
        </p:nvSpPr>
        <p:spPr>
          <a:xfrm>
            <a:off x="4961843" y="2912843"/>
            <a:ext cx="2730892" cy="18563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0" name="文本框 179">
            <a:extLst>
              <a:ext uri="{FF2B5EF4-FFF2-40B4-BE49-F238E27FC236}">
                <a16:creationId xmlns:a16="http://schemas.microsoft.com/office/drawing/2014/main" id="{D0E43930-7618-4B91-BF71-FE23BF8ED8EB}"/>
              </a:ext>
            </a:extLst>
          </p:cNvPr>
          <p:cNvSpPr txBox="1"/>
          <p:nvPr/>
        </p:nvSpPr>
        <p:spPr>
          <a:xfrm>
            <a:off x="5376561" y="2912842"/>
            <a:ext cx="2074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SM Manager</a:t>
            </a:r>
          </a:p>
        </p:txBody>
      </p:sp>
      <p:sp>
        <p:nvSpPr>
          <p:cNvPr id="181" name="矩形 180">
            <a:extLst>
              <a:ext uri="{FF2B5EF4-FFF2-40B4-BE49-F238E27FC236}">
                <a16:creationId xmlns:a16="http://schemas.microsoft.com/office/drawing/2014/main" id="{3218418E-59F3-408E-8017-1034F2D4A07B}"/>
              </a:ext>
            </a:extLst>
          </p:cNvPr>
          <p:cNvSpPr/>
          <p:nvPr/>
        </p:nvSpPr>
        <p:spPr>
          <a:xfrm>
            <a:off x="5260425" y="4140338"/>
            <a:ext cx="2190606" cy="483141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Profiling Data Management</a:t>
            </a:r>
          </a:p>
        </p:txBody>
      </p:sp>
      <p:sp>
        <p:nvSpPr>
          <p:cNvPr id="182" name="矩形 181">
            <a:extLst>
              <a:ext uri="{FF2B5EF4-FFF2-40B4-BE49-F238E27FC236}">
                <a16:creationId xmlns:a16="http://schemas.microsoft.com/office/drawing/2014/main" id="{97D1E684-C0E0-4557-9224-E005BB07E377}"/>
              </a:ext>
            </a:extLst>
          </p:cNvPr>
          <p:cNvSpPr/>
          <p:nvPr/>
        </p:nvSpPr>
        <p:spPr>
          <a:xfrm>
            <a:off x="5249254" y="3288597"/>
            <a:ext cx="2190605" cy="483142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Dynamic SM Adjustment</a:t>
            </a:r>
          </a:p>
        </p:txBody>
      </p:sp>
      <p:sp>
        <p:nvSpPr>
          <p:cNvPr id="183" name="矩形 182">
            <a:extLst>
              <a:ext uri="{FF2B5EF4-FFF2-40B4-BE49-F238E27FC236}">
                <a16:creationId xmlns:a16="http://schemas.microsoft.com/office/drawing/2014/main" id="{87385019-1591-45CC-9C1A-931D96E1BFD4}"/>
              </a:ext>
            </a:extLst>
          </p:cNvPr>
          <p:cNvSpPr/>
          <p:nvPr/>
        </p:nvSpPr>
        <p:spPr>
          <a:xfrm>
            <a:off x="9092111" y="3342082"/>
            <a:ext cx="1755200" cy="997881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4" name="文本框 183">
            <a:extLst>
              <a:ext uri="{FF2B5EF4-FFF2-40B4-BE49-F238E27FC236}">
                <a16:creationId xmlns:a16="http://schemas.microsoft.com/office/drawing/2014/main" id="{37BE1B32-E8C3-4303-B6A3-8528828C659F}"/>
              </a:ext>
            </a:extLst>
          </p:cNvPr>
          <p:cNvSpPr txBox="1"/>
          <p:nvPr/>
        </p:nvSpPr>
        <p:spPr>
          <a:xfrm>
            <a:off x="9330935" y="3360974"/>
            <a:ext cx="130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TB Scheduler </a:t>
            </a:r>
          </a:p>
        </p:txBody>
      </p:sp>
      <p:sp>
        <p:nvSpPr>
          <p:cNvPr id="185" name="矩形 184">
            <a:extLst>
              <a:ext uri="{FF2B5EF4-FFF2-40B4-BE49-F238E27FC236}">
                <a16:creationId xmlns:a16="http://schemas.microsoft.com/office/drawing/2014/main" id="{E43E5B4C-E582-483E-88DB-22E9B25F137F}"/>
              </a:ext>
            </a:extLst>
          </p:cNvPr>
          <p:cNvSpPr/>
          <p:nvPr/>
        </p:nvSpPr>
        <p:spPr>
          <a:xfrm>
            <a:off x="9279010" y="3718423"/>
            <a:ext cx="1380151" cy="43855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Data Collector</a:t>
            </a:r>
          </a:p>
        </p:txBody>
      </p:sp>
      <p:cxnSp>
        <p:nvCxnSpPr>
          <p:cNvPr id="186" name="连接符: 肘形 185">
            <a:extLst>
              <a:ext uri="{FF2B5EF4-FFF2-40B4-BE49-F238E27FC236}">
                <a16:creationId xmlns:a16="http://schemas.microsoft.com/office/drawing/2014/main" id="{71699F40-F9B5-44A3-9CF1-798B08E27494}"/>
              </a:ext>
            </a:extLst>
          </p:cNvPr>
          <p:cNvCxnSpPr>
            <a:cxnSpLocks/>
            <a:stCxn id="185" idx="2"/>
            <a:endCxn id="179" idx="2"/>
          </p:cNvCxnSpPr>
          <p:nvPr/>
        </p:nvCxnSpPr>
        <p:spPr>
          <a:xfrm rot="5400000">
            <a:off x="7842078" y="2642193"/>
            <a:ext cx="612220" cy="3641797"/>
          </a:xfrm>
          <a:prstGeom prst="bentConnector3">
            <a:avLst>
              <a:gd name="adj1" fmla="val 137340"/>
            </a:avLst>
          </a:prstGeom>
          <a:noFill/>
          <a:ln w="3492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7" name="文本框 186">
            <a:extLst>
              <a:ext uri="{FF2B5EF4-FFF2-40B4-BE49-F238E27FC236}">
                <a16:creationId xmlns:a16="http://schemas.microsoft.com/office/drawing/2014/main" id="{C1677DA4-D239-4C88-B156-7C6E3E758222}"/>
              </a:ext>
            </a:extLst>
          </p:cNvPr>
          <p:cNvSpPr txBox="1"/>
          <p:nvPr/>
        </p:nvSpPr>
        <p:spPr>
          <a:xfrm>
            <a:off x="8367429" y="4678036"/>
            <a:ext cx="1607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Send profiling data</a:t>
            </a:r>
          </a:p>
        </p:txBody>
      </p:sp>
      <p:cxnSp>
        <p:nvCxnSpPr>
          <p:cNvPr id="188" name="直接箭头连接符 187">
            <a:extLst>
              <a:ext uri="{FF2B5EF4-FFF2-40B4-BE49-F238E27FC236}">
                <a16:creationId xmlns:a16="http://schemas.microsoft.com/office/drawing/2014/main" id="{57DCC5A1-B82E-486B-86C5-DFA8411D7D3E}"/>
              </a:ext>
            </a:extLst>
          </p:cNvPr>
          <p:cNvCxnSpPr>
            <a:cxnSpLocks/>
            <a:stCxn id="179" idx="3"/>
            <a:endCxn id="183" idx="1"/>
          </p:cNvCxnSpPr>
          <p:nvPr/>
        </p:nvCxnSpPr>
        <p:spPr>
          <a:xfrm>
            <a:off x="7692735" y="3841022"/>
            <a:ext cx="1399376" cy="1"/>
          </a:xfrm>
          <a:prstGeom prst="straightConnector1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9" name="文本框 188">
            <a:extLst>
              <a:ext uri="{FF2B5EF4-FFF2-40B4-BE49-F238E27FC236}">
                <a16:creationId xmlns:a16="http://schemas.microsoft.com/office/drawing/2014/main" id="{9411AB23-5981-4235-A01A-3D82A4E88447}"/>
              </a:ext>
            </a:extLst>
          </p:cNvPr>
          <p:cNvSpPr txBox="1"/>
          <p:nvPr/>
        </p:nvSpPr>
        <p:spPr>
          <a:xfrm>
            <a:off x="7727977" y="3496002"/>
            <a:ext cx="1402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Repartition?</a:t>
            </a:r>
          </a:p>
        </p:txBody>
      </p:sp>
      <p:cxnSp>
        <p:nvCxnSpPr>
          <p:cNvPr id="190" name="直接箭头连接符 189">
            <a:extLst>
              <a:ext uri="{FF2B5EF4-FFF2-40B4-BE49-F238E27FC236}">
                <a16:creationId xmlns:a16="http://schemas.microsoft.com/office/drawing/2014/main" id="{BF8D507A-AE9C-40E8-AA05-8F3141A31B42}"/>
              </a:ext>
            </a:extLst>
          </p:cNvPr>
          <p:cNvCxnSpPr>
            <a:cxnSpLocks/>
            <a:stCxn id="157" idx="1"/>
            <a:endCxn id="164" idx="3"/>
          </p:cNvCxnSpPr>
          <p:nvPr/>
        </p:nvCxnSpPr>
        <p:spPr>
          <a:xfrm flipH="1" flipV="1">
            <a:off x="7341383" y="1606529"/>
            <a:ext cx="1438936" cy="5388"/>
          </a:xfrm>
          <a:prstGeom prst="straightConnector1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1" name="直接箭头连接符 190">
            <a:extLst>
              <a:ext uri="{FF2B5EF4-FFF2-40B4-BE49-F238E27FC236}">
                <a16:creationId xmlns:a16="http://schemas.microsoft.com/office/drawing/2014/main" id="{8B2C3F5B-C571-4C54-B4EF-D7DBBABDEBEF}"/>
              </a:ext>
            </a:extLst>
          </p:cNvPr>
          <p:cNvCxnSpPr>
            <a:cxnSpLocks/>
            <a:stCxn id="164" idx="1"/>
            <a:endCxn id="161" idx="3"/>
          </p:cNvCxnSpPr>
          <p:nvPr/>
        </p:nvCxnSpPr>
        <p:spPr>
          <a:xfrm flipH="1">
            <a:off x="3890468" y="1606529"/>
            <a:ext cx="1604151" cy="8298"/>
          </a:xfrm>
          <a:prstGeom prst="straightConnector1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2" name="直接箭头连接符 191">
            <a:extLst>
              <a:ext uri="{FF2B5EF4-FFF2-40B4-BE49-F238E27FC236}">
                <a16:creationId xmlns:a16="http://schemas.microsoft.com/office/drawing/2014/main" id="{826901D0-6828-474F-A97C-6DA6EFB389C7}"/>
              </a:ext>
            </a:extLst>
          </p:cNvPr>
          <p:cNvCxnSpPr>
            <a:cxnSpLocks/>
            <a:stCxn id="163" idx="2"/>
            <a:endCxn id="171" idx="0"/>
          </p:cNvCxnSpPr>
          <p:nvPr/>
        </p:nvCxnSpPr>
        <p:spPr>
          <a:xfrm>
            <a:off x="2572879" y="3311466"/>
            <a:ext cx="3449" cy="557756"/>
          </a:xfrm>
          <a:prstGeom prst="straightConnector1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3" name="连接符: 肘形 192">
            <a:extLst>
              <a:ext uri="{FF2B5EF4-FFF2-40B4-BE49-F238E27FC236}">
                <a16:creationId xmlns:a16="http://schemas.microsoft.com/office/drawing/2014/main" id="{F87EE22F-7C73-4C31-86D9-EA9B540ECBAD}"/>
              </a:ext>
            </a:extLst>
          </p:cNvPr>
          <p:cNvCxnSpPr>
            <a:cxnSpLocks/>
            <a:stCxn id="170" idx="3"/>
            <a:endCxn id="179" idx="1"/>
          </p:cNvCxnSpPr>
          <p:nvPr/>
        </p:nvCxnSpPr>
        <p:spPr>
          <a:xfrm flipV="1">
            <a:off x="3838513" y="3841022"/>
            <a:ext cx="1123330" cy="698984"/>
          </a:xfrm>
          <a:prstGeom prst="bentConnector3">
            <a:avLst>
              <a:gd name="adj1" fmla="val 50000"/>
            </a:avLst>
          </a:prstGeom>
          <a:noFill/>
          <a:ln w="34925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94" name="直接箭头连接符 193">
            <a:extLst>
              <a:ext uri="{FF2B5EF4-FFF2-40B4-BE49-F238E27FC236}">
                <a16:creationId xmlns:a16="http://schemas.microsoft.com/office/drawing/2014/main" id="{BA5A0B7E-D021-4C73-9B29-8B8467D63F91}"/>
              </a:ext>
            </a:extLst>
          </p:cNvPr>
          <p:cNvCxnSpPr>
            <a:cxnSpLocks/>
            <a:stCxn id="182" idx="2"/>
            <a:endCxn id="181" idx="0"/>
          </p:cNvCxnSpPr>
          <p:nvPr/>
        </p:nvCxnSpPr>
        <p:spPr>
          <a:xfrm>
            <a:off x="6344557" y="3771739"/>
            <a:ext cx="11171" cy="368599"/>
          </a:xfrm>
          <a:prstGeom prst="straightConnector1">
            <a:avLst/>
          </a:prstGeom>
          <a:noFill/>
          <a:ln w="34925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95" name="文本框 194">
            <a:extLst>
              <a:ext uri="{FF2B5EF4-FFF2-40B4-BE49-F238E27FC236}">
                <a16:creationId xmlns:a16="http://schemas.microsoft.com/office/drawing/2014/main" id="{2139D638-B2A2-4C48-80E9-BE2626607182}"/>
              </a:ext>
            </a:extLst>
          </p:cNvPr>
          <p:cNvSpPr txBox="1"/>
          <p:nvPr/>
        </p:nvSpPr>
        <p:spPr>
          <a:xfrm>
            <a:off x="7872507" y="1284002"/>
            <a:ext cx="411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①</a:t>
            </a:r>
          </a:p>
        </p:txBody>
      </p:sp>
      <p:sp>
        <p:nvSpPr>
          <p:cNvPr id="196" name="文本框 195">
            <a:extLst>
              <a:ext uri="{FF2B5EF4-FFF2-40B4-BE49-F238E27FC236}">
                <a16:creationId xmlns:a16="http://schemas.microsoft.com/office/drawing/2014/main" id="{410754ED-87F5-4FB2-BABF-5CD573E7DE53}"/>
              </a:ext>
            </a:extLst>
          </p:cNvPr>
          <p:cNvSpPr txBox="1"/>
          <p:nvPr/>
        </p:nvSpPr>
        <p:spPr>
          <a:xfrm>
            <a:off x="4579544" y="1295003"/>
            <a:ext cx="411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②</a:t>
            </a:r>
          </a:p>
        </p:txBody>
      </p:sp>
      <p:sp>
        <p:nvSpPr>
          <p:cNvPr id="197" name="文本框 196">
            <a:extLst>
              <a:ext uri="{FF2B5EF4-FFF2-40B4-BE49-F238E27FC236}">
                <a16:creationId xmlns:a16="http://schemas.microsoft.com/office/drawing/2014/main" id="{E7DA232B-237B-46BF-B785-007888EADD8F}"/>
              </a:ext>
            </a:extLst>
          </p:cNvPr>
          <p:cNvSpPr txBox="1"/>
          <p:nvPr/>
        </p:nvSpPr>
        <p:spPr>
          <a:xfrm>
            <a:off x="914949" y="2190774"/>
            <a:ext cx="411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③</a:t>
            </a:r>
          </a:p>
        </p:txBody>
      </p:sp>
      <p:sp>
        <p:nvSpPr>
          <p:cNvPr id="198" name="文本框 197">
            <a:extLst>
              <a:ext uri="{FF2B5EF4-FFF2-40B4-BE49-F238E27FC236}">
                <a16:creationId xmlns:a16="http://schemas.microsoft.com/office/drawing/2014/main" id="{AC569B25-6911-4687-9E1D-CB766C3D3C8B}"/>
              </a:ext>
            </a:extLst>
          </p:cNvPr>
          <p:cNvSpPr txBox="1"/>
          <p:nvPr/>
        </p:nvSpPr>
        <p:spPr>
          <a:xfrm>
            <a:off x="2568350" y="3376279"/>
            <a:ext cx="411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④</a:t>
            </a:r>
          </a:p>
        </p:txBody>
      </p:sp>
      <p:sp>
        <p:nvSpPr>
          <p:cNvPr id="199" name="文本框 198">
            <a:extLst>
              <a:ext uri="{FF2B5EF4-FFF2-40B4-BE49-F238E27FC236}">
                <a16:creationId xmlns:a16="http://schemas.microsoft.com/office/drawing/2014/main" id="{7224F9E8-755A-41E1-AE57-47B67A2F28A6}"/>
              </a:ext>
            </a:extLst>
          </p:cNvPr>
          <p:cNvSpPr txBox="1"/>
          <p:nvPr/>
        </p:nvSpPr>
        <p:spPr>
          <a:xfrm>
            <a:off x="4008484" y="4092015"/>
            <a:ext cx="411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⑤</a:t>
            </a:r>
          </a:p>
        </p:txBody>
      </p:sp>
      <p:sp>
        <p:nvSpPr>
          <p:cNvPr id="200" name="矩形: 剪去单角 199">
            <a:extLst>
              <a:ext uri="{FF2B5EF4-FFF2-40B4-BE49-F238E27FC236}">
                <a16:creationId xmlns:a16="http://schemas.microsoft.com/office/drawing/2014/main" id="{09DCDE5F-FAE1-438C-8602-F274335D68BA}"/>
              </a:ext>
            </a:extLst>
          </p:cNvPr>
          <p:cNvSpPr/>
          <p:nvPr/>
        </p:nvSpPr>
        <p:spPr>
          <a:xfrm rot="16200000">
            <a:off x="10339031" y="1266914"/>
            <a:ext cx="338555" cy="921819"/>
          </a:xfrm>
          <a:prstGeom prst="snip1Rect">
            <a:avLst>
              <a:gd name="adj" fmla="val 50000"/>
            </a:avLst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1" name="文本框 200">
            <a:extLst>
              <a:ext uri="{FF2B5EF4-FFF2-40B4-BE49-F238E27FC236}">
                <a16:creationId xmlns:a16="http://schemas.microsoft.com/office/drawing/2014/main" id="{BE3DB961-86BE-4DFB-9AEF-56A672048C7C}"/>
              </a:ext>
            </a:extLst>
          </p:cNvPr>
          <p:cNvSpPr txBox="1"/>
          <p:nvPr/>
        </p:nvSpPr>
        <p:spPr>
          <a:xfrm>
            <a:off x="10143392" y="1561440"/>
            <a:ext cx="89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Batch.cu</a:t>
            </a:r>
          </a:p>
        </p:txBody>
      </p:sp>
      <p:sp>
        <p:nvSpPr>
          <p:cNvPr id="202" name="矩形 201">
            <a:extLst>
              <a:ext uri="{FF2B5EF4-FFF2-40B4-BE49-F238E27FC236}">
                <a16:creationId xmlns:a16="http://schemas.microsoft.com/office/drawing/2014/main" id="{0C607845-CF05-49AC-BE5A-30F96DAE6AC4}"/>
              </a:ext>
            </a:extLst>
          </p:cNvPr>
          <p:cNvSpPr/>
          <p:nvPr/>
        </p:nvSpPr>
        <p:spPr>
          <a:xfrm>
            <a:off x="1209649" y="4676886"/>
            <a:ext cx="2395010" cy="379988"/>
          </a:xfrm>
          <a:prstGeom prst="rect">
            <a:avLst/>
          </a:prstGeom>
          <a:solidFill>
            <a:srgbClr val="E7E6E6">
              <a:lumMod val="90000"/>
            </a:srgbClr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b="1" kern="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3" name="矩形 202">
            <a:extLst>
              <a:ext uri="{FF2B5EF4-FFF2-40B4-BE49-F238E27FC236}">
                <a16:creationId xmlns:a16="http://schemas.microsoft.com/office/drawing/2014/main" id="{DAE61D17-C954-4C14-A786-8E791A41EC01}"/>
              </a:ext>
            </a:extLst>
          </p:cNvPr>
          <p:cNvSpPr/>
          <p:nvPr/>
        </p:nvSpPr>
        <p:spPr>
          <a:xfrm>
            <a:off x="1877213" y="4754307"/>
            <a:ext cx="236795" cy="225184"/>
          </a:xfrm>
          <a:prstGeom prst="rect">
            <a:avLst/>
          </a:prstGeom>
          <a:solidFill>
            <a:srgbClr val="FF66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kern="0" baseline="-250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" name="矩形 203">
            <a:extLst>
              <a:ext uri="{FF2B5EF4-FFF2-40B4-BE49-F238E27FC236}">
                <a16:creationId xmlns:a16="http://schemas.microsoft.com/office/drawing/2014/main" id="{8C9521C9-95DB-48A6-80C2-576CFC2EAD72}"/>
              </a:ext>
            </a:extLst>
          </p:cNvPr>
          <p:cNvSpPr/>
          <p:nvPr/>
        </p:nvSpPr>
        <p:spPr>
          <a:xfrm>
            <a:off x="2112398" y="4754307"/>
            <a:ext cx="236795" cy="225184"/>
          </a:xfrm>
          <a:prstGeom prst="rect">
            <a:avLst/>
          </a:prstGeom>
          <a:solidFill>
            <a:srgbClr val="FF66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kern="0" baseline="-250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5" name="矩形 204">
            <a:extLst>
              <a:ext uri="{FF2B5EF4-FFF2-40B4-BE49-F238E27FC236}">
                <a16:creationId xmlns:a16="http://schemas.microsoft.com/office/drawing/2014/main" id="{FA7B773A-EA49-42BC-B306-73E7CE246674}"/>
              </a:ext>
            </a:extLst>
          </p:cNvPr>
          <p:cNvSpPr/>
          <p:nvPr/>
        </p:nvSpPr>
        <p:spPr>
          <a:xfrm>
            <a:off x="2343343" y="4754306"/>
            <a:ext cx="236795" cy="225185"/>
          </a:xfrm>
          <a:prstGeom prst="rect">
            <a:avLst/>
          </a:prstGeom>
          <a:solidFill>
            <a:srgbClr val="FF66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kern="0" baseline="-250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6" name="文本框 205">
            <a:extLst>
              <a:ext uri="{FF2B5EF4-FFF2-40B4-BE49-F238E27FC236}">
                <a16:creationId xmlns:a16="http://schemas.microsoft.com/office/drawing/2014/main" id="{3B954AA5-E372-4717-81EF-03979877C389}"/>
              </a:ext>
            </a:extLst>
          </p:cNvPr>
          <p:cNvSpPr txBox="1"/>
          <p:nvPr/>
        </p:nvSpPr>
        <p:spPr>
          <a:xfrm>
            <a:off x="1257958" y="4712991"/>
            <a:ext cx="612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Batch</a:t>
            </a:r>
          </a:p>
        </p:txBody>
      </p:sp>
      <p:sp>
        <p:nvSpPr>
          <p:cNvPr id="207" name="矩形 206">
            <a:extLst>
              <a:ext uri="{FF2B5EF4-FFF2-40B4-BE49-F238E27FC236}">
                <a16:creationId xmlns:a16="http://schemas.microsoft.com/office/drawing/2014/main" id="{86206EE2-7ACC-472C-A1F2-D3C6083FC495}"/>
              </a:ext>
            </a:extLst>
          </p:cNvPr>
          <p:cNvSpPr/>
          <p:nvPr/>
        </p:nvSpPr>
        <p:spPr>
          <a:xfrm>
            <a:off x="3255003" y="4277987"/>
            <a:ext cx="236795" cy="225185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kern="0" baseline="-250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8" name="矩形 207">
            <a:extLst>
              <a:ext uri="{FF2B5EF4-FFF2-40B4-BE49-F238E27FC236}">
                <a16:creationId xmlns:a16="http://schemas.microsoft.com/office/drawing/2014/main" id="{9100B4BC-AECE-4930-8665-085F068A27BF}"/>
              </a:ext>
            </a:extLst>
          </p:cNvPr>
          <p:cNvSpPr/>
          <p:nvPr/>
        </p:nvSpPr>
        <p:spPr>
          <a:xfrm>
            <a:off x="3252884" y="4762112"/>
            <a:ext cx="236795" cy="225185"/>
          </a:xfrm>
          <a:prstGeom prst="rect">
            <a:avLst/>
          </a:prstGeom>
          <a:solidFill>
            <a:srgbClr val="FF66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altLang="zh-CN" kern="0" baseline="-25000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id="{8197A5AE-1CEC-40F7-8241-60D27008285E}"/>
              </a:ext>
            </a:extLst>
          </p:cNvPr>
          <p:cNvSpPr/>
          <p:nvPr/>
        </p:nvSpPr>
        <p:spPr>
          <a:xfrm>
            <a:off x="2734936" y="4348353"/>
            <a:ext cx="89587" cy="95147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0" name="椭圆 209">
            <a:extLst>
              <a:ext uri="{FF2B5EF4-FFF2-40B4-BE49-F238E27FC236}">
                <a16:creationId xmlns:a16="http://schemas.microsoft.com/office/drawing/2014/main" id="{340950B7-7FE6-400A-A56B-215736FEAC9B}"/>
              </a:ext>
            </a:extLst>
          </p:cNvPr>
          <p:cNvSpPr/>
          <p:nvPr/>
        </p:nvSpPr>
        <p:spPr>
          <a:xfrm>
            <a:off x="2885104" y="4348352"/>
            <a:ext cx="89587" cy="95147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id="{6D84799E-F317-435C-9B0A-30015EB083DB}"/>
              </a:ext>
            </a:extLst>
          </p:cNvPr>
          <p:cNvSpPr/>
          <p:nvPr/>
        </p:nvSpPr>
        <p:spPr>
          <a:xfrm>
            <a:off x="3035272" y="4348351"/>
            <a:ext cx="89587" cy="95147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2" name="椭圆 211">
            <a:extLst>
              <a:ext uri="{FF2B5EF4-FFF2-40B4-BE49-F238E27FC236}">
                <a16:creationId xmlns:a16="http://schemas.microsoft.com/office/drawing/2014/main" id="{45D761DE-62C6-4E8B-9361-D41FE2ABF592}"/>
              </a:ext>
            </a:extLst>
          </p:cNvPr>
          <p:cNvSpPr/>
          <p:nvPr/>
        </p:nvSpPr>
        <p:spPr>
          <a:xfrm>
            <a:off x="2729297" y="4822392"/>
            <a:ext cx="89587" cy="95147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3" name="椭圆 212">
            <a:extLst>
              <a:ext uri="{FF2B5EF4-FFF2-40B4-BE49-F238E27FC236}">
                <a16:creationId xmlns:a16="http://schemas.microsoft.com/office/drawing/2014/main" id="{086920F3-58A0-4AB6-AF6E-9B5E0A54B71E}"/>
              </a:ext>
            </a:extLst>
          </p:cNvPr>
          <p:cNvSpPr/>
          <p:nvPr/>
        </p:nvSpPr>
        <p:spPr>
          <a:xfrm>
            <a:off x="2879465" y="4822391"/>
            <a:ext cx="89587" cy="95147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4" name="椭圆 213">
            <a:extLst>
              <a:ext uri="{FF2B5EF4-FFF2-40B4-BE49-F238E27FC236}">
                <a16:creationId xmlns:a16="http://schemas.microsoft.com/office/drawing/2014/main" id="{71A01676-F3FD-48BE-B478-51B704F08908}"/>
              </a:ext>
            </a:extLst>
          </p:cNvPr>
          <p:cNvSpPr/>
          <p:nvPr/>
        </p:nvSpPr>
        <p:spPr>
          <a:xfrm>
            <a:off x="3029633" y="4822390"/>
            <a:ext cx="89587" cy="95147"/>
          </a:xfrm>
          <a:prstGeom prst="ellipse">
            <a:avLst/>
          </a:prstGeom>
          <a:solidFill>
            <a:sysClr val="windowText" lastClr="000000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" name="文本框 214">
                <a:extLst>
                  <a:ext uri="{FF2B5EF4-FFF2-40B4-BE49-F238E27FC236}">
                    <a16:creationId xmlns:a16="http://schemas.microsoft.com/office/drawing/2014/main" id="{C94DEC8A-C80C-43A5-888D-83F59AF79CC0}"/>
                  </a:ext>
                </a:extLst>
              </p:cNvPr>
              <p:cNvSpPr txBox="1"/>
              <p:nvPr/>
            </p:nvSpPr>
            <p:spPr>
              <a:xfrm>
                <a:off x="1018309" y="5486416"/>
                <a:ext cx="10037618" cy="8046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 defTabSz="914400">
                  <a:defRPr sz="24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914400">
                  <a:defRPr>
                    <a:solidFill>
                      <a:schemeClr val="lt1"/>
                    </a:solidFill>
                  </a:defRPr>
                </a:lvl2pPr>
                <a:lvl3pPr defTabSz="914400">
                  <a:defRPr>
                    <a:solidFill>
                      <a:schemeClr val="lt1"/>
                    </a:solidFill>
                  </a:defRPr>
                </a:lvl3pPr>
                <a:lvl4pPr defTabSz="914400">
                  <a:defRPr>
                    <a:solidFill>
                      <a:schemeClr val="lt1"/>
                    </a:solidFill>
                  </a:defRPr>
                </a:lvl4pPr>
                <a:lvl5pPr defTabSz="914400">
                  <a:defRPr>
                    <a:solidFill>
                      <a:schemeClr val="lt1"/>
                    </a:solidFill>
                  </a:defRPr>
                </a:lvl5pPr>
                <a:lvl6pPr defTabSz="914400">
                  <a:defRPr>
                    <a:solidFill>
                      <a:schemeClr val="lt1"/>
                    </a:solidFill>
                  </a:defRPr>
                </a:lvl6pPr>
                <a:lvl7pPr defTabSz="914400">
                  <a:defRPr>
                    <a:solidFill>
                      <a:schemeClr val="lt1"/>
                    </a:solidFill>
                  </a:defRPr>
                </a:lvl7pPr>
                <a:lvl8pPr defTabSz="914400">
                  <a:defRPr>
                    <a:solidFill>
                      <a:schemeClr val="lt1"/>
                    </a:solidFill>
                  </a:defRPr>
                </a:lvl8pPr>
                <a:lvl9pPr defTabSz="914400">
                  <a:defRPr>
                    <a:solidFill>
                      <a:schemeClr val="lt1"/>
                    </a:solidFill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𝑐𝑢𝑑𝑎𝑆𝑒𝑡𝑄𝑜𝑆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has two parameters: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𝑘𝑒𝑟𝑛𝑒𝑙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is used to </a:t>
                </a:r>
                <a:r>
                  <a:rPr lang="en-US" sz="2000" dirty="0">
                    <a:solidFill>
                      <a:srgbClr val="FF0000"/>
                    </a:solidFill>
                  </a:rPr>
                  <a:t>specify</a:t>
                </a:r>
                <a:r>
                  <a:rPr lang="en-US" sz="2000" dirty="0">
                    <a:solidFill>
                      <a:schemeClr val="tx1"/>
                    </a:solidFill>
                  </a:rPr>
                  <a:t> the LS task;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𝐼𝑃𝐶</m:t>
                    </m:r>
                    <m:r>
                      <a:rPr lang="en-US" sz="2000" i="1" baseline="-2500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𝑡𝑎𝑟𝑔𝑒𝑡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used as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QoS target </a:t>
                </a:r>
                <a:r>
                  <a:rPr lang="en-US" sz="2000" dirty="0">
                    <a:solidFill>
                      <a:schemeClr val="tx1"/>
                    </a:solidFill>
                  </a:rPr>
                  <a:t>for LS tasks.</a:t>
                </a:r>
              </a:p>
            </p:txBody>
          </p:sp>
        </mc:Choice>
        <mc:Fallback xmlns="">
          <p:sp>
            <p:nvSpPr>
              <p:cNvPr id="215" name="文本框 214">
                <a:extLst>
                  <a:ext uri="{FF2B5EF4-FFF2-40B4-BE49-F238E27FC236}">
                    <a16:creationId xmlns:a16="http://schemas.microsoft.com/office/drawing/2014/main" id="{C94DEC8A-C80C-43A5-888D-83F59AF79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09" y="5486416"/>
                <a:ext cx="10037618" cy="804694"/>
              </a:xfrm>
              <a:prstGeom prst="rect">
                <a:avLst/>
              </a:prstGeom>
              <a:blipFill>
                <a:blip r:embed="rId6"/>
                <a:stretch>
                  <a:fillRect l="-61" b="-5839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6" name="文本框 215">
            <a:extLst>
              <a:ext uri="{FF2B5EF4-FFF2-40B4-BE49-F238E27FC236}">
                <a16:creationId xmlns:a16="http://schemas.microsoft.com/office/drawing/2014/main" id="{5305C5D5-FB9F-4A9C-ACA9-0CBA4EF341BB}"/>
              </a:ext>
            </a:extLst>
          </p:cNvPr>
          <p:cNvSpPr txBox="1"/>
          <p:nvPr/>
        </p:nvSpPr>
        <p:spPr>
          <a:xfrm>
            <a:off x="1715097" y="2855367"/>
            <a:ext cx="1741211" cy="38620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914400">
              <a:defRPr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4400">
              <a:defRPr>
                <a:solidFill>
                  <a:schemeClr val="lt1"/>
                </a:solidFill>
              </a:defRPr>
            </a:lvl2pPr>
            <a:lvl3pPr defTabSz="914400">
              <a:defRPr>
                <a:solidFill>
                  <a:schemeClr val="lt1"/>
                </a:solidFill>
              </a:defRPr>
            </a:lvl3pPr>
            <a:lvl4pPr defTabSz="914400">
              <a:defRPr>
                <a:solidFill>
                  <a:schemeClr val="lt1"/>
                </a:solidFill>
              </a:defRPr>
            </a:lvl4pPr>
            <a:lvl5pPr defTabSz="914400">
              <a:defRPr>
                <a:solidFill>
                  <a:schemeClr val="lt1"/>
                </a:solidFill>
              </a:defRPr>
            </a:lvl5pPr>
            <a:lvl6pPr defTabSz="914400">
              <a:defRPr>
                <a:solidFill>
                  <a:schemeClr val="lt1"/>
                </a:solidFill>
              </a:defRPr>
            </a:lvl6pPr>
            <a:lvl7pPr defTabSz="914400">
              <a:defRPr>
                <a:solidFill>
                  <a:schemeClr val="lt1"/>
                </a:solidFill>
              </a:defRPr>
            </a:lvl7pPr>
            <a:lvl8pPr defTabSz="914400">
              <a:defRPr>
                <a:solidFill>
                  <a:schemeClr val="lt1"/>
                </a:solidFill>
              </a:defRPr>
            </a:lvl8pPr>
            <a:lvl9pPr defTabSz="914400">
              <a:defRPr>
                <a:solidFill>
                  <a:schemeClr val="lt1"/>
                </a:solidFill>
              </a:defRPr>
            </a:lvl9pPr>
          </a:lstStyle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53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267"/>
    </mc:Choice>
    <mc:Fallback xmlns="">
      <p:transition spd="slow" advTm="58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2|7.8|3.1|3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|1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6.2|5.3|7.4|5.9|6.2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0.6|0.7|4.2|0|19.9|5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7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|1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主题1">
  <a:themeElements>
    <a:clrScheme name="自定义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00"/>
      </a:hlink>
      <a:folHlink>
        <a:srgbClr val="000000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5802</TotalTime>
  <Words>3123</Words>
  <Application>Microsoft Office PowerPoint</Application>
  <PresentationFormat>宽屏</PresentationFormat>
  <Paragraphs>509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等线</vt:lpstr>
      <vt:lpstr>等线 Light</vt:lpstr>
      <vt:lpstr>宋体</vt:lpstr>
      <vt:lpstr>Microsoft YaHei</vt:lpstr>
      <vt:lpstr>Microsoft YaHei</vt:lpstr>
      <vt:lpstr>Arial</vt:lpstr>
      <vt:lpstr>Calibri</vt:lpstr>
      <vt:lpstr>Cambria Math</vt:lpstr>
      <vt:lpstr>Tahoma</vt:lpstr>
      <vt:lpstr>Times New Roman</vt:lpstr>
      <vt:lpstr>Wingdings</vt:lpstr>
      <vt:lpstr>Office 主题​​</vt:lpstr>
      <vt:lpstr>1_主题1</vt:lpstr>
      <vt:lpstr>SMQoS: Improving Utilization and Energy Efficiency with QoS Awareness on GPUs</vt:lpstr>
      <vt:lpstr>Outline</vt:lpstr>
      <vt:lpstr>GPU Execution Model</vt:lpstr>
      <vt:lpstr>Task Consolidation (Industry)</vt:lpstr>
      <vt:lpstr>Task Consolidation (Academia)</vt:lpstr>
      <vt:lpstr>Task Characterization</vt:lpstr>
      <vt:lpstr>Task Characterization</vt:lpstr>
      <vt:lpstr>Outline</vt:lpstr>
      <vt:lpstr>Design Overview</vt:lpstr>
      <vt:lpstr>Maintaining QoS for LS Tasks</vt:lpstr>
      <vt:lpstr>Maintaining QoS for LS Tasks</vt:lpstr>
      <vt:lpstr>Maintaining QoS for LS Tasks</vt:lpstr>
      <vt:lpstr>Maintaining QoS for LS Tasks</vt:lpstr>
      <vt:lpstr>Optimal SM Allocation for Batch Tasks</vt:lpstr>
      <vt:lpstr>Optimal SM Allocation for Batch Tasks</vt:lpstr>
      <vt:lpstr>Optimal SM Allocation for Batch Tasks</vt:lpstr>
      <vt:lpstr>Optimal SM Allocation for Batch Tasks</vt:lpstr>
      <vt:lpstr>Optimal SM Allocation for Batch Tasks</vt:lpstr>
      <vt:lpstr>Optimal SM Allocation for Batch Tasks</vt:lpstr>
      <vt:lpstr>Outline</vt:lpstr>
      <vt:lpstr>Experimental Setup</vt:lpstr>
      <vt:lpstr>QoS Metrics</vt:lpstr>
      <vt:lpstr>SMQoS Performance</vt:lpstr>
      <vt:lpstr>SMQoS Performance</vt:lpstr>
      <vt:lpstr>SMQoS Performance</vt:lpstr>
      <vt:lpstr>Outline</vt:lpstr>
      <vt:lpstr>Related Work</vt:lpstr>
      <vt:lpstr>Outline</vt:lpstr>
      <vt:lpstr>Conclusion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Multi-Role SpTRSV on Sunway  Many-core Architecture</dc:title>
  <dc:creator>qingxiaosun</dc:creator>
  <cp:lastModifiedBy>Sun Qingxiao</cp:lastModifiedBy>
  <cp:revision>1288</cp:revision>
  <dcterms:created xsi:type="dcterms:W3CDTF">2018-06-19T02:08:39Z</dcterms:created>
  <dcterms:modified xsi:type="dcterms:W3CDTF">2020-09-18T08:34:52Z</dcterms:modified>
</cp:coreProperties>
</file>