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51"/>
  </p:notesMasterIdLst>
  <p:handoutMasterIdLst>
    <p:handoutMasterId r:id="rId52"/>
  </p:handoutMasterIdLst>
  <p:sldIdLst>
    <p:sldId id="335" r:id="rId2"/>
    <p:sldId id="331" r:id="rId3"/>
    <p:sldId id="343" r:id="rId4"/>
    <p:sldId id="273" r:id="rId5"/>
    <p:sldId id="339" r:id="rId6"/>
    <p:sldId id="340" r:id="rId7"/>
    <p:sldId id="278" r:id="rId8"/>
    <p:sldId id="344" r:id="rId9"/>
    <p:sldId id="371" r:id="rId10"/>
    <p:sldId id="302" r:id="rId11"/>
    <p:sldId id="362" r:id="rId12"/>
    <p:sldId id="305" r:id="rId13"/>
    <p:sldId id="349" r:id="rId14"/>
    <p:sldId id="350" r:id="rId15"/>
    <p:sldId id="316" r:id="rId16"/>
    <p:sldId id="365" r:id="rId17"/>
    <p:sldId id="364" r:id="rId18"/>
    <p:sldId id="366" r:id="rId19"/>
    <p:sldId id="367" r:id="rId20"/>
    <p:sldId id="317" r:id="rId21"/>
    <p:sldId id="324" r:id="rId22"/>
    <p:sldId id="347" r:id="rId23"/>
    <p:sldId id="348" r:id="rId24"/>
    <p:sldId id="306" r:id="rId25"/>
    <p:sldId id="307" r:id="rId26"/>
    <p:sldId id="308" r:id="rId27"/>
    <p:sldId id="310" r:id="rId28"/>
    <p:sldId id="315" r:id="rId29"/>
    <p:sldId id="355" r:id="rId30"/>
    <p:sldId id="325" r:id="rId31"/>
    <p:sldId id="373" r:id="rId32"/>
    <p:sldId id="375" r:id="rId33"/>
    <p:sldId id="374" r:id="rId34"/>
    <p:sldId id="318" r:id="rId35"/>
    <p:sldId id="345" r:id="rId36"/>
    <p:sldId id="352" r:id="rId37"/>
    <p:sldId id="353" r:id="rId38"/>
    <p:sldId id="319" r:id="rId39"/>
    <p:sldId id="356" r:id="rId40"/>
    <p:sldId id="357" r:id="rId41"/>
    <p:sldId id="358" r:id="rId42"/>
    <p:sldId id="320" r:id="rId43"/>
    <p:sldId id="322" r:id="rId44"/>
    <p:sldId id="354" r:id="rId45"/>
    <p:sldId id="326" r:id="rId46"/>
    <p:sldId id="372" r:id="rId47"/>
    <p:sldId id="283" r:id="rId48"/>
    <p:sldId id="287" r:id="rId49"/>
    <p:sldId id="277" r:id="rId50"/>
  </p:sldIdLst>
  <p:sldSz cx="9144000" cy="6858000" type="screen4x3"/>
  <p:notesSz cx="9866313" cy="6735763"/>
  <p:defaultTextStyle>
    <a:defPPr>
      <a:defRPr lang="en-US"/>
    </a:defPPr>
    <a:lvl1pPr algn="l" rtl="0" fontAlgn="base">
      <a:spcBef>
        <a:spcPct val="5000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5000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5000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5000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5000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844">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dmin" lastIdx="74"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8D2D"/>
    <a:srgbClr val="3333FF"/>
    <a:srgbClr val="0000FF"/>
    <a:srgbClr val="FF5050"/>
    <a:srgbClr val="AB2CFF"/>
    <a:srgbClr val="9900FF"/>
    <a:srgbClr val="FF9999"/>
    <a:srgbClr val="4C54FA"/>
    <a:srgbClr val="CC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6"/>
    <p:restoredTop sz="87075" autoAdjust="0"/>
  </p:normalViewPr>
  <p:slideViewPr>
    <p:cSldViewPr>
      <p:cViewPr varScale="1">
        <p:scale>
          <a:sx n="111" d="100"/>
          <a:sy n="111" d="100"/>
        </p:scale>
        <p:origin x="832" y="192"/>
      </p:cViewPr>
      <p:guideLst>
        <p:guide orient="horz" pos="844"/>
        <p:guide/>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5696" cy="337467"/>
          </a:xfrm>
          <a:prstGeom prst="rect">
            <a:avLst/>
          </a:prstGeom>
        </p:spPr>
        <p:txBody>
          <a:bodyPr vert="horz" lIns="87572" tIns="43786" rIns="87572" bIns="43786"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5588412" y="1"/>
            <a:ext cx="4275696" cy="337467"/>
          </a:xfrm>
          <a:prstGeom prst="rect">
            <a:avLst/>
          </a:prstGeom>
        </p:spPr>
        <p:txBody>
          <a:bodyPr vert="horz" lIns="87572" tIns="43786" rIns="87572" bIns="43786" rtlCol="0"/>
          <a:lstStyle>
            <a:lvl1pPr algn="r">
              <a:defRPr sz="1100"/>
            </a:lvl1pPr>
          </a:lstStyle>
          <a:p>
            <a:fld id="{4123BBAF-527C-4D84-84AF-007FCA4D5875}" type="datetimeFigureOut">
              <a:rPr kumimoji="1" lang="ja-JP" altLang="en-US" smtClean="0"/>
              <a:t>2024/1/29</a:t>
            </a:fld>
            <a:endParaRPr kumimoji="1" lang="ja-JP" altLang="en-US"/>
          </a:p>
        </p:txBody>
      </p:sp>
      <p:sp>
        <p:nvSpPr>
          <p:cNvPr id="4" name="フッター プレースホルダー 3"/>
          <p:cNvSpPr>
            <a:spLocks noGrp="1"/>
          </p:cNvSpPr>
          <p:nvPr>
            <p:ph type="ftr" sz="quarter" idx="2"/>
          </p:nvPr>
        </p:nvSpPr>
        <p:spPr>
          <a:xfrm>
            <a:off x="1" y="6398296"/>
            <a:ext cx="4275696" cy="337467"/>
          </a:xfrm>
          <a:prstGeom prst="rect">
            <a:avLst/>
          </a:prstGeom>
        </p:spPr>
        <p:txBody>
          <a:bodyPr vert="horz" lIns="87572" tIns="43786" rIns="87572" bIns="43786"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5588412" y="6398296"/>
            <a:ext cx="4275696" cy="337467"/>
          </a:xfrm>
          <a:prstGeom prst="rect">
            <a:avLst/>
          </a:prstGeom>
        </p:spPr>
        <p:txBody>
          <a:bodyPr vert="horz" lIns="87572" tIns="43786" rIns="87572" bIns="43786" rtlCol="0" anchor="b"/>
          <a:lstStyle>
            <a:lvl1pPr algn="r">
              <a:defRPr sz="1100"/>
            </a:lvl1pPr>
          </a:lstStyle>
          <a:p>
            <a:fld id="{282887DF-E57C-4E08-A4AE-FE61D8D357CA}" type="slidenum">
              <a:rPr kumimoji="1" lang="ja-JP" altLang="en-US" smtClean="0"/>
              <a:t>‹#›</a:t>
            </a:fld>
            <a:endParaRPr kumimoji="1" lang="ja-JP" altLang="en-US"/>
          </a:p>
        </p:txBody>
      </p:sp>
    </p:spTree>
    <p:extLst>
      <p:ext uri="{BB962C8B-B14F-4D97-AF65-F5344CB8AC3E}">
        <p14:creationId xmlns:p14="http://schemas.microsoft.com/office/powerpoint/2010/main" val="2215653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1" y="1"/>
            <a:ext cx="4275401" cy="336788"/>
          </a:xfrm>
          <a:prstGeom prst="rect">
            <a:avLst/>
          </a:prstGeom>
          <a:noFill/>
          <a:ln w="9525">
            <a:noFill/>
            <a:miter lim="800000"/>
            <a:headEnd/>
            <a:tailEnd/>
          </a:ln>
          <a:effectLst/>
        </p:spPr>
        <p:txBody>
          <a:bodyPr vert="horz" wrap="square" lIns="94858" tIns="47429" rIns="94858" bIns="47429" numCol="1" anchor="t" anchorCtr="0" compatLnSpc="1">
            <a:prstTxWarp prst="textNoShape">
              <a:avLst/>
            </a:prstTxWarp>
          </a:bodyPr>
          <a:lstStyle>
            <a:lvl1pPr>
              <a:spcBef>
                <a:spcPct val="0"/>
              </a:spcBef>
              <a:defRPr sz="1200">
                <a:latin typeface="Times New Roman" pitchFamily="18" charset="0"/>
                <a:ea typeface="+mn-ea"/>
                <a:cs typeface="+mn-cs"/>
              </a:defRPr>
            </a:lvl1pPr>
          </a:lstStyle>
          <a:p>
            <a:pPr>
              <a:defRPr/>
            </a:pPr>
            <a:endParaRPr lang="en-US" altLang="ja-JP"/>
          </a:p>
        </p:txBody>
      </p:sp>
      <p:sp>
        <p:nvSpPr>
          <p:cNvPr id="17411" name="Rectangle 3"/>
          <p:cNvSpPr>
            <a:spLocks noGrp="1" noChangeArrowheads="1"/>
          </p:cNvSpPr>
          <p:nvPr>
            <p:ph type="dt" idx="1"/>
          </p:nvPr>
        </p:nvSpPr>
        <p:spPr bwMode="auto">
          <a:xfrm>
            <a:off x="5588629" y="1"/>
            <a:ext cx="4275401" cy="336788"/>
          </a:xfrm>
          <a:prstGeom prst="rect">
            <a:avLst/>
          </a:prstGeom>
          <a:noFill/>
          <a:ln w="9525">
            <a:noFill/>
            <a:miter lim="800000"/>
            <a:headEnd/>
            <a:tailEnd/>
          </a:ln>
          <a:effectLst/>
        </p:spPr>
        <p:txBody>
          <a:bodyPr vert="horz" wrap="square" lIns="94858" tIns="47429" rIns="94858" bIns="47429" numCol="1" anchor="t" anchorCtr="0" compatLnSpc="1">
            <a:prstTxWarp prst="textNoShape">
              <a:avLst/>
            </a:prstTxWarp>
          </a:bodyPr>
          <a:lstStyle>
            <a:lvl1pPr algn="r">
              <a:spcBef>
                <a:spcPct val="0"/>
              </a:spcBef>
              <a:defRPr sz="1200">
                <a:latin typeface="Times New Roman" pitchFamily="18" charset="0"/>
                <a:ea typeface="+mn-ea"/>
                <a:cs typeface="+mn-cs"/>
              </a:defRPr>
            </a:lvl1pPr>
          </a:lstStyle>
          <a:p>
            <a:pPr>
              <a:defRPr/>
            </a:pPr>
            <a:endParaRPr lang="en-US" altLang="ja-JP"/>
          </a:p>
        </p:txBody>
      </p:sp>
      <p:sp>
        <p:nvSpPr>
          <p:cNvPr id="13316" name="Rectangle 4"/>
          <p:cNvSpPr>
            <a:spLocks noGrp="1" noRot="1" noChangeAspect="1" noChangeArrowheads="1" noTextEdit="1"/>
          </p:cNvSpPr>
          <p:nvPr>
            <p:ph type="sldImg" idx="2"/>
          </p:nvPr>
        </p:nvSpPr>
        <p:spPr bwMode="auto">
          <a:xfrm>
            <a:off x="3249613" y="506413"/>
            <a:ext cx="3367087" cy="2524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3" name="Rectangle 5"/>
          <p:cNvSpPr>
            <a:spLocks noGrp="1" noChangeArrowheads="1"/>
          </p:cNvSpPr>
          <p:nvPr>
            <p:ph type="body" sz="quarter" idx="3"/>
          </p:nvPr>
        </p:nvSpPr>
        <p:spPr bwMode="auto">
          <a:xfrm>
            <a:off x="986632" y="3199488"/>
            <a:ext cx="7893050" cy="3031093"/>
          </a:xfrm>
          <a:prstGeom prst="rect">
            <a:avLst/>
          </a:prstGeom>
          <a:noFill/>
          <a:ln w="9525">
            <a:noFill/>
            <a:miter lim="800000"/>
            <a:headEnd/>
            <a:tailEnd/>
          </a:ln>
          <a:effectLst/>
        </p:spPr>
        <p:txBody>
          <a:bodyPr vert="horz" wrap="square" lIns="94858" tIns="47429" rIns="94858" bIns="47429"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7414" name="Rectangle 6"/>
          <p:cNvSpPr>
            <a:spLocks noGrp="1" noChangeArrowheads="1"/>
          </p:cNvSpPr>
          <p:nvPr>
            <p:ph type="ftr" sz="quarter" idx="4"/>
          </p:nvPr>
        </p:nvSpPr>
        <p:spPr bwMode="auto">
          <a:xfrm>
            <a:off x="1" y="6397806"/>
            <a:ext cx="4275401" cy="336788"/>
          </a:xfrm>
          <a:prstGeom prst="rect">
            <a:avLst/>
          </a:prstGeom>
          <a:noFill/>
          <a:ln w="9525">
            <a:noFill/>
            <a:miter lim="800000"/>
            <a:headEnd/>
            <a:tailEnd/>
          </a:ln>
          <a:effectLst/>
        </p:spPr>
        <p:txBody>
          <a:bodyPr vert="horz" wrap="square" lIns="94858" tIns="47429" rIns="94858" bIns="47429" numCol="1" anchor="b" anchorCtr="0" compatLnSpc="1">
            <a:prstTxWarp prst="textNoShape">
              <a:avLst/>
            </a:prstTxWarp>
          </a:bodyPr>
          <a:lstStyle>
            <a:lvl1pPr>
              <a:spcBef>
                <a:spcPct val="0"/>
              </a:spcBef>
              <a:defRPr sz="1200">
                <a:latin typeface="Times New Roman" pitchFamily="18" charset="0"/>
                <a:ea typeface="+mn-ea"/>
                <a:cs typeface="+mn-cs"/>
              </a:defRPr>
            </a:lvl1pPr>
          </a:lstStyle>
          <a:p>
            <a:pPr>
              <a:defRPr/>
            </a:pPr>
            <a:endParaRPr lang="en-US" altLang="ja-JP"/>
          </a:p>
        </p:txBody>
      </p:sp>
      <p:sp>
        <p:nvSpPr>
          <p:cNvPr id="17415" name="Rectangle 7"/>
          <p:cNvSpPr>
            <a:spLocks noGrp="1" noChangeArrowheads="1"/>
          </p:cNvSpPr>
          <p:nvPr>
            <p:ph type="sldNum" sz="quarter" idx="5"/>
          </p:nvPr>
        </p:nvSpPr>
        <p:spPr bwMode="auto">
          <a:xfrm>
            <a:off x="5588629" y="6397806"/>
            <a:ext cx="4275401" cy="336788"/>
          </a:xfrm>
          <a:prstGeom prst="rect">
            <a:avLst/>
          </a:prstGeom>
          <a:noFill/>
          <a:ln w="9525">
            <a:noFill/>
            <a:miter lim="800000"/>
            <a:headEnd/>
            <a:tailEnd/>
          </a:ln>
          <a:effectLst/>
        </p:spPr>
        <p:txBody>
          <a:bodyPr vert="horz" wrap="square" lIns="94858" tIns="47429" rIns="94858" bIns="47429" numCol="1" anchor="b" anchorCtr="0" compatLnSpc="1">
            <a:prstTxWarp prst="textNoShape">
              <a:avLst/>
            </a:prstTxWarp>
          </a:bodyPr>
          <a:lstStyle>
            <a:lvl1pPr algn="r">
              <a:spcBef>
                <a:spcPct val="0"/>
              </a:spcBef>
              <a:defRPr sz="1200" smtClean="0">
                <a:latin typeface="Times New Roman" charset="0"/>
                <a:cs typeface="ＭＳ Ｐゴシック" charset="0"/>
              </a:defRPr>
            </a:lvl1pPr>
          </a:lstStyle>
          <a:p>
            <a:pPr>
              <a:defRPr/>
            </a:pPr>
            <a:fld id="{29E5853E-86C3-BA48-B57A-37043AF0E204}" type="slidenum">
              <a:rPr lang="ja-JP" altLang="en-US"/>
              <a:pPr>
                <a:defRPr/>
              </a:pPr>
              <a:t>‹#›</a:t>
            </a:fld>
            <a:endParaRPr lang="en-US" altLang="ja-JP"/>
          </a:p>
        </p:txBody>
      </p:sp>
    </p:spTree>
    <p:extLst>
      <p:ext uri="{BB962C8B-B14F-4D97-AF65-F5344CB8AC3E}">
        <p14:creationId xmlns:p14="http://schemas.microsoft.com/office/powerpoint/2010/main" val="17706935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a:solidFill>
                  <a:schemeClr val="tx1"/>
                </a:solidFill>
                <a:latin typeface="Arial" charset="0"/>
                <a:ea typeface="ＭＳ Ｐゴシック" charset="0"/>
                <a:cs typeface="ＭＳ Ｐゴシック" charset="0"/>
              </a:defRPr>
            </a:lvl1pPr>
            <a:lvl2pPr marL="770722" indent="-296431">
              <a:defRPr kumimoji="1" sz="2500">
                <a:solidFill>
                  <a:schemeClr val="tx1"/>
                </a:solidFill>
                <a:latin typeface="Arial" charset="0"/>
                <a:ea typeface="ＭＳ Ｐゴシック" charset="0"/>
              </a:defRPr>
            </a:lvl2pPr>
            <a:lvl3pPr marL="1185726" indent="-237146">
              <a:defRPr kumimoji="1" sz="2500">
                <a:solidFill>
                  <a:schemeClr val="tx1"/>
                </a:solidFill>
                <a:latin typeface="Arial" charset="0"/>
                <a:ea typeface="ＭＳ Ｐゴシック" charset="0"/>
              </a:defRPr>
            </a:lvl3pPr>
            <a:lvl4pPr marL="1660017" indent="-237146">
              <a:defRPr kumimoji="1" sz="2500">
                <a:solidFill>
                  <a:schemeClr val="tx1"/>
                </a:solidFill>
                <a:latin typeface="Arial" charset="0"/>
                <a:ea typeface="ＭＳ Ｐゴシック" charset="0"/>
              </a:defRPr>
            </a:lvl4pPr>
            <a:lvl5pPr marL="2134307" indent="-237146">
              <a:defRPr kumimoji="1" sz="2500">
                <a:solidFill>
                  <a:schemeClr val="tx1"/>
                </a:solidFill>
                <a:latin typeface="Arial" charset="0"/>
                <a:ea typeface="ＭＳ Ｐゴシック" charset="0"/>
              </a:defRPr>
            </a:lvl5pPr>
            <a:lvl6pPr marL="2608598" indent="-237146" fontAlgn="base">
              <a:spcBef>
                <a:spcPct val="50000"/>
              </a:spcBef>
              <a:spcAft>
                <a:spcPct val="0"/>
              </a:spcAft>
              <a:defRPr kumimoji="1" sz="2500">
                <a:solidFill>
                  <a:schemeClr val="tx1"/>
                </a:solidFill>
                <a:latin typeface="Arial" charset="0"/>
                <a:ea typeface="ＭＳ Ｐゴシック" charset="0"/>
              </a:defRPr>
            </a:lvl6pPr>
            <a:lvl7pPr marL="3082888" indent="-237146" fontAlgn="base">
              <a:spcBef>
                <a:spcPct val="50000"/>
              </a:spcBef>
              <a:spcAft>
                <a:spcPct val="0"/>
              </a:spcAft>
              <a:defRPr kumimoji="1" sz="2500">
                <a:solidFill>
                  <a:schemeClr val="tx1"/>
                </a:solidFill>
                <a:latin typeface="Arial" charset="0"/>
                <a:ea typeface="ＭＳ Ｐゴシック" charset="0"/>
              </a:defRPr>
            </a:lvl7pPr>
            <a:lvl8pPr marL="3557178" indent="-237146" fontAlgn="base">
              <a:spcBef>
                <a:spcPct val="50000"/>
              </a:spcBef>
              <a:spcAft>
                <a:spcPct val="0"/>
              </a:spcAft>
              <a:defRPr kumimoji="1" sz="2500">
                <a:solidFill>
                  <a:schemeClr val="tx1"/>
                </a:solidFill>
                <a:latin typeface="Arial" charset="0"/>
                <a:ea typeface="ＭＳ Ｐゴシック" charset="0"/>
              </a:defRPr>
            </a:lvl8pPr>
            <a:lvl9pPr marL="4031469" indent="-237146" fontAlgn="base">
              <a:spcBef>
                <a:spcPct val="50000"/>
              </a:spcBef>
              <a:spcAft>
                <a:spcPct val="0"/>
              </a:spcAft>
              <a:defRPr kumimoji="1" sz="2500">
                <a:solidFill>
                  <a:schemeClr val="tx1"/>
                </a:solidFill>
                <a:latin typeface="Arial" charset="0"/>
                <a:ea typeface="ＭＳ Ｐゴシック" charset="0"/>
              </a:defRPr>
            </a:lvl9pPr>
          </a:lstStyle>
          <a:p>
            <a:fld id="{2E9E482F-B2B1-084D-9257-B5DF0361CCD1}" type="slidenum">
              <a:rPr kumimoji="0" lang="ja-JP" altLang="en-US" sz="1200">
                <a:latin typeface="Times New Roman" charset="0"/>
              </a:rPr>
              <a:pPr/>
              <a:t>2</a:t>
            </a:fld>
            <a:endParaRPr kumimoji="0" lang="en-US" altLang="ja-JP" sz="1200">
              <a:latin typeface="Times New Roman"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kumimoji="0" lang="ja-JP" altLang="en-US">
              <a:latin typeface="Times New Roman" charset="0"/>
            </a:endParaRPr>
          </a:p>
        </p:txBody>
      </p:sp>
    </p:spTree>
    <p:extLst>
      <p:ext uri="{BB962C8B-B14F-4D97-AF65-F5344CB8AC3E}">
        <p14:creationId xmlns:p14="http://schemas.microsoft.com/office/powerpoint/2010/main" val="290018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a:solidFill>
                  <a:schemeClr val="tx1"/>
                </a:solidFill>
                <a:latin typeface="Arial" charset="0"/>
                <a:ea typeface="ＭＳ Ｐゴシック" charset="0"/>
                <a:cs typeface="ＭＳ Ｐゴシック" charset="0"/>
              </a:defRPr>
            </a:lvl1pPr>
            <a:lvl2pPr marL="770722" indent="-296431">
              <a:defRPr kumimoji="1" sz="2500">
                <a:solidFill>
                  <a:schemeClr val="tx1"/>
                </a:solidFill>
                <a:latin typeface="Arial" charset="0"/>
                <a:ea typeface="ＭＳ Ｐゴシック" charset="0"/>
              </a:defRPr>
            </a:lvl2pPr>
            <a:lvl3pPr marL="1185726" indent="-237146">
              <a:defRPr kumimoji="1" sz="2500">
                <a:solidFill>
                  <a:schemeClr val="tx1"/>
                </a:solidFill>
                <a:latin typeface="Arial" charset="0"/>
                <a:ea typeface="ＭＳ Ｐゴシック" charset="0"/>
              </a:defRPr>
            </a:lvl3pPr>
            <a:lvl4pPr marL="1660017" indent="-237146">
              <a:defRPr kumimoji="1" sz="2500">
                <a:solidFill>
                  <a:schemeClr val="tx1"/>
                </a:solidFill>
                <a:latin typeface="Arial" charset="0"/>
                <a:ea typeface="ＭＳ Ｐゴシック" charset="0"/>
              </a:defRPr>
            </a:lvl4pPr>
            <a:lvl5pPr marL="2134307" indent="-237146">
              <a:defRPr kumimoji="1" sz="2500">
                <a:solidFill>
                  <a:schemeClr val="tx1"/>
                </a:solidFill>
                <a:latin typeface="Arial" charset="0"/>
                <a:ea typeface="ＭＳ Ｐゴシック" charset="0"/>
              </a:defRPr>
            </a:lvl5pPr>
            <a:lvl6pPr marL="2608598" indent="-237146" fontAlgn="base">
              <a:spcBef>
                <a:spcPct val="50000"/>
              </a:spcBef>
              <a:spcAft>
                <a:spcPct val="0"/>
              </a:spcAft>
              <a:defRPr kumimoji="1" sz="2500">
                <a:solidFill>
                  <a:schemeClr val="tx1"/>
                </a:solidFill>
                <a:latin typeface="Arial" charset="0"/>
                <a:ea typeface="ＭＳ Ｐゴシック" charset="0"/>
              </a:defRPr>
            </a:lvl6pPr>
            <a:lvl7pPr marL="3082888" indent="-237146" fontAlgn="base">
              <a:spcBef>
                <a:spcPct val="50000"/>
              </a:spcBef>
              <a:spcAft>
                <a:spcPct val="0"/>
              </a:spcAft>
              <a:defRPr kumimoji="1" sz="2500">
                <a:solidFill>
                  <a:schemeClr val="tx1"/>
                </a:solidFill>
                <a:latin typeface="Arial" charset="0"/>
                <a:ea typeface="ＭＳ Ｐゴシック" charset="0"/>
              </a:defRPr>
            </a:lvl7pPr>
            <a:lvl8pPr marL="3557178" indent="-237146" fontAlgn="base">
              <a:spcBef>
                <a:spcPct val="50000"/>
              </a:spcBef>
              <a:spcAft>
                <a:spcPct val="0"/>
              </a:spcAft>
              <a:defRPr kumimoji="1" sz="2500">
                <a:solidFill>
                  <a:schemeClr val="tx1"/>
                </a:solidFill>
                <a:latin typeface="Arial" charset="0"/>
                <a:ea typeface="ＭＳ Ｐゴシック" charset="0"/>
              </a:defRPr>
            </a:lvl8pPr>
            <a:lvl9pPr marL="4031469" indent="-237146" fontAlgn="base">
              <a:spcBef>
                <a:spcPct val="50000"/>
              </a:spcBef>
              <a:spcAft>
                <a:spcPct val="0"/>
              </a:spcAft>
              <a:defRPr kumimoji="1" sz="2500">
                <a:solidFill>
                  <a:schemeClr val="tx1"/>
                </a:solidFill>
                <a:latin typeface="Arial" charset="0"/>
                <a:ea typeface="ＭＳ Ｐゴシック" charset="0"/>
              </a:defRPr>
            </a:lvl9pPr>
          </a:lstStyle>
          <a:p>
            <a:fld id="{2E9E482F-B2B1-084D-9257-B5DF0361CCD1}" type="slidenum">
              <a:rPr kumimoji="0" lang="ja-JP" altLang="en-US" sz="1200">
                <a:latin typeface="Times New Roman" charset="0"/>
              </a:rPr>
              <a:pPr/>
              <a:t>45</a:t>
            </a:fld>
            <a:endParaRPr kumimoji="0" lang="en-US" altLang="ja-JP" sz="1200">
              <a:latin typeface="Times New Roman"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kumimoji="0" lang="ja-JP" altLang="en-US">
              <a:latin typeface="Times New Roman" charset="0"/>
            </a:endParaRPr>
          </a:p>
        </p:txBody>
      </p:sp>
    </p:spTree>
    <p:extLst>
      <p:ext uri="{BB962C8B-B14F-4D97-AF65-F5344CB8AC3E}">
        <p14:creationId xmlns:p14="http://schemas.microsoft.com/office/powerpoint/2010/main" val="105812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a:solidFill>
                  <a:schemeClr val="tx1"/>
                </a:solidFill>
                <a:latin typeface="Arial" charset="0"/>
                <a:ea typeface="ＭＳ Ｐゴシック" charset="0"/>
                <a:cs typeface="ＭＳ Ｐゴシック" charset="0"/>
              </a:defRPr>
            </a:lvl1pPr>
            <a:lvl2pPr marL="770722" indent="-296431">
              <a:defRPr kumimoji="1" sz="2500">
                <a:solidFill>
                  <a:schemeClr val="tx1"/>
                </a:solidFill>
                <a:latin typeface="Arial" charset="0"/>
                <a:ea typeface="ＭＳ Ｐゴシック" charset="0"/>
              </a:defRPr>
            </a:lvl2pPr>
            <a:lvl3pPr marL="1185726" indent="-237146">
              <a:defRPr kumimoji="1" sz="2500">
                <a:solidFill>
                  <a:schemeClr val="tx1"/>
                </a:solidFill>
                <a:latin typeface="Arial" charset="0"/>
                <a:ea typeface="ＭＳ Ｐゴシック" charset="0"/>
              </a:defRPr>
            </a:lvl3pPr>
            <a:lvl4pPr marL="1660017" indent="-237146">
              <a:defRPr kumimoji="1" sz="2500">
                <a:solidFill>
                  <a:schemeClr val="tx1"/>
                </a:solidFill>
                <a:latin typeface="Arial" charset="0"/>
                <a:ea typeface="ＭＳ Ｐゴシック" charset="0"/>
              </a:defRPr>
            </a:lvl4pPr>
            <a:lvl5pPr marL="2134307" indent="-237146">
              <a:defRPr kumimoji="1" sz="2500">
                <a:solidFill>
                  <a:schemeClr val="tx1"/>
                </a:solidFill>
                <a:latin typeface="Arial" charset="0"/>
                <a:ea typeface="ＭＳ Ｐゴシック" charset="0"/>
              </a:defRPr>
            </a:lvl5pPr>
            <a:lvl6pPr marL="2608598" indent="-237146" fontAlgn="base">
              <a:spcBef>
                <a:spcPct val="50000"/>
              </a:spcBef>
              <a:spcAft>
                <a:spcPct val="0"/>
              </a:spcAft>
              <a:defRPr kumimoji="1" sz="2500">
                <a:solidFill>
                  <a:schemeClr val="tx1"/>
                </a:solidFill>
                <a:latin typeface="Arial" charset="0"/>
                <a:ea typeface="ＭＳ Ｐゴシック" charset="0"/>
              </a:defRPr>
            </a:lvl6pPr>
            <a:lvl7pPr marL="3082888" indent="-237146" fontAlgn="base">
              <a:spcBef>
                <a:spcPct val="50000"/>
              </a:spcBef>
              <a:spcAft>
                <a:spcPct val="0"/>
              </a:spcAft>
              <a:defRPr kumimoji="1" sz="2500">
                <a:solidFill>
                  <a:schemeClr val="tx1"/>
                </a:solidFill>
                <a:latin typeface="Arial" charset="0"/>
                <a:ea typeface="ＭＳ Ｐゴシック" charset="0"/>
              </a:defRPr>
            </a:lvl7pPr>
            <a:lvl8pPr marL="3557178" indent="-237146" fontAlgn="base">
              <a:spcBef>
                <a:spcPct val="50000"/>
              </a:spcBef>
              <a:spcAft>
                <a:spcPct val="0"/>
              </a:spcAft>
              <a:defRPr kumimoji="1" sz="2500">
                <a:solidFill>
                  <a:schemeClr val="tx1"/>
                </a:solidFill>
                <a:latin typeface="Arial" charset="0"/>
                <a:ea typeface="ＭＳ Ｐゴシック" charset="0"/>
              </a:defRPr>
            </a:lvl8pPr>
            <a:lvl9pPr marL="4031469" indent="-237146" fontAlgn="base">
              <a:spcBef>
                <a:spcPct val="50000"/>
              </a:spcBef>
              <a:spcAft>
                <a:spcPct val="0"/>
              </a:spcAft>
              <a:defRPr kumimoji="1" sz="2500">
                <a:solidFill>
                  <a:schemeClr val="tx1"/>
                </a:solidFill>
                <a:latin typeface="Arial" charset="0"/>
                <a:ea typeface="ＭＳ Ｐゴシック" charset="0"/>
              </a:defRPr>
            </a:lvl9pPr>
          </a:lstStyle>
          <a:p>
            <a:fld id="{2E9E482F-B2B1-084D-9257-B5DF0361CCD1}" type="slidenum">
              <a:rPr kumimoji="0" lang="ja-JP" altLang="en-US" sz="1200">
                <a:latin typeface="Times New Roman" charset="0"/>
              </a:rPr>
              <a:pPr/>
              <a:t>3</a:t>
            </a:fld>
            <a:endParaRPr kumimoji="0" lang="en-US" altLang="ja-JP" sz="1200">
              <a:latin typeface="Times New Roman"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kumimoji="0" lang="ja-JP" altLang="en-US">
              <a:latin typeface="Times New Roman" charset="0"/>
            </a:endParaRPr>
          </a:p>
        </p:txBody>
      </p:sp>
    </p:spTree>
    <p:extLst>
      <p:ext uri="{BB962C8B-B14F-4D97-AF65-F5344CB8AC3E}">
        <p14:creationId xmlns:p14="http://schemas.microsoft.com/office/powerpoint/2010/main" val="273036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29E5853E-86C3-BA48-B57A-37043AF0E204}" type="slidenum">
              <a:rPr lang="ja-JP" altLang="en-US" smtClean="0"/>
              <a:pPr>
                <a:defRPr/>
              </a:pPr>
              <a:t>8</a:t>
            </a:fld>
            <a:endParaRPr lang="en-US" altLang="ja-JP"/>
          </a:p>
        </p:txBody>
      </p:sp>
    </p:spTree>
    <p:extLst>
      <p:ext uri="{BB962C8B-B14F-4D97-AF65-F5344CB8AC3E}">
        <p14:creationId xmlns:p14="http://schemas.microsoft.com/office/powerpoint/2010/main" val="2024817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29E5853E-86C3-BA48-B57A-37043AF0E204}" type="slidenum">
              <a:rPr lang="ja-JP" altLang="en-US" smtClean="0"/>
              <a:pPr>
                <a:defRPr/>
              </a:pPr>
              <a:t>9</a:t>
            </a:fld>
            <a:endParaRPr lang="en-US" altLang="ja-JP"/>
          </a:p>
        </p:txBody>
      </p:sp>
    </p:spTree>
    <p:extLst>
      <p:ext uri="{BB962C8B-B14F-4D97-AF65-F5344CB8AC3E}">
        <p14:creationId xmlns:p14="http://schemas.microsoft.com/office/powerpoint/2010/main" val="3791463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29E5853E-86C3-BA48-B57A-37043AF0E204}" type="slidenum">
              <a:rPr lang="ja-JP" altLang="en-US" smtClean="0"/>
              <a:pPr>
                <a:defRPr/>
              </a:pPr>
              <a:t>10</a:t>
            </a:fld>
            <a:endParaRPr lang="en-US" altLang="ja-JP"/>
          </a:p>
        </p:txBody>
      </p:sp>
    </p:spTree>
    <p:extLst>
      <p:ext uri="{BB962C8B-B14F-4D97-AF65-F5344CB8AC3E}">
        <p14:creationId xmlns:p14="http://schemas.microsoft.com/office/powerpoint/2010/main" val="384144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29E5853E-86C3-BA48-B57A-37043AF0E204}" type="slidenum">
              <a:rPr lang="ja-JP" altLang="en-US" smtClean="0"/>
              <a:pPr>
                <a:defRPr/>
              </a:pPr>
              <a:t>11</a:t>
            </a:fld>
            <a:endParaRPr lang="en-US" altLang="ja-JP"/>
          </a:p>
        </p:txBody>
      </p:sp>
    </p:spTree>
    <p:extLst>
      <p:ext uri="{BB962C8B-B14F-4D97-AF65-F5344CB8AC3E}">
        <p14:creationId xmlns:p14="http://schemas.microsoft.com/office/powerpoint/2010/main" val="339840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a:solidFill>
                  <a:schemeClr val="tx1"/>
                </a:solidFill>
                <a:latin typeface="Arial" charset="0"/>
                <a:ea typeface="ＭＳ Ｐゴシック" charset="0"/>
                <a:cs typeface="ＭＳ Ｐゴシック" charset="0"/>
              </a:defRPr>
            </a:lvl1pPr>
            <a:lvl2pPr marL="770722" indent="-296431">
              <a:defRPr kumimoji="1" sz="2500">
                <a:solidFill>
                  <a:schemeClr val="tx1"/>
                </a:solidFill>
                <a:latin typeface="Arial" charset="0"/>
                <a:ea typeface="ＭＳ Ｐゴシック" charset="0"/>
              </a:defRPr>
            </a:lvl2pPr>
            <a:lvl3pPr marL="1185726" indent="-237146">
              <a:defRPr kumimoji="1" sz="2500">
                <a:solidFill>
                  <a:schemeClr val="tx1"/>
                </a:solidFill>
                <a:latin typeface="Arial" charset="0"/>
                <a:ea typeface="ＭＳ Ｐゴシック" charset="0"/>
              </a:defRPr>
            </a:lvl3pPr>
            <a:lvl4pPr marL="1660017" indent="-237146">
              <a:defRPr kumimoji="1" sz="2500">
                <a:solidFill>
                  <a:schemeClr val="tx1"/>
                </a:solidFill>
                <a:latin typeface="Arial" charset="0"/>
                <a:ea typeface="ＭＳ Ｐゴシック" charset="0"/>
              </a:defRPr>
            </a:lvl4pPr>
            <a:lvl5pPr marL="2134307" indent="-237146">
              <a:defRPr kumimoji="1" sz="2500">
                <a:solidFill>
                  <a:schemeClr val="tx1"/>
                </a:solidFill>
                <a:latin typeface="Arial" charset="0"/>
                <a:ea typeface="ＭＳ Ｐゴシック" charset="0"/>
              </a:defRPr>
            </a:lvl5pPr>
            <a:lvl6pPr marL="2608598" indent="-237146" fontAlgn="base">
              <a:spcBef>
                <a:spcPct val="50000"/>
              </a:spcBef>
              <a:spcAft>
                <a:spcPct val="0"/>
              </a:spcAft>
              <a:defRPr kumimoji="1" sz="2500">
                <a:solidFill>
                  <a:schemeClr val="tx1"/>
                </a:solidFill>
                <a:latin typeface="Arial" charset="0"/>
                <a:ea typeface="ＭＳ Ｐゴシック" charset="0"/>
              </a:defRPr>
            </a:lvl6pPr>
            <a:lvl7pPr marL="3082888" indent="-237146" fontAlgn="base">
              <a:spcBef>
                <a:spcPct val="50000"/>
              </a:spcBef>
              <a:spcAft>
                <a:spcPct val="0"/>
              </a:spcAft>
              <a:defRPr kumimoji="1" sz="2500">
                <a:solidFill>
                  <a:schemeClr val="tx1"/>
                </a:solidFill>
                <a:latin typeface="Arial" charset="0"/>
                <a:ea typeface="ＭＳ Ｐゴシック" charset="0"/>
              </a:defRPr>
            </a:lvl7pPr>
            <a:lvl8pPr marL="3557178" indent="-237146" fontAlgn="base">
              <a:spcBef>
                <a:spcPct val="50000"/>
              </a:spcBef>
              <a:spcAft>
                <a:spcPct val="0"/>
              </a:spcAft>
              <a:defRPr kumimoji="1" sz="2500">
                <a:solidFill>
                  <a:schemeClr val="tx1"/>
                </a:solidFill>
                <a:latin typeface="Arial" charset="0"/>
                <a:ea typeface="ＭＳ Ｐゴシック" charset="0"/>
              </a:defRPr>
            </a:lvl8pPr>
            <a:lvl9pPr marL="4031469" indent="-237146" fontAlgn="base">
              <a:spcBef>
                <a:spcPct val="50000"/>
              </a:spcBef>
              <a:spcAft>
                <a:spcPct val="0"/>
              </a:spcAft>
              <a:defRPr kumimoji="1" sz="2500">
                <a:solidFill>
                  <a:schemeClr val="tx1"/>
                </a:solidFill>
                <a:latin typeface="Arial" charset="0"/>
                <a:ea typeface="ＭＳ Ｐゴシック" charset="0"/>
              </a:defRPr>
            </a:lvl9pPr>
          </a:lstStyle>
          <a:p>
            <a:fld id="{2E9E482F-B2B1-084D-9257-B5DF0361CCD1}" type="slidenum">
              <a:rPr kumimoji="0" lang="ja-JP" altLang="en-US" sz="1200">
                <a:latin typeface="Times New Roman" charset="0"/>
              </a:rPr>
              <a:pPr/>
              <a:t>12</a:t>
            </a:fld>
            <a:endParaRPr kumimoji="0" lang="en-US" altLang="ja-JP" sz="1200">
              <a:latin typeface="Times New Roman"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kumimoji="0" lang="ja-JP" altLang="en-US">
              <a:latin typeface="Times New Roman" charset="0"/>
            </a:endParaRPr>
          </a:p>
        </p:txBody>
      </p:sp>
    </p:spTree>
    <p:extLst>
      <p:ext uri="{BB962C8B-B14F-4D97-AF65-F5344CB8AC3E}">
        <p14:creationId xmlns:p14="http://schemas.microsoft.com/office/powerpoint/2010/main" val="1113833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a:solidFill>
                  <a:schemeClr val="tx1"/>
                </a:solidFill>
                <a:latin typeface="Arial" charset="0"/>
                <a:ea typeface="ＭＳ Ｐゴシック" charset="0"/>
                <a:cs typeface="ＭＳ Ｐゴシック" charset="0"/>
              </a:defRPr>
            </a:lvl1pPr>
            <a:lvl2pPr marL="770722" indent="-296431">
              <a:defRPr kumimoji="1" sz="2500">
                <a:solidFill>
                  <a:schemeClr val="tx1"/>
                </a:solidFill>
                <a:latin typeface="Arial" charset="0"/>
                <a:ea typeface="ＭＳ Ｐゴシック" charset="0"/>
              </a:defRPr>
            </a:lvl2pPr>
            <a:lvl3pPr marL="1185726" indent="-237146">
              <a:defRPr kumimoji="1" sz="2500">
                <a:solidFill>
                  <a:schemeClr val="tx1"/>
                </a:solidFill>
                <a:latin typeface="Arial" charset="0"/>
                <a:ea typeface="ＭＳ Ｐゴシック" charset="0"/>
              </a:defRPr>
            </a:lvl3pPr>
            <a:lvl4pPr marL="1660017" indent="-237146">
              <a:defRPr kumimoji="1" sz="2500">
                <a:solidFill>
                  <a:schemeClr val="tx1"/>
                </a:solidFill>
                <a:latin typeface="Arial" charset="0"/>
                <a:ea typeface="ＭＳ Ｐゴシック" charset="0"/>
              </a:defRPr>
            </a:lvl4pPr>
            <a:lvl5pPr marL="2134307" indent="-237146">
              <a:defRPr kumimoji="1" sz="2500">
                <a:solidFill>
                  <a:schemeClr val="tx1"/>
                </a:solidFill>
                <a:latin typeface="Arial" charset="0"/>
                <a:ea typeface="ＭＳ Ｐゴシック" charset="0"/>
              </a:defRPr>
            </a:lvl5pPr>
            <a:lvl6pPr marL="2608598" indent="-237146" fontAlgn="base">
              <a:spcBef>
                <a:spcPct val="50000"/>
              </a:spcBef>
              <a:spcAft>
                <a:spcPct val="0"/>
              </a:spcAft>
              <a:defRPr kumimoji="1" sz="2500">
                <a:solidFill>
                  <a:schemeClr val="tx1"/>
                </a:solidFill>
                <a:latin typeface="Arial" charset="0"/>
                <a:ea typeface="ＭＳ Ｐゴシック" charset="0"/>
              </a:defRPr>
            </a:lvl6pPr>
            <a:lvl7pPr marL="3082888" indent="-237146" fontAlgn="base">
              <a:spcBef>
                <a:spcPct val="50000"/>
              </a:spcBef>
              <a:spcAft>
                <a:spcPct val="0"/>
              </a:spcAft>
              <a:defRPr kumimoji="1" sz="2500">
                <a:solidFill>
                  <a:schemeClr val="tx1"/>
                </a:solidFill>
                <a:latin typeface="Arial" charset="0"/>
                <a:ea typeface="ＭＳ Ｐゴシック" charset="0"/>
              </a:defRPr>
            </a:lvl7pPr>
            <a:lvl8pPr marL="3557178" indent="-237146" fontAlgn="base">
              <a:spcBef>
                <a:spcPct val="50000"/>
              </a:spcBef>
              <a:spcAft>
                <a:spcPct val="0"/>
              </a:spcAft>
              <a:defRPr kumimoji="1" sz="2500">
                <a:solidFill>
                  <a:schemeClr val="tx1"/>
                </a:solidFill>
                <a:latin typeface="Arial" charset="0"/>
                <a:ea typeface="ＭＳ Ｐゴシック" charset="0"/>
              </a:defRPr>
            </a:lvl8pPr>
            <a:lvl9pPr marL="4031469" indent="-237146" fontAlgn="base">
              <a:spcBef>
                <a:spcPct val="50000"/>
              </a:spcBef>
              <a:spcAft>
                <a:spcPct val="0"/>
              </a:spcAft>
              <a:defRPr kumimoji="1" sz="2500">
                <a:solidFill>
                  <a:schemeClr val="tx1"/>
                </a:solidFill>
                <a:latin typeface="Arial" charset="0"/>
                <a:ea typeface="ＭＳ Ｐゴシック" charset="0"/>
              </a:defRPr>
            </a:lvl9pPr>
          </a:lstStyle>
          <a:p>
            <a:fld id="{2E9E482F-B2B1-084D-9257-B5DF0361CCD1}" type="slidenum">
              <a:rPr kumimoji="0" lang="ja-JP" altLang="en-US" sz="1200">
                <a:latin typeface="Times New Roman" charset="0"/>
              </a:rPr>
              <a:pPr/>
              <a:t>21</a:t>
            </a:fld>
            <a:endParaRPr kumimoji="0" lang="en-US" altLang="ja-JP" sz="1200">
              <a:latin typeface="Times New Roman"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kumimoji="0" lang="ja-JP" altLang="en-US">
              <a:latin typeface="Times New Roman" charset="0"/>
            </a:endParaRPr>
          </a:p>
        </p:txBody>
      </p:sp>
    </p:spTree>
    <p:extLst>
      <p:ext uri="{BB962C8B-B14F-4D97-AF65-F5344CB8AC3E}">
        <p14:creationId xmlns:p14="http://schemas.microsoft.com/office/powerpoint/2010/main" val="1348621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a:solidFill>
                  <a:schemeClr val="tx1"/>
                </a:solidFill>
                <a:latin typeface="Arial" charset="0"/>
                <a:ea typeface="ＭＳ Ｐゴシック" charset="0"/>
                <a:cs typeface="ＭＳ Ｐゴシック" charset="0"/>
              </a:defRPr>
            </a:lvl1pPr>
            <a:lvl2pPr marL="770722" indent="-296431">
              <a:defRPr kumimoji="1" sz="2500">
                <a:solidFill>
                  <a:schemeClr val="tx1"/>
                </a:solidFill>
                <a:latin typeface="Arial" charset="0"/>
                <a:ea typeface="ＭＳ Ｐゴシック" charset="0"/>
              </a:defRPr>
            </a:lvl2pPr>
            <a:lvl3pPr marL="1185726" indent="-237146">
              <a:defRPr kumimoji="1" sz="2500">
                <a:solidFill>
                  <a:schemeClr val="tx1"/>
                </a:solidFill>
                <a:latin typeface="Arial" charset="0"/>
                <a:ea typeface="ＭＳ Ｐゴシック" charset="0"/>
              </a:defRPr>
            </a:lvl3pPr>
            <a:lvl4pPr marL="1660017" indent="-237146">
              <a:defRPr kumimoji="1" sz="2500">
                <a:solidFill>
                  <a:schemeClr val="tx1"/>
                </a:solidFill>
                <a:latin typeface="Arial" charset="0"/>
                <a:ea typeface="ＭＳ Ｐゴシック" charset="0"/>
              </a:defRPr>
            </a:lvl4pPr>
            <a:lvl5pPr marL="2134307" indent="-237146">
              <a:defRPr kumimoji="1" sz="2500">
                <a:solidFill>
                  <a:schemeClr val="tx1"/>
                </a:solidFill>
                <a:latin typeface="Arial" charset="0"/>
                <a:ea typeface="ＭＳ Ｐゴシック" charset="0"/>
              </a:defRPr>
            </a:lvl5pPr>
            <a:lvl6pPr marL="2608598" indent="-237146" fontAlgn="base">
              <a:spcBef>
                <a:spcPct val="50000"/>
              </a:spcBef>
              <a:spcAft>
                <a:spcPct val="0"/>
              </a:spcAft>
              <a:defRPr kumimoji="1" sz="2500">
                <a:solidFill>
                  <a:schemeClr val="tx1"/>
                </a:solidFill>
                <a:latin typeface="Arial" charset="0"/>
                <a:ea typeface="ＭＳ Ｐゴシック" charset="0"/>
              </a:defRPr>
            </a:lvl6pPr>
            <a:lvl7pPr marL="3082888" indent="-237146" fontAlgn="base">
              <a:spcBef>
                <a:spcPct val="50000"/>
              </a:spcBef>
              <a:spcAft>
                <a:spcPct val="0"/>
              </a:spcAft>
              <a:defRPr kumimoji="1" sz="2500">
                <a:solidFill>
                  <a:schemeClr val="tx1"/>
                </a:solidFill>
                <a:latin typeface="Arial" charset="0"/>
                <a:ea typeface="ＭＳ Ｐゴシック" charset="0"/>
              </a:defRPr>
            </a:lvl7pPr>
            <a:lvl8pPr marL="3557178" indent="-237146" fontAlgn="base">
              <a:spcBef>
                <a:spcPct val="50000"/>
              </a:spcBef>
              <a:spcAft>
                <a:spcPct val="0"/>
              </a:spcAft>
              <a:defRPr kumimoji="1" sz="2500">
                <a:solidFill>
                  <a:schemeClr val="tx1"/>
                </a:solidFill>
                <a:latin typeface="Arial" charset="0"/>
                <a:ea typeface="ＭＳ Ｐゴシック" charset="0"/>
              </a:defRPr>
            </a:lvl8pPr>
            <a:lvl9pPr marL="4031469" indent="-237146" fontAlgn="base">
              <a:spcBef>
                <a:spcPct val="50000"/>
              </a:spcBef>
              <a:spcAft>
                <a:spcPct val="0"/>
              </a:spcAft>
              <a:defRPr kumimoji="1" sz="2500">
                <a:solidFill>
                  <a:schemeClr val="tx1"/>
                </a:solidFill>
                <a:latin typeface="Arial" charset="0"/>
                <a:ea typeface="ＭＳ Ｐゴシック" charset="0"/>
              </a:defRPr>
            </a:lvl9pPr>
          </a:lstStyle>
          <a:p>
            <a:fld id="{2E9E482F-B2B1-084D-9257-B5DF0361CCD1}" type="slidenum">
              <a:rPr kumimoji="0" lang="ja-JP" altLang="en-US" sz="1200">
                <a:latin typeface="Times New Roman" charset="0"/>
              </a:rPr>
              <a:pPr/>
              <a:t>30</a:t>
            </a:fld>
            <a:endParaRPr kumimoji="0" lang="en-US" altLang="ja-JP" sz="1200">
              <a:latin typeface="Times New Roman"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kumimoji="0" lang="ja-JP" altLang="en-US">
              <a:latin typeface="Times New Roman" charset="0"/>
            </a:endParaRPr>
          </a:p>
        </p:txBody>
      </p:sp>
    </p:spTree>
    <p:extLst>
      <p:ext uri="{BB962C8B-B14F-4D97-AF65-F5344CB8AC3E}">
        <p14:creationId xmlns:p14="http://schemas.microsoft.com/office/powerpoint/2010/main" val="3833368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108" name="Rectangle 12"/>
          <p:cNvSpPr>
            <a:spLocks noGrp="1" noChangeArrowheads="1"/>
          </p:cNvSpPr>
          <p:nvPr>
            <p:ph type="ctrTitle"/>
          </p:nvPr>
        </p:nvSpPr>
        <p:spPr>
          <a:xfrm>
            <a:off x="990600" y="1828800"/>
            <a:ext cx="7772400" cy="1143000"/>
          </a:xfrm>
        </p:spPr>
        <p:txBody>
          <a:bodyPr/>
          <a:lstStyle>
            <a:lvl1pPr>
              <a:defRPr sz="4400"/>
            </a:lvl1pPr>
          </a:lstStyle>
          <a:p>
            <a:r>
              <a:rPr lang="en-US" altLang="ja-JP"/>
              <a:t>Click to edit Master title style</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sz="3200"/>
            </a:lvl1pPr>
          </a:lstStyle>
          <a:p>
            <a:r>
              <a:rPr lang="en-US" altLang="ja-JP"/>
              <a:t>Click to edit Master subtitle style</a:t>
            </a:r>
          </a:p>
        </p:txBody>
      </p:sp>
      <p:sp>
        <p:nvSpPr>
          <p:cNvPr id="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fld id="{E345ABEA-B470-2744-8216-10C3A922885D}" type="datetime1">
              <a:t>2024/1/29</a:t>
            </a:fld>
            <a:endParaRPr lang="en-US" altLang="ja-JP"/>
          </a:p>
        </p:txBody>
      </p:sp>
      <p:sp>
        <p:nvSpPr>
          <p:cNvPr id="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ja-JP"/>
          </a:p>
        </p:txBody>
      </p:sp>
      <p:sp>
        <p:nvSpPr>
          <p:cNvPr id="6" name="Rectangle 16"/>
          <p:cNvSpPr>
            <a:spLocks noGrp="1" noChangeArrowheads="1"/>
          </p:cNvSpPr>
          <p:nvPr>
            <p:ph type="sldNum" sz="quarter" idx="12"/>
          </p:nvPr>
        </p:nvSpPr>
        <p:spPr>
          <a:xfrm>
            <a:off x="6858000" y="6248400"/>
            <a:ext cx="1905000" cy="457200"/>
          </a:xfrm>
        </p:spPr>
        <p:txBody>
          <a:bodyPr/>
          <a:lstStyle>
            <a:lvl1pPr>
              <a:defRPr smtClean="0">
                <a:solidFill>
                  <a:schemeClr val="bg2"/>
                </a:solidFill>
              </a:defRPr>
            </a:lvl1pPr>
          </a:lstStyle>
          <a:p>
            <a:pPr>
              <a:defRPr/>
            </a:pPr>
            <a:fld id="{1B71CA52-83E6-D141-B098-E554A843C05E}" type="slidenum">
              <a:rPr lang="ja-JP" altLang="en-US"/>
              <a:pPr>
                <a:defRPr/>
              </a:pPr>
              <a:t>‹#›</a:t>
            </a:fld>
            <a:endParaRPr lang="en-US" altLang="ja-JP"/>
          </a:p>
        </p:txBody>
      </p:sp>
    </p:spTree>
    <p:extLst>
      <p:ext uri="{BB962C8B-B14F-4D97-AF65-F5344CB8AC3E}">
        <p14:creationId xmlns:p14="http://schemas.microsoft.com/office/powerpoint/2010/main" val="221694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p:cNvSpPr>
            <a:spLocks noGrp="1" noChangeArrowheads="1"/>
          </p:cNvSpPr>
          <p:nvPr>
            <p:ph type="dt" sz="half" idx="10"/>
          </p:nvPr>
        </p:nvSpPr>
        <p:spPr>
          <a:ln/>
        </p:spPr>
        <p:txBody>
          <a:bodyPr/>
          <a:lstStyle>
            <a:lvl1pPr>
              <a:defRPr/>
            </a:lvl1pPr>
          </a:lstStyle>
          <a:p>
            <a:pPr>
              <a:defRPr/>
            </a:pPr>
            <a:fld id="{6213E8E9-18D4-5347-A778-D86E00DC9CCE}" type="datetime1">
              <a:t>2024/1/29</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8B0D734F-1B40-E04F-8933-FFB4758FAF0B}" type="slidenum">
              <a:rPr lang="ja-JP" altLang="en-US"/>
              <a:pPr>
                <a:defRPr/>
              </a:pPr>
              <a:t>‹#›</a:t>
            </a:fld>
            <a:endParaRPr lang="en-US" altLang="ja-JP"/>
          </a:p>
        </p:txBody>
      </p:sp>
    </p:spTree>
    <p:extLst>
      <p:ext uri="{BB962C8B-B14F-4D97-AF65-F5344CB8AC3E}">
        <p14:creationId xmlns:p14="http://schemas.microsoft.com/office/powerpoint/2010/main" val="492639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80213" y="260350"/>
            <a:ext cx="2174875" cy="58721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0825" y="260350"/>
            <a:ext cx="6376988" cy="587216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p:cNvSpPr>
            <a:spLocks noGrp="1" noChangeArrowheads="1"/>
          </p:cNvSpPr>
          <p:nvPr>
            <p:ph type="dt" sz="half" idx="10"/>
          </p:nvPr>
        </p:nvSpPr>
        <p:spPr>
          <a:ln/>
        </p:spPr>
        <p:txBody>
          <a:bodyPr/>
          <a:lstStyle>
            <a:lvl1pPr>
              <a:defRPr/>
            </a:lvl1pPr>
          </a:lstStyle>
          <a:p>
            <a:pPr>
              <a:defRPr/>
            </a:pPr>
            <a:fld id="{11642D47-B2EE-4348-8D43-C9768C178CC5}" type="datetime1">
              <a:t>2024/1/29</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6832E71C-8340-1948-8D48-8CD1176599BD}" type="slidenum">
              <a:rPr lang="ja-JP" altLang="en-US"/>
              <a:pPr>
                <a:defRPr/>
              </a:pPr>
              <a:t>‹#›</a:t>
            </a:fld>
            <a:endParaRPr lang="en-US" altLang="ja-JP"/>
          </a:p>
        </p:txBody>
      </p:sp>
    </p:spTree>
    <p:extLst>
      <p:ext uri="{BB962C8B-B14F-4D97-AF65-F5344CB8AC3E}">
        <p14:creationId xmlns:p14="http://schemas.microsoft.com/office/powerpoint/2010/main" val="2684209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9143999" cy="1196975"/>
          </a:xfrm>
        </p:spPr>
        <p:txBody>
          <a:bodyPr anchor="ctr"/>
          <a:lstStyle>
            <a:lvl1pPr algn="ctr">
              <a:defRPr b="1"/>
            </a:lvl1p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p:cNvSpPr>
            <a:spLocks noGrp="1" noChangeArrowheads="1"/>
          </p:cNvSpPr>
          <p:nvPr>
            <p:ph type="dt" sz="half" idx="10"/>
          </p:nvPr>
        </p:nvSpPr>
        <p:spPr>
          <a:ln/>
        </p:spPr>
        <p:txBody>
          <a:bodyPr/>
          <a:lstStyle>
            <a:lvl1pPr>
              <a:defRPr/>
            </a:lvl1pPr>
          </a:lstStyle>
          <a:p>
            <a:pPr>
              <a:defRPr/>
            </a:pPr>
            <a:fld id="{940A892F-2749-1A45-A4BF-88B640A51375}" type="datetime1">
              <a:t>2024/1/29</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FED80F79-98C0-324D-B111-DA94A645BE50}" type="slidenum">
              <a:rPr lang="ja-JP" altLang="en-US"/>
              <a:pPr>
                <a:defRPr/>
              </a:pPr>
              <a:t>‹#›</a:t>
            </a:fld>
            <a:endParaRPr lang="en-US" altLang="ja-JP"/>
          </a:p>
        </p:txBody>
      </p:sp>
    </p:spTree>
    <p:extLst>
      <p:ext uri="{BB962C8B-B14F-4D97-AF65-F5344CB8AC3E}">
        <p14:creationId xmlns:p14="http://schemas.microsoft.com/office/powerpoint/2010/main" val="2902548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11"/>
          <p:cNvSpPr>
            <a:spLocks noGrp="1" noChangeArrowheads="1"/>
          </p:cNvSpPr>
          <p:nvPr>
            <p:ph type="dt" sz="half" idx="10"/>
          </p:nvPr>
        </p:nvSpPr>
        <p:spPr>
          <a:ln/>
        </p:spPr>
        <p:txBody>
          <a:bodyPr/>
          <a:lstStyle>
            <a:lvl1pPr>
              <a:defRPr/>
            </a:lvl1pPr>
          </a:lstStyle>
          <a:p>
            <a:pPr>
              <a:defRPr/>
            </a:pPr>
            <a:fld id="{54FDDF93-662F-114D-9EB9-C020075ADD20}" type="datetime1">
              <a:t>2024/1/29</a:t>
            </a:fld>
            <a:endParaRPr lang="en-US" altLang="ja-JP"/>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p:cNvSpPr>
            <a:spLocks noGrp="1" noChangeArrowheads="1"/>
          </p:cNvSpPr>
          <p:nvPr>
            <p:ph type="sldNum" sz="quarter" idx="12"/>
          </p:nvPr>
        </p:nvSpPr>
        <p:spPr>
          <a:ln/>
        </p:spPr>
        <p:txBody>
          <a:bodyPr/>
          <a:lstStyle>
            <a:lvl1pPr>
              <a:defRPr/>
            </a:lvl1pPr>
          </a:lstStyle>
          <a:p>
            <a:pPr>
              <a:defRPr/>
            </a:pPr>
            <a:fld id="{1ABAA141-F91A-A44B-9B31-24D5C24D72A4}" type="slidenum">
              <a:rPr lang="ja-JP" altLang="en-US"/>
              <a:pPr>
                <a:defRPr/>
              </a:pPr>
              <a:t>‹#›</a:t>
            </a:fld>
            <a:endParaRPr lang="en-US" altLang="ja-JP"/>
          </a:p>
        </p:txBody>
      </p:sp>
    </p:spTree>
    <p:extLst>
      <p:ext uri="{BB962C8B-B14F-4D97-AF65-F5344CB8AC3E}">
        <p14:creationId xmlns:p14="http://schemas.microsoft.com/office/powerpoint/2010/main" val="4242496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0825" y="1412875"/>
            <a:ext cx="4275138" cy="4719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78363" y="1412875"/>
            <a:ext cx="4276725" cy="4719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1"/>
          <p:cNvSpPr>
            <a:spLocks noGrp="1" noChangeArrowheads="1"/>
          </p:cNvSpPr>
          <p:nvPr>
            <p:ph type="dt" sz="half" idx="10"/>
          </p:nvPr>
        </p:nvSpPr>
        <p:spPr>
          <a:ln/>
        </p:spPr>
        <p:txBody>
          <a:bodyPr/>
          <a:lstStyle>
            <a:lvl1pPr>
              <a:defRPr/>
            </a:lvl1pPr>
          </a:lstStyle>
          <a:p>
            <a:pPr>
              <a:defRPr/>
            </a:pPr>
            <a:fld id="{8BAE0F3C-F9BA-B948-9742-7FD104C968B2}" type="datetime1">
              <a:t>2024/1/29</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DB92AB8C-BBE1-594F-845A-58A748CF4722}" type="slidenum">
              <a:rPr lang="ja-JP" altLang="en-US"/>
              <a:pPr>
                <a:defRPr/>
              </a:pPr>
              <a:t>‹#›</a:t>
            </a:fld>
            <a:endParaRPr lang="en-US" altLang="ja-JP"/>
          </a:p>
        </p:txBody>
      </p:sp>
    </p:spTree>
    <p:extLst>
      <p:ext uri="{BB962C8B-B14F-4D97-AF65-F5344CB8AC3E}">
        <p14:creationId xmlns:p14="http://schemas.microsoft.com/office/powerpoint/2010/main" val="358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1"/>
          <p:cNvSpPr>
            <a:spLocks noGrp="1" noChangeArrowheads="1"/>
          </p:cNvSpPr>
          <p:nvPr>
            <p:ph type="dt" sz="half" idx="10"/>
          </p:nvPr>
        </p:nvSpPr>
        <p:spPr>
          <a:ln/>
        </p:spPr>
        <p:txBody>
          <a:bodyPr/>
          <a:lstStyle>
            <a:lvl1pPr>
              <a:defRPr/>
            </a:lvl1pPr>
          </a:lstStyle>
          <a:p>
            <a:pPr>
              <a:defRPr/>
            </a:pPr>
            <a:fld id="{8335D6D3-B991-354F-8A34-ECAA8E5F8810}" type="datetime1">
              <a:t>2024/1/29</a:t>
            </a:fld>
            <a:endParaRPr lang="en-US" altLang="ja-JP"/>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p:cNvSpPr>
            <a:spLocks noGrp="1" noChangeArrowheads="1"/>
          </p:cNvSpPr>
          <p:nvPr>
            <p:ph type="sldNum" sz="quarter" idx="12"/>
          </p:nvPr>
        </p:nvSpPr>
        <p:spPr>
          <a:ln/>
        </p:spPr>
        <p:txBody>
          <a:bodyPr/>
          <a:lstStyle>
            <a:lvl1pPr>
              <a:defRPr/>
            </a:lvl1pPr>
          </a:lstStyle>
          <a:p>
            <a:pPr>
              <a:defRPr/>
            </a:pPr>
            <a:fld id="{7348D30B-0128-A642-8AE2-F188766CB60D}" type="slidenum">
              <a:rPr lang="ja-JP" altLang="en-US"/>
              <a:pPr>
                <a:defRPr/>
              </a:pPr>
              <a:t>‹#›</a:t>
            </a:fld>
            <a:endParaRPr lang="en-US" altLang="ja-JP"/>
          </a:p>
        </p:txBody>
      </p:sp>
    </p:spTree>
    <p:extLst>
      <p:ext uri="{BB962C8B-B14F-4D97-AF65-F5344CB8AC3E}">
        <p14:creationId xmlns:p14="http://schemas.microsoft.com/office/powerpoint/2010/main" val="3965037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07504" y="44624"/>
            <a:ext cx="8658225" cy="593711"/>
          </a:xfrm>
        </p:spPr>
        <p:txBody>
          <a:bodyPr/>
          <a:lstStyle/>
          <a:p>
            <a:endParaRPr lang="zh-TW" altLang="en-US"/>
          </a:p>
        </p:txBody>
      </p:sp>
      <p:sp>
        <p:nvSpPr>
          <p:cNvPr id="4" name="矩形 3">
            <a:extLst>
              <a:ext uri="{FF2B5EF4-FFF2-40B4-BE49-F238E27FC236}">
                <a16:creationId xmlns:a16="http://schemas.microsoft.com/office/drawing/2014/main" id="{3E90FAC6-043B-4AC3-96B3-54C287D1D636}"/>
              </a:ext>
            </a:extLst>
          </p:cNvPr>
          <p:cNvSpPr/>
          <p:nvPr userDrawn="1"/>
        </p:nvSpPr>
        <p:spPr>
          <a:xfrm>
            <a:off x="893139" y="6558682"/>
            <a:ext cx="8250865" cy="299318"/>
          </a:xfrm>
          <a:prstGeom prst="rect">
            <a:avLst/>
          </a:prstGeom>
          <a:solidFill>
            <a:srgbClr val="56A891"/>
          </a:solidFill>
          <a:ln>
            <a:solidFill>
              <a:srgbClr val="56A89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1350" dirty="0"/>
              <a:t>ASP-DAC 2024</a:t>
            </a:r>
            <a:endParaRPr lang="zh-CN" altLang="en-US" sz="1350" dirty="0"/>
          </a:p>
        </p:txBody>
      </p:sp>
      <p:sp>
        <p:nvSpPr>
          <p:cNvPr id="5" name="矩形 4">
            <a:extLst>
              <a:ext uri="{FF2B5EF4-FFF2-40B4-BE49-F238E27FC236}">
                <a16:creationId xmlns:a16="http://schemas.microsoft.com/office/drawing/2014/main" id="{AA95E1BE-821C-47DD-47B1-71602747E8E0}"/>
              </a:ext>
            </a:extLst>
          </p:cNvPr>
          <p:cNvSpPr/>
          <p:nvPr userDrawn="1"/>
        </p:nvSpPr>
        <p:spPr>
          <a:xfrm>
            <a:off x="4" y="6558681"/>
            <a:ext cx="893135" cy="299318"/>
          </a:xfrm>
          <a:prstGeom prst="rect">
            <a:avLst/>
          </a:prstGeom>
          <a:solidFill>
            <a:srgbClr val="FFC0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1350" dirty="0"/>
          </a:p>
        </p:txBody>
      </p:sp>
      <p:cxnSp>
        <p:nvCxnSpPr>
          <p:cNvPr id="7" name="直线连接符 6">
            <a:extLst>
              <a:ext uri="{FF2B5EF4-FFF2-40B4-BE49-F238E27FC236}">
                <a16:creationId xmlns:a16="http://schemas.microsoft.com/office/drawing/2014/main" id="{CCD0B5D4-A281-8DB3-AD6E-8485B5829B34}"/>
              </a:ext>
            </a:extLst>
          </p:cNvPr>
          <p:cNvCxnSpPr>
            <a:cxnSpLocks/>
          </p:cNvCxnSpPr>
          <p:nvPr userDrawn="1"/>
        </p:nvCxnSpPr>
        <p:spPr bwMode="auto">
          <a:xfrm>
            <a:off x="0" y="638335"/>
            <a:ext cx="9144000"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8232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5B3475-BBCE-3DED-D163-B6783900E88E}"/>
              </a:ext>
            </a:extLst>
          </p:cNvPr>
          <p:cNvSpPr>
            <a:spLocks noGrp="1"/>
          </p:cNvSpPr>
          <p:nvPr>
            <p:ph type="ctrTitle"/>
          </p:nvPr>
        </p:nvSpPr>
        <p:spPr>
          <a:xfrm>
            <a:off x="685800" y="1122363"/>
            <a:ext cx="7772400" cy="2387600"/>
          </a:xfrm>
        </p:spPr>
        <p:txBody>
          <a:bodyPr anchor="b"/>
          <a:lstStyle>
            <a:lvl1pPr algn="ctr">
              <a:defRPr sz="6000"/>
            </a:lvl1pPr>
          </a:lstStyle>
          <a:p>
            <a:r>
              <a:rPr lang="zh-CN" altLang="en-US" dirty="0"/>
              <a:t>单击此处编辑母版标题样式</a:t>
            </a:r>
            <a:endParaRPr lang="en-US" dirty="0"/>
          </a:p>
        </p:txBody>
      </p:sp>
      <p:sp>
        <p:nvSpPr>
          <p:cNvPr id="7" name="Date Placeholder 3">
            <a:extLst>
              <a:ext uri="{FF2B5EF4-FFF2-40B4-BE49-F238E27FC236}">
                <a16:creationId xmlns:a16="http://schemas.microsoft.com/office/drawing/2014/main" id="{FC83E10C-3F9F-A558-B9D9-34F55E48D6AF}"/>
              </a:ext>
            </a:extLst>
          </p:cNvPr>
          <p:cNvSpPr>
            <a:spLocks noGrp="1"/>
          </p:cNvSpPr>
          <p:nvPr>
            <p:ph type="dt" sz="half" idx="10"/>
          </p:nvPr>
        </p:nvSpPr>
        <p:spPr>
          <a:xfrm>
            <a:off x="628650" y="6356351"/>
            <a:ext cx="2057400" cy="365125"/>
          </a:xfrm>
        </p:spPr>
        <p:txBody>
          <a:bodyPr/>
          <a:lstStyle/>
          <a:p>
            <a:fld id="{7AE8BA28-0ECD-42A6-8996-A188B1DB4D64}" type="datetime1">
              <a:rPr lang="zh-CN" altLang="en-US" smtClean="0"/>
              <a:pPr/>
              <a:t>2024/1/29</a:t>
            </a:fld>
            <a:endParaRPr lang="zh-CN" altLang="en-US" dirty="0"/>
          </a:p>
        </p:txBody>
      </p:sp>
      <p:sp>
        <p:nvSpPr>
          <p:cNvPr id="8" name="Footer Placeholder 4">
            <a:extLst>
              <a:ext uri="{FF2B5EF4-FFF2-40B4-BE49-F238E27FC236}">
                <a16:creationId xmlns:a16="http://schemas.microsoft.com/office/drawing/2014/main" id="{1B57ADD4-ED74-3283-4008-1900DDE6F17D}"/>
              </a:ext>
            </a:extLst>
          </p:cNvPr>
          <p:cNvSpPr>
            <a:spLocks noGrp="1"/>
          </p:cNvSpPr>
          <p:nvPr>
            <p:ph type="ftr" sz="quarter" idx="11"/>
          </p:nvPr>
        </p:nvSpPr>
        <p:spPr>
          <a:xfrm>
            <a:off x="3028950" y="6356351"/>
            <a:ext cx="3086100" cy="365125"/>
          </a:xfrm>
        </p:spPr>
        <p:txBody>
          <a:bodyPr/>
          <a:lstStyle/>
          <a:p>
            <a:endParaRPr lang="en-US" dirty="0"/>
          </a:p>
        </p:txBody>
      </p:sp>
      <p:sp>
        <p:nvSpPr>
          <p:cNvPr id="9" name="Slide Number Placeholder 5">
            <a:extLst>
              <a:ext uri="{FF2B5EF4-FFF2-40B4-BE49-F238E27FC236}">
                <a16:creationId xmlns:a16="http://schemas.microsoft.com/office/drawing/2014/main" id="{B70B973E-BDFF-A700-AB66-7B0F37169FAB}"/>
              </a:ext>
            </a:extLst>
          </p:cNvPr>
          <p:cNvSpPr>
            <a:spLocks noGrp="1"/>
          </p:cNvSpPr>
          <p:nvPr>
            <p:ph type="sldNum" sz="quarter" idx="12"/>
          </p:nvPr>
        </p:nvSpPr>
        <p:spPr>
          <a:xfrm>
            <a:off x="6457950" y="6356351"/>
            <a:ext cx="2057400" cy="365125"/>
          </a:xfrm>
        </p:spPr>
        <p:txBody>
          <a:bodyPr/>
          <a:lstStyle/>
          <a:p>
            <a:fld id="{C7B26212-7444-43C7-A670-F92F17FD6C04}" type="slidenum">
              <a:rPr lang="zh-CN" altLang="en-US" smtClean="0"/>
              <a:pPr/>
              <a:t>‹#›</a:t>
            </a:fld>
            <a:endParaRPr lang="zh-CN" altLang="en-US" dirty="0"/>
          </a:p>
        </p:txBody>
      </p:sp>
      <p:sp>
        <p:nvSpPr>
          <p:cNvPr id="10" name="直角三角形 10">
            <a:extLst>
              <a:ext uri="{FF2B5EF4-FFF2-40B4-BE49-F238E27FC236}">
                <a16:creationId xmlns:a16="http://schemas.microsoft.com/office/drawing/2014/main" id="{E7BB09E9-625D-C8BF-E67E-3B2470016A5D}"/>
              </a:ext>
            </a:extLst>
          </p:cNvPr>
          <p:cNvSpPr/>
          <p:nvPr userDrawn="1"/>
        </p:nvSpPr>
        <p:spPr>
          <a:xfrm rot="10800000" flipV="1">
            <a:off x="4572002" y="6146914"/>
            <a:ext cx="4570809" cy="711093"/>
          </a:xfrm>
          <a:custGeom>
            <a:avLst/>
            <a:gdLst>
              <a:gd name="connsiteX0" fmla="*/ 0 w 7226547"/>
              <a:gd name="connsiteY0" fmla="*/ 1186645 h 1186645"/>
              <a:gd name="connsiteX1" fmla="*/ 0 w 7226547"/>
              <a:gd name="connsiteY1" fmla="*/ 0 h 1186645"/>
              <a:gd name="connsiteX2" fmla="*/ 7226547 w 7226547"/>
              <a:gd name="connsiteY2" fmla="*/ 1186645 h 1186645"/>
              <a:gd name="connsiteX3" fmla="*/ 0 w 7226547"/>
              <a:gd name="connsiteY3" fmla="*/ 1186645 h 1186645"/>
              <a:gd name="connsiteX0" fmla="*/ 0 w 7226547"/>
              <a:gd name="connsiteY0" fmla="*/ 1234058 h 1234058"/>
              <a:gd name="connsiteX1" fmla="*/ 3765973 w 7226547"/>
              <a:gd name="connsiteY1" fmla="*/ 0 h 1234058"/>
              <a:gd name="connsiteX2" fmla="*/ 7226547 w 7226547"/>
              <a:gd name="connsiteY2" fmla="*/ 1234058 h 1234058"/>
              <a:gd name="connsiteX3" fmla="*/ 0 w 7226547"/>
              <a:gd name="connsiteY3" fmla="*/ 1234058 h 1234058"/>
              <a:gd name="connsiteX0" fmla="*/ 0 w 7226547"/>
              <a:gd name="connsiteY0" fmla="*/ 1240831 h 1240831"/>
              <a:gd name="connsiteX1" fmla="*/ 5994399 w 7226547"/>
              <a:gd name="connsiteY1" fmla="*/ 0 h 1240831"/>
              <a:gd name="connsiteX2" fmla="*/ 7226547 w 7226547"/>
              <a:gd name="connsiteY2" fmla="*/ 1240831 h 1240831"/>
              <a:gd name="connsiteX3" fmla="*/ 0 w 7226547"/>
              <a:gd name="connsiteY3" fmla="*/ 1240831 h 1240831"/>
              <a:gd name="connsiteX0" fmla="*/ 0 w 7226547"/>
              <a:gd name="connsiteY0" fmla="*/ 996991 h 996991"/>
              <a:gd name="connsiteX1" fmla="*/ 8409 w 7226547"/>
              <a:gd name="connsiteY1" fmla="*/ 0 h 996991"/>
              <a:gd name="connsiteX2" fmla="*/ 7226547 w 7226547"/>
              <a:gd name="connsiteY2" fmla="*/ 996991 h 996991"/>
              <a:gd name="connsiteX3" fmla="*/ 0 w 7226547"/>
              <a:gd name="connsiteY3" fmla="*/ 996991 h 996991"/>
              <a:gd name="connsiteX0" fmla="*/ 0 w 7226547"/>
              <a:gd name="connsiteY0" fmla="*/ 895391 h 895391"/>
              <a:gd name="connsiteX1" fmla="*/ 3601609 w 7226547"/>
              <a:gd name="connsiteY1" fmla="*/ 0 h 895391"/>
              <a:gd name="connsiteX2" fmla="*/ 7226547 w 7226547"/>
              <a:gd name="connsiteY2" fmla="*/ 895391 h 895391"/>
              <a:gd name="connsiteX3" fmla="*/ 0 w 7226547"/>
              <a:gd name="connsiteY3" fmla="*/ 895391 h 895391"/>
              <a:gd name="connsiteX0" fmla="*/ 3261 w 7229808"/>
              <a:gd name="connsiteY0" fmla="*/ 711093 h 711093"/>
              <a:gd name="connsiteX1" fmla="*/ 0 w 7229808"/>
              <a:gd name="connsiteY1" fmla="*/ 0 h 711093"/>
              <a:gd name="connsiteX2" fmla="*/ 7229808 w 7229808"/>
              <a:gd name="connsiteY2" fmla="*/ 711093 h 711093"/>
              <a:gd name="connsiteX3" fmla="*/ 3261 w 7229808"/>
              <a:gd name="connsiteY3" fmla="*/ 711093 h 711093"/>
            </a:gdLst>
            <a:ahLst/>
            <a:cxnLst>
              <a:cxn ang="0">
                <a:pos x="connsiteX0" y="connsiteY0"/>
              </a:cxn>
              <a:cxn ang="0">
                <a:pos x="connsiteX1" y="connsiteY1"/>
              </a:cxn>
              <a:cxn ang="0">
                <a:pos x="connsiteX2" y="connsiteY2"/>
              </a:cxn>
              <a:cxn ang="0">
                <a:pos x="connsiteX3" y="connsiteY3"/>
              </a:cxn>
            </a:cxnLst>
            <a:rect l="l" t="t" r="r" b="b"/>
            <a:pathLst>
              <a:path w="7229808" h="711093">
                <a:moveTo>
                  <a:pt x="3261" y="711093"/>
                </a:moveTo>
                <a:lnTo>
                  <a:pt x="0" y="0"/>
                </a:lnTo>
                <a:lnTo>
                  <a:pt x="7229808" y="711093"/>
                </a:lnTo>
                <a:lnTo>
                  <a:pt x="3261" y="711093"/>
                </a:lnTo>
                <a:close/>
              </a:path>
            </a:pathLst>
          </a:custGeom>
          <a:solidFill>
            <a:srgbClr val="56A891"/>
          </a:solidFill>
          <a:ln>
            <a:solidFill>
              <a:srgbClr val="56A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cxnSp>
        <p:nvCxnSpPr>
          <p:cNvPr id="11" name="直接连接符 13">
            <a:extLst>
              <a:ext uri="{FF2B5EF4-FFF2-40B4-BE49-F238E27FC236}">
                <a16:creationId xmlns:a16="http://schemas.microsoft.com/office/drawing/2014/main" id="{659369EB-5E25-F110-F248-2A3B0AC69803}"/>
              </a:ext>
            </a:extLst>
          </p:cNvPr>
          <p:cNvCxnSpPr/>
          <p:nvPr userDrawn="1"/>
        </p:nvCxnSpPr>
        <p:spPr>
          <a:xfrm>
            <a:off x="998696" y="3448685"/>
            <a:ext cx="7065645" cy="0"/>
          </a:xfrm>
          <a:prstGeom prst="line">
            <a:avLst/>
          </a:prstGeom>
          <a:ln w="28575" cmpd="sng">
            <a:solidFill>
              <a:schemeClr val="accent1">
                <a:shade val="50000"/>
              </a:schemeClr>
            </a:solidFill>
            <a:prstDash val="solid"/>
          </a:ln>
          <a:effectLst>
            <a:outerShdw blurRad="50800" dist="50800" dir="5400000" algn="ctr" rotWithShape="0">
              <a:schemeClr val="bg2">
                <a:alpha val="100000"/>
              </a:schemeClr>
            </a:outerShdw>
          </a:effectLst>
        </p:spPr>
        <p:style>
          <a:lnRef idx="1">
            <a:schemeClr val="accent1"/>
          </a:lnRef>
          <a:fillRef idx="0">
            <a:schemeClr val="accent1"/>
          </a:fillRef>
          <a:effectRef idx="0">
            <a:schemeClr val="accent1"/>
          </a:effectRef>
          <a:fontRef idx="minor">
            <a:schemeClr val="tx1"/>
          </a:fontRef>
        </p:style>
      </p:cxnSp>
      <p:cxnSp>
        <p:nvCxnSpPr>
          <p:cNvPr id="12" name="直接连接符 8">
            <a:extLst>
              <a:ext uri="{FF2B5EF4-FFF2-40B4-BE49-F238E27FC236}">
                <a16:creationId xmlns:a16="http://schemas.microsoft.com/office/drawing/2014/main" id="{D4E69D3E-12BC-16C1-DBFC-33CAF9168EB9}"/>
              </a:ext>
            </a:extLst>
          </p:cNvPr>
          <p:cNvCxnSpPr/>
          <p:nvPr userDrawn="1"/>
        </p:nvCxnSpPr>
        <p:spPr>
          <a:xfrm>
            <a:off x="0" y="721410"/>
            <a:ext cx="9144000" cy="0"/>
          </a:xfrm>
          <a:prstGeom prst="line">
            <a:avLst/>
          </a:prstGeom>
          <a:ln w="19050">
            <a:solidFill>
              <a:srgbClr val="004A9E"/>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6C2E55E2-7FD6-5A3E-5967-2F4467FE739D}"/>
              </a:ext>
            </a:extLst>
          </p:cNvPr>
          <p:cNvSpPr/>
          <p:nvPr userDrawn="1"/>
        </p:nvSpPr>
        <p:spPr>
          <a:xfrm>
            <a:off x="0" y="1124750"/>
            <a:ext cx="9144000" cy="2520274"/>
          </a:xfrm>
          <a:prstGeom prst="rect">
            <a:avLst/>
          </a:prstGeom>
          <a:solidFill>
            <a:srgbClr val="02499E"/>
          </a:solidFill>
          <a:ln>
            <a:noFill/>
          </a:ln>
        </p:spPr>
        <p:txBody>
          <a:bodyPr anchor="ctr"/>
          <a:lstStyle/>
          <a:p>
            <a:pPr algn="ctr"/>
            <a:endParaRPr lang="zh-CN" altLang="en-US" sz="1350">
              <a:solidFill>
                <a:schemeClr val="lt1"/>
              </a:solidFill>
            </a:endParaRPr>
          </a:p>
        </p:txBody>
      </p:sp>
      <p:sp>
        <p:nvSpPr>
          <p:cNvPr id="14" name="直角三角形 10">
            <a:extLst>
              <a:ext uri="{FF2B5EF4-FFF2-40B4-BE49-F238E27FC236}">
                <a16:creationId xmlns:a16="http://schemas.microsoft.com/office/drawing/2014/main" id="{D5148031-D768-1F00-599B-C2A85393EE1D}"/>
              </a:ext>
            </a:extLst>
          </p:cNvPr>
          <p:cNvSpPr/>
          <p:nvPr userDrawn="1"/>
        </p:nvSpPr>
        <p:spPr>
          <a:xfrm rot="10800000" flipV="1">
            <a:off x="-3955" y="6140664"/>
            <a:ext cx="4575955" cy="711094"/>
          </a:xfrm>
          <a:custGeom>
            <a:avLst/>
            <a:gdLst>
              <a:gd name="connsiteX0" fmla="*/ 0 w 7226547"/>
              <a:gd name="connsiteY0" fmla="*/ 1186645 h 1186645"/>
              <a:gd name="connsiteX1" fmla="*/ 0 w 7226547"/>
              <a:gd name="connsiteY1" fmla="*/ 0 h 1186645"/>
              <a:gd name="connsiteX2" fmla="*/ 7226547 w 7226547"/>
              <a:gd name="connsiteY2" fmla="*/ 1186645 h 1186645"/>
              <a:gd name="connsiteX3" fmla="*/ 0 w 7226547"/>
              <a:gd name="connsiteY3" fmla="*/ 1186645 h 1186645"/>
              <a:gd name="connsiteX0" fmla="*/ 0 w 7226547"/>
              <a:gd name="connsiteY0" fmla="*/ 1234058 h 1234058"/>
              <a:gd name="connsiteX1" fmla="*/ 3765973 w 7226547"/>
              <a:gd name="connsiteY1" fmla="*/ 0 h 1234058"/>
              <a:gd name="connsiteX2" fmla="*/ 7226547 w 7226547"/>
              <a:gd name="connsiteY2" fmla="*/ 1234058 h 1234058"/>
              <a:gd name="connsiteX3" fmla="*/ 0 w 7226547"/>
              <a:gd name="connsiteY3" fmla="*/ 1234058 h 1234058"/>
              <a:gd name="connsiteX0" fmla="*/ 0 w 7226547"/>
              <a:gd name="connsiteY0" fmla="*/ 1240831 h 1240831"/>
              <a:gd name="connsiteX1" fmla="*/ 5994399 w 7226547"/>
              <a:gd name="connsiteY1" fmla="*/ 0 h 1240831"/>
              <a:gd name="connsiteX2" fmla="*/ 7226547 w 7226547"/>
              <a:gd name="connsiteY2" fmla="*/ 1240831 h 1240831"/>
              <a:gd name="connsiteX3" fmla="*/ 0 w 7226547"/>
              <a:gd name="connsiteY3" fmla="*/ 1240831 h 1240831"/>
              <a:gd name="connsiteX0" fmla="*/ 0 w 7226547"/>
              <a:gd name="connsiteY0" fmla="*/ 996991 h 996991"/>
              <a:gd name="connsiteX1" fmla="*/ 8409 w 7226547"/>
              <a:gd name="connsiteY1" fmla="*/ 0 h 996991"/>
              <a:gd name="connsiteX2" fmla="*/ 7226547 w 7226547"/>
              <a:gd name="connsiteY2" fmla="*/ 996991 h 996991"/>
              <a:gd name="connsiteX3" fmla="*/ 0 w 7226547"/>
              <a:gd name="connsiteY3" fmla="*/ 996991 h 996991"/>
              <a:gd name="connsiteX0" fmla="*/ 0 w 7226547"/>
              <a:gd name="connsiteY0" fmla="*/ 895391 h 895391"/>
              <a:gd name="connsiteX1" fmla="*/ 3601609 w 7226547"/>
              <a:gd name="connsiteY1" fmla="*/ 0 h 895391"/>
              <a:gd name="connsiteX2" fmla="*/ 7226547 w 7226547"/>
              <a:gd name="connsiteY2" fmla="*/ 895391 h 895391"/>
              <a:gd name="connsiteX3" fmla="*/ 0 w 7226547"/>
              <a:gd name="connsiteY3" fmla="*/ 895391 h 895391"/>
              <a:gd name="connsiteX0" fmla="*/ 3261 w 7229808"/>
              <a:gd name="connsiteY0" fmla="*/ 711093 h 711093"/>
              <a:gd name="connsiteX1" fmla="*/ 0 w 7229808"/>
              <a:gd name="connsiteY1" fmla="*/ 0 h 711093"/>
              <a:gd name="connsiteX2" fmla="*/ 7229808 w 7229808"/>
              <a:gd name="connsiteY2" fmla="*/ 711093 h 711093"/>
              <a:gd name="connsiteX3" fmla="*/ 3261 w 7229808"/>
              <a:gd name="connsiteY3" fmla="*/ 711093 h 711093"/>
              <a:gd name="connsiteX0" fmla="*/ -1 w 7226546"/>
              <a:gd name="connsiteY0" fmla="*/ 731413 h 731413"/>
              <a:gd name="connsiteX1" fmla="*/ 7221216 w 7226546"/>
              <a:gd name="connsiteY1" fmla="*/ 0 h 731413"/>
              <a:gd name="connsiteX2" fmla="*/ 7226546 w 7226546"/>
              <a:gd name="connsiteY2" fmla="*/ 731413 h 731413"/>
              <a:gd name="connsiteX3" fmla="*/ -1 w 7226546"/>
              <a:gd name="connsiteY3" fmla="*/ 731413 h 731413"/>
            </a:gdLst>
            <a:ahLst/>
            <a:cxnLst>
              <a:cxn ang="0">
                <a:pos x="connsiteX0" y="connsiteY0"/>
              </a:cxn>
              <a:cxn ang="0">
                <a:pos x="connsiteX1" y="connsiteY1"/>
              </a:cxn>
              <a:cxn ang="0">
                <a:pos x="connsiteX2" y="connsiteY2"/>
              </a:cxn>
              <a:cxn ang="0">
                <a:pos x="connsiteX3" y="connsiteY3"/>
              </a:cxn>
            </a:cxnLst>
            <a:rect l="l" t="t" r="r" b="b"/>
            <a:pathLst>
              <a:path w="7226546" h="731413">
                <a:moveTo>
                  <a:pt x="-1" y="731413"/>
                </a:moveTo>
                <a:lnTo>
                  <a:pt x="7221216" y="0"/>
                </a:lnTo>
                <a:cubicBezTo>
                  <a:pt x="7222993" y="243804"/>
                  <a:pt x="7224769" y="487609"/>
                  <a:pt x="7226546" y="731413"/>
                </a:cubicBezTo>
                <a:lnTo>
                  <a:pt x="-1" y="731413"/>
                </a:lnTo>
                <a:close/>
              </a:path>
            </a:pathLst>
          </a:custGeom>
          <a:solidFill>
            <a:srgbClr val="56A891"/>
          </a:solidFill>
          <a:ln>
            <a:solidFill>
              <a:srgbClr val="56A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15" name="图片 14">
            <a:extLst>
              <a:ext uri="{FF2B5EF4-FFF2-40B4-BE49-F238E27FC236}">
                <a16:creationId xmlns:a16="http://schemas.microsoft.com/office/drawing/2014/main" id="{7AEEBD9F-6B39-FE67-329C-19198DA8F7C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847197" y="97802"/>
            <a:ext cx="3610753" cy="586950"/>
          </a:xfrm>
          <a:prstGeom prst="rect">
            <a:avLst/>
          </a:prstGeom>
        </p:spPr>
      </p:pic>
      <p:pic>
        <p:nvPicPr>
          <p:cNvPr id="16" name="图片 15">
            <a:extLst>
              <a:ext uri="{FF2B5EF4-FFF2-40B4-BE49-F238E27FC236}">
                <a16:creationId xmlns:a16="http://schemas.microsoft.com/office/drawing/2014/main" id="{E1DC7149-574A-D118-821B-990382CFE64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756885" y="57772"/>
            <a:ext cx="2286631" cy="626980"/>
          </a:xfrm>
          <a:prstGeom prst="rect">
            <a:avLst/>
          </a:prstGeom>
        </p:spPr>
      </p:pic>
    </p:spTree>
    <p:extLst>
      <p:ext uri="{BB962C8B-B14F-4D97-AF65-F5344CB8AC3E}">
        <p14:creationId xmlns:p14="http://schemas.microsoft.com/office/powerpoint/2010/main" val="3640594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1"/>
          <p:cNvSpPr>
            <a:spLocks noGrp="1" noChangeArrowheads="1"/>
          </p:cNvSpPr>
          <p:nvPr>
            <p:ph type="dt" sz="half" idx="10"/>
          </p:nvPr>
        </p:nvSpPr>
        <p:spPr>
          <a:ln/>
        </p:spPr>
        <p:txBody>
          <a:bodyPr/>
          <a:lstStyle>
            <a:lvl1pPr>
              <a:defRPr/>
            </a:lvl1pPr>
          </a:lstStyle>
          <a:p>
            <a:pPr>
              <a:defRPr/>
            </a:pPr>
            <a:fld id="{F5377403-162D-374A-9DB7-CA05604147F4}" type="datetime1">
              <a:t>2024/1/29</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02CE3489-488D-854F-97C3-50E9EBA26D31}" type="slidenum">
              <a:rPr lang="ja-JP" altLang="en-US"/>
              <a:pPr>
                <a:defRPr/>
              </a:pPr>
              <a:t>‹#›</a:t>
            </a:fld>
            <a:endParaRPr lang="en-US" altLang="ja-JP"/>
          </a:p>
        </p:txBody>
      </p:sp>
    </p:spTree>
    <p:extLst>
      <p:ext uri="{BB962C8B-B14F-4D97-AF65-F5344CB8AC3E}">
        <p14:creationId xmlns:p14="http://schemas.microsoft.com/office/powerpoint/2010/main" val="3051215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1"/>
          <p:cNvSpPr>
            <a:spLocks noGrp="1" noChangeArrowheads="1"/>
          </p:cNvSpPr>
          <p:nvPr>
            <p:ph type="dt" sz="half" idx="10"/>
          </p:nvPr>
        </p:nvSpPr>
        <p:spPr>
          <a:ln/>
        </p:spPr>
        <p:txBody>
          <a:bodyPr/>
          <a:lstStyle>
            <a:lvl1pPr>
              <a:defRPr/>
            </a:lvl1pPr>
          </a:lstStyle>
          <a:p>
            <a:pPr>
              <a:defRPr/>
            </a:pPr>
            <a:fld id="{ECC3B561-271A-0F4E-B86B-8A5F63109E25}" type="datetime1">
              <a:t>2024/1/29</a:t>
            </a:fld>
            <a:endParaRPr lang="en-US" altLang="ja-JP"/>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p:cNvSpPr>
            <a:spLocks noGrp="1" noChangeArrowheads="1"/>
          </p:cNvSpPr>
          <p:nvPr>
            <p:ph type="sldNum" sz="quarter" idx="12"/>
          </p:nvPr>
        </p:nvSpPr>
        <p:spPr>
          <a:ln/>
        </p:spPr>
        <p:txBody>
          <a:bodyPr/>
          <a:lstStyle>
            <a:lvl1pPr>
              <a:defRPr/>
            </a:lvl1pPr>
          </a:lstStyle>
          <a:p>
            <a:pPr>
              <a:defRPr/>
            </a:pPr>
            <a:fld id="{FB120F05-2AD3-D94F-A4A2-1F1C6F8A5939}" type="slidenum">
              <a:rPr lang="ja-JP" altLang="en-US"/>
              <a:pPr>
                <a:defRPr/>
              </a:pPr>
              <a:t>‹#›</a:t>
            </a:fld>
            <a:endParaRPr lang="en-US" altLang="ja-JP"/>
          </a:p>
        </p:txBody>
      </p:sp>
    </p:spTree>
    <p:extLst>
      <p:ext uri="{BB962C8B-B14F-4D97-AF65-F5344CB8AC3E}">
        <p14:creationId xmlns:p14="http://schemas.microsoft.com/office/powerpoint/2010/main" val="1237642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250825" y="260350"/>
            <a:ext cx="86582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ja-JP"/>
              <a:t>Click to edit Master title style</a:t>
            </a:r>
          </a:p>
        </p:txBody>
      </p:sp>
      <p:sp>
        <p:nvSpPr>
          <p:cNvPr id="1027" name="Rectangle 10"/>
          <p:cNvSpPr>
            <a:spLocks noGrp="1" noChangeArrowheads="1"/>
          </p:cNvSpPr>
          <p:nvPr>
            <p:ph type="body" idx="1"/>
          </p:nvPr>
        </p:nvSpPr>
        <p:spPr bwMode="auto">
          <a:xfrm>
            <a:off x="250825" y="1412875"/>
            <a:ext cx="8704263"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3083"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400">
                <a:latin typeface="Tahoma" pitchFamily="34" charset="0"/>
                <a:ea typeface="ＭＳ Ｐゴシック" pitchFamily="50" charset="-128"/>
                <a:cs typeface="+mn-cs"/>
              </a:defRPr>
            </a:lvl1pPr>
          </a:lstStyle>
          <a:p>
            <a:pPr>
              <a:defRPr/>
            </a:pPr>
            <a:fld id="{3B4612C5-4EC7-ED4E-80A7-32DFAA16EEC3}" type="datetime1">
              <a:t>2024/1/29</a:t>
            </a:fld>
            <a:endParaRPr lang="en-US" altLang="ja-JP"/>
          </a:p>
        </p:txBody>
      </p:sp>
      <p:sp>
        <p:nvSpPr>
          <p:cNvPr id="3084"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defRPr sz="1400">
                <a:latin typeface="Tahoma" pitchFamily="34" charset="0"/>
                <a:ea typeface="ＭＳ Ｐゴシック" pitchFamily="50" charset="-128"/>
                <a:cs typeface="+mn-cs"/>
              </a:defRPr>
            </a:lvl1pPr>
          </a:lstStyle>
          <a:p>
            <a:pPr>
              <a:defRPr/>
            </a:pPr>
            <a:endParaRPr lang="en-US" altLang="ja-JP"/>
          </a:p>
        </p:txBody>
      </p:sp>
      <p:sp>
        <p:nvSpPr>
          <p:cNvPr id="3085"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smtClean="0">
                <a:latin typeface="Tahoma" charset="0"/>
                <a:cs typeface="ＭＳ Ｐゴシック" charset="0"/>
              </a:defRPr>
            </a:lvl1pPr>
          </a:lstStyle>
          <a:p>
            <a:pPr>
              <a:defRPr/>
            </a:pPr>
            <a:fld id="{2D79EE9A-5943-6441-B17A-37801AD0A88E}"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rtl="0" eaLnBrk="0" fontAlgn="base" hangingPunct="0">
        <a:spcBef>
          <a:spcPct val="0"/>
        </a:spcBef>
        <a:spcAft>
          <a:spcPct val="0"/>
        </a:spcAft>
        <a:defRPr kumimoji="1"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kumimoji="1" sz="36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kumimoji="1" sz="36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kumimoji="1" sz="36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kumimoji="1" sz="36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kumimoji="1"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kumimoji="1"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kumimoji="1" sz="22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kumimoji="1" sz="2000">
          <a:solidFill>
            <a:schemeClr val="tx1"/>
          </a:solidFill>
          <a:latin typeface="+mn-lt"/>
          <a:ea typeface="ＭＳ Ｐゴシック"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github.com/SuperScientificSoftwareLaboratory/DALU" TargetMode="External"/><Relationship Id="rId2" Type="http://schemas.openxmlformats.org/officeDocument/2006/relationships/hyperlink" Target="https://gitee.com/ssslab/sflu" TargetMode="External"/><Relationship Id="rId1" Type="http://schemas.openxmlformats.org/officeDocument/2006/relationships/slideLayout" Target="../slideLayouts/slideLayout6.xml"/><Relationship Id="rId4" Type="http://schemas.openxmlformats.org/officeDocument/2006/relationships/hyperlink" Target="https://www.ssslab.cn/software.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mailto:jinzhou@cup.edu.cn" TargetMode="Externa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719E77-67F6-4D25-4FFA-4892325396B4}"/>
              </a:ext>
            </a:extLst>
          </p:cNvPr>
          <p:cNvSpPr>
            <a:spLocks noGrp="1"/>
          </p:cNvSpPr>
          <p:nvPr>
            <p:ph type="ctrTitle"/>
          </p:nvPr>
        </p:nvSpPr>
        <p:spPr>
          <a:xfrm>
            <a:off x="342392" y="1096288"/>
            <a:ext cx="8459216" cy="2387600"/>
          </a:xfrm>
        </p:spPr>
        <p:txBody>
          <a:bodyPr/>
          <a:lstStyle/>
          <a:p>
            <a:r>
              <a:rPr kumimoji="0" lang="en-US" altLang="ja-JP" sz="3600" b="1" dirty="0">
                <a:solidFill>
                  <a:schemeClr val="bg1"/>
                </a:solidFill>
                <a:latin typeface="Arial" charset="0"/>
              </a:rPr>
              <a:t>﻿Machine Learning and GPU </a:t>
            </a:r>
            <a:br>
              <a:rPr kumimoji="0" lang="en-US" altLang="ja-JP" sz="3600" b="1" dirty="0">
                <a:solidFill>
                  <a:schemeClr val="bg1"/>
                </a:solidFill>
                <a:latin typeface="Arial" charset="0"/>
              </a:rPr>
            </a:br>
            <a:r>
              <a:rPr kumimoji="0" lang="en-US" altLang="ja-JP" sz="3600" b="1" dirty="0">
                <a:solidFill>
                  <a:schemeClr val="bg1"/>
                </a:solidFill>
                <a:latin typeface="Arial" charset="0"/>
              </a:rPr>
              <a:t>Accelerated Sparse Linear Solvers for</a:t>
            </a:r>
            <a:br>
              <a:rPr kumimoji="0" lang="en-US" altLang="ja-JP" sz="3600" b="1" dirty="0">
                <a:solidFill>
                  <a:schemeClr val="bg1"/>
                </a:solidFill>
                <a:latin typeface="Arial" charset="0"/>
              </a:rPr>
            </a:br>
            <a:r>
              <a:rPr kumimoji="0" lang="en-US" altLang="ja-JP" sz="3600" b="1" dirty="0">
                <a:solidFill>
                  <a:schemeClr val="bg1"/>
                </a:solidFill>
                <a:latin typeface="Arial" charset="0"/>
              </a:rPr>
              <a:t>Transistor-Level Circuit Simulation: </a:t>
            </a:r>
            <a:br>
              <a:rPr kumimoji="0" lang="en-US" altLang="ja-JP" sz="3600" b="1" dirty="0">
                <a:solidFill>
                  <a:schemeClr val="bg1"/>
                </a:solidFill>
                <a:latin typeface="Arial" charset="0"/>
              </a:rPr>
            </a:br>
            <a:r>
              <a:rPr kumimoji="0" lang="en-US" altLang="ja-JP" sz="3600" b="1" dirty="0">
                <a:solidFill>
                  <a:schemeClr val="bg1"/>
                </a:solidFill>
                <a:latin typeface="Arial" charset="0"/>
              </a:rPr>
              <a:t>A Perspective Survey</a:t>
            </a:r>
            <a:endParaRPr kumimoji="1" lang="zh-CN" altLang="en-US" sz="3600" dirty="0">
              <a:solidFill>
                <a:schemeClr val="bg1"/>
              </a:solidFill>
            </a:endParaRPr>
          </a:p>
        </p:txBody>
      </p:sp>
      <p:sp>
        <p:nvSpPr>
          <p:cNvPr id="7" name="Rectangle 5">
            <a:extLst>
              <a:ext uri="{FF2B5EF4-FFF2-40B4-BE49-F238E27FC236}">
                <a16:creationId xmlns:a16="http://schemas.microsoft.com/office/drawing/2014/main" id="{62E63073-8D97-EFB9-F689-6045F4865405}"/>
              </a:ext>
            </a:extLst>
          </p:cNvPr>
          <p:cNvSpPr txBox="1">
            <a:spLocks noChangeArrowheads="1"/>
          </p:cNvSpPr>
          <p:nvPr/>
        </p:nvSpPr>
        <p:spPr bwMode="auto">
          <a:xfrm>
            <a:off x="1371600" y="3879088"/>
            <a:ext cx="6400800" cy="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folHlink"/>
              </a:buClr>
              <a:buSzPct val="60000"/>
              <a:buFont typeface="Wingdings" charset="0"/>
              <a:buNone/>
              <a:defRPr kumimoji="1" sz="2400">
                <a:solidFill>
                  <a:schemeClr val="tx1"/>
                </a:solidFill>
                <a:latin typeface="+mn-lt"/>
                <a:ea typeface="ＭＳ Ｐゴシック" charset="0"/>
                <a:cs typeface="ＭＳ Ｐゴシック" charset="0"/>
              </a:defRPr>
            </a:lvl1pPr>
            <a:lvl2pPr marL="457200" indent="0" algn="ctr" rtl="0" eaLnBrk="0" fontAlgn="base" hangingPunct="0">
              <a:spcBef>
                <a:spcPct val="20000"/>
              </a:spcBef>
              <a:spcAft>
                <a:spcPct val="0"/>
              </a:spcAft>
              <a:buClr>
                <a:schemeClr val="hlink"/>
              </a:buClr>
              <a:buSzPct val="55000"/>
              <a:buFont typeface="Wingdings" charset="0"/>
              <a:buNone/>
              <a:defRPr kumimoji="1" sz="2000">
                <a:solidFill>
                  <a:schemeClr val="tx1"/>
                </a:solidFill>
                <a:latin typeface="+mn-lt"/>
                <a:ea typeface="ＭＳ Ｐゴシック" charset="0"/>
              </a:defRPr>
            </a:lvl2pPr>
            <a:lvl3pPr marL="914400" indent="0" algn="ctr" rtl="0" eaLnBrk="0" fontAlgn="base" hangingPunct="0">
              <a:spcBef>
                <a:spcPct val="20000"/>
              </a:spcBef>
              <a:spcAft>
                <a:spcPct val="0"/>
              </a:spcAft>
              <a:buClr>
                <a:schemeClr val="folHlink"/>
              </a:buClr>
              <a:buSzPct val="50000"/>
              <a:buFont typeface="Wingdings" charset="0"/>
              <a:buNone/>
              <a:defRPr kumimoji="1" sz="1800">
                <a:solidFill>
                  <a:schemeClr val="tx1"/>
                </a:solidFill>
                <a:latin typeface="+mn-lt"/>
                <a:ea typeface="ＭＳ Ｐゴシック" charset="0"/>
              </a:defRPr>
            </a:lvl3pPr>
            <a:lvl4pPr marL="1371600" indent="0" algn="ctr" rtl="0" eaLnBrk="0" fontAlgn="base" hangingPunct="0">
              <a:spcBef>
                <a:spcPct val="20000"/>
              </a:spcBef>
              <a:spcAft>
                <a:spcPct val="0"/>
              </a:spcAft>
              <a:buClr>
                <a:schemeClr val="accent2"/>
              </a:buClr>
              <a:buSzPct val="55000"/>
              <a:buFont typeface="Wingdings" charset="0"/>
              <a:buNone/>
              <a:defRPr kumimoji="1" sz="1600">
                <a:solidFill>
                  <a:schemeClr val="tx1"/>
                </a:solidFill>
                <a:latin typeface="+mn-lt"/>
                <a:ea typeface="ＭＳ Ｐゴシック" charset="0"/>
              </a:defRPr>
            </a:lvl4pPr>
            <a:lvl5pPr marL="1828800" indent="0" algn="ctr" rtl="0" eaLnBrk="0" fontAlgn="base" hangingPunct="0">
              <a:spcBef>
                <a:spcPct val="20000"/>
              </a:spcBef>
              <a:spcAft>
                <a:spcPct val="0"/>
              </a:spcAft>
              <a:buClr>
                <a:schemeClr val="accent1"/>
              </a:buClr>
              <a:buSzPct val="50000"/>
              <a:buFont typeface="Wingdings" charset="0"/>
              <a:buNone/>
              <a:defRPr kumimoji="1" sz="1600">
                <a:solidFill>
                  <a:schemeClr val="tx1"/>
                </a:solidFill>
                <a:latin typeface="+mn-lt"/>
                <a:ea typeface="ＭＳ Ｐゴシック" charset="0"/>
              </a:defRPr>
            </a:lvl5pPr>
            <a:lvl6pPr marL="2286000" indent="0" algn="ctr" rtl="0" fontAlgn="base">
              <a:spcBef>
                <a:spcPct val="20000"/>
              </a:spcBef>
              <a:spcAft>
                <a:spcPct val="0"/>
              </a:spcAft>
              <a:buClr>
                <a:schemeClr val="accent1"/>
              </a:buClr>
              <a:buSzPct val="50000"/>
              <a:buFont typeface="Wingdings" pitchFamily="2" charset="2"/>
              <a:buNone/>
              <a:defRPr sz="1600">
                <a:solidFill>
                  <a:schemeClr val="tx1"/>
                </a:solidFill>
                <a:latin typeface="+mn-lt"/>
              </a:defRPr>
            </a:lvl6pPr>
            <a:lvl7pPr marL="2743200" indent="0" algn="ctr" rtl="0" fontAlgn="base">
              <a:spcBef>
                <a:spcPct val="20000"/>
              </a:spcBef>
              <a:spcAft>
                <a:spcPct val="0"/>
              </a:spcAft>
              <a:buClr>
                <a:schemeClr val="accent1"/>
              </a:buClr>
              <a:buSzPct val="50000"/>
              <a:buFont typeface="Wingdings" pitchFamily="2" charset="2"/>
              <a:buNone/>
              <a:defRPr sz="1600">
                <a:solidFill>
                  <a:schemeClr val="tx1"/>
                </a:solidFill>
                <a:latin typeface="+mn-lt"/>
              </a:defRPr>
            </a:lvl7pPr>
            <a:lvl8pPr marL="3200400" indent="0" algn="ctr" rtl="0" fontAlgn="base">
              <a:spcBef>
                <a:spcPct val="20000"/>
              </a:spcBef>
              <a:spcAft>
                <a:spcPct val="0"/>
              </a:spcAft>
              <a:buClr>
                <a:schemeClr val="accent1"/>
              </a:buClr>
              <a:buSzPct val="50000"/>
              <a:buFont typeface="Wingdings" pitchFamily="2" charset="2"/>
              <a:buNone/>
              <a:defRPr sz="1600">
                <a:solidFill>
                  <a:schemeClr val="tx1"/>
                </a:solidFill>
                <a:latin typeface="+mn-lt"/>
              </a:defRPr>
            </a:lvl8pPr>
            <a:lvl9pPr marL="3657600" indent="0" algn="ctr" rtl="0" fontAlgn="base">
              <a:spcBef>
                <a:spcPct val="20000"/>
              </a:spcBef>
              <a:spcAft>
                <a:spcPct val="0"/>
              </a:spcAft>
              <a:buClr>
                <a:schemeClr val="accent1"/>
              </a:buClr>
              <a:buSzPct val="50000"/>
              <a:buFont typeface="Wingdings" pitchFamily="2" charset="2"/>
              <a:buNone/>
              <a:defRPr sz="1600">
                <a:solidFill>
                  <a:schemeClr val="tx1"/>
                </a:solidFill>
                <a:latin typeface="+mn-lt"/>
              </a:defRPr>
            </a:lvl9pPr>
          </a:lstStyle>
          <a:p>
            <a:pPr eaLnBrk="1" hangingPunct="1"/>
            <a:r>
              <a:rPr kumimoji="0" lang="en-US" altLang="zh-TW" sz="2800" kern="0" dirty="0">
                <a:latin typeface="Arial" charset="0"/>
                <a:ea typeface="新細明體" charset="0"/>
                <a:cs typeface="新細明體" charset="0"/>
              </a:rPr>
              <a:t>ASP-DAC 2024</a:t>
            </a:r>
            <a:endParaRPr kumimoji="0" lang="en-US" altLang="ja-JP" sz="2800" kern="0" dirty="0">
              <a:latin typeface="Arial" charset="0"/>
            </a:endParaRPr>
          </a:p>
        </p:txBody>
      </p:sp>
      <p:sp>
        <p:nvSpPr>
          <p:cNvPr id="8" name="文本框 7">
            <a:extLst>
              <a:ext uri="{FF2B5EF4-FFF2-40B4-BE49-F238E27FC236}">
                <a16:creationId xmlns:a16="http://schemas.microsoft.com/office/drawing/2014/main" id="{93A0DA97-D7E0-67BC-85D7-64A98BE7DDFD}"/>
              </a:ext>
            </a:extLst>
          </p:cNvPr>
          <p:cNvSpPr txBox="1"/>
          <p:nvPr/>
        </p:nvSpPr>
        <p:spPr>
          <a:xfrm>
            <a:off x="4450" y="4524216"/>
            <a:ext cx="9144000" cy="1785104"/>
          </a:xfrm>
          <a:prstGeom prst="rect">
            <a:avLst/>
          </a:prstGeom>
          <a:noFill/>
        </p:spPr>
        <p:txBody>
          <a:bodyPr wrap="square">
            <a:spAutoFit/>
          </a:bodyPr>
          <a:lstStyle/>
          <a:p>
            <a:pPr algn="ctr"/>
            <a:r>
              <a:rPr lang="en" altLang="zh-CN" sz="2000" b="1" u="sng" dirty="0">
                <a:effectLst/>
                <a:latin typeface="+mn-lt"/>
              </a:rPr>
              <a:t>Zhou Jin</a:t>
            </a:r>
            <a:r>
              <a:rPr lang="en-US" altLang="zh-CN" sz="2000" dirty="0">
                <a:latin typeface="+mn-lt"/>
              </a:rPr>
              <a:t>, </a:t>
            </a:r>
            <a:r>
              <a:rPr lang="en" altLang="zh-CN" sz="2000" dirty="0">
                <a:latin typeface="+mn-lt"/>
              </a:rPr>
              <a:t>Wenhao Li, Yinuo Bai, Tengcheng Wang, Yicheng Lu, Weifeng Liu </a:t>
            </a:r>
          </a:p>
          <a:p>
            <a:pPr algn="ctr"/>
            <a:r>
              <a:rPr lang="en" altLang="zh-CN" sz="2000" dirty="0">
                <a:effectLst/>
                <a:latin typeface="+mn-lt"/>
              </a:rPr>
              <a:t>Super Scientific Software Laboratory, </a:t>
            </a:r>
          </a:p>
          <a:p>
            <a:pPr algn="ctr"/>
            <a:r>
              <a:rPr lang="en" altLang="zh-CN" sz="2000" dirty="0">
                <a:effectLst/>
                <a:latin typeface="+mn-lt"/>
              </a:rPr>
              <a:t>China University of Petroleum-Beijing, China</a:t>
            </a:r>
          </a:p>
          <a:p>
            <a:pPr algn="ctr"/>
            <a:r>
              <a:rPr lang="en" altLang="zh-CN" sz="2000" dirty="0">
                <a:latin typeface="+mn-lt"/>
              </a:rPr>
              <a:t>Email: jinzhou@cup.edu.cn </a:t>
            </a:r>
            <a:r>
              <a:rPr lang="en" altLang="zh-CN" sz="2000" dirty="0">
                <a:effectLst/>
                <a:latin typeface="+mn-lt"/>
              </a:rPr>
              <a:t> </a:t>
            </a:r>
          </a:p>
        </p:txBody>
      </p:sp>
      <p:pic>
        <p:nvPicPr>
          <p:cNvPr id="5" name="图片 4">
            <a:extLst>
              <a:ext uri="{FF2B5EF4-FFF2-40B4-BE49-F238E27FC236}">
                <a16:creationId xmlns:a16="http://schemas.microsoft.com/office/drawing/2014/main" id="{59CF749E-E309-45E9-B6BA-D5CE6DD4BBFF}"/>
              </a:ext>
            </a:extLst>
          </p:cNvPr>
          <p:cNvPicPr>
            <a:picLocks noChangeAspect="1"/>
          </p:cNvPicPr>
          <p:nvPr/>
        </p:nvPicPr>
        <p:blipFill>
          <a:blip r:embed="rId2"/>
          <a:stretch>
            <a:fillRect/>
          </a:stretch>
        </p:blipFill>
        <p:spPr>
          <a:xfrm>
            <a:off x="495998" y="80627"/>
            <a:ext cx="915086" cy="546188"/>
          </a:xfrm>
          <a:prstGeom prst="rect">
            <a:avLst/>
          </a:prstGeom>
        </p:spPr>
      </p:pic>
      <p:sp>
        <p:nvSpPr>
          <p:cNvPr id="6" name="矩形 5">
            <a:extLst>
              <a:ext uri="{FF2B5EF4-FFF2-40B4-BE49-F238E27FC236}">
                <a16:creationId xmlns:a16="http://schemas.microsoft.com/office/drawing/2014/main" id="{E7AD1EF1-9BF3-487F-B53E-28189B48489A}"/>
              </a:ext>
            </a:extLst>
          </p:cNvPr>
          <p:cNvSpPr/>
          <p:nvPr/>
        </p:nvSpPr>
        <p:spPr bwMode="auto">
          <a:xfrm>
            <a:off x="2267744" y="44624"/>
            <a:ext cx="6876256" cy="6480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pic>
        <p:nvPicPr>
          <p:cNvPr id="10" name="图片 9">
            <a:extLst>
              <a:ext uri="{FF2B5EF4-FFF2-40B4-BE49-F238E27FC236}">
                <a16:creationId xmlns:a16="http://schemas.microsoft.com/office/drawing/2014/main" id="{117C07C5-E35C-42D9-B7FD-DCABDB277C6F}"/>
              </a:ext>
            </a:extLst>
          </p:cNvPr>
          <p:cNvPicPr>
            <a:picLocks noChangeAspect="1"/>
          </p:cNvPicPr>
          <p:nvPr/>
        </p:nvPicPr>
        <p:blipFill>
          <a:blip r:embed="rId3"/>
          <a:stretch>
            <a:fillRect/>
          </a:stretch>
        </p:blipFill>
        <p:spPr>
          <a:xfrm>
            <a:off x="3275856" y="105178"/>
            <a:ext cx="2843703" cy="526963"/>
          </a:xfrm>
          <a:prstGeom prst="rect">
            <a:avLst/>
          </a:prstGeom>
        </p:spPr>
      </p:pic>
      <p:pic>
        <p:nvPicPr>
          <p:cNvPr id="11" name="图片 10">
            <a:extLst>
              <a:ext uri="{FF2B5EF4-FFF2-40B4-BE49-F238E27FC236}">
                <a16:creationId xmlns:a16="http://schemas.microsoft.com/office/drawing/2014/main" id="{271985CE-4B1C-42A9-948C-F3821EBDADE6}"/>
              </a:ext>
            </a:extLst>
          </p:cNvPr>
          <p:cNvPicPr>
            <a:picLocks noChangeAspect="1"/>
          </p:cNvPicPr>
          <p:nvPr/>
        </p:nvPicPr>
        <p:blipFill rotWithShape="1">
          <a:blip r:embed="rId4" cstate="print">
            <a:clrChange>
              <a:clrFrom>
                <a:srgbClr val="FFFEFC"/>
              </a:clrFrom>
              <a:clrTo>
                <a:srgbClr val="FFFEFC">
                  <a:alpha val="0"/>
                </a:srgbClr>
              </a:clrTo>
            </a:clrChange>
          </a:blip>
          <a:srcRect/>
          <a:stretch>
            <a:fillRect/>
          </a:stretch>
        </p:blipFill>
        <p:spPr>
          <a:xfrm>
            <a:off x="7236296" y="99852"/>
            <a:ext cx="4001427" cy="609224"/>
          </a:xfrm>
          <a:prstGeom prst="rect">
            <a:avLst/>
          </a:prstGeom>
        </p:spPr>
      </p:pic>
    </p:spTree>
    <p:extLst>
      <p:ext uri="{BB962C8B-B14F-4D97-AF65-F5344CB8AC3E}">
        <p14:creationId xmlns:p14="http://schemas.microsoft.com/office/powerpoint/2010/main" val="2593347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6743D-9CC2-715B-4EFD-6FB4D385CA20}"/>
              </a:ext>
            </a:extLst>
          </p:cNvPr>
          <p:cNvSpPr>
            <a:spLocks noGrp="1"/>
          </p:cNvSpPr>
          <p:nvPr>
            <p:ph type="title"/>
          </p:nvPr>
        </p:nvSpPr>
        <p:spPr>
          <a:xfrm>
            <a:off x="107504" y="44624"/>
            <a:ext cx="7776864" cy="593711"/>
          </a:xfrm>
        </p:spPr>
        <p:txBody>
          <a:bodyPr/>
          <a:lstStyle/>
          <a:p>
            <a:r>
              <a:rPr lang="en-US" altLang="zh-CN" b="1" dirty="0"/>
              <a:t>Circuit Matrix Properties</a:t>
            </a:r>
            <a:endParaRPr kumimoji="1" lang="zh-CN" altLang="en-US" b="1" dirty="0"/>
          </a:p>
        </p:txBody>
      </p:sp>
      <p:sp>
        <p:nvSpPr>
          <p:cNvPr id="5" name="文本框 4">
            <a:extLst>
              <a:ext uri="{FF2B5EF4-FFF2-40B4-BE49-F238E27FC236}">
                <a16:creationId xmlns:a16="http://schemas.microsoft.com/office/drawing/2014/main" id="{7B0CD21D-0A1D-250D-84EC-5EAF562D6224}"/>
              </a:ext>
            </a:extLst>
          </p:cNvPr>
          <p:cNvSpPr txBox="1"/>
          <p:nvPr/>
        </p:nvSpPr>
        <p:spPr>
          <a:xfrm>
            <a:off x="4788024" y="569854"/>
            <a:ext cx="4423300" cy="4611519"/>
          </a:xfrm>
          <a:prstGeom prst="rect">
            <a:avLst/>
          </a:prstGeom>
          <a:noFill/>
        </p:spPr>
        <p:txBody>
          <a:bodyPr wrap="square">
            <a:spAutoFit/>
          </a:bodyPr>
          <a:lstStyle/>
          <a:p>
            <a:pPr>
              <a:lnSpc>
                <a:spcPct val="150000"/>
              </a:lnSpc>
            </a:pPr>
            <a:r>
              <a:rPr lang="en" altLang="zh-CN" sz="1800" b="0" i="0" u="none" strike="noStrike" dirty="0">
                <a:solidFill>
                  <a:srgbClr val="000000"/>
                </a:solidFill>
                <a:effectLst/>
                <a:latin typeface="+mn-lt"/>
                <a:cs typeface="Times New Roman" panose="02020603050405020304" pitchFamily="18" charset="0"/>
              </a:rPr>
              <a:t>In circuit simulation,</a:t>
            </a:r>
            <a:r>
              <a:rPr lang="zh-CN" altLang="en-US" sz="1800" b="0" i="0" u="none" strike="noStrike" dirty="0">
                <a:solidFill>
                  <a:srgbClr val="000000"/>
                </a:solidFill>
                <a:effectLst/>
                <a:latin typeface="+mn-lt"/>
                <a:cs typeface="Times New Roman" panose="02020603050405020304" pitchFamily="18" charset="0"/>
              </a:rPr>
              <a:t> </a:t>
            </a:r>
            <a:r>
              <a:rPr lang="en" altLang="zh-CN" sz="1800" dirty="0">
                <a:solidFill>
                  <a:srgbClr val="000000"/>
                </a:solidFill>
                <a:latin typeface="+mn-lt"/>
                <a:cs typeface="Times New Roman" panose="02020603050405020304" pitchFamily="18" charset="0"/>
              </a:rPr>
              <a:t>t</a:t>
            </a:r>
            <a:r>
              <a:rPr lang="en" altLang="zh-CN" sz="1800" b="0" i="0" u="none" strike="noStrike" dirty="0">
                <a:solidFill>
                  <a:srgbClr val="000000"/>
                </a:solidFill>
                <a:effectLst/>
                <a:latin typeface="+mn-lt"/>
                <a:cs typeface="Times New Roman" panose="02020603050405020304" pitchFamily="18" charset="0"/>
              </a:rPr>
              <a:t>he matrix usually has the following properties:</a:t>
            </a:r>
            <a:br>
              <a:rPr lang="en" altLang="zh-CN" sz="1800" dirty="0">
                <a:latin typeface="+mn-lt"/>
                <a:cs typeface="Times New Roman" panose="02020603050405020304" pitchFamily="18" charset="0"/>
              </a:rPr>
            </a:br>
            <a:r>
              <a:rPr lang="en" altLang="zh-CN" sz="1800" b="0" i="0" u="none" strike="noStrike" dirty="0">
                <a:solidFill>
                  <a:srgbClr val="000000"/>
                </a:solidFill>
                <a:effectLst/>
                <a:latin typeface="+mn-lt"/>
                <a:cs typeface="Times New Roman" panose="02020603050405020304" pitchFamily="18" charset="0"/>
              </a:rPr>
              <a:t>(1) </a:t>
            </a:r>
            <a:r>
              <a:rPr lang="en" altLang="zh-CN" sz="1800" dirty="0">
                <a:solidFill>
                  <a:srgbClr val="000000"/>
                </a:solidFill>
                <a:latin typeface="+mn-lt"/>
                <a:cs typeface="Times New Roman" panose="02020603050405020304" pitchFamily="18" charset="0"/>
              </a:rPr>
              <a:t>The value and position of nonzeros in c</a:t>
            </a:r>
            <a:r>
              <a:rPr lang="en" altLang="zh-CN" sz="1800" b="0" i="0" u="none" strike="noStrike" dirty="0">
                <a:solidFill>
                  <a:srgbClr val="000000"/>
                </a:solidFill>
                <a:effectLst/>
                <a:latin typeface="+mn-lt"/>
                <a:cs typeface="Times New Roman" panose="02020603050405020304" pitchFamily="18" charset="0"/>
              </a:rPr>
              <a:t>ircuit matrix are usually </a:t>
            </a:r>
            <a:r>
              <a:rPr lang="en" altLang="zh-CN" sz="1800" b="1" i="0" u="none" strike="noStrike" dirty="0">
                <a:solidFill>
                  <a:srgbClr val="C00000"/>
                </a:solidFill>
                <a:effectLst/>
                <a:latin typeface="+mn-lt"/>
                <a:cs typeface="Times New Roman" panose="02020603050405020304" pitchFamily="18" charset="0"/>
              </a:rPr>
              <a:t>unsymmetric</a:t>
            </a:r>
            <a:br>
              <a:rPr lang="en" altLang="zh-CN" sz="1800" dirty="0">
                <a:latin typeface="+mn-lt"/>
                <a:cs typeface="Times New Roman" panose="02020603050405020304" pitchFamily="18" charset="0"/>
              </a:rPr>
            </a:br>
            <a:r>
              <a:rPr lang="en" altLang="zh-CN" sz="1800" b="0" i="0" u="none" strike="noStrike" dirty="0">
                <a:solidFill>
                  <a:srgbClr val="000000"/>
                </a:solidFill>
                <a:effectLst/>
                <a:latin typeface="+mn-lt"/>
                <a:cs typeface="Times New Roman" panose="02020603050405020304" pitchFamily="18" charset="0"/>
              </a:rPr>
              <a:t>(2) Circuit matrices are often</a:t>
            </a:r>
            <a:r>
              <a:rPr lang="en" altLang="zh-CN" sz="1800" b="0" i="0" u="none" strike="noStrike" dirty="0">
                <a:solidFill>
                  <a:srgbClr val="C00000"/>
                </a:solidFill>
                <a:effectLst/>
                <a:latin typeface="+mn-lt"/>
                <a:cs typeface="Times New Roman" panose="02020603050405020304" pitchFamily="18" charset="0"/>
              </a:rPr>
              <a:t> </a:t>
            </a:r>
            <a:r>
              <a:rPr lang="en" altLang="zh-CN" sz="1800" b="1" i="0" u="none" strike="noStrike" dirty="0">
                <a:solidFill>
                  <a:srgbClr val="C00000"/>
                </a:solidFill>
                <a:effectLst/>
                <a:latin typeface="+mn-lt"/>
                <a:cs typeface="Times New Roman" panose="02020603050405020304" pitchFamily="18" charset="0"/>
              </a:rPr>
              <a:t>very sparse</a:t>
            </a:r>
            <a:br>
              <a:rPr lang="en" altLang="zh-CN" sz="1800" dirty="0">
                <a:latin typeface="+mn-lt"/>
                <a:cs typeface="Times New Roman" panose="02020603050405020304" pitchFamily="18" charset="0"/>
              </a:rPr>
            </a:br>
            <a:r>
              <a:rPr lang="en" altLang="zh-CN" sz="1800" b="0" i="0" u="none" strike="noStrike" dirty="0">
                <a:solidFill>
                  <a:srgbClr val="000000"/>
                </a:solidFill>
                <a:effectLst/>
                <a:latin typeface="+mn-lt"/>
                <a:cs typeface="Times New Roman" panose="02020603050405020304" pitchFamily="18" charset="0"/>
              </a:rPr>
              <a:t>(3) </a:t>
            </a:r>
            <a:r>
              <a:rPr lang="en" altLang="zh-CN" sz="1800" dirty="0">
                <a:solidFill>
                  <a:srgbClr val="000000"/>
                </a:solidFill>
                <a:latin typeface="+mn-lt"/>
                <a:cs typeface="Times New Roman" panose="02020603050405020304" pitchFamily="18" charset="0"/>
              </a:rPr>
              <a:t>T</a:t>
            </a:r>
            <a:r>
              <a:rPr lang="en" altLang="zh-CN" sz="1800" b="0" i="0" u="none" strike="noStrike" dirty="0">
                <a:solidFill>
                  <a:srgbClr val="000000"/>
                </a:solidFill>
                <a:effectLst/>
                <a:latin typeface="+mn-lt"/>
                <a:cs typeface="Times New Roman" panose="02020603050405020304" pitchFamily="18" charset="0"/>
              </a:rPr>
              <a:t>he distribution of non-zero elements in circuit matrix is </a:t>
            </a:r>
            <a:r>
              <a:rPr lang="en" altLang="zh-CN" sz="1800" b="1" i="0" u="none" strike="noStrike" dirty="0">
                <a:solidFill>
                  <a:srgbClr val="C00000"/>
                </a:solidFill>
                <a:effectLst/>
                <a:latin typeface="+mn-lt"/>
                <a:cs typeface="Times New Roman" panose="02020603050405020304" pitchFamily="18" charset="0"/>
              </a:rPr>
              <a:t>extremely irregular</a:t>
            </a:r>
            <a:r>
              <a:rPr lang="en" altLang="zh-CN" sz="1800" b="1" dirty="0">
                <a:solidFill>
                  <a:srgbClr val="C00000"/>
                </a:solidFill>
                <a:latin typeface="+mn-lt"/>
                <a:cs typeface="Times New Roman" panose="02020603050405020304" pitchFamily="18" charset="0"/>
              </a:rPr>
              <a:t>, </a:t>
            </a:r>
            <a:r>
              <a:rPr lang="en" altLang="zh-CN" sz="1800" dirty="0">
                <a:latin typeface="+mn-lt"/>
                <a:cs typeface="Times New Roman" panose="02020603050405020304" pitchFamily="18" charset="0"/>
              </a:rPr>
              <a:t>leading to</a:t>
            </a:r>
            <a:r>
              <a:rPr lang="en" altLang="zh-CN" sz="1800" i="0" u="none" strike="noStrike" dirty="0">
                <a:effectLst/>
                <a:latin typeface="+mn-lt"/>
                <a:cs typeface="Times New Roman" panose="02020603050405020304" pitchFamily="18" charset="0"/>
              </a:rPr>
              <a:t> </a:t>
            </a:r>
            <a:r>
              <a:rPr lang="en" altLang="zh-CN" sz="1800" b="0" i="0" u="none" strike="noStrike" dirty="0">
                <a:solidFill>
                  <a:srgbClr val="000000"/>
                </a:solidFill>
                <a:effectLst/>
                <a:latin typeface="+mn-lt"/>
                <a:cs typeface="Times New Roman" panose="02020603050405020304" pitchFamily="18" charset="0"/>
              </a:rPr>
              <a:t>some </a:t>
            </a:r>
            <a:r>
              <a:rPr lang="en" altLang="zh-CN" sz="1800" b="1" i="0" u="none" strike="noStrike" dirty="0">
                <a:solidFill>
                  <a:srgbClr val="C00000"/>
                </a:solidFill>
                <a:effectLst/>
                <a:latin typeface="+mn-lt"/>
                <a:cs typeface="Times New Roman" panose="02020603050405020304" pitchFamily="18" charset="0"/>
              </a:rPr>
              <a:t>dense rows and columns</a:t>
            </a:r>
            <a:r>
              <a:rPr lang="en" altLang="zh-CN" sz="1800" b="0" i="0" u="none" strike="noStrike" dirty="0">
                <a:solidFill>
                  <a:srgbClr val="C00000"/>
                </a:solidFill>
                <a:effectLst/>
                <a:latin typeface="+mn-lt"/>
                <a:cs typeface="Times New Roman" panose="02020603050405020304" pitchFamily="18" charset="0"/>
              </a:rPr>
              <a:t> </a:t>
            </a:r>
            <a:r>
              <a:rPr lang="en" altLang="zh-CN" sz="1800" b="0" i="0" u="none" strike="noStrike" dirty="0">
                <a:solidFill>
                  <a:srgbClr val="000000"/>
                </a:solidFill>
                <a:effectLst/>
                <a:latin typeface="+mn-lt"/>
                <a:cs typeface="Times New Roman" panose="02020603050405020304" pitchFamily="18" charset="0"/>
              </a:rPr>
              <a:t>(e.g., power supplies are usually connected to a larger number of devices).</a:t>
            </a:r>
            <a:endParaRPr lang="zh-CN" altLang="en-US" sz="1800" dirty="0">
              <a:solidFill>
                <a:srgbClr val="C00000"/>
              </a:solidFill>
              <a:latin typeface="+mn-lt"/>
              <a:ea typeface="微软雅黑" panose="020B0503020204020204" pitchFamily="34" charset="-122"/>
              <a:cs typeface="Times New Roman" panose="02020603050405020304" pitchFamily="18" charset="0"/>
            </a:endParaRPr>
          </a:p>
        </p:txBody>
      </p:sp>
      <p:sp>
        <p:nvSpPr>
          <p:cNvPr id="13" name="矩形 12">
            <a:extLst>
              <a:ext uri="{FF2B5EF4-FFF2-40B4-BE49-F238E27FC236}">
                <a16:creationId xmlns:a16="http://schemas.microsoft.com/office/drawing/2014/main" id="{DDFB81CB-648A-4CC9-8A0E-0AA1B0376D24}"/>
              </a:ext>
            </a:extLst>
          </p:cNvPr>
          <p:cNvSpPr/>
          <p:nvPr/>
        </p:nvSpPr>
        <p:spPr bwMode="auto">
          <a:xfrm>
            <a:off x="4788024" y="2348880"/>
            <a:ext cx="4316113"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6" name="矩形 15">
            <a:extLst>
              <a:ext uri="{FF2B5EF4-FFF2-40B4-BE49-F238E27FC236}">
                <a16:creationId xmlns:a16="http://schemas.microsoft.com/office/drawing/2014/main" id="{A3AF1469-9C1B-44F6-A842-AE574F45BE57}"/>
              </a:ext>
            </a:extLst>
          </p:cNvPr>
          <p:cNvSpPr/>
          <p:nvPr/>
        </p:nvSpPr>
        <p:spPr bwMode="auto">
          <a:xfrm>
            <a:off x="4817162" y="2727289"/>
            <a:ext cx="4213634" cy="242743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7" name="矩形 16">
            <a:extLst>
              <a:ext uri="{FF2B5EF4-FFF2-40B4-BE49-F238E27FC236}">
                <a16:creationId xmlns:a16="http://schemas.microsoft.com/office/drawing/2014/main" id="{B4EF127A-43AF-4905-8909-E2B1E4FA830A}"/>
              </a:ext>
            </a:extLst>
          </p:cNvPr>
          <p:cNvSpPr/>
          <p:nvPr/>
        </p:nvSpPr>
        <p:spPr bwMode="auto">
          <a:xfrm>
            <a:off x="4792548" y="1427686"/>
            <a:ext cx="4239924" cy="84918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pic>
        <p:nvPicPr>
          <p:cNvPr id="20" name="图片 19">
            <a:extLst>
              <a:ext uri="{FF2B5EF4-FFF2-40B4-BE49-F238E27FC236}">
                <a16:creationId xmlns:a16="http://schemas.microsoft.com/office/drawing/2014/main" id="{9E4CB4F1-7AE8-4F9E-92F3-4F610B4BD88E}"/>
              </a:ext>
            </a:extLst>
          </p:cNvPr>
          <p:cNvPicPr>
            <a:picLocks noChangeAspect="1"/>
          </p:cNvPicPr>
          <p:nvPr/>
        </p:nvPicPr>
        <p:blipFill>
          <a:blip r:embed="rId3"/>
          <a:stretch>
            <a:fillRect/>
          </a:stretch>
        </p:blipFill>
        <p:spPr>
          <a:xfrm>
            <a:off x="66452" y="3763336"/>
            <a:ext cx="4702633" cy="1944869"/>
          </a:xfrm>
          <a:prstGeom prst="rect">
            <a:avLst/>
          </a:prstGeom>
        </p:spPr>
      </p:pic>
      <p:sp>
        <p:nvSpPr>
          <p:cNvPr id="21" name="矩形 20">
            <a:extLst>
              <a:ext uri="{FF2B5EF4-FFF2-40B4-BE49-F238E27FC236}">
                <a16:creationId xmlns:a16="http://schemas.microsoft.com/office/drawing/2014/main" id="{28E94B0D-67C5-490C-BC29-534011EF37F0}"/>
              </a:ext>
            </a:extLst>
          </p:cNvPr>
          <p:cNvSpPr/>
          <p:nvPr/>
        </p:nvSpPr>
        <p:spPr>
          <a:xfrm>
            <a:off x="3965099" y="4144212"/>
            <a:ext cx="681108" cy="14477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2" name="图片 21">
            <a:extLst>
              <a:ext uri="{FF2B5EF4-FFF2-40B4-BE49-F238E27FC236}">
                <a16:creationId xmlns:a16="http://schemas.microsoft.com/office/drawing/2014/main" id="{75347BE8-13A4-4784-AB66-53F092972287}"/>
              </a:ext>
            </a:extLst>
          </p:cNvPr>
          <p:cNvPicPr>
            <a:picLocks noChangeAspect="1"/>
          </p:cNvPicPr>
          <p:nvPr/>
        </p:nvPicPr>
        <p:blipFill>
          <a:blip r:embed="rId4"/>
          <a:stretch>
            <a:fillRect/>
          </a:stretch>
        </p:blipFill>
        <p:spPr>
          <a:xfrm>
            <a:off x="876506" y="3776875"/>
            <a:ext cx="3054173" cy="367169"/>
          </a:xfrm>
          <a:prstGeom prst="rect">
            <a:avLst/>
          </a:prstGeom>
        </p:spPr>
      </p:pic>
      <p:sp>
        <p:nvSpPr>
          <p:cNvPr id="23" name="矩形 22">
            <a:extLst>
              <a:ext uri="{FF2B5EF4-FFF2-40B4-BE49-F238E27FC236}">
                <a16:creationId xmlns:a16="http://schemas.microsoft.com/office/drawing/2014/main" id="{EC1E75C2-80B7-4E2A-8C89-231E22BA4B8E}"/>
              </a:ext>
            </a:extLst>
          </p:cNvPr>
          <p:cNvSpPr/>
          <p:nvPr/>
        </p:nvSpPr>
        <p:spPr>
          <a:xfrm>
            <a:off x="869122" y="3776874"/>
            <a:ext cx="3116762" cy="341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a:extLst>
              <a:ext uri="{FF2B5EF4-FFF2-40B4-BE49-F238E27FC236}">
                <a16:creationId xmlns:a16="http://schemas.microsoft.com/office/drawing/2014/main" id="{838DD981-4BAB-46DD-A58F-C0953E00AC49}"/>
              </a:ext>
            </a:extLst>
          </p:cNvPr>
          <p:cNvSpPr/>
          <p:nvPr/>
        </p:nvSpPr>
        <p:spPr>
          <a:xfrm>
            <a:off x="2734971" y="4144044"/>
            <a:ext cx="576064" cy="14477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5" name="文本框 24">
            <a:extLst>
              <a:ext uri="{FF2B5EF4-FFF2-40B4-BE49-F238E27FC236}">
                <a16:creationId xmlns:a16="http://schemas.microsoft.com/office/drawing/2014/main" id="{EF77F088-C74E-403F-85EA-2805B9183EB0}"/>
              </a:ext>
            </a:extLst>
          </p:cNvPr>
          <p:cNvSpPr txBox="1"/>
          <p:nvPr/>
        </p:nvSpPr>
        <p:spPr>
          <a:xfrm>
            <a:off x="718747" y="723659"/>
            <a:ext cx="3781081" cy="307777"/>
          </a:xfrm>
          <a:prstGeom prst="rect">
            <a:avLst/>
          </a:prstGeom>
          <a:noFill/>
        </p:spPr>
        <p:txBody>
          <a:bodyPr wrap="square">
            <a:spAutoFit/>
          </a:bodyPr>
          <a:lstStyle/>
          <a:p>
            <a:r>
              <a:rPr lang="zh-CN" altLang="en-US" sz="1400" dirty="0"/>
              <a:t>﻿The structure of </a:t>
            </a:r>
            <a:r>
              <a:rPr lang="en-US" altLang="zh-CN" sz="1400" dirty="0"/>
              <a:t>some</a:t>
            </a:r>
            <a:r>
              <a:rPr lang="zh-CN" altLang="en-US" sz="1400" dirty="0"/>
              <a:t> circuit sparse matrices</a:t>
            </a:r>
            <a:r>
              <a:rPr lang="en-US" altLang="zh-CN" sz="1400" dirty="0"/>
              <a:t>.</a:t>
            </a:r>
            <a:endParaRPr lang="zh-CN" altLang="en-US" sz="1400" dirty="0"/>
          </a:p>
        </p:txBody>
      </p:sp>
      <p:sp>
        <p:nvSpPr>
          <p:cNvPr id="26" name="文本框 25">
            <a:extLst>
              <a:ext uri="{FF2B5EF4-FFF2-40B4-BE49-F238E27FC236}">
                <a16:creationId xmlns:a16="http://schemas.microsoft.com/office/drawing/2014/main" id="{4E0B3328-A89F-42A9-9E90-AEBA1B086681}"/>
              </a:ext>
            </a:extLst>
          </p:cNvPr>
          <p:cNvSpPr txBox="1"/>
          <p:nvPr/>
        </p:nvSpPr>
        <p:spPr>
          <a:xfrm>
            <a:off x="905698" y="3836267"/>
            <a:ext cx="2678860" cy="307777"/>
          </a:xfrm>
          <a:prstGeom prst="rect">
            <a:avLst/>
          </a:prstGeom>
          <a:noFill/>
        </p:spPr>
        <p:txBody>
          <a:bodyPr wrap="square">
            <a:spAutoFit/>
          </a:bodyPr>
          <a:lstStyle/>
          <a:p>
            <a:r>
              <a:rPr lang="zh-CN" altLang="en-US" sz="1400" dirty="0"/>
              <a:t>﻿Circuit sparse matrix properties</a:t>
            </a:r>
            <a:r>
              <a:rPr lang="en-US" altLang="zh-CN" sz="1400" dirty="0"/>
              <a:t>.</a:t>
            </a:r>
            <a:endParaRPr lang="zh-CN" altLang="en-US" sz="1400" dirty="0"/>
          </a:p>
        </p:txBody>
      </p:sp>
      <p:pic>
        <p:nvPicPr>
          <p:cNvPr id="27" name="图片 26">
            <a:extLst>
              <a:ext uri="{FF2B5EF4-FFF2-40B4-BE49-F238E27FC236}">
                <a16:creationId xmlns:a16="http://schemas.microsoft.com/office/drawing/2014/main" id="{AA7FD930-71E3-437C-BB87-0C1BC5A3222A}"/>
              </a:ext>
            </a:extLst>
          </p:cNvPr>
          <p:cNvPicPr>
            <a:picLocks noChangeAspect="1"/>
          </p:cNvPicPr>
          <p:nvPr/>
        </p:nvPicPr>
        <p:blipFill>
          <a:blip r:embed="rId5"/>
          <a:stretch>
            <a:fillRect/>
          </a:stretch>
        </p:blipFill>
        <p:spPr>
          <a:xfrm>
            <a:off x="35496" y="1019211"/>
            <a:ext cx="4729944" cy="2547289"/>
          </a:xfrm>
          <a:prstGeom prst="rect">
            <a:avLst/>
          </a:prstGeom>
        </p:spPr>
      </p:pic>
      <p:sp>
        <p:nvSpPr>
          <p:cNvPr id="28" name="矩形 27">
            <a:extLst>
              <a:ext uri="{FF2B5EF4-FFF2-40B4-BE49-F238E27FC236}">
                <a16:creationId xmlns:a16="http://schemas.microsoft.com/office/drawing/2014/main" id="{519CF973-75F6-4041-8130-D37F0863D72A}"/>
              </a:ext>
            </a:extLst>
          </p:cNvPr>
          <p:cNvSpPr/>
          <p:nvPr/>
        </p:nvSpPr>
        <p:spPr>
          <a:xfrm>
            <a:off x="1711649" y="4150275"/>
            <a:ext cx="951314" cy="14477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29" name="矩形 28">
            <a:extLst>
              <a:ext uri="{FF2B5EF4-FFF2-40B4-BE49-F238E27FC236}">
                <a16:creationId xmlns:a16="http://schemas.microsoft.com/office/drawing/2014/main" id="{0C31132A-E706-4315-BBF1-C80A72206893}"/>
              </a:ext>
            </a:extLst>
          </p:cNvPr>
          <p:cNvSpPr/>
          <p:nvPr/>
        </p:nvSpPr>
        <p:spPr>
          <a:xfrm>
            <a:off x="3359858" y="4144044"/>
            <a:ext cx="527241" cy="14477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Tree>
    <p:extLst>
      <p:ext uri="{BB962C8B-B14F-4D97-AF65-F5344CB8AC3E}">
        <p14:creationId xmlns:p14="http://schemas.microsoft.com/office/powerpoint/2010/main" val="26757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anim calcmode="lin" valueType="num">
                                      <p:cBhvr>
                                        <p:cTn id="11" dur="500" fill="hold"/>
                                        <p:tgtEl>
                                          <p:spTgt spid="21"/>
                                        </p:tgtEl>
                                        <p:attrNameLst>
                                          <p:attrName>ppt_x</p:attrName>
                                        </p:attrNameLst>
                                      </p:cBhvr>
                                      <p:tavLst>
                                        <p:tav tm="0">
                                          <p:val>
                                            <p:strVal val="#ppt_x"/>
                                          </p:val>
                                        </p:tav>
                                        <p:tav tm="100000">
                                          <p:val>
                                            <p:strVal val="#ppt_x"/>
                                          </p:val>
                                        </p:tav>
                                      </p:tavLst>
                                    </p:anim>
                                    <p:anim calcmode="lin" valueType="num">
                                      <p:cBhvr>
                                        <p:cTn id="1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500"/>
                                        <p:tgtEl>
                                          <p:spTgt spid="21"/>
                                        </p:tgtEl>
                                      </p:cBhvr>
                                    </p:animEffect>
                                    <p:anim calcmode="lin" valueType="num">
                                      <p:cBhvr>
                                        <p:cTn id="17" dur="500"/>
                                        <p:tgtEl>
                                          <p:spTgt spid="21"/>
                                        </p:tgtEl>
                                        <p:attrNameLst>
                                          <p:attrName>ppt_x</p:attrName>
                                        </p:attrNameLst>
                                      </p:cBhvr>
                                      <p:tavLst>
                                        <p:tav tm="0">
                                          <p:val>
                                            <p:strVal val="ppt_x"/>
                                          </p:val>
                                        </p:tav>
                                        <p:tav tm="100000">
                                          <p:val>
                                            <p:strVal val="ppt_x"/>
                                          </p:val>
                                        </p:tav>
                                      </p:tavLst>
                                    </p:anim>
                                    <p:anim calcmode="lin" valueType="num">
                                      <p:cBhvr>
                                        <p:cTn id="18" dur="500"/>
                                        <p:tgtEl>
                                          <p:spTgt spid="21"/>
                                        </p:tgtEl>
                                        <p:attrNameLst>
                                          <p:attrName>ppt_y</p:attrName>
                                        </p:attrNameLst>
                                      </p:cBhvr>
                                      <p:tavLst>
                                        <p:tav tm="0">
                                          <p:val>
                                            <p:strVal val="ppt_y"/>
                                          </p:val>
                                        </p:tav>
                                        <p:tav tm="100000">
                                          <p:val>
                                            <p:strVal val="ppt_y+.1"/>
                                          </p:val>
                                        </p:tav>
                                      </p:tavLst>
                                    </p:anim>
                                    <p:set>
                                      <p:cBhvr>
                                        <p:cTn id="19" dur="1" fill="hold">
                                          <p:stCondLst>
                                            <p:cond delay="499"/>
                                          </p:stCondLst>
                                        </p:cTn>
                                        <p:tgtEl>
                                          <p:spTgt spid="21"/>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anim calcmode="lin" valueType="num">
                                      <p:cBhvr>
                                        <p:cTn id="26" dur="500" fill="hold"/>
                                        <p:tgtEl>
                                          <p:spTgt spid="24"/>
                                        </p:tgtEl>
                                        <p:attrNameLst>
                                          <p:attrName>ppt_x</p:attrName>
                                        </p:attrNameLst>
                                      </p:cBhvr>
                                      <p:tavLst>
                                        <p:tav tm="0">
                                          <p:val>
                                            <p:strVal val="#ppt_x"/>
                                          </p:val>
                                        </p:tav>
                                        <p:tav tm="100000">
                                          <p:val>
                                            <p:strVal val="#ppt_x"/>
                                          </p:val>
                                        </p:tav>
                                      </p:tavLst>
                                    </p:anim>
                                    <p:anim calcmode="lin" valueType="num">
                                      <p:cBhvr>
                                        <p:cTn id="27"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grpId="1" nodeType="clickEffect">
                                  <p:stCondLst>
                                    <p:cond delay="0"/>
                                  </p:stCondLst>
                                  <p:childTnLst>
                                    <p:animEffect transition="out" filter="fade">
                                      <p:cBhvr>
                                        <p:cTn id="31" dur="500"/>
                                        <p:tgtEl>
                                          <p:spTgt spid="24"/>
                                        </p:tgtEl>
                                      </p:cBhvr>
                                    </p:animEffect>
                                    <p:anim calcmode="lin" valueType="num">
                                      <p:cBhvr>
                                        <p:cTn id="32" dur="500"/>
                                        <p:tgtEl>
                                          <p:spTgt spid="24"/>
                                        </p:tgtEl>
                                        <p:attrNameLst>
                                          <p:attrName>ppt_x</p:attrName>
                                        </p:attrNameLst>
                                      </p:cBhvr>
                                      <p:tavLst>
                                        <p:tav tm="0">
                                          <p:val>
                                            <p:strVal val="ppt_x"/>
                                          </p:val>
                                        </p:tav>
                                        <p:tav tm="100000">
                                          <p:val>
                                            <p:strVal val="ppt_x"/>
                                          </p:val>
                                        </p:tav>
                                      </p:tavLst>
                                    </p:anim>
                                    <p:anim calcmode="lin" valueType="num">
                                      <p:cBhvr>
                                        <p:cTn id="33" dur="500"/>
                                        <p:tgtEl>
                                          <p:spTgt spid="24"/>
                                        </p:tgtEl>
                                        <p:attrNameLst>
                                          <p:attrName>ppt_y</p:attrName>
                                        </p:attrNameLst>
                                      </p:cBhvr>
                                      <p:tavLst>
                                        <p:tav tm="0">
                                          <p:val>
                                            <p:strVal val="ppt_y"/>
                                          </p:val>
                                        </p:tav>
                                        <p:tav tm="100000">
                                          <p:val>
                                            <p:strVal val="ppt_y+.1"/>
                                          </p:val>
                                        </p:tav>
                                      </p:tavLst>
                                    </p:anim>
                                    <p:set>
                                      <p:cBhvr>
                                        <p:cTn id="34" dur="1" fill="hold">
                                          <p:stCondLst>
                                            <p:cond delay="499"/>
                                          </p:stCondLst>
                                        </p:cTn>
                                        <p:tgtEl>
                                          <p:spTgt spid="24"/>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42"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anim calcmode="lin" valueType="num">
                                      <p:cBhvr>
                                        <p:cTn id="41" dur="500" fill="hold"/>
                                        <p:tgtEl>
                                          <p:spTgt spid="28"/>
                                        </p:tgtEl>
                                        <p:attrNameLst>
                                          <p:attrName>ppt_x</p:attrName>
                                        </p:attrNameLst>
                                      </p:cBhvr>
                                      <p:tavLst>
                                        <p:tav tm="0">
                                          <p:val>
                                            <p:strVal val="#ppt_x"/>
                                          </p:val>
                                        </p:tav>
                                        <p:tav tm="100000">
                                          <p:val>
                                            <p:strVal val="#ppt_x"/>
                                          </p:val>
                                        </p:tav>
                                      </p:tavLst>
                                    </p:anim>
                                    <p:anim calcmode="lin" valueType="num">
                                      <p:cBhvr>
                                        <p:cTn id="42" dur="500" fill="hold"/>
                                        <p:tgtEl>
                                          <p:spTgt spid="2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anim calcmode="lin" valueType="num">
                                      <p:cBhvr>
                                        <p:cTn id="46" dur="500" fill="hold"/>
                                        <p:tgtEl>
                                          <p:spTgt spid="29"/>
                                        </p:tgtEl>
                                        <p:attrNameLst>
                                          <p:attrName>ppt_x</p:attrName>
                                        </p:attrNameLst>
                                      </p:cBhvr>
                                      <p:tavLst>
                                        <p:tav tm="0">
                                          <p:val>
                                            <p:strVal val="#ppt_x"/>
                                          </p:val>
                                        </p:tav>
                                        <p:tav tm="100000">
                                          <p:val>
                                            <p:strVal val="#ppt_x"/>
                                          </p:val>
                                        </p:tav>
                                      </p:tavLst>
                                    </p:anim>
                                    <p:anim calcmode="lin" valueType="num">
                                      <p:cBhvr>
                                        <p:cTn id="4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21" grpId="0" animBg="1"/>
      <p:bldP spid="21" grpId="1" animBg="1"/>
      <p:bldP spid="24" grpId="0" animBg="1"/>
      <p:bldP spid="24" grpId="1"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E695E0A-B905-2F71-D543-D02AB6E9F102}"/>
              </a:ext>
            </a:extLst>
          </p:cNvPr>
          <p:cNvSpPr txBox="1">
            <a:spLocks noGrp="1"/>
          </p:cNvSpPr>
          <p:nvPr>
            <p:ph type="title"/>
          </p:nvPr>
        </p:nvSpPr>
        <p:spPr>
          <a:xfrm>
            <a:off x="21015" y="38100"/>
            <a:ext cx="8289449" cy="64633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solidFill>
                  <a:schemeClr val="tx2"/>
                </a:solidFill>
                <a:latin typeface="Arial" panose="020B0604020202020204" pitchFamily="34" charset="0"/>
                <a:cs typeface="Arial" panose="020B0604020202020204" pitchFamily="34" charset="0"/>
              </a:rPr>
              <a:t>D</a:t>
            </a:r>
            <a:r>
              <a:rPr kumimoji="1" lang="en-US" altLang="zh-CN" sz="3600" b="1" dirty="0">
                <a:solidFill>
                  <a:schemeClr val="tx2"/>
                </a:solidFill>
                <a:latin typeface="Arial" panose="020B0604020202020204" pitchFamily="34" charset="0"/>
                <a:cs typeface="Arial" panose="020B0604020202020204" pitchFamily="34" charset="0"/>
              </a:rPr>
              <a:t>evelopment of Direct Sparse Solver</a:t>
            </a:r>
            <a:endParaRPr kumimoji="1" lang="zh-CN" altLang="en-US" sz="3600" b="1" dirty="0">
              <a:solidFill>
                <a:schemeClr val="tx2"/>
              </a:solidFill>
              <a:latin typeface="Arial" panose="020B0604020202020204" pitchFamily="34" charset="0"/>
              <a:cs typeface="Arial" panose="020B0604020202020204" pitchFamily="34" charset="0"/>
            </a:endParaRPr>
          </a:p>
        </p:txBody>
      </p:sp>
      <p:cxnSp>
        <p:nvCxnSpPr>
          <p:cNvPr id="4" name="直接连接符 11">
            <a:extLst>
              <a:ext uri="{FF2B5EF4-FFF2-40B4-BE49-F238E27FC236}">
                <a16:creationId xmlns:a16="http://schemas.microsoft.com/office/drawing/2014/main" id="{B55E154C-4685-ED6B-0009-0B04E167CD5F}"/>
              </a:ext>
            </a:extLst>
          </p:cNvPr>
          <p:cNvCxnSpPr>
            <a:cxnSpLocks/>
          </p:cNvCxnSpPr>
          <p:nvPr/>
        </p:nvCxnSpPr>
        <p:spPr>
          <a:xfrm>
            <a:off x="0" y="3262446"/>
            <a:ext cx="9203159" cy="34864"/>
          </a:xfrm>
          <a:prstGeom prst="line">
            <a:avLst/>
          </a:prstGeom>
          <a:noFill/>
          <a:ln w="41275" cap="flat" cmpd="sng" algn="ctr">
            <a:solidFill>
              <a:srgbClr val="9297CF"/>
            </a:solidFill>
            <a:prstDash val="solid"/>
            <a:miter lim="800000"/>
          </a:ln>
          <a:effectLst/>
        </p:spPr>
      </p:cxnSp>
      <p:grpSp>
        <p:nvGrpSpPr>
          <p:cNvPr id="5" name="组合 4">
            <a:extLst>
              <a:ext uri="{FF2B5EF4-FFF2-40B4-BE49-F238E27FC236}">
                <a16:creationId xmlns:a16="http://schemas.microsoft.com/office/drawing/2014/main" id="{81312118-05FE-43BA-5ECE-315A88A8AB69}"/>
              </a:ext>
            </a:extLst>
          </p:cNvPr>
          <p:cNvGrpSpPr/>
          <p:nvPr/>
        </p:nvGrpSpPr>
        <p:grpSpPr>
          <a:xfrm>
            <a:off x="1908496" y="836230"/>
            <a:ext cx="3828696" cy="2622126"/>
            <a:chOff x="4893324" y="813155"/>
            <a:chExt cx="3828696" cy="2622126"/>
          </a:xfrm>
          <a:solidFill>
            <a:schemeClr val="accent2">
              <a:lumMod val="20000"/>
              <a:lumOff val="80000"/>
            </a:schemeClr>
          </a:solidFill>
        </p:grpSpPr>
        <p:grpSp>
          <p:nvGrpSpPr>
            <p:cNvPr id="6" name="组合 5">
              <a:extLst>
                <a:ext uri="{FF2B5EF4-FFF2-40B4-BE49-F238E27FC236}">
                  <a16:creationId xmlns:a16="http://schemas.microsoft.com/office/drawing/2014/main" id="{DC978E71-76AC-463F-2B1A-B9E5033C75A2}"/>
                </a:ext>
              </a:extLst>
            </p:cNvPr>
            <p:cNvGrpSpPr/>
            <p:nvPr/>
          </p:nvGrpSpPr>
          <p:grpSpPr>
            <a:xfrm>
              <a:off x="4893324" y="813155"/>
              <a:ext cx="3828696" cy="2622126"/>
              <a:chOff x="4893324" y="813155"/>
              <a:chExt cx="3828696" cy="2622126"/>
            </a:xfrm>
            <a:grpFill/>
          </p:grpSpPr>
          <p:cxnSp>
            <p:nvCxnSpPr>
              <p:cNvPr id="8" name="直接连接符 167">
                <a:extLst>
                  <a:ext uri="{FF2B5EF4-FFF2-40B4-BE49-F238E27FC236}">
                    <a16:creationId xmlns:a16="http://schemas.microsoft.com/office/drawing/2014/main" id="{EA70D110-DD98-36E1-2F2B-42CF89D52EFD}"/>
                  </a:ext>
                </a:extLst>
              </p:cNvPr>
              <p:cNvCxnSpPr>
                <a:cxnSpLocks/>
              </p:cNvCxnSpPr>
              <p:nvPr/>
            </p:nvCxnSpPr>
            <p:spPr>
              <a:xfrm flipV="1">
                <a:off x="6819364" y="2403984"/>
                <a:ext cx="0" cy="431428"/>
              </a:xfrm>
              <a:prstGeom prst="line">
                <a:avLst/>
              </a:prstGeom>
              <a:grpFill/>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D9A678C3-184F-4F4E-61FF-9E86CB9CA5EA}"/>
                  </a:ext>
                </a:extLst>
              </p:cNvPr>
              <p:cNvSpPr/>
              <p:nvPr/>
            </p:nvSpPr>
            <p:spPr>
              <a:xfrm>
                <a:off x="5178079" y="813155"/>
                <a:ext cx="3543941" cy="1620074"/>
              </a:xfrm>
              <a:prstGeom prst="rect">
                <a:avLst/>
              </a:prstGeom>
              <a:solidFill>
                <a:schemeClr val="bg1"/>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4667E7C3-99CC-87A2-6FE1-C6131C2D6D3D}"/>
                  </a:ext>
                </a:extLst>
              </p:cNvPr>
              <p:cNvSpPr txBox="1"/>
              <p:nvPr/>
            </p:nvSpPr>
            <p:spPr>
              <a:xfrm>
                <a:off x="5190837" y="822944"/>
                <a:ext cx="3516041" cy="954107"/>
              </a:xfrm>
              <a:prstGeom prst="rect">
                <a:avLst/>
              </a:prstGeom>
              <a:solidFill>
                <a:schemeClr val="bg1">
                  <a:lumMod val="85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150" normalizeH="0" baseline="0" noProof="0" dirty="0" err="1">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SuperLU</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using </a:t>
                </a:r>
                <a:r>
                  <a:rPr lang="en-US" altLang="zh-CN" sz="1400" spc="150" dirty="0" err="1">
                    <a:solidFill>
                      <a:prstClr val="black"/>
                    </a:solidFill>
                    <a:latin typeface="Arial" panose="020B0604020202020204" pitchFamily="34" charset="0"/>
                    <a:ea typeface="微软雅黑" panose="020B0503020204020204" pitchFamily="34" charset="-122"/>
                    <a:cs typeface="Arial" panose="020B0604020202020204" pitchFamily="34" charset="0"/>
                  </a:rPr>
                  <a:t>supernodal</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method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is developed by </a:t>
                </a:r>
                <a:r>
                  <a:rPr lang="en-US"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Li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and</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0" cap="none" spc="15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Demmel</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et al.</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err="1">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SuperLU_DIST</a:t>
                </a:r>
                <a:r>
                  <a:rPr lang="en-US"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is a distributed version. (TOMS03)</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11" name="组合 10">
                <a:extLst>
                  <a:ext uri="{FF2B5EF4-FFF2-40B4-BE49-F238E27FC236}">
                    <a16:creationId xmlns:a16="http://schemas.microsoft.com/office/drawing/2014/main" id="{B8FBDF1D-8D9C-3521-664E-6680D2A7DC90}"/>
                  </a:ext>
                </a:extLst>
              </p:cNvPr>
              <p:cNvGrpSpPr/>
              <p:nvPr/>
            </p:nvGrpSpPr>
            <p:grpSpPr>
              <a:xfrm>
                <a:off x="4893324" y="3096556"/>
                <a:ext cx="879908" cy="338725"/>
                <a:chOff x="4893324" y="3096556"/>
                <a:chExt cx="879908" cy="338725"/>
              </a:xfrm>
              <a:grpFill/>
            </p:grpSpPr>
            <p:sp>
              <p:nvSpPr>
                <p:cNvPr id="13" name="椭圆 12">
                  <a:extLst>
                    <a:ext uri="{FF2B5EF4-FFF2-40B4-BE49-F238E27FC236}">
                      <a16:creationId xmlns:a16="http://schemas.microsoft.com/office/drawing/2014/main" id="{0B6E12C0-4623-0425-D34C-5CBFBFF4D114}"/>
                    </a:ext>
                  </a:extLst>
                </p:cNvPr>
                <p:cNvSpPr>
                  <a:spLocks noChangeAspect="1"/>
                </p:cNvSpPr>
                <p:nvPr/>
              </p:nvSpPr>
              <p:spPr>
                <a:xfrm>
                  <a:off x="5158800" y="3096556"/>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文本框 13">
                  <a:extLst>
                    <a:ext uri="{FF2B5EF4-FFF2-40B4-BE49-F238E27FC236}">
                      <a16:creationId xmlns:a16="http://schemas.microsoft.com/office/drawing/2014/main" id="{88AE2FA8-FD1D-1DDE-9D46-66AC9CC2EFE7}"/>
                    </a:ext>
                  </a:extLst>
                </p:cNvPr>
                <p:cNvSpPr txBox="1"/>
                <p:nvPr/>
              </p:nvSpPr>
              <p:spPr>
                <a:xfrm>
                  <a:off x="4893324" y="3124800"/>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2003</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cxnSp>
            <p:nvCxnSpPr>
              <p:cNvPr id="12" name="直接连接符 166">
                <a:extLst>
                  <a:ext uri="{FF2B5EF4-FFF2-40B4-BE49-F238E27FC236}">
                    <a16:creationId xmlns:a16="http://schemas.microsoft.com/office/drawing/2014/main" id="{55488457-32F1-B271-C288-6C4A65CDFC80}"/>
                  </a:ext>
                </a:extLst>
              </p:cNvPr>
              <p:cNvCxnSpPr>
                <a:cxnSpLocks/>
              </p:cNvCxnSpPr>
              <p:nvPr/>
            </p:nvCxnSpPr>
            <p:spPr>
              <a:xfrm flipV="1">
                <a:off x="5327650" y="2833458"/>
                <a:ext cx="1491714" cy="1954"/>
              </a:xfrm>
              <a:prstGeom prst="line">
                <a:avLst/>
              </a:prstGeom>
              <a:grpFill/>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7" name="直接连接符 176">
              <a:extLst>
                <a:ext uri="{FF2B5EF4-FFF2-40B4-BE49-F238E27FC236}">
                  <a16:creationId xmlns:a16="http://schemas.microsoft.com/office/drawing/2014/main" id="{8879E92A-8EEB-B9F2-8E52-3EA2CA5A90EB}"/>
                </a:ext>
              </a:extLst>
            </p:cNvPr>
            <p:cNvCxnSpPr>
              <a:cxnSpLocks/>
            </p:cNvCxnSpPr>
            <p:nvPr/>
          </p:nvCxnSpPr>
          <p:spPr>
            <a:xfrm flipV="1">
              <a:off x="5327650" y="2840065"/>
              <a:ext cx="0" cy="293446"/>
            </a:xfrm>
            <a:prstGeom prst="line">
              <a:avLst/>
            </a:prstGeom>
            <a:grpFill/>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 name="椭圆 18">
            <a:extLst>
              <a:ext uri="{FF2B5EF4-FFF2-40B4-BE49-F238E27FC236}">
                <a16:creationId xmlns:a16="http://schemas.microsoft.com/office/drawing/2014/main" id="{F55A7277-C9BA-FBAB-ADBD-82BD7003E791}"/>
              </a:ext>
            </a:extLst>
          </p:cNvPr>
          <p:cNvSpPr>
            <a:spLocks noChangeAspect="1"/>
          </p:cNvSpPr>
          <p:nvPr/>
        </p:nvSpPr>
        <p:spPr>
          <a:xfrm>
            <a:off x="939393" y="3005550"/>
            <a:ext cx="540000" cy="540000"/>
          </a:xfrm>
          <a:prstGeom prst="ellipse">
            <a:avLst/>
          </a:prstGeom>
          <a:solidFill>
            <a:srgbClr val="242852">
              <a:lumMod val="40000"/>
              <a:lumOff val="60000"/>
            </a:srgbClr>
          </a:solidFill>
          <a:ln w="12700" cap="flat" cmpd="sng" algn="ctr">
            <a:solidFill>
              <a:srgbClr val="9CC6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椭圆 19">
            <a:extLst>
              <a:ext uri="{FF2B5EF4-FFF2-40B4-BE49-F238E27FC236}">
                <a16:creationId xmlns:a16="http://schemas.microsoft.com/office/drawing/2014/main" id="{315B536E-E68C-7912-AB00-95E60DE58547}"/>
              </a:ext>
            </a:extLst>
          </p:cNvPr>
          <p:cNvSpPr>
            <a:spLocks noChangeAspect="1"/>
          </p:cNvSpPr>
          <p:nvPr/>
        </p:nvSpPr>
        <p:spPr>
          <a:xfrm>
            <a:off x="852020" y="2920575"/>
            <a:ext cx="720000" cy="720000"/>
          </a:xfrm>
          <a:prstGeom prst="ellipse">
            <a:avLst/>
          </a:prstGeom>
          <a:noFill/>
          <a:ln w="12700" cap="flat" cmpd="sng" algn="ctr">
            <a:solidFill>
              <a:srgbClr val="629DD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椭圆 20">
            <a:extLst>
              <a:ext uri="{FF2B5EF4-FFF2-40B4-BE49-F238E27FC236}">
                <a16:creationId xmlns:a16="http://schemas.microsoft.com/office/drawing/2014/main" id="{98AB977D-5570-8CA6-021F-20F9DDDD38B6}"/>
              </a:ext>
            </a:extLst>
          </p:cNvPr>
          <p:cNvSpPr>
            <a:spLocks noChangeAspect="1"/>
          </p:cNvSpPr>
          <p:nvPr/>
        </p:nvSpPr>
        <p:spPr>
          <a:xfrm>
            <a:off x="4139952" y="2999890"/>
            <a:ext cx="540000" cy="540000"/>
          </a:xfrm>
          <a:prstGeom prst="ellipse">
            <a:avLst/>
          </a:prstGeom>
          <a:solidFill>
            <a:srgbClr val="242852">
              <a:lumMod val="40000"/>
              <a:lumOff val="60000"/>
            </a:srgbClr>
          </a:solidFill>
          <a:ln w="12700" cap="flat" cmpd="sng" algn="ctr">
            <a:solidFill>
              <a:srgbClr val="9CC6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椭圆 21">
            <a:extLst>
              <a:ext uri="{FF2B5EF4-FFF2-40B4-BE49-F238E27FC236}">
                <a16:creationId xmlns:a16="http://schemas.microsoft.com/office/drawing/2014/main" id="{ABC4D6AC-955E-FAA1-2ED4-C5B61FA8FF52}"/>
              </a:ext>
            </a:extLst>
          </p:cNvPr>
          <p:cNvSpPr>
            <a:spLocks noChangeAspect="1"/>
          </p:cNvSpPr>
          <p:nvPr/>
        </p:nvSpPr>
        <p:spPr>
          <a:xfrm>
            <a:off x="4048934" y="2920575"/>
            <a:ext cx="720000" cy="720000"/>
          </a:xfrm>
          <a:prstGeom prst="ellipse">
            <a:avLst/>
          </a:prstGeom>
          <a:noFill/>
          <a:ln w="12700" cap="flat" cmpd="sng" algn="ctr">
            <a:solidFill>
              <a:srgbClr val="629DD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椭圆 22">
            <a:extLst>
              <a:ext uri="{FF2B5EF4-FFF2-40B4-BE49-F238E27FC236}">
                <a16:creationId xmlns:a16="http://schemas.microsoft.com/office/drawing/2014/main" id="{8F9A6B42-F742-849C-6FB8-197B5E12D69B}"/>
              </a:ext>
            </a:extLst>
          </p:cNvPr>
          <p:cNvSpPr>
            <a:spLocks noChangeAspect="1"/>
          </p:cNvSpPr>
          <p:nvPr/>
        </p:nvSpPr>
        <p:spPr>
          <a:xfrm>
            <a:off x="7137429" y="3005550"/>
            <a:ext cx="540000" cy="540000"/>
          </a:xfrm>
          <a:prstGeom prst="ellipse">
            <a:avLst/>
          </a:prstGeom>
          <a:solidFill>
            <a:srgbClr val="242852">
              <a:lumMod val="40000"/>
              <a:lumOff val="60000"/>
            </a:srgbClr>
          </a:solidFill>
          <a:ln w="12700" cap="flat" cmpd="sng" algn="ctr">
            <a:solidFill>
              <a:srgbClr val="9CC6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椭圆 23">
            <a:extLst>
              <a:ext uri="{FF2B5EF4-FFF2-40B4-BE49-F238E27FC236}">
                <a16:creationId xmlns:a16="http://schemas.microsoft.com/office/drawing/2014/main" id="{B1FFE01E-44BB-7F11-ABE0-88587516C235}"/>
              </a:ext>
            </a:extLst>
          </p:cNvPr>
          <p:cNvSpPr>
            <a:spLocks noChangeAspect="1"/>
          </p:cNvSpPr>
          <p:nvPr/>
        </p:nvSpPr>
        <p:spPr>
          <a:xfrm>
            <a:off x="7050056" y="2920575"/>
            <a:ext cx="720000" cy="720000"/>
          </a:xfrm>
          <a:prstGeom prst="ellipse">
            <a:avLst/>
          </a:prstGeom>
          <a:noFill/>
          <a:ln w="12700" cap="flat" cmpd="sng" algn="ctr">
            <a:solidFill>
              <a:srgbClr val="629DD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EF211A7B-E24F-D74E-4CF8-1A9207D88C3F}"/>
              </a:ext>
            </a:extLst>
          </p:cNvPr>
          <p:cNvSpPr txBox="1"/>
          <p:nvPr/>
        </p:nvSpPr>
        <p:spPr>
          <a:xfrm>
            <a:off x="6927795" y="3122298"/>
            <a:ext cx="990768" cy="307777"/>
          </a:xfrm>
          <a:prstGeom prst="rect">
            <a:avLst/>
          </a:prstGeom>
          <a:noFill/>
        </p:spPr>
        <p:txBody>
          <a:bodyPr wrap="square" rtlCol="0">
            <a:spAutoFit/>
          </a:bodyPr>
          <a:lstStyle/>
          <a:p>
            <a:pPr algn="ctr" defTabSz="914400"/>
            <a:r>
              <a:rPr lang="en-US" altLang="zh-CN" sz="1400" b="1" dirty="0">
                <a:solidFill>
                  <a:prstClr val="black"/>
                </a:solidFill>
                <a:latin typeface="+mn-lt"/>
                <a:ea typeface="微软雅黑" panose="020B0503020204020204" pitchFamily="34" charset="-122"/>
              </a:rPr>
              <a:t>2020</a:t>
            </a:r>
            <a:endParaRPr lang="zh-CN" altLang="en-US" sz="1400" b="1" dirty="0">
              <a:solidFill>
                <a:prstClr val="black"/>
              </a:solidFill>
              <a:latin typeface="+mn-lt"/>
              <a:ea typeface="微软雅黑" panose="020B0503020204020204" pitchFamily="34" charset="-122"/>
            </a:endParaRPr>
          </a:p>
        </p:txBody>
      </p:sp>
      <p:grpSp>
        <p:nvGrpSpPr>
          <p:cNvPr id="26" name="组合 25">
            <a:extLst>
              <a:ext uri="{FF2B5EF4-FFF2-40B4-BE49-F238E27FC236}">
                <a16:creationId xmlns:a16="http://schemas.microsoft.com/office/drawing/2014/main" id="{C63428B2-2FCE-203C-6269-9BCFCC3A2397}"/>
              </a:ext>
            </a:extLst>
          </p:cNvPr>
          <p:cNvGrpSpPr/>
          <p:nvPr/>
        </p:nvGrpSpPr>
        <p:grpSpPr>
          <a:xfrm>
            <a:off x="1475656" y="3093872"/>
            <a:ext cx="3105081" cy="3449002"/>
            <a:chOff x="4460484" y="3067200"/>
            <a:chExt cx="3105081" cy="3449002"/>
          </a:xfrm>
        </p:grpSpPr>
        <p:cxnSp>
          <p:nvCxnSpPr>
            <p:cNvPr id="27" name="连接符: 肘形 50">
              <a:extLst>
                <a:ext uri="{FF2B5EF4-FFF2-40B4-BE49-F238E27FC236}">
                  <a16:creationId xmlns:a16="http://schemas.microsoft.com/office/drawing/2014/main" id="{08A6BFA1-687E-E1D4-D595-37C6DACDC7FF}"/>
                </a:ext>
              </a:extLst>
            </p:cNvPr>
            <p:cNvCxnSpPr>
              <a:cxnSpLocks/>
              <a:stCxn id="36" idx="4"/>
              <a:endCxn id="30" idx="0"/>
            </p:cNvCxnSpPr>
            <p:nvPr/>
          </p:nvCxnSpPr>
          <p:spPr>
            <a:xfrm rot="5400000">
              <a:off x="5182766" y="3323091"/>
              <a:ext cx="644475" cy="810143"/>
            </a:xfrm>
            <a:prstGeom prst="bentConnector3">
              <a:avLst>
                <a:gd name="adj1" fmla="val 50000"/>
              </a:avLst>
            </a:prstGeom>
            <a:noFill/>
            <a:ln w="41275" cap="flat" cmpd="sng" algn="ctr">
              <a:solidFill>
                <a:schemeClr val="bg1">
                  <a:lumMod val="65000"/>
                </a:schemeClr>
              </a:solidFill>
              <a:prstDash val="solid"/>
              <a:miter lim="800000"/>
            </a:ln>
            <a:effectLst/>
          </p:spPr>
        </p:cxnSp>
        <p:sp>
          <p:nvSpPr>
            <p:cNvPr id="28" name="矩形 27">
              <a:extLst>
                <a:ext uri="{FF2B5EF4-FFF2-40B4-BE49-F238E27FC236}">
                  <a16:creationId xmlns:a16="http://schemas.microsoft.com/office/drawing/2014/main" id="{ADFD5B40-3388-B3AA-27BF-B0CC4C8EF5FA}"/>
                </a:ext>
              </a:extLst>
            </p:cNvPr>
            <p:cNvSpPr/>
            <p:nvPr/>
          </p:nvSpPr>
          <p:spPr>
            <a:xfrm>
              <a:off x="4523687" y="4086424"/>
              <a:ext cx="2241053" cy="2412248"/>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cxnSp>
          <p:nvCxnSpPr>
            <p:cNvPr id="29" name="连接符: 肘形 51">
              <a:extLst>
                <a:ext uri="{FF2B5EF4-FFF2-40B4-BE49-F238E27FC236}">
                  <a16:creationId xmlns:a16="http://schemas.microsoft.com/office/drawing/2014/main" id="{A6B18311-C1BE-97B1-719C-72D5397036E2}"/>
                </a:ext>
              </a:extLst>
            </p:cNvPr>
            <p:cNvCxnSpPr>
              <a:cxnSpLocks/>
              <a:stCxn id="21" idx="4"/>
              <a:endCxn id="31" idx="0"/>
            </p:cNvCxnSpPr>
            <p:nvPr/>
          </p:nvCxnSpPr>
          <p:spPr>
            <a:xfrm rot="5400000">
              <a:off x="6524644" y="3183852"/>
              <a:ext cx="540771" cy="1199503"/>
            </a:xfrm>
            <a:prstGeom prst="bentConnector3">
              <a:avLst>
                <a:gd name="adj1" fmla="val 28081"/>
              </a:avLst>
            </a:prstGeom>
            <a:noFill/>
            <a:ln w="41275" cap="flat" cmpd="sng" algn="ctr">
              <a:solidFill>
                <a:schemeClr val="bg1">
                  <a:lumMod val="65000"/>
                </a:schemeClr>
              </a:solidFill>
              <a:prstDash val="solid"/>
              <a:miter lim="800000"/>
            </a:ln>
            <a:effectLst/>
          </p:spPr>
        </p:cxnSp>
        <p:sp>
          <p:nvSpPr>
            <p:cNvPr id="30" name="文本框 29">
              <a:extLst>
                <a:ext uri="{FF2B5EF4-FFF2-40B4-BE49-F238E27FC236}">
                  <a16:creationId xmlns:a16="http://schemas.microsoft.com/office/drawing/2014/main" id="{420877CE-B0A6-41D7-7332-EF5F5D1D8037}"/>
                </a:ext>
              </a:extLst>
            </p:cNvPr>
            <p:cNvSpPr txBox="1"/>
            <p:nvPr/>
          </p:nvSpPr>
          <p:spPr>
            <a:xfrm>
              <a:off x="4460484" y="4050400"/>
              <a:ext cx="1278893" cy="2462213"/>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Davis </a:t>
              </a:r>
              <a:r>
                <a:rPr kumimoji="0" lang="en-US" altLang="zh-CN" sz="140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developed</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UMFPACK </a:t>
              </a:r>
              <a:r>
                <a:rPr kumimoji="0" lang="en-US" altLang="zh-CN"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which</a:t>
              </a:r>
              <a:r>
                <a:rPr kumimoji="0" lang="en-US" altLang="zh-CN" sz="1400" b="0" i="0" u="none" strike="noStrike" kern="0" cap="none" spc="15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combines pre-ordering and multifrontal method</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(TOMS04)</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文本框 30">
              <a:extLst>
                <a:ext uri="{FF2B5EF4-FFF2-40B4-BE49-F238E27FC236}">
                  <a16:creationId xmlns:a16="http://schemas.microsoft.com/office/drawing/2014/main" id="{F35CBA7E-3984-1067-449B-2B661EF8645C}"/>
                </a:ext>
              </a:extLst>
            </p:cNvPr>
            <p:cNvSpPr txBox="1"/>
            <p:nvPr/>
          </p:nvSpPr>
          <p:spPr>
            <a:xfrm>
              <a:off x="5625813" y="4053989"/>
              <a:ext cx="1138927" cy="24622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Davis </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et al</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also</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developed </a:t>
              </a: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KLU</a:t>
              </a:r>
              <a:r>
                <a:rPr kumimoji="0" lang="en-US" altLang="zh-CN"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which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is a sparse solver for circuit simulation. (TOMS10)</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32" name="组合 31">
              <a:extLst>
                <a:ext uri="{FF2B5EF4-FFF2-40B4-BE49-F238E27FC236}">
                  <a16:creationId xmlns:a16="http://schemas.microsoft.com/office/drawing/2014/main" id="{9C10B229-0DCD-BEAA-E05B-4DC119EEFC7E}"/>
                </a:ext>
              </a:extLst>
            </p:cNvPr>
            <p:cNvGrpSpPr/>
            <p:nvPr/>
          </p:nvGrpSpPr>
          <p:grpSpPr>
            <a:xfrm>
              <a:off x="5477442" y="3067200"/>
              <a:ext cx="879908" cy="338725"/>
              <a:chOff x="5477442" y="3067200"/>
              <a:chExt cx="879908" cy="338725"/>
            </a:xfrm>
          </p:grpSpPr>
          <p:sp>
            <p:nvSpPr>
              <p:cNvPr id="36" name="椭圆 35">
                <a:extLst>
                  <a:ext uri="{FF2B5EF4-FFF2-40B4-BE49-F238E27FC236}">
                    <a16:creationId xmlns:a16="http://schemas.microsoft.com/office/drawing/2014/main" id="{3877E12C-CE8C-CAA4-4758-EEB86507006E}"/>
                  </a:ext>
                </a:extLst>
              </p:cNvPr>
              <p:cNvSpPr>
                <a:spLocks noChangeAspect="1"/>
              </p:cNvSpPr>
              <p:nvPr/>
            </p:nvSpPr>
            <p:spPr>
              <a:xfrm>
                <a:off x="5740711" y="3067200"/>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文本框 36">
                <a:extLst>
                  <a:ext uri="{FF2B5EF4-FFF2-40B4-BE49-F238E27FC236}">
                    <a16:creationId xmlns:a16="http://schemas.microsoft.com/office/drawing/2014/main" id="{184FB797-C459-28ED-39F6-1BAB9333A563}"/>
                  </a:ext>
                </a:extLst>
              </p:cNvPr>
              <p:cNvSpPr txBox="1"/>
              <p:nvPr/>
            </p:nvSpPr>
            <p:spPr>
              <a:xfrm>
                <a:off x="5477442" y="3116260"/>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2004</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34" name="椭圆 33">
              <a:extLst>
                <a:ext uri="{FF2B5EF4-FFF2-40B4-BE49-F238E27FC236}">
                  <a16:creationId xmlns:a16="http://schemas.microsoft.com/office/drawing/2014/main" id="{24257E91-9981-D03E-C24C-E3145BCDFD9D}"/>
                </a:ext>
              </a:extLst>
            </p:cNvPr>
            <p:cNvSpPr>
              <a:spLocks noChangeAspect="1"/>
            </p:cNvSpPr>
            <p:nvPr/>
          </p:nvSpPr>
          <p:spPr>
            <a:xfrm>
              <a:off x="7226840" y="3083444"/>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8" name="组合 37">
            <a:extLst>
              <a:ext uri="{FF2B5EF4-FFF2-40B4-BE49-F238E27FC236}">
                <a16:creationId xmlns:a16="http://schemas.microsoft.com/office/drawing/2014/main" id="{D964BF36-A9CC-9844-C418-8C7E46AF6A62}"/>
              </a:ext>
            </a:extLst>
          </p:cNvPr>
          <p:cNvGrpSpPr/>
          <p:nvPr/>
        </p:nvGrpSpPr>
        <p:grpSpPr>
          <a:xfrm>
            <a:off x="32904" y="3449368"/>
            <a:ext cx="1745991" cy="3077215"/>
            <a:chOff x="2994855" y="3406445"/>
            <a:chExt cx="1745991" cy="3077215"/>
          </a:xfrm>
        </p:grpSpPr>
        <p:cxnSp>
          <p:nvCxnSpPr>
            <p:cNvPr id="39" name="连接符: 肘形 114">
              <a:extLst>
                <a:ext uri="{FF2B5EF4-FFF2-40B4-BE49-F238E27FC236}">
                  <a16:creationId xmlns:a16="http://schemas.microsoft.com/office/drawing/2014/main" id="{C65DE43E-00FA-AE77-2CC8-A87BF03422CC}"/>
                </a:ext>
              </a:extLst>
            </p:cNvPr>
            <p:cNvCxnSpPr>
              <a:cxnSpLocks/>
              <a:stCxn id="47" idx="4"/>
            </p:cNvCxnSpPr>
            <p:nvPr/>
          </p:nvCxnSpPr>
          <p:spPr>
            <a:xfrm rot="5400000">
              <a:off x="3901187" y="3217491"/>
              <a:ext cx="650706" cy="1028613"/>
            </a:xfrm>
            <a:prstGeom prst="bentConnector3">
              <a:avLst>
                <a:gd name="adj1" fmla="val 50000"/>
              </a:avLst>
            </a:prstGeom>
            <a:noFill/>
            <a:ln w="41275" cap="flat" cmpd="sng" algn="ctr">
              <a:solidFill>
                <a:schemeClr val="bg1">
                  <a:lumMod val="65000"/>
                </a:schemeClr>
              </a:solidFill>
              <a:prstDash val="solid"/>
              <a:miter lim="800000"/>
            </a:ln>
            <a:effectLst/>
          </p:spPr>
        </p:cxnSp>
        <p:sp>
          <p:nvSpPr>
            <p:cNvPr id="40" name="矩形 39">
              <a:extLst>
                <a:ext uri="{FF2B5EF4-FFF2-40B4-BE49-F238E27FC236}">
                  <a16:creationId xmlns:a16="http://schemas.microsoft.com/office/drawing/2014/main" id="{A5566D7A-8FE2-7AD9-CD04-88AAC9BD6BC5}"/>
                </a:ext>
              </a:extLst>
            </p:cNvPr>
            <p:cNvSpPr/>
            <p:nvPr/>
          </p:nvSpPr>
          <p:spPr>
            <a:xfrm>
              <a:off x="3019101" y="4076609"/>
              <a:ext cx="1386097" cy="2407051"/>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1" name="文本框 40">
              <a:extLst>
                <a:ext uri="{FF2B5EF4-FFF2-40B4-BE49-F238E27FC236}">
                  <a16:creationId xmlns:a16="http://schemas.microsoft.com/office/drawing/2014/main" id="{6D86A0E3-4C68-124B-DE27-4352842A5B40}"/>
                </a:ext>
              </a:extLst>
            </p:cNvPr>
            <p:cNvSpPr txBox="1"/>
            <p:nvPr/>
          </p:nvSpPr>
          <p:spPr>
            <a:xfrm>
              <a:off x="2994855" y="4016395"/>
              <a:ext cx="1538048" cy="24622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PARDISO</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developed by </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Schenk</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 et al</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lang="en-US" altLang="zh-CN" sz="1400" b="0" i="0" dirty="0">
                  <a:solidFill>
                    <a:srgbClr val="1F1F1F"/>
                  </a:solidFill>
                  <a:effectLst/>
                  <a:latin typeface="Arial" panose="020B0604020202020204" pitchFamily="34" charset="0"/>
                  <a:cs typeface="Arial" panose="020B0604020202020204" pitchFamily="34" charset="0"/>
                </a:rPr>
                <a:t>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It uses a combination of left- and right-looking Level-3 BLAS to exploit parallelism.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(FGCS01)</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42" name="组合 41">
            <a:extLst>
              <a:ext uri="{FF2B5EF4-FFF2-40B4-BE49-F238E27FC236}">
                <a16:creationId xmlns:a16="http://schemas.microsoft.com/office/drawing/2014/main" id="{BCA006C4-1F8F-EAF4-ECF4-86B4F2BE974C}"/>
              </a:ext>
            </a:extLst>
          </p:cNvPr>
          <p:cNvGrpSpPr/>
          <p:nvPr/>
        </p:nvGrpSpPr>
        <p:grpSpPr>
          <a:xfrm>
            <a:off x="64602" y="836230"/>
            <a:ext cx="2169711" cy="2613137"/>
            <a:chOff x="3058618" y="792000"/>
            <a:chExt cx="2169711" cy="2613137"/>
          </a:xfrm>
        </p:grpSpPr>
        <p:cxnSp>
          <p:nvCxnSpPr>
            <p:cNvPr id="43" name="连接符: 肘形 133">
              <a:extLst>
                <a:ext uri="{FF2B5EF4-FFF2-40B4-BE49-F238E27FC236}">
                  <a16:creationId xmlns:a16="http://schemas.microsoft.com/office/drawing/2014/main" id="{2FF05AA5-6E84-2808-6F0E-48544E5B8FE1}"/>
                </a:ext>
              </a:extLst>
            </p:cNvPr>
            <p:cNvCxnSpPr>
              <a:cxnSpLocks/>
            </p:cNvCxnSpPr>
            <p:nvPr/>
          </p:nvCxnSpPr>
          <p:spPr>
            <a:xfrm rot="16200000" flipH="1">
              <a:off x="4390575" y="2690515"/>
              <a:ext cx="656264" cy="95530"/>
            </a:xfrm>
            <a:prstGeom prst="bentConnector3">
              <a:avLst>
                <a:gd name="adj1" fmla="val 65700"/>
              </a:avLst>
            </a:prstGeom>
            <a:noFill/>
            <a:ln w="41275" cap="flat" cmpd="sng" algn="ctr">
              <a:solidFill>
                <a:schemeClr val="bg1">
                  <a:lumMod val="65000"/>
                </a:schemeClr>
              </a:solidFill>
              <a:prstDash val="solid"/>
              <a:miter lim="800000"/>
            </a:ln>
            <a:effectLst/>
          </p:spPr>
        </p:cxnSp>
        <p:sp>
          <p:nvSpPr>
            <p:cNvPr id="44" name="矩形 43">
              <a:extLst>
                <a:ext uri="{FF2B5EF4-FFF2-40B4-BE49-F238E27FC236}">
                  <a16:creationId xmlns:a16="http://schemas.microsoft.com/office/drawing/2014/main" id="{B955D9BC-C9E7-B03B-7153-CAE3D6534DEB}"/>
                </a:ext>
              </a:extLst>
            </p:cNvPr>
            <p:cNvSpPr/>
            <p:nvPr/>
          </p:nvSpPr>
          <p:spPr>
            <a:xfrm>
              <a:off x="3058618" y="792000"/>
              <a:ext cx="2104312" cy="1618148"/>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5" name="文本框 44">
              <a:extLst>
                <a:ext uri="{FF2B5EF4-FFF2-40B4-BE49-F238E27FC236}">
                  <a16:creationId xmlns:a16="http://schemas.microsoft.com/office/drawing/2014/main" id="{D76BC28C-25F5-4E25-B2DC-53E21617182E}"/>
                </a:ext>
              </a:extLst>
            </p:cNvPr>
            <p:cNvSpPr txBox="1"/>
            <p:nvPr/>
          </p:nvSpPr>
          <p:spPr>
            <a:xfrm>
              <a:off x="3064449" y="812591"/>
              <a:ext cx="2151107" cy="1600438"/>
            </a:xfrm>
            <a:prstGeom prst="rect">
              <a:avLst/>
            </a:prstGeom>
            <a:noFill/>
          </p:spPr>
          <p:txBody>
            <a:bodyPr wrap="square" rtlCol="0">
              <a:spAutoFit/>
            </a:bodyPr>
            <a:lstStyle/>
            <a:p>
              <a:pPr algn="just" defTabSz="914400"/>
              <a:r>
                <a:rPr lang="en-US" altLang="zh-CN" sz="140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MUMPS</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 distributed direct solver using the multifrontal method. It was developed by </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Patrick </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and</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 Duff et al</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(PARA00)</a:t>
              </a:r>
              <a:endParaRPr lang="zh-CN" altLang="en-US" sz="140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46" name="组合 45">
              <a:extLst>
                <a:ext uri="{FF2B5EF4-FFF2-40B4-BE49-F238E27FC236}">
                  <a16:creationId xmlns:a16="http://schemas.microsoft.com/office/drawing/2014/main" id="{B0448746-6CC5-7376-D4CF-9849BB5C3262}"/>
                </a:ext>
              </a:extLst>
            </p:cNvPr>
            <p:cNvGrpSpPr/>
            <p:nvPr/>
          </p:nvGrpSpPr>
          <p:grpSpPr>
            <a:xfrm>
              <a:off x="4348421" y="3066412"/>
              <a:ext cx="879908" cy="338725"/>
              <a:chOff x="4348421" y="3066412"/>
              <a:chExt cx="879908" cy="338725"/>
            </a:xfrm>
          </p:grpSpPr>
          <p:sp>
            <p:nvSpPr>
              <p:cNvPr id="47" name="椭圆 46">
                <a:extLst>
                  <a:ext uri="{FF2B5EF4-FFF2-40B4-BE49-F238E27FC236}">
                    <a16:creationId xmlns:a16="http://schemas.microsoft.com/office/drawing/2014/main" id="{3AC8A585-6D9D-D865-314A-F0FDEA6695E4}"/>
                  </a:ext>
                </a:extLst>
              </p:cNvPr>
              <p:cNvSpPr>
                <a:spLocks noChangeAspect="1"/>
              </p:cNvSpPr>
              <p:nvPr/>
            </p:nvSpPr>
            <p:spPr>
              <a:xfrm>
                <a:off x="4603548" y="3066412"/>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文本框 47">
                <a:extLst>
                  <a:ext uri="{FF2B5EF4-FFF2-40B4-BE49-F238E27FC236}">
                    <a16:creationId xmlns:a16="http://schemas.microsoft.com/office/drawing/2014/main" id="{BAA479A4-4895-F284-FC1F-A6DA872AA476}"/>
                  </a:ext>
                </a:extLst>
              </p:cNvPr>
              <p:cNvSpPr txBox="1"/>
              <p:nvPr/>
            </p:nvSpPr>
            <p:spPr>
              <a:xfrm>
                <a:off x="4348421" y="3096822"/>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2001</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49" name="文本框 48">
            <a:extLst>
              <a:ext uri="{FF2B5EF4-FFF2-40B4-BE49-F238E27FC236}">
                <a16:creationId xmlns:a16="http://schemas.microsoft.com/office/drawing/2014/main" id="{31583901-24A7-6085-F28F-93F3ABA08D81}"/>
              </a:ext>
            </a:extLst>
          </p:cNvPr>
          <p:cNvSpPr txBox="1"/>
          <p:nvPr/>
        </p:nvSpPr>
        <p:spPr>
          <a:xfrm>
            <a:off x="3925640" y="3121223"/>
            <a:ext cx="1001073" cy="307777"/>
          </a:xfrm>
          <a:prstGeom prst="rect">
            <a:avLst/>
          </a:prstGeom>
          <a:noFill/>
        </p:spPr>
        <p:txBody>
          <a:bodyPr wrap="square" rtlCol="0">
            <a:spAutoFit/>
          </a:bodyPr>
          <a:lstStyle/>
          <a:p>
            <a:pPr algn="ctr"/>
            <a:r>
              <a:rPr lang="en-US" altLang="zh-CN" sz="1400" b="1" dirty="0">
                <a:solidFill>
                  <a:prstClr val="black"/>
                </a:solidFill>
                <a:latin typeface="+mn-lt"/>
                <a:ea typeface="微软雅黑" panose="020B0503020204020204" pitchFamily="34" charset="-122"/>
              </a:rPr>
              <a:t>2010</a:t>
            </a:r>
            <a:endParaRPr lang="zh-CN" altLang="en-US" sz="1400" b="1" dirty="0">
              <a:solidFill>
                <a:prstClr val="black"/>
              </a:solidFill>
              <a:latin typeface="+mn-lt"/>
              <a:ea typeface="微软雅黑" panose="020B0503020204020204" pitchFamily="34" charset="-122"/>
            </a:endParaRPr>
          </a:p>
        </p:txBody>
      </p:sp>
      <p:grpSp>
        <p:nvGrpSpPr>
          <p:cNvPr id="50" name="组合 49">
            <a:extLst>
              <a:ext uri="{FF2B5EF4-FFF2-40B4-BE49-F238E27FC236}">
                <a16:creationId xmlns:a16="http://schemas.microsoft.com/office/drawing/2014/main" id="{6DCD2243-CE45-A853-D456-3E4BBFE1645C}"/>
              </a:ext>
            </a:extLst>
          </p:cNvPr>
          <p:cNvGrpSpPr/>
          <p:nvPr/>
        </p:nvGrpSpPr>
        <p:grpSpPr>
          <a:xfrm>
            <a:off x="4964807" y="3088641"/>
            <a:ext cx="1485922" cy="3486758"/>
            <a:chOff x="8004904" y="3067200"/>
            <a:chExt cx="1485922" cy="3486758"/>
          </a:xfrm>
        </p:grpSpPr>
        <p:sp>
          <p:nvSpPr>
            <p:cNvPr id="51" name="矩形 50">
              <a:extLst>
                <a:ext uri="{FF2B5EF4-FFF2-40B4-BE49-F238E27FC236}">
                  <a16:creationId xmlns:a16="http://schemas.microsoft.com/office/drawing/2014/main" id="{7560588F-0394-25EF-DD3D-06888BABFD5D}"/>
                </a:ext>
              </a:extLst>
            </p:cNvPr>
            <p:cNvSpPr/>
            <p:nvPr/>
          </p:nvSpPr>
          <p:spPr>
            <a:xfrm>
              <a:off x="8040240" y="4097849"/>
              <a:ext cx="897182" cy="2402062"/>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2" name="文本框 51">
              <a:extLst>
                <a:ext uri="{FF2B5EF4-FFF2-40B4-BE49-F238E27FC236}">
                  <a16:creationId xmlns:a16="http://schemas.microsoft.com/office/drawing/2014/main" id="{2F5F3A4B-9F98-43A2-E094-4534D416AA11}"/>
                </a:ext>
              </a:extLst>
            </p:cNvPr>
            <p:cNvSpPr txBox="1"/>
            <p:nvPr/>
          </p:nvSpPr>
          <p:spPr>
            <a:xfrm>
              <a:off x="8004904" y="4091745"/>
              <a:ext cx="936531" cy="2462213"/>
            </a:xfrm>
            <a:prstGeom prst="rect">
              <a:avLst/>
            </a:prstGeom>
            <a:noFill/>
          </p:spPr>
          <p:txBody>
            <a:bodyPr wrap="square" rtlCol="0">
              <a:spAutoFit/>
            </a:bodyPr>
            <a:lstStyle/>
            <a:p>
              <a:r>
                <a:rPr lang="en-US"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GLU</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 sparse direct solver on GPU developed by </a:t>
              </a:r>
              <a:r>
                <a:rPr lang="en-US" altLang="zh-CN" sz="1400" b="1" kern="0" spc="150" dirty="0">
                  <a:latin typeface="Arial" panose="020B0604020202020204" pitchFamily="34" charset="0"/>
                  <a:ea typeface="微软雅黑" panose="020B0503020204020204" pitchFamily="34" charset="-122"/>
                  <a:cs typeface="Arial" panose="020B0604020202020204" pitchFamily="34" charset="0"/>
                </a:rPr>
                <a:t>Tan et al</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(D&amp;T20)</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53" name="组合 52">
              <a:extLst>
                <a:ext uri="{FF2B5EF4-FFF2-40B4-BE49-F238E27FC236}">
                  <a16:creationId xmlns:a16="http://schemas.microsoft.com/office/drawing/2014/main" id="{9314FD51-6124-E553-1031-F6241F8ED2D6}"/>
                </a:ext>
              </a:extLst>
            </p:cNvPr>
            <p:cNvGrpSpPr/>
            <p:nvPr/>
          </p:nvGrpSpPr>
          <p:grpSpPr>
            <a:xfrm>
              <a:off x="8610918" y="3067200"/>
              <a:ext cx="879908" cy="338725"/>
              <a:chOff x="8610918" y="3067200"/>
              <a:chExt cx="879908" cy="338725"/>
            </a:xfrm>
          </p:grpSpPr>
          <p:sp>
            <p:nvSpPr>
              <p:cNvPr id="55" name="椭圆 54">
                <a:extLst>
                  <a:ext uri="{FF2B5EF4-FFF2-40B4-BE49-F238E27FC236}">
                    <a16:creationId xmlns:a16="http://schemas.microsoft.com/office/drawing/2014/main" id="{DB828397-D3E1-7AB7-BC29-2FED37321A67}"/>
                  </a:ext>
                </a:extLst>
              </p:cNvPr>
              <p:cNvSpPr>
                <a:spLocks noChangeAspect="1"/>
              </p:cNvSpPr>
              <p:nvPr/>
            </p:nvSpPr>
            <p:spPr>
              <a:xfrm>
                <a:off x="8870712" y="3067200"/>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6" name="文本框 55">
                <a:extLst>
                  <a:ext uri="{FF2B5EF4-FFF2-40B4-BE49-F238E27FC236}">
                    <a16:creationId xmlns:a16="http://schemas.microsoft.com/office/drawing/2014/main" id="{CBADFD71-40B4-9103-E0BC-16CB6A6F45D3}"/>
                  </a:ext>
                </a:extLst>
              </p:cNvPr>
              <p:cNvSpPr txBox="1"/>
              <p:nvPr/>
            </p:nvSpPr>
            <p:spPr>
              <a:xfrm>
                <a:off x="8610918" y="3128814"/>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2015</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cxnSp>
          <p:nvCxnSpPr>
            <p:cNvPr id="54" name="连接符: 肘形 98">
              <a:extLst>
                <a:ext uri="{FF2B5EF4-FFF2-40B4-BE49-F238E27FC236}">
                  <a16:creationId xmlns:a16="http://schemas.microsoft.com/office/drawing/2014/main" id="{3D1155FD-CC43-F475-B676-7D37FB9F0914}"/>
                </a:ext>
              </a:extLst>
            </p:cNvPr>
            <p:cNvCxnSpPr>
              <a:cxnSpLocks/>
              <a:stCxn id="52" idx="0"/>
              <a:endCxn id="55" idx="4"/>
            </p:cNvCxnSpPr>
            <p:nvPr/>
          </p:nvCxnSpPr>
          <p:spPr>
            <a:xfrm rot="5400000" flipH="1" flipV="1">
              <a:off x="8413712" y="3465383"/>
              <a:ext cx="685820" cy="566905"/>
            </a:xfrm>
            <a:prstGeom prst="bentConnector3">
              <a:avLst>
                <a:gd name="adj1" fmla="val 24075"/>
              </a:avLst>
            </a:prstGeom>
            <a:noFill/>
            <a:ln w="41275" cap="flat" cmpd="sng" algn="ctr">
              <a:solidFill>
                <a:schemeClr val="bg1">
                  <a:lumMod val="65000"/>
                </a:schemeClr>
              </a:solidFill>
              <a:prstDash val="solid"/>
              <a:miter lim="800000"/>
            </a:ln>
            <a:effectLst/>
          </p:spPr>
        </p:cxnSp>
      </p:grpSp>
      <p:grpSp>
        <p:nvGrpSpPr>
          <p:cNvPr id="72" name="组合 71">
            <a:extLst>
              <a:ext uri="{FF2B5EF4-FFF2-40B4-BE49-F238E27FC236}">
                <a16:creationId xmlns:a16="http://schemas.microsoft.com/office/drawing/2014/main" id="{632F744E-14A3-C165-56BE-ACAB579AD0D3}"/>
              </a:ext>
            </a:extLst>
          </p:cNvPr>
          <p:cNvGrpSpPr/>
          <p:nvPr/>
        </p:nvGrpSpPr>
        <p:grpSpPr>
          <a:xfrm>
            <a:off x="2205865" y="1708880"/>
            <a:ext cx="4958770" cy="1728831"/>
            <a:chOff x="5198564" y="2034104"/>
            <a:chExt cx="4958770" cy="1728831"/>
          </a:xfrm>
        </p:grpSpPr>
        <p:grpSp>
          <p:nvGrpSpPr>
            <p:cNvPr id="73" name="组合 72">
              <a:extLst>
                <a:ext uri="{FF2B5EF4-FFF2-40B4-BE49-F238E27FC236}">
                  <a16:creationId xmlns:a16="http://schemas.microsoft.com/office/drawing/2014/main" id="{E463DDA4-9082-045B-548A-895B67BF745B}"/>
                </a:ext>
              </a:extLst>
            </p:cNvPr>
            <p:cNvGrpSpPr/>
            <p:nvPr/>
          </p:nvGrpSpPr>
          <p:grpSpPr>
            <a:xfrm>
              <a:off x="9277426" y="3424210"/>
              <a:ext cx="879908" cy="338725"/>
              <a:chOff x="9277426" y="3424210"/>
              <a:chExt cx="879908" cy="338725"/>
            </a:xfrm>
          </p:grpSpPr>
          <p:sp>
            <p:nvSpPr>
              <p:cNvPr id="77" name="椭圆 76">
                <a:extLst>
                  <a:ext uri="{FF2B5EF4-FFF2-40B4-BE49-F238E27FC236}">
                    <a16:creationId xmlns:a16="http://schemas.microsoft.com/office/drawing/2014/main" id="{6B0CA550-BC12-B6CC-CA5E-8BF759EA59E8}"/>
                  </a:ext>
                </a:extLst>
              </p:cNvPr>
              <p:cNvSpPr>
                <a:spLocks noChangeAspect="1"/>
              </p:cNvSpPr>
              <p:nvPr/>
            </p:nvSpPr>
            <p:spPr>
              <a:xfrm>
                <a:off x="9540705" y="3424210"/>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8" name="文本框 77">
                <a:extLst>
                  <a:ext uri="{FF2B5EF4-FFF2-40B4-BE49-F238E27FC236}">
                    <a16:creationId xmlns:a16="http://schemas.microsoft.com/office/drawing/2014/main" id="{CC1332BB-0D85-0D0B-A403-7A603A3FBF44}"/>
                  </a:ext>
                </a:extLst>
              </p:cNvPr>
              <p:cNvSpPr txBox="1"/>
              <p:nvPr/>
            </p:nvSpPr>
            <p:spPr>
              <a:xfrm>
                <a:off x="9277426" y="3480476"/>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2019</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74" name="文本框 73">
              <a:extLst>
                <a:ext uri="{FF2B5EF4-FFF2-40B4-BE49-F238E27FC236}">
                  <a16:creationId xmlns:a16="http://schemas.microsoft.com/office/drawing/2014/main" id="{B6BF37BF-6AE7-F0D3-9D68-0820B30F718A}"/>
                </a:ext>
              </a:extLst>
            </p:cNvPr>
            <p:cNvSpPr txBox="1"/>
            <p:nvPr/>
          </p:nvSpPr>
          <p:spPr>
            <a:xfrm>
              <a:off x="5198564" y="2034104"/>
              <a:ext cx="3516042" cy="738664"/>
            </a:xfrm>
            <a:prstGeom prst="rect">
              <a:avLst/>
            </a:prstGeom>
            <a:solidFill>
              <a:schemeClr val="bg1">
                <a:lumMod val="85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150" normalizeH="0" baseline="0" noProof="0" dirty="0" err="1">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SuperLU_DIST</a:t>
              </a: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has been continuously updated and added versions for GPU.(JPDC19)</a:t>
              </a:r>
              <a:endParaRPr kumimoji="0" lang="zh-CN" altLang="en-US"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75" name="直接连接符 173">
              <a:extLst>
                <a:ext uri="{FF2B5EF4-FFF2-40B4-BE49-F238E27FC236}">
                  <a16:creationId xmlns:a16="http://schemas.microsoft.com/office/drawing/2014/main" id="{B89E5D37-5772-964E-D55D-5B0D022ED3DA}"/>
                </a:ext>
              </a:extLst>
            </p:cNvPr>
            <p:cNvCxnSpPr>
              <a:cxnSpLocks/>
            </p:cNvCxnSpPr>
            <p:nvPr/>
          </p:nvCxnSpPr>
          <p:spPr>
            <a:xfrm flipV="1">
              <a:off x="9707737" y="3178160"/>
              <a:ext cx="0" cy="247070"/>
            </a:xfrm>
            <a:prstGeom prst="line">
              <a:avLst/>
            </a:prstGeom>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85">
              <a:extLst>
                <a:ext uri="{FF2B5EF4-FFF2-40B4-BE49-F238E27FC236}">
                  <a16:creationId xmlns:a16="http://schemas.microsoft.com/office/drawing/2014/main" id="{1E5F9A0E-C175-B804-AC52-CDB86B3BF0D7}"/>
                </a:ext>
              </a:extLst>
            </p:cNvPr>
            <p:cNvCxnSpPr>
              <a:cxnSpLocks/>
            </p:cNvCxnSpPr>
            <p:nvPr/>
          </p:nvCxnSpPr>
          <p:spPr>
            <a:xfrm>
              <a:off x="6714713" y="3181757"/>
              <a:ext cx="3002667" cy="0"/>
            </a:xfrm>
            <a:prstGeom prst="line">
              <a:avLst/>
            </a:prstGeom>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1" name="组合 110">
            <a:extLst>
              <a:ext uri="{FF2B5EF4-FFF2-40B4-BE49-F238E27FC236}">
                <a16:creationId xmlns:a16="http://schemas.microsoft.com/office/drawing/2014/main" id="{3513D6C8-3D8F-2233-24EA-3B1C570B183B}"/>
              </a:ext>
            </a:extLst>
          </p:cNvPr>
          <p:cNvGrpSpPr/>
          <p:nvPr/>
        </p:nvGrpSpPr>
        <p:grpSpPr>
          <a:xfrm>
            <a:off x="3779912" y="3109025"/>
            <a:ext cx="2000260" cy="3430260"/>
            <a:chOff x="3779912" y="3111506"/>
            <a:chExt cx="2000260" cy="3427770"/>
          </a:xfrm>
        </p:grpSpPr>
        <p:grpSp>
          <p:nvGrpSpPr>
            <p:cNvPr id="109" name="组合 108">
              <a:extLst>
                <a:ext uri="{FF2B5EF4-FFF2-40B4-BE49-F238E27FC236}">
                  <a16:creationId xmlns:a16="http://schemas.microsoft.com/office/drawing/2014/main" id="{18B9DDD1-D9EA-1DEF-C621-8199A3569C16}"/>
                </a:ext>
              </a:extLst>
            </p:cNvPr>
            <p:cNvGrpSpPr/>
            <p:nvPr/>
          </p:nvGrpSpPr>
          <p:grpSpPr>
            <a:xfrm>
              <a:off x="4399867" y="3111506"/>
              <a:ext cx="1380305" cy="1002423"/>
              <a:chOff x="4399867" y="3111506"/>
              <a:chExt cx="1380305" cy="1002423"/>
            </a:xfrm>
          </p:grpSpPr>
          <p:sp>
            <p:nvSpPr>
              <p:cNvPr id="98" name="椭圆 97">
                <a:extLst>
                  <a:ext uri="{FF2B5EF4-FFF2-40B4-BE49-F238E27FC236}">
                    <a16:creationId xmlns:a16="http://schemas.microsoft.com/office/drawing/2014/main" id="{9B66D6AA-06C0-FC8C-8C6E-1D5B4FE7151E}"/>
                  </a:ext>
                </a:extLst>
              </p:cNvPr>
              <p:cNvSpPr>
                <a:spLocks noChangeAspect="1"/>
              </p:cNvSpPr>
              <p:nvPr/>
            </p:nvSpPr>
            <p:spPr>
              <a:xfrm>
                <a:off x="5174556" y="3111506"/>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75BF97AA-A87D-EA76-75C5-859439440543}"/>
                  </a:ext>
                </a:extLst>
              </p:cNvPr>
              <p:cNvSpPr txBox="1"/>
              <p:nvPr/>
            </p:nvSpPr>
            <p:spPr>
              <a:xfrm>
                <a:off x="4900264" y="3151411"/>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2013</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100" name="连接符: 肘形 98">
                <a:extLst>
                  <a:ext uri="{FF2B5EF4-FFF2-40B4-BE49-F238E27FC236}">
                    <a16:creationId xmlns:a16="http://schemas.microsoft.com/office/drawing/2014/main" id="{8AAAA003-B30D-0A3A-25F0-8A7112F35767}"/>
                  </a:ext>
                </a:extLst>
              </p:cNvPr>
              <p:cNvCxnSpPr>
                <a:cxnSpLocks/>
                <a:stCxn id="98" idx="4"/>
                <a:endCxn id="102" idx="0"/>
              </p:cNvCxnSpPr>
              <p:nvPr/>
            </p:nvCxnSpPr>
            <p:spPr>
              <a:xfrm rot="5400000">
                <a:off x="4540044" y="3310054"/>
                <a:ext cx="663698" cy="944052"/>
              </a:xfrm>
              <a:prstGeom prst="bentConnector3">
                <a:avLst>
                  <a:gd name="adj1" fmla="val 54462"/>
                </a:avLst>
              </a:prstGeom>
              <a:noFill/>
              <a:ln w="41275" cap="flat" cmpd="sng" algn="ctr">
                <a:solidFill>
                  <a:schemeClr val="bg1">
                    <a:lumMod val="65000"/>
                  </a:schemeClr>
                </a:solidFill>
                <a:prstDash val="solid"/>
                <a:miter lim="800000"/>
              </a:ln>
              <a:effectLst/>
            </p:spPr>
          </p:cxnSp>
        </p:grpSp>
        <p:grpSp>
          <p:nvGrpSpPr>
            <p:cNvPr id="110" name="组合 109">
              <a:extLst>
                <a:ext uri="{FF2B5EF4-FFF2-40B4-BE49-F238E27FC236}">
                  <a16:creationId xmlns:a16="http://schemas.microsoft.com/office/drawing/2014/main" id="{64634DE1-BB67-2C15-5842-3D22290F772B}"/>
                </a:ext>
              </a:extLst>
            </p:cNvPr>
            <p:cNvGrpSpPr/>
            <p:nvPr/>
          </p:nvGrpSpPr>
          <p:grpSpPr>
            <a:xfrm>
              <a:off x="3779912" y="4078850"/>
              <a:ext cx="1319211" cy="2460426"/>
              <a:chOff x="3779912" y="4078850"/>
              <a:chExt cx="1319211" cy="2460426"/>
            </a:xfrm>
          </p:grpSpPr>
          <p:sp>
            <p:nvSpPr>
              <p:cNvPr id="102" name="矩形 101">
                <a:extLst>
                  <a:ext uri="{FF2B5EF4-FFF2-40B4-BE49-F238E27FC236}">
                    <a16:creationId xmlns:a16="http://schemas.microsoft.com/office/drawing/2014/main" id="{861D1A7E-A6E5-9E10-592D-1508DFD3A658}"/>
                  </a:ext>
                </a:extLst>
              </p:cNvPr>
              <p:cNvSpPr/>
              <p:nvPr/>
            </p:nvSpPr>
            <p:spPr>
              <a:xfrm>
                <a:off x="3817714" y="4113929"/>
                <a:ext cx="1164305" cy="2408615"/>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6" name="文本框 105">
                <a:extLst>
                  <a:ext uri="{FF2B5EF4-FFF2-40B4-BE49-F238E27FC236}">
                    <a16:creationId xmlns:a16="http://schemas.microsoft.com/office/drawing/2014/main" id="{7866D5CB-6A28-446E-F19D-4E584574B92A}"/>
                  </a:ext>
                </a:extLst>
              </p:cNvPr>
              <p:cNvSpPr txBox="1"/>
              <p:nvPr/>
            </p:nvSpPr>
            <p:spPr>
              <a:xfrm>
                <a:off x="3779912" y="4078850"/>
                <a:ext cx="1319211" cy="2460426"/>
              </a:xfrm>
              <a:prstGeom prst="rect">
                <a:avLst/>
              </a:prstGeom>
              <a:noFill/>
            </p:spPr>
            <p:txBody>
              <a:bodyPr wrap="square" rtlCol="0">
                <a:spAutoFit/>
              </a:bodyPr>
              <a:lstStyle/>
              <a:p>
                <a:r>
                  <a:rPr lang="en"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NICSLU</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 sparse</a:t>
                </a:r>
                <a:r>
                  <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solver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using level-set and </a:t>
                </a:r>
                <a:r>
                  <a:rPr lang="en-US" altLang="zh-CN" sz="1400" kern="0" spc="150" dirty="0" err="1">
                    <a:solidFill>
                      <a:prstClr val="black"/>
                    </a:solidFill>
                    <a:latin typeface="Arial" panose="020B0604020202020204" pitchFamily="34" charset="0"/>
                    <a:ea typeface="微软雅黑" panose="020B0503020204020204" pitchFamily="34" charset="-122"/>
                    <a:cs typeface="Arial" panose="020B0604020202020204" pitchFamily="34" charset="0"/>
                  </a:rPr>
                  <a:t>supernode</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Developed by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Chen</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and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Wang et al</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(TCAD13)</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24" name="组合 123">
            <a:extLst>
              <a:ext uri="{FF2B5EF4-FFF2-40B4-BE49-F238E27FC236}">
                <a16:creationId xmlns:a16="http://schemas.microsoft.com/office/drawing/2014/main" id="{8613C3D1-2878-16E4-E0AA-7CDE12489F71}"/>
              </a:ext>
            </a:extLst>
          </p:cNvPr>
          <p:cNvGrpSpPr/>
          <p:nvPr/>
        </p:nvGrpSpPr>
        <p:grpSpPr>
          <a:xfrm>
            <a:off x="5884883" y="3110211"/>
            <a:ext cx="2655331" cy="3455859"/>
            <a:chOff x="3075006" y="3093872"/>
            <a:chExt cx="2655331" cy="3507805"/>
          </a:xfrm>
        </p:grpSpPr>
        <p:grpSp>
          <p:nvGrpSpPr>
            <p:cNvPr id="125" name="组合 124">
              <a:extLst>
                <a:ext uri="{FF2B5EF4-FFF2-40B4-BE49-F238E27FC236}">
                  <a16:creationId xmlns:a16="http://schemas.microsoft.com/office/drawing/2014/main" id="{B9124C7C-7A21-D606-3414-837F1671D802}"/>
                </a:ext>
              </a:extLst>
            </p:cNvPr>
            <p:cNvGrpSpPr/>
            <p:nvPr/>
          </p:nvGrpSpPr>
          <p:grpSpPr>
            <a:xfrm>
              <a:off x="3611852" y="3093872"/>
              <a:ext cx="2118485" cy="1024456"/>
              <a:chOff x="3611852" y="3093872"/>
              <a:chExt cx="2118485" cy="1024456"/>
            </a:xfrm>
          </p:grpSpPr>
          <p:sp>
            <p:nvSpPr>
              <p:cNvPr id="129" name="椭圆 128">
                <a:extLst>
                  <a:ext uri="{FF2B5EF4-FFF2-40B4-BE49-F238E27FC236}">
                    <a16:creationId xmlns:a16="http://schemas.microsoft.com/office/drawing/2014/main" id="{EDE3779F-0B00-4953-AFF6-821EF255AF8E}"/>
                  </a:ext>
                </a:extLst>
              </p:cNvPr>
              <p:cNvSpPr>
                <a:spLocks noChangeAspect="1"/>
              </p:cNvSpPr>
              <p:nvPr/>
            </p:nvSpPr>
            <p:spPr>
              <a:xfrm>
                <a:off x="5091900" y="3093872"/>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0" name="文本框 129">
                <a:extLst>
                  <a:ext uri="{FF2B5EF4-FFF2-40B4-BE49-F238E27FC236}">
                    <a16:creationId xmlns:a16="http://schemas.microsoft.com/office/drawing/2014/main" id="{F48C1865-6A78-5833-CD65-EECE7882F5B0}"/>
                  </a:ext>
                </a:extLst>
              </p:cNvPr>
              <p:cNvSpPr txBox="1"/>
              <p:nvPr/>
            </p:nvSpPr>
            <p:spPr>
              <a:xfrm>
                <a:off x="4850429" y="3142482"/>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2021</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131" name="连接符: 肘形 98">
                <a:extLst>
                  <a:ext uri="{FF2B5EF4-FFF2-40B4-BE49-F238E27FC236}">
                    <a16:creationId xmlns:a16="http://schemas.microsoft.com/office/drawing/2014/main" id="{1BB7FBD0-E943-764F-A530-12C3DC6CD25F}"/>
                  </a:ext>
                </a:extLst>
              </p:cNvPr>
              <p:cNvCxnSpPr>
                <a:cxnSpLocks/>
                <a:stCxn id="129" idx="4"/>
                <a:endCxn id="127" idx="0"/>
              </p:cNvCxnSpPr>
              <p:nvPr/>
            </p:nvCxnSpPr>
            <p:spPr>
              <a:xfrm rot="5400000">
                <a:off x="4093692" y="2950757"/>
                <a:ext cx="685731" cy="1649412"/>
              </a:xfrm>
              <a:prstGeom prst="bentConnector3">
                <a:avLst>
                  <a:gd name="adj1" fmla="val 38721"/>
                </a:avLst>
              </a:prstGeom>
              <a:noFill/>
              <a:ln w="41275" cap="flat" cmpd="sng" algn="ctr">
                <a:solidFill>
                  <a:schemeClr val="bg1">
                    <a:lumMod val="65000"/>
                  </a:schemeClr>
                </a:solidFill>
                <a:prstDash val="solid"/>
                <a:miter lim="800000"/>
              </a:ln>
              <a:effectLst/>
            </p:spPr>
          </p:cxnSp>
        </p:grpSp>
        <p:grpSp>
          <p:nvGrpSpPr>
            <p:cNvPr id="126" name="组合 125">
              <a:extLst>
                <a:ext uri="{FF2B5EF4-FFF2-40B4-BE49-F238E27FC236}">
                  <a16:creationId xmlns:a16="http://schemas.microsoft.com/office/drawing/2014/main" id="{26BC2ED3-E9B2-3998-EFC6-A9501CEBF60F}"/>
                </a:ext>
              </a:extLst>
            </p:cNvPr>
            <p:cNvGrpSpPr/>
            <p:nvPr/>
          </p:nvGrpSpPr>
          <p:grpSpPr>
            <a:xfrm>
              <a:off x="3075006" y="4102454"/>
              <a:ext cx="1166563" cy="2499223"/>
              <a:chOff x="3075006" y="4102454"/>
              <a:chExt cx="1166563" cy="2499223"/>
            </a:xfrm>
          </p:grpSpPr>
          <p:sp>
            <p:nvSpPr>
              <p:cNvPr id="127" name="矩形 126">
                <a:extLst>
                  <a:ext uri="{FF2B5EF4-FFF2-40B4-BE49-F238E27FC236}">
                    <a16:creationId xmlns:a16="http://schemas.microsoft.com/office/drawing/2014/main" id="{C8E5D29B-FFAA-7D24-11E6-B622F3431CCF}"/>
                  </a:ext>
                </a:extLst>
              </p:cNvPr>
              <p:cNvSpPr/>
              <p:nvPr/>
            </p:nvSpPr>
            <p:spPr>
              <a:xfrm>
                <a:off x="3112816" y="4118328"/>
                <a:ext cx="998070" cy="2437958"/>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28" name="文本框 127">
                <a:extLst>
                  <a:ext uri="{FF2B5EF4-FFF2-40B4-BE49-F238E27FC236}">
                    <a16:creationId xmlns:a16="http://schemas.microsoft.com/office/drawing/2014/main" id="{3044F809-E249-3720-4996-BA197DA4B17F}"/>
                  </a:ext>
                </a:extLst>
              </p:cNvPr>
              <p:cNvSpPr txBox="1"/>
              <p:nvPr/>
            </p:nvSpPr>
            <p:spPr>
              <a:xfrm>
                <a:off x="3075006" y="4102454"/>
                <a:ext cx="1166563" cy="2499223"/>
              </a:xfrm>
              <a:prstGeom prst="rect">
                <a:avLst/>
              </a:prstGeom>
              <a:noFill/>
            </p:spPr>
            <p:txBody>
              <a:bodyPr wrap="square" rtlCol="0">
                <a:spAutoFit/>
              </a:bodyPr>
              <a:lstStyle/>
              <a:p>
                <a:r>
                  <a:rPr lang="en"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SFLU</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developed by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SSSLab</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It</a:t>
                </a:r>
                <a:r>
                  <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uses synchronization-free strategy on GPU. (DAC21)</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39" name="组合 138">
            <a:extLst>
              <a:ext uri="{FF2B5EF4-FFF2-40B4-BE49-F238E27FC236}">
                <a16:creationId xmlns:a16="http://schemas.microsoft.com/office/drawing/2014/main" id="{95AFA08F-BCE5-F10D-4F1B-EE6A6C668501}"/>
              </a:ext>
            </a:extLst>
          </p:cNvPr>
          <p:cNvGrpSpPr/>
          <p:nvPr/>
        </p:nvGrpSpPr>
        <p:grpSpPr>
          <a:xfrm>
            <a:off x="6948264" y="3122762"/>
            <a:ext cx="2010762" cy="3403821"/>
            <a:chOff x="3857536" y="3118921"/>
            <a:chExt cx="2010762" cy="3403821"/>
          </a:xfrm>
        </p:grpSpPr>
        <p:grpSp>
          <p:nvGrpSpPr>
            <p:cNvPr id="140" name="组合 139">
              <a:extLst>
                <a:ext uri="{FF2B5EF4-FFF2-40B4-BE49-F238E27FC236}">
                  <a16:creationId xmlns:a16="http://schemas.microsoft.com/office/drawing/2014/main" id="{7EE08A3D-0169-EBBF-8958-86C67F538125}"/>
                </a:ext>
              </a:extLst>
            </p:cNvPr>
            <p:cNvGrpSpPr/>
            <p:nvPr/>
          </p:nvGrpSpPr>
          <p:grpSpPr>
            <a:xfrm>
              <a:off x="4411038" y="3118921"/>
              <a:ext cx="1457260" cy="990424"/>
              <a:chOff x="4411038" y="3118921"/>
              <a:chExt cx="1457260" cy="990424"/>
            </a:xfrm>
          </p:grpSpPr>
          <p:sp>
            <p:nvSpPr>
              <p:cNvPr id="144" name="椭圆 143">
                <a:extLst>
                  <a:ext uri="{FF2B5EF4-FFF2-40B4-BE49-F238E27FC236}">
                    <a16:creationId xmlns:a16="http://schemas.microsoft.com/office/drawing/2014/main" id="{A734E58A-E02A-B7E4-B08D-CB484C5CA1EF}"/>
                  </a:ext>
                </a:extLst>
              </p:cNvPr>
              <p:cNvSpPr>
                <a:spLocks noChangeAspect="1"/>
              </p:cNvSpPr>
              <p:nvPr/>
            </p:nvSpPr>
            <p:spPr>
              <a:xfrm>
                <a:off x="5244238" y="3118921"/>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5" name="文本框 144">
                <a:extLst>
                  <a:ext uri="{FF2B5EF4-FFF2-40B4-BE49-F238E27FC236}">
                    <a16:creationId xmlns:a16="http://schemas.microsoft.com/office/drawing/2014/main" id="{AA90D0AA-8E01-CBEA-EF2D-3263E6DFF4DA}"/>
                  </a:ext>
                </a:extLst>
              </p:cNvPr>
              <p:cNvSpPr txBox="1"/>
              <p:nvPr/>
            </p:nvSpPr>
            <p:spPr>
              <a:xfrm>
                <a:off x="4988390" y="3158194"/>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2022</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146" name="连接符: 肘形 98">
                <a:extLst>
                  <a:ext uri="{FF2B5EF4-FFF2-40B4-BE49-F238E27FC236}">
                    <a16:creationId xmlns:a16="http://schemas.microsoft.com/office/drawing/2014/main" id="{E8BA5601-4896-F763-2477-37E64D02B016}"/>
                  </a:ext>
                </a:extLst>
              </p:cNvPr>
              <p:cNvCxnSpPr>
                <a:cxnSpLocks/>
                <a:stCxn id="144" idx="4"/>
                <a:endCxn id="142" idx="0"/>
              </p:cNvCxnSpPr>
              <p:nvPr/>
            </p:nvCxnSpPr>
            <p:spPr>
              <a:xfrm rot="5400000">
                <a:off x="4586471" y="3282214"/>
                <a:ext cx="651698" cy="1002563"/>
              </a:xfrm>
              <a:prstGeom prst="bentConnector3">
                <a:avLst>
                  <a:gd name="adj1" fmla="val 50000"/>
                </a:avLst>
              </a:prstGeom>
              <a:noFill/>
              <a:ln w="41275" cap="flat" cmpd="sng" algn="ctr">
                <a:solidFill>
                  <a:schemeClr val="bg1">
                    <a:lumMod val="65000"/>
                  </a:schemeClr>
                </a:solidFill>
                <a:prstDash val="solid"/>
                <a:miter lim="800000"/>
              </a:ln>
              <a:effectLst/>
            </p:spPr>
          </p:cxnSp>
        </p:grpSp>
        <p:grpSp>
          <p:nvGrpSpPr>
            <p:cNvPr id="141" name="组合 140">
              <a:extLst>
                <a:ext uri="{FF2B5EF4-FFF2-40B4-BE49-F238E27FC236}">
                  <a16:creationId xmlns:a16="http://schemas.microsoft.com/office/drawing/2014/main" id="{4C6A0E5A-1C25-BE0D-DB22-F4872DEE451F}"/>
                </a:ext>
              </a:extLst>
            </p:cNvPr>
            <p:cNvGrpSpPr/>
            <p:nvPr/>
          </p:nvGrpSpPr>
          <p:grpSpPr>
            <a:xfrm>
              <a:off x="3857536" y="4109344"/>
              <a:ext cx="1075079" cy="2413398"/>
              <a:chOff x="3857536" y="4109344"/>
              <a:chExt cx="1075079" cy="2413398"/>
            </a:xfrm>
          </p:grpSpPr>
          <p:sp>
            <p:nvSpPr>
              <p:cNvPr id="142" name="矩形 141">
                <a:extLst>
                  <a:ext uri="{FF2B5EF4-FFF2-40B4-BE49-F238E27FC236}">
                    <a16:creationId xmlns:a16="http://schemas.microsoft.com/office/drawing/2014/main" id="{30936B06-B7C4-648A-004F-6C2E1675C640}"/>
                  </a:ext>
                </a:extLst>
              </p:cNvPr>
              <p:cNvSpPr/>
              <p:nvPr/>
            </p:nvSpPr>
            <p:spPr>
              <a:xfrm>
                <a:off x="3889557" y="4109344"/>
                <a:ext cx="1042961" cy="2413398"/>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3" name="文本框 142">
                <a:extLst>
                  <a:ext uri="{FF2B5EF4-FFF2-40B4-BE49-F238E27FC236}">
                    <a16:creationId xmlns:a16="http://schemas.microsoft.com/office/drawing/2014/main" id="{B6A50456-E28A-F94F-338E-20B406A72FAB}"/>
                  </a:ext>
                </a:extLst>
              </p:cNvPr>
              <p:cNvSpPr txBox="1"/>
              <p:nvPr/>
            </p:nvSpPr>
            <p:spPr>
              <a:xfrm>
                <a:off x="3857536" y="4145239"/>
                <a:ext cx="1075079" cy="2246769"/>
              </a:xfrm>
              <a:prstGeom prst="rect">
                <a:avLst/>
              </a:prstGeom>
              <a:noFill/>
            </p:spPr>
            <p:txBody>
              <a:bodyPr wrap="square" rtlCol="0">
                <a:spAutoFit/>
              </a:bodyPr>
              <a:lstStyle/>
              <a:p>
                <a:r>
                  <a:rPr lang="en"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FLU</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developed by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Yan et al.</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It introduces a register-level method. (DATE22)</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56" name="组合 155">
            <a:extLst>
              <a:ext uri="{FF2B5EF4-FFF2-40B4-BE49-F238E27FC236}">
                <a16:creationId xmlns:a16="http://schemas.microsoft.com/office/drawing/2014/main" id="{8C3C669C-7021-6513-60F6-4C3FD4AFCD94}"/>
              </a:ext>
            </a:extLst>
          </p:cNvPr>
          <p:cNvGrpSpPr/>
          <p:nvPr/>
        </p:nvGrpSpPr>
        <p:grpSpPr>
          <a:xfrm>
            <a:off x="8028384" y="3122700"/>
            <a:ext cx="1383964" cy="3439586"/>
            <a:chOff x="4442417" y="3118921"/>
            <a:chExt cx="1383964" cy="3439586"/>
          </a:xfrm>
        </p:grpSpPr>
        <p:grpSp>
          <p:nvGrpSpPr>
            <p:cNvPr id="157" name="组合 156">
              <a:extLst>
                <a:ext uri="{FF2B5EF4-FFF2-40B4-BE49-F238E27FC236}">
                  <a16:creationId xmlns:a16="http://schemas.microsoft.com/office/drawing/2014/main" id="{2429FC3E-3DDD-C68E-D288-1D5A128D7B33}"/>
                </a:ext>
              </a:extLst>
            </p:cNvPr>
            <p:cNvGrpSpPr/>
            <p:nvPr/>
          </p:nvGrpSpPr>
          <p:grpSpPr>
            <a:xfrm>
              <a:off x="4946473" y="3118921"/>
              <a:ext cx="879908" cy="990485"/>
              <a:chOff x="4946473" y="3118921"/>
              <a:chExt cx="879908" cy="990485"/>
            </a:xfrm>
          </p:grpSpPr>
          <p:sp>
            <p:nvSpPr>
              <p:cNvPr id="161" name="椭圆 160">
                <a:extLst>
                  <a:ext uri="{FF2B5EF4-FFF2-40B4-BE49-F238E27FC236}">
                    <a16:creationId xmlns:a16="http://schemas.microsoft.com/office/drawing/2014/main" id="{F88F38EE-1582-8451-84EE-57B3C39BDA27}"/>
                  </a:ext>
                </a:extLst>
              </p:cNvPr>
              <p:cNvSpPr>
                <a:spLocks noChangeAspect="1"/>
              </p:cNvSpPr>
              <p:nvPr/>
            </p:nvSpPr>
            <p:spPr>
              <a:xfrm>
                <a:off x="5202549" y="3118921"/>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2" name="文本框 161">
                <a:extLst>
                  <a:ext uri="{FF2B5EF4-FFF2-40B4-BE49-F238E27FC236}">
                    <a16:creationId xmlns:a16="http://schemas.microsoft.com/office/drawing/2014/main" id="{6D7CEAB4-73E5-8575-FE12-A5057B76B1F7}"/>
                  </a:ext>
                </a:extLst>
              </p:cNvPr>
              <p:cNvSpPr txBox="1"/>
              <p:nvPr/>
            </p:nvSpPr>
            <p:spPr>
              <a:xfrm>
                <a:off x="4946473" y="3161325"/>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2023</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163" name="连接符: 肘形 98">
                <a:extLst>
                  <a:ext uri="{FF2B5EF4-FFF2-40B4-BE49-F238E27FC236}">
                    <a16:creationId xmlns:a16="http://schemas.microsoft.com/office/drawing/2014/main" id="{0B1BB82E-0482-A63D-14CB-93483F35F8D1}"/>
                  </a:ext>
                </a:extLst>
              </p:cNvPr>
              <p:cNvCxnSpPr>
                <a:cxnSpLocks/>
                <a:stCxn id="161" idx="4"/>
                <a:endCxn id="159" idx="0"/>
              </p:cNvCxnSpPr>
              <p:nvPr/>
            </p:nvCxnSpPr>
            <p:spPr>
              <a:xfrm rot="5400000">
                <a:off x="4854444" y="3591938"/>
                <a:ext cx="651760" cy="383176"/>
              </a:xfrm>
              <a:prstGeom prst="bentConnector3">
                <a:avLst>
                  <a:gd name="adj1" fmla="val 50000"/>
                </a:avLst>
              </a:prstGeom>
              <a:noFill/>
              <a:ln w="41275" cap="flat" cmpd="sng" algn="ctr">
                <a:solidFill>
                  <a:schemeClr val="bg1">
                    <a:lumMod val="65000"/>
                  </a:schemeClr>
                </a:solidFill>
                <a:prstDash val="solid"/>
                <a:miter lim="800000"/>
              </a:ln>
              <a:effectLst/>
            </p:spPr>
          </p:cxnSp>
        </p:grpSp>
        <p:grpSp>
          <p:nvGrpSpPr>
            <p:cNvPr id="158" name="组合 157">
              <a:extLst>
                <a:ext uri="{FF2B5EF4-FFF2-40B4-BE49-F238E27FC236}">
                  <a16:creationId xmlns:a16="http://schemas.microsoft.com/office/drawing/2014/main" id="{03C8336D-428D-5FAA-91BD-4E1E1924E82F}"/>
                </a:ext>
              </a:extLst>
            </p:cNvPr>
            <p:cNvGrpSpPr/>
            <p:nvPr/>
          </p:nvGrpSpPr>
          <p:grpSpPr>
            <a:xfrm>
              <a:off x="4442417" y="4096294"/>
              <a:ext cx="1127452" cy="2462213"/>
              <a:chOff x="4442417" y="4096294"/>
              <a:chExt cx="1127452" cy="2462213"/>
            </a:xfrm>
          </p:grpSpPr>
          <p:sp>
            <p:nvSpPr>
              <p:cNvPr id="159" name="矩形 158">
                <a:extLst>
                  <a:ext uri="{FF2B5EF4-FFF2-40B4-BE49-F238E27FC236}">
                    <a16:creationId xmlns:a16="http://schemas.microsoft.com/office/drawing/2014/main" id="{0895C265-D085-D8AC-E98B-9E287E8ABCB4}"/>
                  </a:ext>
                </a:extLst>
              </p:cNvPr>
              <p:cNvSpPr/>
              <p:nvPr/>
            </p:nvSpPr>
            <p:spPr>
              <a:xfrm>
                <a:off x="4459489" y="4109406"/>
                <a:ext cx="1058493" cy="2408346"/>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0" name="文本框 159">
                <a:extLst>
                  <a:ext uri="{FF2B5EF4-FFF2-40B4-BE49-F238E27FC236}">
                    <a16:creationId xmlns:a16="http://schemas.microsoft.com/office/drawing/2014/main" id="{F5AFFB8A-0DF6-6D9F-FB79-21944BB995D8}"/>
                  </a:ext>
                </a:extLst>
              </p:cNvPr>
              <p:cNvSpPr txBox="1"/>
              <p:nvPr/>
            </p:nvSpPr>
            <p:spPr>
              <a:xfrm>
                <a:off x="4442417" y="4096294"/>
                <a:ext cx="1127452" cy="2462213"/>
              </a:xfrm>
              <a:prstGeom prst="rect">
                <a:avLst/>
              </a:prstGeom>
              <a:noFill/>
            </p:spPr>
            <p:txBody>
              <a:bodyPr wrap="square" rtlCol="0">
                <a:spAutoFit/>
              </a:bodyPr>
              <a:lstStyle/>
              <a:p>
                <a:r>
                  <a:rPr lang="en"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DALU</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developed by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SSSLab</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It</a:t>
                </a:r>
                <a:r>
                  <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proposed </a:t>
                </a:r>
                <a:r>
                  <a:rPr lang="zh-CN" altLang="en-US" sz="1400" dirty="0"/>
                  <a:t>a </a:t>
                </a:r>
                <a:r>
                  <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density-aware adaptive </a:t>
                </a:r>
                <a:r>
                  <a:rPr lang="en-US" altLang="zh-CN" sz="1400" dirty="0"/>
                  <a:t>method</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(DAC23)</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cxnSp>
        <p:nvCxnSpPr>
          <p:cNvPr id="184" name="连接符: 肘形 133">
            <a:extLst>
              <a:ext uri="{FF2B5EF4-FFF2-40B4-BE49-F238E27FC236}">
                <a16:creationId xmlns:a16="http://schemas.microsoft.com/office/drawing/2014/main" id="{82537248-8930-7D91-2D7B-CB658998902E}"/>
              </a:ext>
            </a:extLst>
          </p:cNvPr>
          <p:cNvCxnSpPr>
            <a:cxnSpLocks/>
          </p:cNvCxnSpPr>
          <p:nvPr/>
        </p:nvCxnSpPr>
        <p:spPr>
          <a:xfrm rot="16200000" flipH="1">
            <a:off x="8395844" y="2553649"/>
            <a:ext cx="669833" cy="462198"/>
          </a:xfrm>
          <a:prstGeom prst="bentConnector3">
            <a:avLst>
              <a:gd name="adj1" fmla="val 50000"/>
            </a:avLst>
          </a:prstGeom>
          <a:noFill/>
          <a:ln w="41275" cap="flat" cmpd="sng" algn="ctr">
            <a:solidFill>
              <a:schemeClr val="bg1">
                <a:lumMod val="65000"/>
              </a:schemeClr>
            </a:solidFill>
            <a:prstDash val="solid"/>
            <a:miter lim="800000"/>
          </a:ln>
          <a:effectLst/>
        </p:spPr>
      </p:cxnSp>
      <p:sp>
        <p:nvSpPr>
          <p:cNvPr id="196" name="矩形 195">
            <a:extLst>
              <a:ext uri="{FF2B5EF4-FFF2-40B4-BE49-F238E27FC236}">
                <a16:creationId xmlns:a16="http://schemas.microsoft.com/office/drawing/2014/main" id="{E4B87436-3123-5E7D-6AF3-7B8A4B3C4708}"/>
              </a:ext>
            </a:extLst>
          </p:cNvPr>
          <p:cNvSpPr/>
          <p:nvPr/>
        </p:nvSpPr>
        <p:spPr>
          <a:xfrm>
            <a:off x="5770944" y="836228"/>
            <a:ext cx="3300441" cy="1620075"/>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5" name="文本框 194">
            <a:extLst>
              <a:ext uri="{FF2B5EF4-FFF2-40B4-BE49-F238E27FC236}">
                <a16:creationId xmlns:a16="http://schemas.microsoft.com/office/drawing/2014/main" id="{A93C12E8-4612-CDFE-97AB-8C0850E78398}"/>
              </a:ext>
            </a:extLst>
          </p:cNvPr>
          <p:cNvSpPr txBox="1"/>
          <p:nvPr/>
        </p:nvSpPr>
        <p:spPr>
          <a:xfrm>
            <a:off x="5805823" y="868418"/>
            <a:ext cx="3397336" cy="1600438"/>
          </a:xfrm>
          <a:prstGeom prst="rect">
            <a:avLst/>
          </a:prstGeom>
          <a:noFill/>
        </p:spPr>
        <p:txBody>
          <a:bodyPr wrap="square" rtlCol="0">
            <a:spAutoFit/>
          </a:bodyPr>
          <a:lstStyle/>
          <a:p>
            <a:r>
              <a:rPr lang="en"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PanguLU</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developed by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SSSLab</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It</a:t>
            </a:r>
            <a:r>
              <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uses strategies such as regular two-dimensional blocking, synchronization-free and sparse</a:t>
            </a:r>
            <a:r>
              <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kernels on distributed heterogeneous platform.</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(SC23 Best paper)</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7">
            <a:extLst>
              <a:ext uri="{FF2B5EF4-FFF2-40B4-BE49-F238E27FC236}">
                <a16:creationId xmlns:a16="http://schemas.microsoft.com/office/drawing/2014/main" id="{F239DEDF-E5D1-4A10-CFF8-E4CF7E647CFE}"/>
              </a:ext>
            </a:extLst>
          </p:cNvPr>
          <p:cNvSpPr txBox="1"/>
          <p:nvPr/>
        </p:nvSpPr>
        <p:spPr>
          <a:xfrm>
            <a:off x="760139" y="3123845"/>
            <a:ext cx="941114" cy="307777"/>
          </a:xfrm>
          <a:prstGeom prst="rect">
            <a:avLst/>
          </a:prstGeom>
          <a:noFill/>
        </p:spPr>
        <p:txBody>
          <a:bodyPr wrap="square" rtlCol="0">
            <a:spAutoFit/>
          </a:bodyPr>
          <a:lstStyle/>
          <a:p>
            <a:pPr algn="ctr" defTabSz="914400"/>
            <a:r>
              <a:rPr lang="en-US" altLang="zh-CN" sz="1400" b="1" dirty="0">
                <a:solidFill>
                  <a:prstClr val="black"/>
                </a:solidFill>
                <a:latin typeface="+mn-lt"/>
                <a:ea typeface="微软雅黑" panose="020B0503020204020204" pitchFamily="34" charset="-122"/>
              </a:rPr>
              <a:t>2000</a:t>
            </a:r>
            <a:endParaRPr lang="zh-CN" altLang="en-US" sz="1600" b="1" dirty="0">
              <a:solidFill>
                <a:prstClr val="black"/>
              </a:solidFill>
              <a:latin typeface="+mn-lt"/>
              <a:ea typeface="微软雅黑" panose="020B0503020204020204" pitchFamily="34" charset="-122"/>
            </a:endParaRPr>
          </a:p>
        </p:txBody>
      </p:sp>
      <p:sp>
        <p:nvSpPr>
          <p:cNvPr id="105" name="矩形 104">
            <a:extLst>
              <a:ext uri="{FF2B5EF4-FFF2-40B4-BE49-F238E27FC236}">
                <a16:creationId xmlns:a16="http://schemas.microsoft.com/office/drawing/2014/main" id="{9755AA49-CA57-400F-8C2F-365A6CD8F17B}"/>
              </a:ext>
            </a:extLst>
          </p:cNvPr>
          <p:cNvSpPr/>
          <p:nvPr/>
        </p:nvSpPr>
        <p:spPr bwMode="auto">
          <a:xfrm>
            <a:off x="8032635" y="4112433"/>
            <a:ext cx="1075079" cy="2441011"/>
          </a:xfrm>
          <a:prstGeom prst="rect">
            <a:avLst/>
          </a:prstGeom>
          <a:noFill/>
          <a:ln w="50800"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07" name="矩形 106">
            <a:extLst>
              <a:ext uri="{FF2B5EF4-FFF2-40B4-BE49-F238E27FC236}">
                <a16:creationId xmlns:a16="http://schemas.microsoft.com/office/drawing/2014/main" id="{28348E4D-3A4C-4112-BFEB-5FA64B8434CE}"/>
              </a:ext>
            </a:extLst>
          </p:cNvPr>
          <p:cNvSpPr/>
          <p:nvPr/>
        </p:nvSpPr>
        <p:spPr bwMode="auto">
          <a:xfrm>
            <a:off x="5759460" y="825454"/>
            <a:ext cx="3319937" cy="1642452"/>
          </a:xfrm>
          <a:prstGeom prst="rect">
            <a:avLst/>
          </a:prstGeom>
          <a:noFill/>
          <a:ln w="50800" cap="flat" cmpd="sng" algn="ctr">
            <a:solidFill>
              <a:schemeClr val="accent1">
                <a:lumMod val="60000"/>
                <a:lumOff val="40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 name="矩形 1">
            <a:extLst>
              <a:ext uri="{FF2B5EF4-FFF2-40B4-BE49-F238E27FC236}">
                <a16:creationId xmlns:a16="http://schemas.microsoft.com/office/drawing/2014/main" id="{C7838FF2-804B-496D-98B3-E2D9B74FFAB6}"/>
              </a:ext>
            </a:extLst>
          </p:cNvPr>
          <p:cNvSpPr/>
          <p:nvPr/>
        </p:nvSpPr>
        <p:spPr bwMode="auto">
          <a:xfrm>
            <a:off x="64602" y="846019"/>
            <a:ext cx="5668788" cy="1582417"/>
          </a:xfrm>
          <a:prstGeom prst="rect">
            <a:avLst/>
          </a:prstGeom>
          <a:solidFill>
            <a:schemeClr val="bg1">
              <a:lumMod val="65000"/>
              <a:alpha val="78000"/>
            </a:schemeClr>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08" name="矩形 107">
            <a:extLst>
              <a:ext uri="{FF2B5EF4-FFF2-40B4-BE49-F238E27FC236}">
                <a16:creationId xmlns:a16="http://schemas.microsoft.com/office/drawing/2014/main" id="{FBD43CC6-5E15-4143-BB82-4E9A393B249E}"/>
              </a:ext>
            </a:extLst>
          </p:cNvPr>
          <p:cNvSpPr/>
          <p:nvPr/>
        </p:nvSpPr>
        <p:spPr bwMode="auto">
          <a:xfrm>
            <a:off x="53119" y="4100073"/>
            <a:ext cx="1374415" cy="2418748"/>
          </a:xfrm>
          <a:prstGeom prst="rect">
            <a:avLst/>
          </a:prstGeom>
          <a:solidFill>
            <a:schemeClr val="bg1">
              <a:lumMod val="65000"/>
              <a:alpha val="78000"/>
            </a:schemeClr>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12" name="矩形 111">
            <a:extLst>
              <a:ext uri="{FF2B5EF4-FFF2-40B4-BE49-F238E27FC236}">
                <a16:creationId xmlns:a16="http://schemas.microsoft.com/office/drawing/2014/main" id="{061D2E81-3004-4179-9D5C-3D13F0A36426}"/>
              </a:ext>
            </a:extLst>
          </p:cNvPr>
          <p:cNvSpPr/>
          <p:nvPr/>
        </p:nvSpPr>
        <p:spPr bwMode="auto">
          <a:xfrm>
            <a:off x="1548410" y="4120538"/>
            <a:ext cx="2209782" cy="2412248"/>
          </a:xfrm>
          <a:prstGeom prst="rect">
            <a:avLst/>
          </a:prstGeom>
          <a:solidFill>
            <a:schemeClr val="bg1">
              <a:lumMod val="65000"/>
              <a:alpha val="78000"/>
            </a:schemeClr>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13" name="矩形 112">
            <a:extLst>
              <a:ext uri="{FF2B5EF4-FFF2-40B4-BE49-F238E27FC236}">
                <a16:creationId xmlns:a16="http://schemas.microsoft.com/office/drawing/2014/main" id="{E515B0F0-E029-429C-A9DB-B464F13D1846}"/>
              </a:ext>
            </a:extLst>
          </p:cNvPr>
          <p:cNvSpPr/>
          <p:nvPr/>
        </p:nvSpPr>
        <p:spPr bwMode="auto">
          <a:xfrm>
            <a:off x="3813363" y="4125055"/>
            <a:ext cx="2104192" cy="2393766"/>
          </a:xfrm>
          <a:prstGeom prst="rect">
            <a:avLst/>
          </a:prstGeom>
          <a:solidFill>
            <a:schemeClr val="bg1">
              <a:lumMod val="65000"/>
              <a:alpha val="78000"/>
            </a:schemeClr>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14" name="矩形 113">
            <a:extLst>
              <a:ext uri="{FF2B5EF4-FFF2-40B4-BE49-F238E27FC236}">
                <a16:creationId xmlns:a16="http://schemas.microsoft.com/office/drawing/2014/main" id="{66309BAE-6A6A-43E6-B163-BDC7C52EE19F}"/>
              </a:ext>
            </a:extLst>
          </p:cNvPr>
          <p:cNvSpPr/>
          <p:nvPr/>
        </p:nvSpPr>
        <p:spPr bwMode="auto">
          <a:xfrm>
            <a:off x="6976272" y="4125055"/>
            <a:ext cx="1042961" cy="2393766"/>
          </a:xfrm>
          <a:prstGeom prst="rect">
            <a:avLst/>
          </a:prstGeom>
          <a:solidFill>
            <a:schemeClr val="bg1">
              <a:lumMod val="65000"/>
              <a:alpha val="78000"/>
            </a:schemeClr>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04" name="矩形 103">
            <a:extLst>
              <a:ext uri="{FF2B5EF4-FFF2-40B4-BE49-F238E27FC236}">
                <a16:creationId xmlns:a16="http://schemas.microsoft.com/office/drawing/2014/main" id="{EA703A2F-DF02-4FC8-A91B-6D4EBF3BF024}"/>
              </a:ext>
            </a:extLst>
          </p:cNvPr>
          <p:cNvSpPr/>
          <p:nvPr/>
        </p:nvSpPr>
        <p:spPr bwMode="auto">
          <a:xfrm>
            <a:off x="5895192" y="4116965"/>
            <a:ext cx="1053072" cy="2401856"/>
          </a:xfrm>
          <a:prstGeom prst="rect">
            <a:avLst/>
          </a:prstGeom>
          <a:noFill/>
          <a:ln w="50800" cap="flat" cmpd="sng" algn="ctr">
            <a:solidFill>
              <a:srgbClr val="3333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16" name="文本框 115">
            <a:extLst>
              <a:ext uri="{FF2B5EF4-FFF2-40B4-BE49-F238E27FC236}">
                <a16:creationId xmlns:a16="http://schemas.microsoft.com/office/drawing/2014/main" id="{C690A4B7-4BDF-404E-903D-AA9C801939F9}"/>
              </a:ext>
            </a:extLst>
          </p:cNvPr>
          <p:cNvSpPr txBox="1"/>
          <p:nvPr/>
        </p:nvSpPr>
        <p:spPr>
          <a:xfrm>
            <a:off x="121231" y="1395935"/>
            <a:ext cx="5408863" cy="461665"/>
          </a:xfrm>
          <a:prstGeom prst="rect">
            <a:avLst/>
          </a:prstGeom>
          <a:noFill/>
        </p:spPr>
        <p:txBody>
          <a:bodyPr wrap="square" rtlCol="0">
            <a:spAutoFit/>
          </a:bodyPr>
          <a:lstStyle/>
          <a:p>
            <a:pPr fontAlgn="auto">
              <a:spcBef>
                <a:spcPts val="0"/>
              </a:spcBef>
              <a:spcAft>
                <a:spcPts val="0"/>
              </a:spcAft>
              <a:defRPr/>
            </a:pPr>
            <a:r>
              <a:rPr kumimoji="0" lang="en-US" altLang="zh-CN" b="1" i="0" u="none" strike="noStrike" kern="0" cap="none" spc="0" normalizeH="0" baseline="0" noProof="0" dirty="0">
                <a:ln>
                  <a:noFill/>
                </a:ln>
                <a:solidFill>
                  <a:srgbClr val="C00000"/>
                </a:solidFill>
                <a:effectLst/>
                <a:uLnTx/>
                <a:uFillTx/>
                <a:latin typeface="+mn-lt"/>
                <a:ea typeface="微软雅黑" panose="020B0503020204020204" pitchFamily="34" charset="-122"/>
              </a:rPr>
              <a:t>On CPU</a:t>
            </a:r>
            <a:r>
              <a:rPr kumimoji="0" lang="zh-CN" altLang="en-US" b="1" i="0" u="none" strike="noStrike" kern="0" cap="none" spc="0" normalizeH="0" baseline="0" noProof="0" dirty="0">
                <a:ln>
                  <a:noFill/>
                </a:ln>
                <a:solidFill>
                  <a:srgbClr val="C00000"/>
                </a:solidFill>
                <a:effectLst/>
                <a:uLnTx/>
                <a:uFillTx/>
                <a:latin typeface="+mn-lt"/>
                <a:ea typeface="微软雅黑" panose="020B0503020204020204" pitchFamily="34" charset="-122"/>
              </a:rPr>
              <a:t> </a:t>
            </a:r>
            <a:r>
              <a:rPr kumimoji="0" lang="en-US" altLang="zh-CN" b="1" i="0" u="none" strike="noStrike" kern="0" cap="none" spc="0" normalizeH="0" baseline="0" noProof="0" dirty="0">
                <a:ln>
                  <a:noFill/>
                </a:ln>
                <a:solidFill>
                  <a:srgbClr val="C00000"/>
                </a:solidFill>
                <a:effectLst/>
                <a:uLnTx/>
                <a:uFillTx/>
                <a:latin typeface="+mn-lt"/>
                <a:ea typeface="微软雅黑" panose="020B0503020204020204" pitchFamily="34" charset="-122"/>
              </a:rPr>
              <a:t>with</a:t>
            </a:r>
            <a:r>
              <a:rPr kumimoji="0" lang="zh-CN" altLang="en-US" b="1" i="0" u="none" strike="noStrike" kern="0" cap="none" spc="0" normalizeH="0" baseline="0" noProof="0" dirty="0">
                <a:ln>
                  <a:noFill/>
                </a:ln>
                <a:solidFill>
                  <a:srgbClr val="C00000"/>
                </a:solidFill>
                <a:effectLst/>
                <a:uLnTx/>
                <a:uFillTx/>
                <a:latin typeface="+mn-lt"/>
                <a:ea typeface="微软雅黑" panose="020B0503020204020204" pitchFamily="34" charset="-122"/>
              </a:rPr>
              <a:t> </a:t>
            </a:r>
            <a:r>
              <a:rPr kumimoji="0" lang="en-US" altLang="zh-CN" b="1" i="0" u="none" strike="noStrike" kern="0" cap="none" spc="0" normalizeH="0" baseline="0" noProof="0" dirty="0">
                <a:ln>
                  <a:noFill/>
                </a:ln>
                <a:solidFill>
                  <a:srgbClr val="C00000"/>
                </a:solidFill>
                <a:effectLst/>
                <a:uLnTx/>
                <a:uFillTx/>
                <a:latin typeface="+mn-lt"/>
                <a:ea typeface="微软雅黑" panose="020B0503020204020204" pitchFamily="34" charset="-122"/>
              </a:rPr>
              <a:t>AI</a:t>
            </a:r>
            <a:r>
              <a:rPr kumimoji="0" lang="zh-CN" altLang="en-US" b="1" i="0" u="none" strike="noStrike" kern="0" cap="none" spc="0" normalizeH="0" baseline="0" noProof="0" dirty="0">
                <a:ln>
                  <a:noFill/>
                </a:ln>
                <a:solidFill>
                  <a:srgbClr val="C00000"/>
                </a:solidFill>
                <a:effectLst/>
                <a:uLnTx/>
                <a:uFillTx/>
                <a:latin typeface="+mn-lt"/>
                <a:ea typeface="微软雅黑" panose="020B0503020204020204" pitchFamily="34" charset="-122"/>
              </a:rPr>
              <a:t> </a:t>
            </a:r>
            <a:r>
              <a:rPr kumimoji="0" lang="en-US" altLang="zh-CN" b="1" i="0" u="none" strike="noStrike" kern="0" cap="none" spc="0" normalizeH="0" baseline="0" noProof="0" dirty="0">
                <a:ln>
                  <a:noFill/>
                </a:ln>
                <a:solidFill>
                  <a:srgbClr val="C00000"/>
                </a:solidFill>
                <a:effectLst/>
                <a:uLnTx/>
                <a:uFillTx/>
                <a:latin typeface="+mn-lt"/>
                <a:ea typeface="微软雅黑" panose="020B0503020204020204" pitchFamily="34" charset="-122"/>
              </a:rPr>
              <a:t>assisted</a:t>
            </a:r>
            <a:endParaRPr kumimoji="0" lang="zh-CN" altLang="en-US" b="1" i="0" u="none" strike="noStrike" kern="0" cap="none" spc="0" normalizeH="0" baseline="0" noProof="0" dirty="0">
              <a:ln>
                <a:noFill/>
              </a:ln>
              <a:solidFill>
                <a:srgbClr val="C00000"/>
              </a:solidFill>
              <a:effectLst/>
              <a:uLnTx/>
              <a:uFillTx/>
              <a:latin typeface="+mn-lt"/>
              <a:ea typeface="微软雅黑" panose="020B0503020204020204" pitchFamily="34" charset="-122"/>
            </a:endParaRPr>
          </a:p>
        </p:txBody>
      </p:sp>
      <p:sp>
        <p:nvSpPr>
          <p:cNvPr id="119" name="文本框 118">
            <a:extLst>
              <a:ext uri="{FF2B5EF4-FFF2-40B4-BE49-F238E27FC236}">
                <a16:creationId xmlns:a16="http://schemas.microsoft.com/office/drawing/2014/main" id="{EBB7852D-7C4C-4A35-BD1D-4C31F0B7B78B}"/>
              </a:ext>
            </a:extLst>
          </p:cNvPr>
          <p:cNvSpPr txBox="1"/>
          <p:nvPr/>
        </p:nvSpPr>
        <p:spPr>
          <a:xfrm>
            <a:off x="109782" y="905447"/>
            <a:ext cx="2925006" cy="461665"/>
          </a:xfrm>
          <a:prstGeom prst="rect">
            <a:avLst/>
          </a:prstGeom>
          <a:noFill/>
        </p:spPr>
        <p:txBody>
          <a:bodyPr wrap="square" rtlCol="0">
            <a:spAutoFit/>
          </a:bodyPr>
          <a:lstStyle/>
          <a:p>
            <a:pPr fontAlgn="auto">
              <a:spcBef>
                <a:spcPts val="0"/>
              </a:spcBef>
              <a:spcAft>
                <a:spcPts val="0"/>
              </a:spcAft>
              <a:defRPr/>
            </a:pPr>
            <a:r>
              <a:rPr lang="en-US" altLang="zh-CN" b="1" kern="0" dirty="0">
                <a:solidFill>
                  <a:srgbClr val="0000FF"/>
                </a:solidFill>
                <a:latin typeface="+mn-lt"/>
                <a:ea typeface="微软雅黑" panose="020B0503020204020204" pitchFamily="34" charset="-122"/>
              </a:rPr>
              <a:t>O</a:t>
            </a:r>
            <a:r>
              <a:rPr kumimoji="0" lang="en-US" altLang="zh-CN" b="1" i="0" u="none" strike="noStrike" kern="0" cap="none" spc="0" normalizeH="0" baseline="0" noProof="0" dirty="0">
                <a:ln>
                  <a:noFill/>
                </a:ln>
                <a:solidFill>
                  <a:srgbClr val="0000FF"/>
                </a:solidFill>
                <a:effectLst/>
                <a:uLnTx/>
                <a:uFillTx/>
                <a:latin typeface="+mn-lt"/>
                <a:ea typeface="微软雅黑" panose="020B0503020204020204" pitchFamily="34" charset="-122"/>
              </a:rPr>
              <a:t>n single GPU</a:t>
            </a:r>
            <a:endParaRPr kumimoji="0" lang="zh-CN" altLang="en-US" b="1" i="0" u="none" strike="noStrike" kern="0" cap="none" spc="0" normalizeH="0" baseline="0" noProof="0" dirty="0">
              <a:ln>
                <a:noFill/>
              </a:ln>
              <a:solidFill>
                <a:srgbClr val="0000FF"/>
              </a:solidFill>
              <a:effectLst/>
              <a:uLnTx/>
              <a:uFillTx/>
              <a:latin typeface="+mn-lt"/>
              <a:ea typeface="微软雅黑" panose="020B0503020204020204" pitchFamily="34" charset="-122"/>
            </a:endParaRPr>
          </a:p>
        </p:txBody>
      </p:sp>
      <p:sp>
        <p:nvSpPr>
          <p:cNvPr id="120" name="文本框 119">
            <a:extLst>
              <a:ext uri="{FF2B5EF4-FFF2-40B4-BE49-F238E27FC236}">
                <a16:creationId xmlns:a16="http://schemas.microsoft.com/office/drawing/2014/main" id="{3632348C-7C50-453B-8C0C-04FCD430D6E7}"/>
              </a:ext>
            </a:extLst>
          </p:cNvPr>
          <p:cNvSpPr txBox="1"/>
          <p:nvPr/>
        </p:nvSpPr>
        <p:spPr>
          <a:xfrm>
            <a:off x="130984" y="1888958"/>
            <a:ext cx="6752437" cy="461665"/>
          </a:xfrm>
          <a:prstGeom prst="rect">
            <a:avLst/>
          </a:prstGeom>
          <a:noFill/>
        </p:spPr>
        <p:txBody>
          <a:bodyPr wrap="square" rtlCol="0">
            <a:spAutoFit/>
          </a:bodyPr>
          <a:lstStyle/>
          <a:p>
            <a:pPr fontAlgn="auto">
              <a:spcBef>
                <a:spcPts val="0"/>
              </a:spcBef>
              <a:spcAft>
                <a:spcPts val="0"/>
              </a:spcAft>
              <a:defRPr/>
            </a:pPr>
            <a:r>
              <a:rPr lang="en-US" altLang="zh-CN" b="1" kern="0" dirty="0">
                <a:solidFill>
                  <a:schemeClr val="accent1">
                    <a:lumMod val="40000"/>
                    <a:lumOff val="60000"/>
                  </a:schemeClr>
                </a:solidFill>
                <a:latin typeface="+mn-lt"/>
                <a:ea typeface="微软雅黑" panose="020B0503020204020204" pitchFamily="34" charset="-122"/>
              </a:rPr>
              <a:t>On distributed heterogeneous </a:t>
            </a:r>
            <a:r>
              <a:rPr kumimoji="0" lang="en-US" altLang="zh-CN" b="1" i="0" u="none" strike="noStrike" kern="0" cap="none" spc="0" normalizeH="0" baseline="0" noProof="0" dirty="0">
                <a:ln>
                  <a:noFill/>
                </a:ln>
                <a:solidFill>
                  <a:schemeClr val="accent1">
                    <a:lumMod val="40000"/>
                    <a:lumOff val="60000"/>
                  </a:schemeClr>
                </a:solidFill>
                <a:effectLst/>
                <a:uLnTx/>
                <a:uFillTx/>
                <a:latin typeface="+mn-lt"/>
                <a:ea typeface="微软雅黑" panose="020B0503020204020204" pitchFamily="34" charset="-122"/>
              </a:rPr>
              <a:t>system</a:t>
            </a:r>
            <a:endParaRPr kumimoji="0" lang="zh-CN" altLang="en-US" b="1" i="0" u="none" strike="noStrike" kern="0" cap="none" spc="0" normalizeH="0" baseline="0" noProof="0" dirty="0">
              <a:ln>
                <a:noFill/>
              </a:ln>
              <a:solidFill>
                <a:schemeClr val="accent1">
                  <a:lumMod val="40000"/>
                  <a:lumOff val="60000"/>
                </a:schemeClr>
              </a:solidFill>
              <a:effectLst/>
              <a:uLnTx/>
              <a:uFillTx/>
              <a:latin typeface="+mn-lt"/>
              <a:ea typeface="微软雅黑" panose="020B0503020204020204" pitchFamily="34" charset="-122"/>
            </a:endParaRPr>
          </a:p>
        </p:txBody>
      </p:sp>
    </p:spTree>
    <p:extLst>
      <p:ext uri="{BB962C8B-B14F-4D97-AF65-F5344CB8AC3E}">
        <p14:creationId xmlns:p14="http://schemas.microsoft.com/office/powerpoint/2010/main" val="216470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21" presetClass="entr" presetSubtype="1" fill="hold" grpId="0" nodeType="withEffect">
                                  <p:stCondLst>
                                    <p:cond delay="0"/>
                                  </p:stCondLst>
                                  <p:childTnLst>
                                    <p:set>
                                      <p:cBhvr>
                                        <p:cTn id="8" dur="1" fill="hold">
                                          <p:stCondLst>
                                            <p:cond delay="0"/>
                                          </p:stCondLst>
                                        </p:cTn>
                                        <p:tgtEl>
                                          <p:spTgt spid="104"/>
                                        </p:tgtEl>
                                        <p:attrNameLst>
                                          <p:attrName>style.visibility</p:attrName>
                                        </p:attrNameLst>
                                      </p:cBhvr>
                                      <p:to>
                                        <p:strVal val="visible"/>
                                      </p:to>
                                    </p:set>
                                    <p:animEffect transition="in" filter="wheel(1)">
                                      <p:cBhvr>
                                        <p:cTn id="9" dur="500"/>
                                        <p:tgtEl>
                                          <p:spTgt spid="104"/>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wheel(1)">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6"/>
                                        </p:tgtEl>
                                        <p:attrNameLst>
                                          <p:attrName>style.visibility</p:attrName>
                                        </p:attrNameLst>
                                      </p:cBhvr>
                                      <p:to>
                                        <p:strVal val="visible"/>
                                      </p:to>
                                    </p:set>
                                  </p:childTnLst>
                                </p:cTn>
                              </p:par>
                              <p:par>
                                <p:cTn id="17" presetID="21" presetClass="entr" presetSubtype="1" fill="hold" grpId="0" nodeType="with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wheel(1)">
                                      <p:cBhvr>
                                        <p:cTn id="19" dur="500"/>
                                        <p:tgtEl>
                                          <p:spTgt spid="105"/>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16"/>
                                        </p:tgtEl>
                                        <p:attrNameLst>
                                          <p:attrName>style.visibility</p:attrName>
                                        </p:attrNameLst>
                                      </p:cBhvr>
                                      <p:to>
                                        <p:strVal val="visible"/>
                                      </p:to>
                                    </p:set>
                                    <p:animEffect transition="in" filter="wheel(1)">
                                      <p:cBhvr>
                                        <p:cTn id="22" dur="500"/>
                                        <p:tgtEl>
                                          <p:spTgt spid="1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6"/>
                                        </p:tgtEl>
                                        <p:attrNameLst>
                                          <p:attrName>style.visibility</p:attrName>
                                        </p:attrNameLst>
                                      </p:cBhvr>
                                      <p:to>
                                        <p:strVal val="visible"/>
                                      </p:to>
                                    </p:set>
                                  </p:childTnLst>
                                </p:cTn>
                              </p:par>
                              <p:par>
                                <p:cTn id="31" presetID="21" presetClass="entr" presetSubtype="1"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wheel(1)">
                                      <p:cBhvr>
                                        <p:cTn id="33" dur="500"/>
                                        <p:tgtEl>
                                          <p:spTgt spid="107"/>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20"/>
                                        </p:tgtEl>
                                        <p:attrNameLst>
                                          <p:attrName>style.visibility</p:attrName>
                                        </p:attrNameLst>
                                      </p:cBhvr>
                                      <p:to>
                                        <p:strVal val="visible"/>
                                      </p:to>
                                    </p:set>
                                    <p:animEffect transition="in" filter="wheel(1)">
                                      <p:cBhvr>
                                        <p:cTn id="36"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5" grpId="0"/>
      <p:bldP spid="105" grpId="0" animBg="1"/>
      <p:bldP spid="107" grpId="0" animBg="1"/>
      <p:bldP spid="104" grpId="0" animBg="1"/>
      <p:bldP spid="116" grpId="0"/>
      <p:bldP spid="119" grpId="0"/>
      <p:bldP spid="1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id="{09E9D8B8-56CF-4374-AFC5-6147E5D7F6A9}"/>
              </a:ext>
            </a:extLst>
          </p:cNvPr>
          <p:cNvSpPr>
            <a:spLocks noGrp="1"/>
          </p:cNvSpPr>
          <p:nvPr>
            <p:ph type="ctrTitle"/>
          </p:nvPr>
        </p:nvSpPr>
        <p:spPr>
          <a:xfrm>
            <a:off x="0" y="0"/>
            <a:ext cx="7992268" cy="747192"/>
          </a:xfrm>
        </p:spPr>
        <p:txBody>
          <a:bodyPr/>
          <a:lstStyle/>
          <a:p>
            <a:r>
              <a:rPr lang="en-US" altLang="zh-CN" sz="4000" b="1" dirty="0"/>
              <a:t>Contents</a:t>
            </a:r>
            <a:endParaRPr kumimoji="1" lang="zh-CN" altLang="en-US" sz="4000" b="1" dirty="0"/>
          </a:p>
        </p:txBody>
      </p:sp>
      <p:sp>
        <p:nvSpPr>
          <p:cNvPr id="9" name="Rectangle 8">
            <a:extLst>
              <a:ext uri="{FF2B5EF4-FFF2-40B4-BE49-F238E27FC236}">
                <a16:creationId xmlns:a16="http://schemas.microsoft.com/office/drawing/2014/main" id="{977AEE20-24D6-4315-9B3B-4E9DC809307C}"/>
              </a:ext>
            </a:extLst>
          </p:cNvPr>
          <p:cNvSpPr>
            <a:spLocks noChangeArrowheads="1"/>
          </p:cNvSpPr>
          <p:nvPr/>
        </p:nvSpPr>
        <p:spPr bwMode="auto">
          <a:xfrm>
            <a:off x="219869" y="836712"/>
            <a:ext cx="8600604" cy="36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folHlink"/>
              </a:buClr>
              <a:buSzPct val="60000"/>
              <a:buFont typeface="Wingdings" charset="0"/>
              <a:buChar char="n"/>
            </a:pPr>
            <a:r>
              <a:rPr lang="en-US" altLang="ko-KR" sz="2800" dirty="0"/>
              <a:t>Background</a:t>
            </a:r>
          </a:p>
          <a:p>
            <a:pPr marL="342900" indent="-342900">
              <a:spcBef>
                <a:spcPct val="20000"/>
              </a:spcBef>
              <a:buClr>
                <a:schemeClr val="folHlink"/>
              </a:buClr>
              <a:buSzPct val="60000"/>
              <a:buFont typeface="Wingdings" charset="0"/>
              <a:buChar char="n"/>
            </a:pPr>
            <a:r>
              <a:rPr lang="en-US" altLang="ko-KR" sz="2800" b="1" dirty="0">
                <a:solidFill>
                  <a:schemeClr val="tx2"/>
                </a:solidFill>
              </a:rPr>
              <a:t>Sparse Linear Solvers for Circuit Simulation</a:t>
            </a:r>
          </a:p>
          <a:p>
            <a:pPr marL="800100" lvl="1" indent="-342900">
              <a:spcBef>
                <a:spcPct val="20000"/>
              </a:spcBef>
              <a:buClr>
                <a:srgbClr val="FF0000"/>
              </a:buClr>
              <a:buSzPct val="50000"/>
              <a:buFont typeface="Wingdings" charset="0"/>
              <a:buChar char="n"/>
            </a:pPr>
            <a:r>
              <a:rPr lang="en-US" altLang="zh-CN" dirty="0">
                <a:solidFill>
                  <a:srgbClr val="FF0000"/>
                </a:solidFill>
              </a:rPr>
              <a:t>SFLU: Synchronization-Free Sparse LU Factorization for Fast Circuit Simulation on GPUs</a:t>
            </a:r>
          </a:p>
          <a:p>
            <a:pPr marL="800100" lvl="1" indent="-342900">
              <a:spcBef>
                <a:spcPct val="20000"/>
              </a:spcBef>
              <a:buClr>
                <a:srgbClr val="FF0000"/>
              </a:buClr>
              <a:buSzPct val="50000"/>
              <a:buFont typeface="Wingdings" charset="0"/>
              <a:buChar char="n"/>
            </a:pPr>
            <a:r>
              <a:rPr lang="en-US" altLang="ja-JP" dirty="0"/>
              <a:t>Accelerating Sparse LU Factorization with Density-Aware Adaptive Matrix Multiplication for Circuit Simulation</a:t>
            </a:r>
            <a:endParaRPr lang="en-US" altLang="zh-CN" dirty="0"/>
          </a:p>
          <a:p>
            <a:pPr marL="800100" lvl="1" indent="-342900">
              <a:spcBef>
                <a:spcPct val="20000"/>
              </a:spcBef>
              <a:buClr>
                <a:srgbClr val="FF0000"/>
              </a:buClr>
              <a:buSzPct val="50000"/>
              <a:buFont typeface="Wingdings" charset="0"/>
              <a:buChar char="n"/>
            </a:pPr>
            <a:r>
              <a:rPr kumimoji="1" lang="en-US" altLang="zh-CN" dirty="0" err="1"/>
              <a:t>PanguLU</a:t>
            </a:r>
            <a:r>
              <a:rPr kumimoji="1" lang="en-US" altLang="zh-CN" dirty="0"/>
              <a:t>: A Scalable Regular Two-Dimensional Block-Cyclic Sparse Direct Solver on Distributed Heterogeneous Systems</a:t>
            </a:r>
          </a:p>
          <a:p>
            <a:pPr marL="342900" indent="-342900">
              <a:spcBef>
                <a:spcPct val="20000"/>
              </a:spcBef>
              <a:buClr>
                <a:schemeClr val="folHlink"/>
              </a:buClr>
              <a:buSzPct val="60000"/>
              <a:buFont typeface="Wingdings" charset="0"/>
              <a:buChar char="n"/>
            </a:pPr>
            <a:r>
              <a:rPr lang="en-US" altLang="ja-JP" sz="2800" dirty="0"/>
              <a:t>Conclusion</a:t>
            </a:r>
            <a:r>
              <a:rPr lang="en-US" altLang="zh-CN" sz="2800" dirty="0"/>
              <a:t>s</a:t>
            </a:r>
            <a:endParaRPr lang="en-US" altLang="ja-JP" sz="2800" dirty="0"/>
          </a:p>
        </p:txBody>
      </p:sp>
    </p:spTree>
    <p:extLst>
      <p:ext uri="{BB962C8B-B14F-4D97-AF65-F5344CB8AC3E}">
        <p14:creationId xmlns:p14="http://schemas.microsoft.com/office/powerpoint/2010/main" val="3530978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68AB3-CE4B-6FCD-89C9-AB12DE963F16}"/>
              </a:ext>
            </a:extLst>
          </p:cNvPr>
          <p:cNvSpPr>
            <a:spLocks noGrp="1"/>
          </p:cNvSpPr>
          <p:nvPr>
            <p:ph type="title"/>
          </p:nvPr>
        </p:nvSpPr>
        <p:spPr>
          <a:xfrm>
            <a:off x="107504" y="44624"/>
            <a:ext cx="8831767" cy="593711"/>
          </a:xfrm>
        </p:spPr>
        <p:txBody>
          <a:bodyPr/>
          <a:lstStyle/>
          <a:p>
            <a:r>
              <a:rPr lang="en" altLang="zh-CN" sz="2000" b="1" dirty="0"/>
              <a:t>SFLU: Synchronization-Free Sparse LU Factorization on GPUs</a:t>
            </a:r>
            <a:r>
              <a:rPr lang="en-US" altLang="zh-CN" sz="2000" b="1" dirty="0"/>
              <a:t> (DAC21)</a:t>
            </a:r>
            <a:endParaRPr lang="zh-CN" altLang="en-US" sz="2000" b="1" dirty="0"/>
          </a:p>
        </p:txBody>
      </p:sp>
      <p:sp>
        <p:nvSpPr>
          <p:cNvPr id="130" name="文本框 129">
            <a:extLst>
              <a:ext uri="{FF2B5EF4-FFF2-40B4-BE49-F238E27FC236}">
                <a16:creationId xmlns:a16="http://schemas.microsoft.com/office/drawing/2014/main" id="{0CA218C1-9C0F-DE78-282E-ACA040FDEDFC}"/>
              </a:ext>
            </a:extLst>
          </p:cNvPr>
          <p:cNvSpPr txBox="1"/>
          <p:nvPr/>
        </p:nvSpPr>
        <p:spPr>
          <a:xfrm>
            <a:off x="0" y="6155053"/>
            <a:ext cx="9144000" cy="400110"/>
          </a:xfrm>
          <a:prstGeom prst="rect">
            <a:avLst/>
          </a:prstGeom>
          <a:solidFill>
            <a:schemeClr val="bg1">
              <a:lumMod val="85000"/>
            </a:schemeClr>
          </a:solidFill>
        </p:spPr>
        <p:txBody>
          <a:bodyPr wrap="square">
            <a:spAutoFit/>
          </a:bodyPr>
          <a:lstStyle/>
          <a:p>
            <a:pPr>
              <a:defRPr>
                <a:solidFill>
                  <a:srgbClr val="595959"/>
                </a:solidFill>
              </a:defRPr>
            </a:pPr>
            <a:r>
              <a:rPr lang="en-US" altLang="zh-CN" sz="800">
                <a:solidFill>
                  <a:srgbClr val="000000"/>
                </a:solidFill>
                <a:latin typeface="Times New Roman" panose="02020603050405020304" pitchFamily="18" charset="0"/>
                <a:cs typeface="Times New Roman" panose="02020603050405020304" pitchFamily="18" charset="0"/>
              </a:rPr>
              <a:t>[1] </a:t>
            </a:r>
            <a:r>
              <a:rPr lang="en-US" altLang="zh-CN" sz="800" dirty="0" err="1">
                <a:solidFill>
                  <a:srgbClr val="000000"/>
                </a:solidFill>
                <a:latin typeface="Times New Roman" panose="02020603050405020304" pitchFamily="18" charset="0"/>
                <a:cs typeface="Times New Roman" panose="02020603050405020304" pitchFamily="18" charset="0"/>
              </a:rPr>
              <a:t>Demmel</a:t>
            </a:r>
            <a:r>
              <a:rPr lang="en-US" altLang="zh-CN" sz="800" dirty="0">
                <a:solidFill>
                  <a:srgbClr val="000000"/>
                </a:solidFill>
                <a:latin typeface="Times New Roman" panose="02020603050405020304" pitchFamily="18" charset="0"/>
                <a:cs typeface="Times New Roman" panose="02020603050405020304" pitchFamily="18" charset="0"/>
              </a:rPr>
              <a:t>,  James W , </a:t>
            </a:r>
            <a:r>
              <a:rPr lang="en-US" altLang="zh-CN" sz="800" dirty="0" err="1">
                <a:solidFill>
                  <a:srgbClr val="000000"/>
                </a:solidFill>
                <a:latin typeface="Times New Roman" panose="02020603050405020304" pitchFamily="18" charset="0"/>
                <a:cs typeface="Times New Roman" panose="02020603050405020304" pitchFamily="18" charset="0"/>
              </a:rPr>
              <a:t>Eisenstat</a:t>
            </a:r>
            <a:r>
              <a:rPr lang="en-US" altLang="zh-CN" sz="800" dirty="0">
                <a:solidFill>
                  <a:srgbClr val="000000"/>
                </a:solidFill>
                <a:latin typeface="Times New Roman" panose="02020603050405020304" pitchFamily="18" charset="0"/>
                <a:cs typeface="Times New Roman" panose="02020603050405020304" pitchFamily="18" charset="0"/>
              </a:rPr>
              <a:t>, et al, A </a:t>
            </a:r>
            <a:r>
              <a:rPr lang="en-US" altLang="zh-CN" sz="800" dirty="0" err="1">
                <a:solidFill>
                  <a:srgbClr val="000000"/>
                </a:solidFill>
                <a:latin typeface="Times New Roman" panose="02020603050405020304" pitchFamily="18" charset="0"/>
                <a:cs typeface="Times New Roman" panose="02020603050405020304" pitchFamily="18" charset="0"/>
              </a:rPr>
              <a:t>supernodal</a:t>
            </a:r>
            <a:r>
              <a:rPr lang="en-US" altLang="zh-CN" sz="800" dirty="0">
                <a:solidFill>
                  <a:srgbClr val="000000"/>
                </a:solidFill>
                <a:latin typeface="Times New Roman" panose="02020603050405020304" pitchFamily="18" charset="0"/>
                <a:cs typeface="Times New Roman" panose="02020603050405020304" pitchFamily="18" charset="0"/>
              </a:rPr>
              <a:t> approach to sparse partial pivoting. SIAM Journal on Matrix Analysis &amp; Applications, 1999</a:t>
            </a:r>
            <a:r>
              <a:rPr lang="en" altLang="zh-CN" sz="800">
                <a:solidFill>
                  <a:srgbClr val="000000"/>
                </a:solidFill>
                <a:latin typeface="Times New Roman" panose="02020603050405020304" pitchFamily="18" charset="0"/>
                <a:cs typeface="Times New Roman" panose="02020603050405020304" pitchFamily="18" charset="0"/>
              </a:rPr>
              <a:t>.</a:t>
            </a:r>
          </a:p>
          <a:p>
            <a:pPr defTabSz="342900">
              <a:defRPr>
                <a:solidFill>
                  <a:srgbClr val="595959"/>
                </a:solidFill>
              </a:defRPr>
            </a:pPr>
            <a:r>
              <a:rPr lang="en" altLang="zh-CN" sz="800">
                <a:solidFill>
                  <a:srgbClr val="000000"/>
                </a:solidFill>
                <a:latin typeface="Times New Roman" panose="02020603050405020304" pitchFamily="18" charset="0"/>
                <a:cs typeface="Times New Roman" panose="02020603050405020304" pitchFamily="18" charset="0"/>
              </a:rPr>
              <a:t>[2] </a:t>
            </a:r>
            <a:r>
              <a:rPr lang="de-DE" altLang="zh-CN" sz="800" dirty="0">
                <a:solidFill>
                  <a:srgbClr val="000000"/>
                </a:solidFill>
                <a:latin typeface="Times New Roman" panose="02020603050405020304" pitchFamily="18" charset="0"/>
                <a:cs typeface="Times New Roman" panose="02020603050405020304" pitchFamily="18" charset="0"/>
              </a:rPr>
              <a:t>Wai-Kong L ,  Ramachandra A ,  Nakhla M S, Dynamic GPU Parallel Sparse LU Factorization for Fast Circuit Simulation, IEEE Transactions on Very Large Scale Integration (VLSI) Systems, 2018</a:t>
            </a:r>
          </a:p>
        </p:txBody>
      </p:sp>
      <p:graphicFrame>
        <p:nvGraphicFramePr>
          <p:cNvPr id="135" name="表格 4">
            <a:extLst>
              <a:ext uri="{FF2B5EF4-FFF2-40B4-BE49-F238E27FC236}">
                <a16:creationId xmlns:a16="http://schemas.microsoft.com/office/drawing/2014/main" id="{581F0D80-9C08-FEAC-CF22-16B31B738DC1}"/>
              </a:ext>
            </a:extLst>
          </p:cNvPr>
          <p:cNvGraphicFramePr>
            <a:graphicFrameLocks noGrp="1"/>
          </p:cNvGraphicFramePr>
          <p:nvPr/>
        </p:nvGraphicFramePr>
        <p:xfrm>
          <a:off x="281046" y="1835656"/>
          <a:ext cx="7896444" cy="2266000"/>
        </p:xfrm>
        <a:graphic>
          <a:graphicData uri="http://schemas.openxmlformats.org/drawingml/2006/table">
            <a:tbl>
              <a:tblPr firstRow="1" bandRow="1">
                <a:tableStyleId>{5940675A-B579-460E-94D1-54222C63F5DA}</a:tableStyleId>
              </a:tblPr>
              <a:tblGrid>
                <a:gridCol w="1974111">
                  <a:extLst>
                    <a:ext uri="{9D8B030D-6E8A-4147-A177-3AD203B41FA5}">
                      <a16:colId xmlns:a16="http://schemas.microsoft.com/office/drawing/2014/main" val="916067851"/>
                    </a:ext>
                  </a:extLst>
                </a:gridCol>
                <a:gridCol w="3780790">
                  <a:extLst>
                    <a:ext uri="{9D8B030D-6E8A-4147-A177-3AD203B41FA5}">
                      <a16:colId xmlns:a16="http://schemas.microsoft.com/office/drawing/2014/main" val="963450085"/>
                    </a:ext>
                  </a:extLst>
                </a:gridCol>
                <a:gridCol w="2141543">
                  <a:extLst>
                    <a:ext uri="{9D8B030D-6E8A-4147-A177-3AD203B41FA5}">
                      <a16:colId xmlns:a16="http://schemas.microsoft.com/office/drawing/2014/main" val="3861120872"/>
                    </a:ext>
                  </a:extLst>
                </a:gridCol>
              </a:tblGrid>
              <a:tr h="445827">
                <a:tc>
                  <a:txBody>
                    <a:bodyPr/>
                    <a:lstStyle/>
                    <a:p>
                      <a:pPr algn="ctr"/>
                      <a:r>
                        <a:rPr lang="en-US" altLang="zh-CN" sz="2000" b="0" dirty="0">
                          <a:solidFill>
                            <a:schemeClr val="tx1"/>
                          </a:solidFill>
                          <a:latin typeface="Arial" panose="020B0604020202020204" pitchFamily="34" charset="0"/>
                          <a:cs typeface="Arial" panose="020B0604020202020204" pitchFamily="34" charset="0"/>
                        </a:rPr>
                        <a:t>Name</a:t>
                      </a:r>
                      <a:endParaRPr lang="zh-CN" altLang="en-US" sz="2000" b="0"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indent="0" algn="ctr" defTabSz="685800" rtl="0" latinLnBrk="0">
                        <a:lnSpc>
                          <a:spcPct val="100000"/>
                        </a:lnSpc>
                        <a:spcBef>
                          <a:spcPts val="0"/>
                        </a:spcBef>
                        <a:spcAft>
                          <a:spcPts val="0"/>
                        </a:spcAft>
                        <a:buClrTx/>
                        <a:buSzTx/>
                        <a:buFontTx/>
                        <a:buNone/>
                        <a:tabLst/>
                      </a:pPr>
                      <a:r>
                        <a:rPr lang="en-US" altLang="zh-CN" sz="2000" b="0" u="none" strike="noStrike" cap="none" spc="0" baseline="0" dirty="0">
                          <a:solidFill>
                            <a:schemeClr val="tx1"/>
                          </a:solidFill>
                          <a:uFillTx/>
                          <a:latin typeface="Arial" panose="020B0604020202020204" pitchFamily="34" charset="0"/>
                          <a:cs typeface="Arial" panose="020B0604020202020204" pitchFamily="34" charset="0"/>
                          <a:sym typeface="Calibri"/>
                        </a:rPr>
                        <a:t>Strategy</a:t>
                      </a:r>
                      <a:endParaRPr lang="zh-CN" altLang="en-US" sz="2000" b="0" i="0" u="none" strike="noStrike" cap="none" spc="0" baseline="0" dirty="0">
                        <a:solidFill>
                          <a:schemeClr val="tx1"/>
                        </a:solidFill>
                        <a:uFillTx/>
                        <a:latin typeface="Arial" panose="020B0604020202020204" pitchFamily="34" charset="0"/>
                        <a:ea typeface="+mn-ea"/>
                        <a:cs typeface="Arial" panose="020B0604020202020204" pitchFamily="34" charset="0"/>
                        <a:sym typeface="Calibri"/>
                      </a:endParaRPr>
                    </a:p>
                  </a:txBody>
                  <a:tcPr/>
                </a:tc>
                <a:tc>
                  <a:txBody>
                    <a:bodyPr/>
                    <a:lstStyle/>
                    <a:p>
                      <a:pPr marL="0" marR="0" indent="0" algn="ctr" defTabSz="685800" rtl="0" latinLnBrk="0">
                        <a:lnSpc>
                          <a:spcPct val="100000"/>
                        </a:lnSpc>
                        <a:spcBef>
                          <a:spcPts val="0"/>
                        </a:spcBef>
                        <a:spcAft>
                          <a:spcPts val="0"/>
                        </a:spcAft>
                        <a:buClrTx/>
                        <a:buSzTx/>
                        <a:buFontTx/>
                        <a:buNone/>
                        <a:tabLst/>
                      </a:pPr>
                      <a:r>
                        <a:rPr lang="en-US" altLang="zh-CN" sz="2000" b="0" u="none" strike="noStrike" cap="none" spc="0" baseline="0" dirty="0">
                          <a:solidFill>
                            <a:schemeClr val="tx1"/>
                          </a:solidFill>
                          <a:uFillTx/>
                          <a:latin typeface="Arial" panose="020B0604020202020204" pitchFamily="34" charset="0"/>
                          <a:cs typeface="Arial" panose="020B0604020202020204" pitchFamily="34" charset="0"/>
                          <a:sym typeface="Calibri"/>
                        </a:rPr>
                        <a:t> Characteristic</a:t>
                      </a:r>
                      <a:endParaRPr lang="zh-CN" altLang="en-US" sz="2000" b="0" i="0" u="none" strike="noStrike" cap="none" spc="0" baseline="0" dirty="0">
                        <a:solidFill>
                          <a:schemeClr val="tx1"/>
                        </a:solidFill>
                        <a:uFillTx/>
                        <a:latin typeface="Arial" panose="020B0604020202020204" pitchFamily="34" charset="0"/>
                        <a:ea typeface="+mn-ea"/>
                        <a:cs typeface="Arial" panose="020B0604020202020204" pitchFamily="34" charset="0"/>
                        <a:sym typeface="Calibri"/>
                      </a:endParaRPr>
                    </a:p>
                  </a:txBody>
                  <a:tcPr/>
                </a:tc>
                <a:extLst>
                  <a:ext uri="{0D108BD9-81ED-4DB2-BD59-A6C34878D82A}">
                    <a16:rowId xmlns:a16="http://schemas.microsoft.com/office/drawing/2014/main" val="3190349231"/>
                  </a:ext>
                </a:extLst>
              </a:tr>
              <a:tr h="875293">
                <a:tc>
                  <a:txBody>
                    <a:bodyPr/>
                    <a:lstStyle/>
                    <a:p>
                      <a:pPr marL="0" marR="0" indent="0" algn="ctr" defTabSz="685800" rtl="0" latinLnBrk="0">
                        <a:lnSpc>
                          <a:spcPct val="100000"/>
                        </a:lnSpc>
                        <a:spcBef>
                          <a:spcPts val="0"/>
                        </a:spcBef>
                        <a:spcAft>
                          <a:spcPts val="0"/>
                        </a:spcAft>
                        <a:buClrTx/>
                        <a:buSzTx/>
                        <a:buFontTx/>
                        <a:buNone/>
                        <a:tabLst/>
                      </a:pPr>
                      <a:r>
                        <a:rPr lang="en-US" altLang="zh-CN" sz="2000" b="0" u="none" strike="noStrike" cap="none" spc="0" baseline="0" dirty="0" err="1">
                          <a:solidFill>
                            <a:schemeClr val="tx1"/>
                          </a:solidFill>
                          <a:uFillTx/>
                          <a:latin typeface="Arial" panose="020B0604020202020204" pitchFamily="34" charset="0"/>
                          <a:cs typeface="Arial" panose="020B0604020202020204" pitchFamily="34" charset="0"/>
                          <a:sym typeface="Calibri"/>
                        </a:rPr>
                        <a:t>SuperLU</a:t>
                      </a:r>
                      <a:r>
                        <a:rPr lang="en-US" altLang="zh-CN" sz="2000" b="0" u="none" strike="noStrike" cap="none" spc="0" baseline="30000" dirty="0" err="1">
                          <a:solidFill>
                            <a:schemeClr val="tx1"/>
                          </a:solidFill>
                          <a:uFillTx/>
                          <a:latin typeface="Arial" panose="020B0604020202020204" pitchFamily="34" charset="0"/>
                          <a:cs typeface="Arial" panose="020B0604020202020204" pitchFamily="34" charset="0"/>
                          <a:sym typeface="Calibri"/>
                        </a:rPr>
                        <a:t>[1]</a:t>
                      </a:r>
                      <a:endParaRPr lang="zh-CN" altLang="en-US" sz="2000" b="0" i="0" u="none" strike="noStrike" cap="none" spc="0" baseline="30000" dirty="0">
                        <a:solidFill>
                          <a:schemeClr val="tx1"/>
                        </a:solidFill>
                        <a:uFillTx/>
                        <a:latin typeface="Arial" panose="020B0604020202020204" pitchFamily="34" charset="0"/>
                        <a:ea typeface="+mn-ea"/>
                        <a:cs typeface="Arial" panose="020B0604020202020204" pitchFamily="34" charset="0"/>
                        <a:sym typeface="Calibri"/>
                      </a:endParaRPr>
                    </a:p>
                  </a:txBody>
                  <a:tcPr anchor="ctr"/>
                </a:tc>
                <a:tc>
                  <a:txBody>
                    <a:bodyPr/>
                    <a:lstStyle/>
                    <a:p>
                      <a:pPr marL="0" marR="0" indent="0" algn="ctr" defTabSz="685800" rtl="0" latinLnBrk="0">
                        <a:lnSpc>
                          <a:spcPct val="100000"/>
                        </a:lnSpc>
                        <a:spcBef>
                          <a:spcPts val="0"/>
                        </a:spcBef>
                        <a:spcAft>
                          <a:spcPts val="0"/>
                        </a:spcAft>
                        <a:buClrTx/>
                        <a:buSzTx/>
                        <a:buFontTx/>
                        <a:buNone/>
                        <a:tabLst/>
                      </a:pPr>
                      <a:r>
                        <a:rPr lang="en-US" altLang="zh-CN" sz="1400" b="0" u="none" strike="noStrike" cap="none" spc="0" baseline="0" dirty="0">
                          <a:solidFill>
                            <a:schemeClr val="tx1"/>
                          </a:solidFill>
                          <a:uFillTx/>
                          <a:latin typeface="Arial" panose="020B0604020202020204" pitchFamily="34" charset="0"/>
                          <a:cs typeface="Arial" panose="020B0604020202020204" pitchFamily="34" charset="0"/>
                          <a:sym typeface="Calibri"/>
                        </a:rPr>
                        <a:t>Running GPU-version dense matrix-matrix multiplication on (often small) matrices generated from </a:t>
                      </a:r>
                      <a:r>
                        <a:rPr lang="en-US" altLang="zh-CN" sz="1400" b="0" u="none" strike="noStrike" cap="none" spc="0" baseline="0" dirty="0" err="1">
                          <a:solidFill>
                            <a:schemeClr val="tx1"/>
                          </a:solidFill>
                          <a:uFillTx/>
                          <a:latin typeface="Arial" panose="020B0604020202020204" pitchFamily="34" charset="0"/>
                          <a:cs typeface="Arial" panose="020B0604020202020204" pitchFamily="34" charset="0"/>
                          <a:sym typeface="Calibri"/>
                        </a:rPr>
                        <a:t>supernodal</a:t>
                      </a:r>
                      <a:r>
                        <a:rPr lang="en-US" altLang="zh-CN" sz="1400" b="0" u="none" strike="noStrike" cap="none" spc="0" baseline="0" dirty="0">
                          <a:solidFill>
                            <a:schemeClr val="tx1"/>
                          </a:solidFill>
                          <a:uFillTx/>
                          <a:latin typeface="Arial" panose="020B0604020202020204" pitchFamily="34" charset="0"/>
                          <a:cs typeface="Arial" panose="020B0604020202020204" pitchFamily="34" charset="0"/>
                          <a:sym typeface="Calibri"/>
                        </a:rPr>
                        <a:t> pattern.</a:t>
                      </a:r>
                      <a:endParaRPr lang="zh-CN" altLang="en-US" sz="1400" b="0" i="0" u="none" strike="noStrike" cap="none" spc="0" baseline="0" dirty="0">
                        <a:solidFill>
                          <a:schemeClr val="tx1"/>
                        </a:solidFill>
                        <a:uFillTx/>
                        <a:latin typeface="Arial" panose="020B0604020202020204" pitchFamily="34" charset="0"/>
                        <a:ea typeface="+mn-ea"/>
                        <a:cs typeface="Arial" panose="020B0604020202020204" pitchFamily="34" charset="0"/>
                        <a:sym typeface="Calibri"/>
                      </a:endParaRPr>
                    </a:p>
                  </a:txBody>
                  <a:tcPr anchor="ctr"/>
                </a:tc>
                <a:tc rowSpan="2">
                  <a:txBody>
                    <a:bodyPr/>
                    <a:lstStyle/>
                    <a:p>
                      <a:pPr marL="0" marR="0" indent="0" algn="ctr" defTabSz="685800" rtl="0" latinLnBrk="0">
                        <a:lnSpc>
                          <a:spcPct val="100000"/>
                        </a:lnSpc>
                        <a:spcBef>
                          <a:spcPts val="0"/>
                        </a:spcBef>
                        <a:spcAft>
                          <a:spcPts val="0"/>
                        </a:spcAft>
                        <a:buClrTx/>
                        <a:buSzTx/>
                        <a:buFontTx/>
                        <a:buNone/>
                        <a:tabLst/>
                      </a:pPr>
                      <a:r>
                        <a:rPr lang="en-US" altLang="zh-CN" sz="1400" b="0" i="0" u="none" strike="noStrike" cap="none" spc="0" baseline="0" dirty="0">
                          <a:solidFill>
                            <a:srgbClr val="C00000"/>
                          </a:solidFill>
                          <a:uFillTx/>
                          <a:latin typeface="Arial" panose="020B0604020202020204" pitchFamily="34" charset="0"/>
                          <a:ea typeface="+mn-ea"/>
                          <a:cs typeface="Arial" panose="020B0604020202020204" pitchFamily="34" charset="0"/>
                          <a:sym typeface="Calibri"/>
                        </a:rPr>
                        <a:t>Can not </a:t>
                      </a:r>
                      <a:r>
                        <a:rPr lang="en-US" altLang="zh-CN" sz="1400" b="0" i="0" u="none" strike="noStrike" cap="none" spc="0" baseline="0" dirty="0">
                          <a:solidFill>
                            <a:schemeClr val="tx1"/>
                          </a:solidFill>
                          <a:uFillTx/>
                          <a:latin typeface="Arial" panose="020B0604020202020204" pitchFamily="34" charset="0"/>
                          <a:ea typeface="+mn-ea"/>
                          <a:cs typeface="Arial" panose="020B0604020202020204" pitchFamily="34" charset="0"/>
                          <a:sym typeface="Calibri"/>
                        </a:rPr>
                        <a:t>use GPU for scheduling to save the cost for kernel relaunching and cache data flushing.</a:t>
                      </a:r>
                      <a:endParaRPr lang="zh-CN" altLang="en-US" sz="1400" b="0" i="0" u="none" strike="noStrike" cap="none" spc="0" baseline="0" dirty="0">
                        <a:solidFill>
                          <a:schemeClr val="tx1"/>
                        </a:solidFill>
                        <a:uFillTx/>
                        <a:latin typeface="Arial" panose="020B0604020202020204" pitchFamily="34" charset="0"/>
                        <a:ea typeface="+mn-ea"/>
                        <a:cs typeface="Arial" panose="020B0604020202020204" pitchFamily="34" charset="0"/>
                        <a:sym typeface="Calibri"/>
                      </a:endParaRPr>
                    </a:p>
                  </a:txBody>
                  <a:tcPr anchor="ctr"/>
                </a:tc>
                <a:extLst>
                  <a:ext uri="{0D108BD9-81ED-4DB2-BD59-A6C34878D82A}">
                    <a16:rowId xmlns:a16="http://schemas.microsoft.com/office/drawing/2014/main" val="3678533812"/>
                  </a:ext>
                </a:extLst>
              </a:tr>
              <a:tr h="875293">
                <a:tc>
                  <a:txBody>
                    <a:bodyPr/>
                    <a:lstStyle/>
                    <a:p>
                      <a:pPr marL="0" marR="0" indent="0" algn="ctr" defTabSz="685800" rtl="0" latinLnBrk="0">
                        <a:lnSpc>
                          <a:spcPct val="100000"/>
                        </a:lnSpc>
                        <a:spcBef>
                          <a:spcPts val="0"/>
                        </a:spcBef>
                        <a:spcAft>
                          <a:spcPts val="0"/>
                        </a:spcAft>
                        <a:buClrTx/>
                        <a:buSzTx/>
                        <a:buFontTx/>
                        <a:buNone/>
                        <a:tabLst/>
                      </a:pPr>
                      <a:r>
                        <a:rPr lang="en-US" altLang="zh-CN" sz="2000" b="0" u="none" strike="noStrike" cap="none" spc="0" baseline="0" dirty="0">
                          <a:solidFill>
                            <a:schemeClr val="tx1"/>
                          </a:solidFill>
                          <a:uFillTx/>
                          <a:latin typeface="Arial" panose="020B0604020202020204" pitchFamily="34" charset="0"/>
                          <a:cs typeface="Arial" panose="020B0604020202020204" pitchFamily="34" charset="0"/>
                          <a:sym typeface="Calibri"/>
                        </a:rPr>
                        <a:t>GLU</a:t>
                      </a:r>
                      <a:r>
                        <a:rPr lang="en-US" altLang="zh-CN" sz="2000" b="0" u="none" strike="noStrike" cap="none" spc="0" baseline="30000" dirty="0">
                          <a:solidFill>
                            <a:schemeClr val="tx1"/>
                          </a:solidFill>
                          <a:uFillTx/>
                          <a:latin typeface="Arial" panose="020B0604020202020204" pitchFamily="34" charset="0"/>
                          <a:cs typeface="Arial" panose="020B0604020202020204" pitchFamily="34" charset="0"/>
                          <a:sym typeface="Calibri"/>
                        </a:rPr>
                        <a:t>[2]</a:t>
                      </a:r>
                      <a:endParaRPr lang="en-US" altLang="zh-CN" sz="2000" b="0" i="0" u="none" strike="noStrike" cap="none" spc="0" baseline="30000" dirty="0">
                        <a:solidFill>
                          <a:schemeClr val="tx1"/>
                        </a:solidFill>
                        <a:uFillTx/>
                        <a:latin typeface="Arial" panose="020B0604020202020204" pitchFamily="34" charset="0"/>
                        <a:ea typeface="+mn-ea"/>
                        <a:cs typeface="Arial" panose="020B0604020202020204" pitchFamily="34" charset="0"/>
                        <a:sym typeface="Calibri"/>
                      </a:endParaRPr>
                    </a:p>
                  </a:txBody>
                  <a:tcPr anchor="ctr"/>
                </a:tc>
                <a:tc>
                  <a:txBody>
                    <a:bodyPr/>
                    <a:lstStyle/>
                    <a:p>
                      <a:pPr marL="0" marR="0" indent="0" algn="ctr" defTabSz="685800" rtl="0" latinLnBrk="0">
                        <a:lnSpc>
                          <a:spcPct val="100000"/>
                        </a:lnSpc>
                        <a:spcBef>
                          <a:spcPts val="0"/>
                        </a:spcBef>
                        <a:spcAft>
                          <a:spcPts val="0"/>
                        </a:spcAft>
                        <a:buClrTx/>
                        <a:buSzTx/>
                        <a:buFontTx/>
                        <a:buNone/>
                        <a:tabLst/>
                      </a:pPr>
                      <a:r>
                        <a:rPr lang="en-US" altLang="zh-CN" sz="1400" b="0" i="0" u="none" strike="noStrike" cap="none" spc="0" baseline="0" dirty="0">
                          <a:solidFill>
                            <a:schemeClr val="tx1"/>
                          </a:solidFill>
                          <a:uFillTx/>
                          <a:latin typeface="Arial" panose="020B0604020202020204" pitchFamily="34" charset="0"/>
                          <a:ea typeface="+mn-ea"/>
                          <a:cs typeface="Arial" panose="020B0604020202020204" pitchFamily="34" charset="0"/>
                          <a:sym typeface="Calibri"/>
                        </a:rPr>
                        <a:t> Finding dependencies between columns, generating levels, and using level scheduling method for running multiple columns in the same level on GPUs concurrently.</a:t>
                      </a:r>
                      <a:endParaRPr lang="zh-CN" altLang="en-US" sz="1400" b="0" i="0" u="none" strike="noStrike" cap="none" spc="0" baseline="0" dirty="0">
                        <a:solidFill>
                          <a:schemeClr val="tx1"/>
                        </a:solidFill>
                        <a:uFillTx/>
                        <a:latin typeface="Arial" panose="020B0604020202020204" pitchFamily="34" charset="0"/>
                        <a:ea typeface="+mn-ea"/>
                        <a:cs typeface="Arial" panose="020B0604020202020204" pitchFamily="34" charset="0"/>
                        <a:sym typeface="Calibri"/>
                      </a:endParaRPr>
                    </a:p>
                  </a:txBody>
                  <a:tcPr anchor="ctr"/>
                </a:tc>
                <a:tc vMerge="1">
                  <a:txBody>
                    <a:bodyPr/>
                    <a:lstStyle/>
                    <a:p>
                      <a:pPr marL="0" marR="0" indent="0" algn="ctr" defTabSz="685800" rtl="0" latinLnBrk="0">
                        <a:lnSpc>
                          <a:spcPct val="100000"/>
                        </a:lnSpc>
                        <a:spcBef>
                          <a:spcPts val="0"/>
                        </a:spcBef>
                        <a:spcAft>
                          <a:spcPts val="0"/>
                        </a:spcAft>
                        <a:buClrTx/>
                        <a:buSzTx/>
                        <a:buFontTx/>
                        <a:buNone/>
                        <a:tabLst/>
                      </a:pPr>
                      <a:endParaRPr lang="zh-CN" altLang="en-US" sz="2000" b="1" i="0" u="none" strike="noStrike" cap="none" spc="0" baseline="0" dirty="0">
                        <a:solidFill>
                          <a:schemeClr val="lt1"/>
                        </a:solidFill>
                        <a:uFillTx/>
                        <a:latin typeface="+mn-lt"/>
                        <a:ea typeface="+mn-ea"/>
                        <a:cs typeface="+mn-cs"/>
                        <a:sym typeface="Calibri"/>
                      </a:endParaRPr>
                    </a:p>
                  </a:txBody>
                  <a:tcPr anchor="ctr"/>
                </a:tc>
                <a:extLst>
                  <a:ext uri="{0D108BD9-81ED-4DB2-BD59-A6C34878D82A}">
                    <a16:rowId xmlns:a16="http://schemas.microsoft.com/office/drawing/2014/main" val="2599339351"/>
                  </a:ext>
                </a:extLst>
              </a:tr>
            </a:tbl>
          </a:graphicData>
        </a:graphic>
      </p:graphicFrame>
      <p:graphicFrame>
        <p:nvGraphicFramePr>
          <p:cNvPr id="136" name="表格 5">
            <a:extLst>
              <a:ext uri="{FF2B5EF4-FFF2-40B4-BE49-F238E27FC236}">
                <a16:creationId xmlns:a16="http://schemas.microsoft.com/office/drawing/2014/main" id="{AB838A4B-FAD5-2378-D5D8-8B445AE43086}"/>
              </a:ext>
            </a:extLst>
          </p:cNvPr>
          <p:cNvGraphicFramePr>
            <a:graphicFrameLocks noGrp="1"/>
          </p:cNvGraphicFramePr>
          <p:nvPr/>
        </p:nvGraphicFramePr>
        <p:xfrm>
          <a:off x="281046" y="4091819"/>
          <a:ext cx="7896444" cy="648072"/>
        </p:xfrm>
        <a:graphic>
          <a:graphicData uri="http://schemas.openxmlformats.org/drawingml/2006/table">
            <a:tbl>
              <a:tblPr firstRow="1" bandRow="1">
                <a:tableStyleId>{5940675A-B579-460E-94D1-54222C63F5DA}</a:tableStyleId>
              </a:tblPr>
              <a:tblGrid>
                <a:gridCol w="1973477">
                  <a:extLst>
                    <a:ext uri="{9D8B030D-6E8A-4147-A177-3AD203B41FA5}">
                      <a16:colId xmlns:a16="http://schemas.microsoft.com/office/drawing/2014/main" val="190618037"/>
                    </a:ext>
                  </a:extLst>
                </a:gridCol>
                <a:gridCol w="3779044">
                  <a:extLst>
                    <a:ext uri="{9D8B030D-6E8A-4147-A177-3AD203B41FA5}">
                      <a16:colId xmlns:a16="http://schemas.microsoft.com/office/drawing/2014/main" val="3003651884"/>
                    </a:ext>
                  </a:extLst>
                </a:gridCol>
                <a:gridCol w="2143923">
                  <a:extLst>
                    <a:ext uri="{9D8B030D-6E8A-4147-A177-3AD203B41FA5}">
                      <a16:colId xmlns:a16="http://schemas.microsoft.com/office/drawing/2014/main" val="2611079517"/>
                    </a:ext>
                  </a:extLst>
                </a:gridCol>
              </a:tblGrid>
              <a:tr h="648072">
                <a:tc>
                  <a:txBody>
                    <a:bodyPr/>
                    <a:lstStyle/>
                    <a:p>
                      <a:pPr marL="0" marR="0" indent="0" algn="ctr" defTabSz="685800" rtl="0" latinLnBrk="0">
                        <a:lnSpc>
                          <a:spcPct val="100000"/>
                        </a:lnSpc>
                        <a:spcBef>
                          <a:spcPts val="0"/>
                        </a:spcBef>
                        <a:spcAft>
                          <a:spcPts val="0"/>
                        </a:spcAft>
                        <a:buClrTx/>
                        <a:buSzTx/>
                        <a:buFontTx/>
                        <a:buNone/>
                        <a:tabLst/>
                      </a:pPr>
                      <a:r>
                        <a:rPr lang="en-US" altLang="zh-CN" sz="2000" b="0" i="0" u="none" strike="noStrike" cap="none" spc="0" baseline="0" dirty="0">
                          <a:solidFill>
                            <a:srgbClr val="C00000"/>
                          </a:solidFill>
                          <a:uFillTx/>
                          <a:latin typeface="Arial" panose="020B0604020202020204" pitchFamily="34" charset="0"/>
                          <a:ea typeface="+mn-ea"/>
                          <a:cs typeface="Arial" panose="020B0604020202020204" pitchFamily="34" charset="0"/>
                          <a:sym typeface="Calibri"/>
                        </a:rPr>
                        <a:t>?</a:t>
                      </a:r>
                      <a:endParaRPr lang="zh-CN" altLang="en-US" sz="2000" b="0" i="0" u="none" strike="noStrike" cap="none" spc="0" baseline="0" dirty="0">
                        <a:solidFill>
                          <a:srgbClr val="C00000"/>
                        </a:solidFill>
                        <a:uFillTx/>
                        <a:latin typeface="Arial" panose="020B0604020202020204" pitchFamily="34" charset="0"/>
                        <a:ea typeface="+mn-ea"/>
                        <a:cs typeface="Arial" panose="020B0604020202020204" pitchFamily="34" charset="0"/>
                        <a:sym typeface="Calibri"/>
                      </a:endParaRPr>
                    </a:p>
                  </a:txBody>
                  <a:tcPr anchor="ctr" anchorCtr="1"/>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2000" b="0" i="0" u="none" strike="noStrike" cap="none" spc="0" baseline="0" dirty="0">
                          <a:solidFill>
                            <a:srgbClr val="C00000"/>
                          </a:solidFill>
                          <a:uFillTx/>
                          <a:latin typeface="Arial" panose="020B0604020202020204" pitchFamily="34" charset="0"/>
                          <a:ea typeface="+mn-ea"/>
                          <a:cs typeface="Arial" panose="020B0604020202020204" pitchFamily="34" charset="0"/>
                          <a:sym typeface="Calibri"/>
                        </a:rPr>
                        <a:t>？</a:t>
                      </a:r>
                    </a:p>
                  </a:txBody>
                  <a:tcPr anchor="ctr" anchorCtr="1"/>
                </a:tc>
                <a:tc>
                  <a:txBody>
                    <a:bodyPr/>
                    <a:lstStyle/>
                    <a:p>
                      <a:pPr marL="0" marR="0" indent="0" algn="ctr" defTabSz="685800" rtl="0" latinLnBrk="0">
                        <a:lnSpc>
                          <a:spcPct val="100000"/>
                        </a:lnSpc>
                        <a:spcBef>
                          <a:spcPts val="0"/>
                        </a:spcBef>
                        <a:spcAft>
                          <a:spcPts val="0"/>
                        </a:spcAft>
                        <a:buClrTx/>
                        <a:buSzTx/>
                        <a:buFontTx/>
                        <a:buNone/>
                        <a:tabLst/>
                      </a:pPr>
                      <a:r>
                        <a:rPr lang="en-US" altLang="zh-CN" sz="1400" b="0" i="0" u="none" strike="noStrike" cap="none" spc="0" baseline="0" dirty="0">
                          <a:solidFill>
                            <a:srgbClr val="C00000"/>
                          </a:solidFill>
                          <a:uFillTx/>
                          <a:latin typeface="Arial" panose="020B0604020202020204" pitchFamily="34" charset="0"/>
                          <a:ea typeface="+mn-ea"/>
                          <a:cs typeface="Arial" panose="020B0604020202020204" pitchFamily="34" charset="0"/>
                          <a:sym typeface="Calibri"/>
                        </a:rPr>
                        <a:t>Can</a:t>
                      </a:r>
                      <a:r>
                        <a:rPr lang="en-US" altLang="zh-CN" sz="1400" b="0" i="0" u="none" strike="noStrike" cap="none" spc="0" baseline="0" dirty="0">
                          <a:solidFill>
                            <a:srgbClr val="FF0000"/>
                          </a:solidFill>
                          <a:uFillTx/>
                          <a:latin typeface="Arial" panose="020B0604020202020204" pitchFamily="34" charset="0"/>
                          <a:ea typeface="+mn-ea"/>
                          <a:cs typeface="Arial" panose="020B0604020202020204" pitchFamily="34" charset="0"/>
                          <a:sym typeface="Calibri"/>
                        </a:rPr>
                        <a:t> </a:t>
                      </a:r>
                      <a:r>
                        <a:rPr lang="en-US" altLang="zh-CN" sz="1400" b="0" i="0" u="none" strike="noStrike" cap="none" spc="0" baseline="0" dirty="0">
                          <a:solidFill>
                            <a:schemeClr val="tx1"/>
                          </a:solidFill>
                          <a:uFillTx/>
                          <a:latin typeface="Arial" panose="020B0604020202020204" pitchFamily="34" charset="0"/>
                          <a:ea typeface="+mn-ea"/>
                          <a:cs typeface="Arial" panose="020B0604020202020204" pitchFamily="34" charset="0"/>
                          <a:sym typeface="Calibri"/>
                        </a:rPr>
                        <a:t>use GPU for scheduling.</a:t>
                      </a:r>
                      <a:endParaRPr lang="zh-CN" altLang="en-US" sz="1400" b="0" i="0" u="none" strike="noStrike" cap="none" spc="0" baseline="0" dirty="0">
                        <a:solidFill>
                          <a:schemeClr val="tx1"/>
                        </a:solidFill>
                        <a:uFillTx/>
                        <a:latin typeface="Arial" panose="020B0604020202020204" pitchFamily="34" charset="0"/>
                        <a:ea typeface="+mn-ea"/>
                        <a:cs typeface="Arial" panose="020B0604020202020204" pitchFamily="34" charset="0"/>
                        <a:sym typeface="Calibri"/>
                      </a:endParaRPr>
                    </a:p>
                  </a:txBody>
                  <a:tcPr anchor="ctr" anchorCtr="1"/>
                </a:tc>
                <a:extLst>
                  <a:ext uri="{0D108BD9-81ED-4DB2-BD59-A6C34878D82A}">
                    <a16:rowId xmlns:a16="http://schemas.microsoft.com/office/drawing/2014/main" val="102716671"/>
                  </a:ext>
                </a:extLst>
              </a:tr>
            </a:tbl>
          </a:graphicData>
        </a:graphic>
      </p:graphicFrame>
      <p:sp>
        <p:nvSpPr>
          <p:cNvPr id="138" name="文本框 137">
            <a:extLst>
              <a:ext uri="{FF2B5EF4-FFF2-40B4-BE49-F238E27FC236}">
                <a16:creationId xmlns:a16="http://schemas.microsoft.com/office/drawing/2014/main" id="{7F52B7E5-04B5-8B01-6E1B-F3F7171DA310}"/>
              </a:ext>
            </a:extLst>
          </p:cNvPr>
          <p:cNvSpPr txBox="1"/>
          <p:nvPr/>
        </p:nvSpPr>
        <p:spPr>
          <a:xfrm>
            <a:off x="281046" y="774551"/>
            <a:ext cx="86582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2000" dirty="0">
                <a:latin typeface="+mn-lt"/>
                <a:cs typeface="Arial" panose="020B0604020202020204" pitchFamily="34" charset="0"/>
              </a:rPr>
              <a:t>Using GPU for general computing has become a research hotspot</a:t>
            </a:r>
            <a:r>
              <a:rPr lang="en-US" altLang="zh-CN" sz="2000" dirty="0">
                <a:latin typeface="+mn-lt"/>
                <a:cs typeface="Arial" panose="020B0604020202020204" pitchFamily="34" charset="0"/>
              </a:rPr>
              <a:t>.</a:t>
            </a:r>
            <a:endParaRPr lang="zh-CN" altLang="en-US" sz="2000" dirty="0">
              <a:latin typeface="+mn-lt"/>
              <a:cs typeface="Arial" panose="020B0604020202020204" pitchFamily="34" charset="0"/>
            </a:endParaRPr>
          </a:p>
        </p:txBody>
      </p:sp>
      <p:sp>
        <p:nvSpPr>
          <p:cNvPr id="131" name="文本框 130">
            <a:extLst>
              <a:ext uri="{FF2B5EF4-FFF2-40B4-BE49-F238E27FC236}">
                <a16:creationId xmlns:a16="http://schemas.microsoft.com/office/drawing/2014/main" id="{C1C5DD75-6894-8CD3-D6B7-50324CE0884A}"/>
              </a:ext>
            </a:extLst>
          </p:cNvPr>
          <p:cNvSpPr txBox="1"/>
          <p:nvPr/>
        </p:nvSpPr>
        <p:spPr>
          <a:xfrm>
            <a:off x="1812056" y="1432750"/>
            <a:ext cx="483442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1400" b="0" i="0" dirty="0">
                <a:solidFill>
                  <a:srgbClr val="000000"/>
                </a:solidFill>
                <a:effectLst/>
                <a:latin typeface="Arial" panose="020B0604020202020204" pitchFamily="34" charset="0"/>
                <a:cs typeface="Arial" panose="020B0604020202020204" pitchFamily="34" charset="0"/>
              </a:rPr>
              <a:t>TABLE I: There are two ways to utilize GPUs for sparse LU</a:t>
            </a:r>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p:sp>
        <p:nvSpPr>
          <p:cNvPr id="132" name="文本框 131">
            <a:extLst>
              <a:ext uri="{FF2B5EF4-FFF2-40B4-BE49-F238E27FC236}">
                <a16:creationId xmlns:a16="http://schemas.microsoft.com/office/drawing/2014/main" id="{05BE95CD-5E7C-0F21-4057-6EEBCE99919F}"/>
              </a:ext>
            </a:extLst>
          </p:cNvPr>
          <p:cNvSpPr txBox="1"/>
          <p:nvPr/>
        </p:nvSpPr>
        <p:spPr>
          <a:xfrm>
            <a:off x="971600" y="5025140"/>
            <a:ext cx="8658225"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zh-CN" sz="2000" dirty="0">
                <a:latin typeface="+mn-lt"/>
                <a:cs typeface="Arial" panose="020B0604020202020204" pitchFamily="34" charset="0"/>
              </a:rPr>
              <a:t>We need to design a method that can use GPU for scheduling.</a:t>
            </a:r>
            <a:endParaRPr lang="zh-CN" altLang="en-US" sz="2000" dirty="0">
              <a:latin typeface="+mn-lt"/>
              <a:cs typeface="Arial" panose="020B0604020202020204" pitchFamily="34" charset="0"/>
            </a:endParaRPr>
          </a:p>
        </p:txBody>
      </p:sp>
    </p:spTree>
    <p:extLst>
      <p:ext uri="{BB962C8B-B14F-4D97-AF65-F5344CB8AC3E}">
        <p14:creationId xmlns:p14="http://schemas.microsoft.com/office/powerpoint/2010/main" val="1965249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不完整圆 4">
            <a:extLst>
              <a:ext uri="{FF2B5EF4-FFF2-40B4-BE49-F238E27FC236}">
                <a16:creationId xmlns:a16="http://schemas.microsoft.com/office/drawing/2014/main" id="{03416272-011A-212C-0A77-B67755DE0688}"/>
              </a:ext>
            </a:extLst>
          </p:cNvPr>
          <p:cNvSpPr/>
          <p:nvPr/>
        </p:nvSpPr>
        <p:spPr>
          <a:xfrm>
            <a:off x="4167228" y="2623224"/>
            <a:ext cx="675002" cy="675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9671" y="0"/>
                  <a:pt x="21600" y="0"/>
                </a:cubicBezTo>
                <a:lnTo>
                  <a:pt x="21600" y="21469"/>
                </a:lnTo>
                <a:close/>
              </a:path>
            </a:pathLst>
          </a:custGeom>
          <a:solidFill>
            <a:srgbClr val="FF0000"/>
          </a:solidFill>
          <a:ln w="15875">
            <a:solidFill>
              <a:srgbClr val="147EA6"/>
            </a:solidFill>
          </a:ln>
        </p:spPr>
        <p:txBody>
          <a:bodyPr lIns="34289" tIns="34289" rIns="34289" bIns="34289" anchor="ctr"/>
          <a:lstStyle/>
          <a:p>
            <a:pPr algn="ctr" defTabSz="342900">
              <a:defRPr>
                <a:latin typeface="+mj-lt"/>
                <a:ea typeface="+mj-ea"/>
                <a:cs typeface="+mj-cs"/>
                <a:sym typeface="Calibri"/>
              </a:defRPr>
            </a:pPr>
            <a:endParaRPr sz="1350"/>
          </a:p>
        </p:txBody>
      </p:sp>
      <p:sp>
        <p:nvSpPr>
          <p:cNvPr id="4" name="不完整圆 6">
            <a:extLst>
              <a:ext uri="{FF2B5EF4-FFF2-40B4-BE49-F238E27FC236}">
                <a16:creationId xmlns:a16="http://schemas.microsoft.com/office/drawing/2014/main" id="{0DD177C5-2CF0-AF6F-91BB-7E3FCF85EAB4}"/>
              </a:ext>
            </a:extLst>
          </p:cNvPr>
          <p:cNvSpPr/>
          <p:nvPr/>
        </p:nvSpPr>
        <p:spPr>
          <a:xfrm rot="5400000">
            <a:off x="4849218" y="2622216"/>
            <a:ext cx="675002" cy="675962"/>
          </a:xfrm>
          <a:custGeom>
            <a:avLst/>
            <a:gdLst/>
            <a:ahLst/>
            <a:cxnLst>
              <a:cxn ang="0">
                <a:pos x="wd2" y="hd2"/>
              </a:cxn>
              <a:cxn ang="5400000">
                <a:pos x="wd2" y="hd2"/>
              </a:cxn>
              <a:cxn ang="10800000">
                <a:pos x="wd2" y="hd2"/>
              </a:cxn>
              <a:cxn ang="16200000">
                <a:pos x="wd2" y="hd2"/>
              </a:cxn>
            </a:cxnLst>
            <a:rect l="0" t="0" r="r" b="b"/>
            <a:pathLst>
              <a:path w="21600" h="21600" extrusionOk="0">
                <a:moveTo>
                  <a:pt x="0" y="21569"/>
                </a:moveTo>
                <a:cubicBezTo>
                  <a:pt x="0" y="9657"/>
                  <a:pt x="9671" y="0"/>
                  <a:pt x="21600" y="0"/>
                </a:cubicBezTo>
                <a:lnTo>
                  <a:pt x="21600" y="21600"/>
                </a:lnTo>
                <a:close/>
              </a:path>
            </a:pathLst>
          </a:custGeom>
          <a:solidFill>
            <a:srgbClr val="FF0000"/>
          </a:solidFill>
          <a:ln w="15875">
            <a:solidFill>
              <a:srgbClr val="147EA6"/>
            </a:solidFill>
          </a:ln>
        </p:spPr>
        <p:txBody>
          <a:bodyPr lIns="34289" tIns="34289" rIns="34289" bIns="34289" anchor="ctr"/>
          <a:lstStyle/>
          <a:p>
            <a:pPr algn="ctr" defTabSz="342900">
              <a:defRPr>
                <a:latin typeface="+mj-lt"/>
                <a:ea typeface="+mj-ea"/>
                <a:cs typeface="+mj-cs"/>
                <a:sym typeface="Calibri"/>
              </a:defRPr>
            </a:pPr>
            <a:endParaRPr sz="1350"/>
          </a:p>
        </p:txBody>
      </p:sp>
      <p:sp>
        <p:nvSpPr>
          <p:cNvPr id="5" name="不完整圆 7">
            <a:extLst>
              <a:ext uri="{FF2B5EF4-FFF2-40B4-BE49-F238E27FC236}">
                <a16:creationId xmlns:a16="http://schemas.microsoft.com/office/drawing/2014/main" id="{BD9B29B6-ED83-A6CE-0D7D-C9044CA5B98D}"/>
              </a:ext>
            </a:extLst>
          </p:cNvPr>
          <p:cNvSpPr/>
          <p:nvPr/>
        </p:nvSpPr>
        <p:spPr>
          <a:xfrm rot="10800000">
            <a:off x="4848737" y="3294124"/>
            <a:ext cx="675002" cy="676426"/>
          </a:xfrm>
          <a:custGeom>
            <a:avLst/>
            <a:gdLst/>
            <a:ahLst/>
            <a:cxnLst>
              <a:cxn ang="0">
                <a:pos x="wd2" y="hd2"/>
              </a:cxn>
              <a:cxn ang="5400000">
                <a:pos x="wd2" y="hd2"/>
              </a:cxn>
              <a:cxn ang="10800000">
                <a:pos x="wd2" y="hd2"/>
              </a:cxn>
              <a:cxn ang="16200000">
                <a:pos x="wd2" y="hd2"/>
              </a:cxn>
            </a:cxnLst>
            <a:rect l="0" t="0" r="r" b="b"/>
            <a:pathLst>
              <a:path w="21600" h="21600" extrusionOk="0">
                <a:moveTo>
                  <a:pt x="0" y="21554"/>
                </a:moveTo>
                <a:cubicBezTo>
                  <a:pt x="0" y="9650"/>
                  <a:pt x="9671" y="0"/>
                  <a:pt x="21600" y="0"/>
                </a:cubicBezTo>
                <a:lnTo>
                  <a:pt x="21600" y="21600"/>
                </a:lnTo>
                <a:close/>
              </a:path>
            </a:pathLst>
          </a:custGeom>
          <a:solidFill>
            <a:srgbClr val="FF0000"/>
          </a:solidFill>
          <a:ln w="15875">
            <a:solidFill>
              <a:srgbClr val="147EA6"/>
            </a:solidFill>
          </a:ln>
        </p:spPr>
        <p:txBody>
          <a:bodyPr lIns="34289" tIns="34289" rIns="34289" bIns="34289" anchor="ctr"/>
          <a:lstStyle/>
          <a:p>
            <a:pPr algn="ctr" defTabSz="342900">
              <a:defRPr>
                <a:latin typeface="+mj-lt"/>
                <a:ea typeface="+mj-ea"/>
                <a:cs typeface="+mj-cs"/>
                <a:sym typeface="Calibri"/>
              </a:defRPr>
            </a:pPr>
            <a:endParaRPr sz="1350"/>
          </a:p>
        </p:txBody>
      </p:sp>
      <p:sp>
        <p:nvSpPr>
          <p:cNvPr id="6" name="不完整圆 8">
            <a:extLst>
              <a:ext uri="{FF2B5EF4-FFF2-40B4-BE49-F238E27FC236}">
                <a16:creationId xmlns:a16="http://schemas.microsoft.com/office/drawing/2014/main" id="{1F238088-58F5-FCF7-EC4E-86BF4D0538D6}"/>
              </a:ext>
            </a:extLst>
          </p:cNvPr>
          <p:cNvSpPr/>
          <p:nvPr/>
        </p:nvSpPr>
        <p:spPr>
          <a:xfrm rot="16200000">
            <a:off x="4170299" y="3294117"/>
            <a:ext cx="675002" cy="675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9671" y="0"/>
                  <a:pt x="21600" y="0"/>
                </a:cubicBezTo>
                <a:lnTo>
                  <a:pt x="21600" y="21524"/>
                </a:lnTo>
                <a:close/>
              </a:path>
            </a:pathLst>
          </a:custGeom>
          <a:solidFill>
            <a:srgbClr val="FF0000"/>
          </a:solidFill>
          <a:ln w="15875">
            <a:solidFill>
              <a:srgbClr val="147EA6"/>
            </a:solidFill>
          </a:ln>
        </p:spPr>
        <p:txBody>
          <a:bodyPr lIns="34289" tIns="34289" rIns="34289" bIns="34289" anchor="ctr"/>
          <a:lstStyle/>
          <a:p>
            <a:pPr algn="ctr" defTabSz="342900">
              <a:defRPr>
                <a:latin typeface="+mj-lt"/>
                <a:ea typeface="+mj-ea"/>
                <a:cs typeface="+mj-cs"/>
                <a:sym typeface="Calibri"/>
              </a:defRPr>
            </a:pPr>
            <a:endParaRPr sz="1350"/>
          </a:p>
        </p:txBody>
      </p:sp>
      <p:sp>
        <p:nvSpPr>
          <p:cNvPr id="7" name="不完整圆 9">
            <a:extLst>
              <a:ext uri="{FF2B5EF4-FFF2-40B4-BE49-F238E27FC236}">
                <a16:creationId xmlns:a16="http://schemas.microsoft.com/office/drawing/2014/main" id="{FB6F5E98-BB2F-5364-6F12-386E2F05A272}"/>
              </a:ext>
            </a:extLst>
          </p:cNvPr>
          <p:cNvSpPr/>
          <p:nvPr/>
        </p:nvSpPr>
        <p:spPr>
          <a:xfrm>
            <a:off x="4169173" y="2621831"/>
            <a:ext cx="675002" cy="675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9671" y="0"/>
                  <a:pt x="21600" y="0"/>
                </a:cubicBezTo>
                <a:lnTo>
                  <a:pt x="21600" y="21513"/>
                </a:lnTo>
                <a:close/>
              </a:path>
            </a:pathLst>
          </a:custGeom>
          <a:solidFill>
            <a:srgbClr val="00B050"/>
          </a:solidFill>
          <a:ln w="15875">
            <a:solidFill>
              <a:srgbClr val="147EA6"/>
            </a:solidFill>
          </a:ln>
        </p:spPr>
        <p:txBody>
          <a:bodyPr lIns="34289" tIns="34289" rIns="34289" bIns="34289" anchor="ctr"/>
          <a:lstStyle/>
          <a:p>
            <a:pPr algn="ctr" defTabSz="342900">
              <a:defRPr>
                <a:latin typeface="+mj-lt"/>
                <a:ea typeface="+mj-ea"/>
                <a:cs typeface="+mj-cs"/>
                <a:sym typeface="Calibri"/>
              </a:defRPr>
            </a:pPr>
            <a:endParaRPr sz="1350"/>
          </a:p>
        </p:txBody>
      </p:sp>
      <p:sp>
        <p:nvSpPr>
          <p:cNvPr id="8" name="不完整圆 10">
            <a:extLst>
              <a:ext uri="{FF2B5EF4-FFF2-40B4-BE49-F238E27FC236}">
                <a16:creationId xmlns:a16="http://schemas.microsoft.com/office/drawing/2014/main" id="{20CDBB51-7E99-53FB-3064-C9057F872DDB}"/>
              </a:ext>
            </a:extLst>
          </p:cNvPr>
          <p:cNvSpPr/>
          <p:nvPr/>
        </p:nvSpPr>
        <p:spPr>
          <a:xfrm rot="5400000">
            <a:off x="4847083" y="2625312"/>
            <a:ext cx="675002" cy="675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9671" y="0"/>
                  <a:pt x="21600" y="0"/>
                </a:cubicBezTo>
                <a:lnTo>
                  <a:pt x="21599" y="21394"/>
                </a:lnTo>
                <a:close/>
              </a:path>
            </a:pathLst>
          </a:custGeom>
          <a:solidFill>
            <a:srgbClr val="00B050"/>
          </a:solidFill>
          <a:ln w="15875">
            <a:solidFill>
              <a:srgbClr val="147EA6"/>
            </a:solidFill>
          </a:ln>
        </p:spPr>
        <p:txBody>
          <a:bodyPr lIns="34289" tIns="34289" rIns="34289" bIns="34289" anchor="ctr"/>
          <a:lstStyle/>
          <a:p>
            <a:pPr algn="ctr" defTabSz="342900">
              <a:defRPr>
                <a:latin typeface="+mj-lt"/>
                <a:ea typeface="+mj-ea"/>
                <a:cs typeface="+mj-cs"/>
                <a:sym typeface="Calibri"/>
              </a:defRPr>
            </a:pPr>
            <a:endParaRPr sz="1350"/>
          </a:p>
        </p:txBody>
      </p:sp>
      <p:sp>
        <p:nvSpPr>
          <p:cNvPr id="9" name="不完整圆 11">
            <a:extLst>
              <a:ext uri="{FF2B5EF4-FFF2-40B4-BE49-F238E27FC236}">
                <a16:creationId xmlns:a16="http://schemas.microsoft.com/office/drawing/2014/main" id="{EBFADE9C-AC66-CDDF-FB8E-1513C71DCB2B}"/>
              </a:ext>
            </a:extLst>
          </p:cNvPr>
          <p:cNvSpPr/>
          <p:nvPr/>
        </p:nvSpPr>
        <p:spPr>
          <a:xfrm rot="10800000">
            <a:off x="4847759" y="3292215"/>
            <a:ext cx="675002" cy="676427"/>
          </a:xfrm>
          <a:custGeom>
            <a:avLst/>
            <a:gdLst/>
            <a:ahLst/>
            <a:cxnLst>
              <a:cxn ang="0">
                <a:pos x="wd2" y="hd2"/>
              </a:cxn>
              <a:cxn ang="5400000">
                <a:pos x="wd2" y="hd2"/>
              </a:cxn>
              <a:cxn ang="10800000">
                <a:pos x="wd2" y="hd2"/>
              </a:cxn>
              <a:cxn ang="16200000">
                <a:pos x="wd2" y="hd2"/>
              </a:cxn>
            </a:cxnLst>
            <a:rect l="0" t="0" r="r" b="b"/>
            <a:pathLst>
              <a:path w="21600" h="21600" extrusionOk="0">
                <a:moveTo>
                  <a:pt x="0" y="21554"/>
                </a:moveTo>
                <a:cubicBezTo>
                  <a:pt x="0" y="9650"/>
                  <a:pt x="9671" y="0"/>
                  <a:pt x="21600" y="0"/>
                </a:cubicBezTo>
                <a:lnTo>
                  <a:pt x="21600" y="21600"/>
                </a:lnTo>
                <a:close/>
              </a:path>
            </a:pathLst>
          </a:custGeom>
          <a:solidFill>
            <a:srgbClr val="00B050"/>
          </a:solidFill>
          <a:ln w="15875">
            <a:solidFill>
              <a:srgbClr val="147EA6"/>
            </a:solidFill>
          </a:ln>
        </p:spPr>
        <p:txBody>
          <a:bodyPr lIns="34289" tIns="34289" rIns="34289" bIns="34289" anchor="ctr"/>
          <a:lstStyle/>
          <a:p>
            <a:pPr algn="ctr" defTabSz="342900">
              <a:defRPr>
                <a:latin typeface="+mj-lt"/>
                <a:ea typeface="+mj-ea"/>
                <a:cs typeface="+mj-cs"/>
                <a:sym typeface="Calibri"/>
              </a:defRPr>
            </a:pPr>
            <a:endParaRPr sz="1350"/>
          </a:p>
        </p:txBody>
      </p:sp>
      <p:sp>
        <p:nvSpPr>
          <p:cNvPr id="10" name="不完整圆 12">
            <a:extLst>
              <a:ext uri="{FF2B5EF4-FFF2-40B4-BE49-F238E27FC236}">
                <a16:creationId xmlns:a16="http://schemas.microsoft.com/office/drawing/2014/main" id="{E6AA50EF-E3D6-C22C-2776-A650CDDC1DA7}"/>
              </a:ext>
            </a:extLst>
          </p:cNvPr>
          <p:cNvSpPr/>
          <p:nvPr/>
        </p:nvSpPr>
        <p:spPr>
          <a:xfrm rot="16200000">
            <a:off x="4168875" y="3294651"/>
            <a:ext cx="675002" cy="675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9671" y="0"/>
                  <a:pt x="21600" y="0"/>
                </a:cubicBezTo>
                <a:lnTo>
                  <a:pt x="21600" y="21530"/>
                </a:lnTo>
                <a:close/>
              </a:path>
            </a:pathLst>
          </a:custGeom>
          <a:solidFill>
            <a:srgbClr val="00B050"/>
          </a:solidFill>
          <a:ln w="15875">
            <a:solidFill>
              <a:srgbClr val="147EA6"/>
            </a:solidFill>
          </a:ln>
        </p:spPr>
        <p:txBody>
          <a:bodyPr lIns="34289" tIns="34289" rIns="34289" bIns="34289" anchor="ctr"/>
          <a:lstStyle/>
          <a:p>
            <a:pPr algn="ctr" defTabSz="342900">
              <a:defRPr>
                <a:latin typeface="+mj-lt"/>
                <a:ea typeface="+mj-ea"/>
                <a:cs typeface="+mj-cs"/>
                <a:sym typeface="Calibri"/>
              </a:defRPr>
            </a:pPr>
            <a:endParaRPr sz="1350"/>
          </a:p>
        </p:txBody>
      </p:sp>
      <p:grpSp>
        <p:nvGrpSpPr>
          <p:cNvPr id="11" name="笑脸 13">
            <a:extLst>
              <a:ext uri="{FF2B5EF4-FFF2-40B4-BE49-F238E27FC236}">
                <a16:creationId xmlns:a16="http://schemas.microsoft.com/office/drawing/2014/main" id="{6051727A-04B9-95C8-713E-57B2830AA281}"/>
              </a:ext>
            </a:extLst>
          </p:cNvPr>
          <p:cNvGrpSpPr/>
          <p:nvPr/>
        </p:nvGrpSpPr>
        <p:grpSpPr>
          <a:xfrm>
            <a:off x="1677470" y="2158680"/>
            <a:ext cx="540002" cy="540002"/>
            <a:chOff x="0" y="0"/>
            <a:chExt cx="720002" cy="720002"/>
          </a:xfrm>
        </p:grpSpPr>
        <p:sp>
          <p:nvSpPr>
            <p:cNvPr id="12" name="圆形">
              <a:extLst>
                <a:ext uri="{FF2B5EF4-FFF2-40B4-BE49-F238E27FC236}">
                  <a16:creationId xmlns:a16="http://schemas.microsoft.com/office/drawing/2014/main" id="{FEDBA3FF-81D4-3254-CFC2-0BA9F3A025E3}"/>
                </a:ext>
              </a:extLst>
            </p:cNvPr>
            <p:cNvSpPr/>
            <p:nvPr/>
          </p:nvSpPr>
          <p:spPr>
            <a:xfrm>
              <a:off x="-1" y="-1"/>
              <a:ext cx="720004" cy="720004"/>
            </a:xfrm>
            <a:prstGeom prst="ellipse">
              <a:avLst/>
            </a:prstGeom>
            <a:solidFill>
              <a:srgbClr val="FF0000"/>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13" name="形状">
              <a:extLst>
                <a:ext uri="{FF2B5EF4-FFF2-40B4-BE49-F238E27FC236}">
                  <a16:creationId xmlns:a16="http://schemas.microsoft.com/office/drawing/2014/main" id="{3F6408C6-1A64-0754-80E7-80C781ACA3E0}"/>
                </a:ext>
              </a:extLst>
            </p:cNvPr>
            <p:cNvSpPr/>
            <p:nvPr/>
          </p:nvSpPr>
          <p:spPr>
            <a:xfrm>
              <a:off x="207167" y="214832"/>
              <a:ext cx="305669" cy="75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14" name="形状">
              <a:extLst>
                <a:ext uri="{FF2B5EF4-FFF2-40B4-BE49-F238E27FC236}">
                  <a16:creationId xmlns:a16="http://schemas.microsoft.com/office/drawing/2014/main" id="{6D6E8D06-E34B-08A2-C96F-7138EE9E6F4F}"/>
                </a:ext>
              </a:extLst>
            </p:cNvPr>
            <p:cNvSpPr/>
            <p:nvPr/>
          </p:nvSpPr>
          <p:spPr>
            <a:xfrm>
              <a:off x="-1" y="-1"/>
              <a:ext cx="720003" cy="720003"/>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7520"/>
                  </a:moveTo>
                  <a:cubicBezTo>
                    <a:pt x="8849" y="14840"/>
                    <a:pt x="12747" y="14840"/>
                    <a:pt x="16640" y="1752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5875" cap="flat">
              <a:solidFill>
                <a:srgbClr val="0070C0"/>
              </a:solidFill>
              <a:prstDash val="solid"/>
              <a:round/>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grpSp>
      <p:grpSp>
        <p:nvGrpSpPr>
          <p:cNvPr id="15" name="笑脸 14">
            <a:extLst>
              <a:ext uri="{FF2B5EF4-FFF2-40B4-BE49-F238E27FC236}">
                <a16:creationId xmlns:a16="http://schemas.microsoft.com/office/drawing/2014/main" id="{EB2B1886-0887-E55B-8D83-23E819B7E38B}"/>
              </a:ext>
            </a:extLst>
          </p:cNvPr>
          <p:cNvGrpSpPr/>
          <p:nvPr/>
        </p:nvGrpSpPr>
        <p:grpSpPr>
          <a:xfrm>
            <a:off x="1677470" y="4008460"/>
            <a:ext cx="540002" cy="540002"/>
            <a:chOff x="0" y="0"/>
            <a:chExt cx="720002" cy="720002"/>
          </a:xfrm>
        </p:grpSpPr>
        <p:sp>
          <p:nvSpPr>
            <p:cNvPr id="16" name="圆形">
              <a:extLst>
                <a:ext uri="{FF2B5EF4-FFF2-40B4-BE49-F238E27FC236}">
                  <a16:creationId xmlns:a16="http://schemas.microsoft.com/office/drawing/2014/main" id="{D954D518-83F7-AC70-A6FB-28E0E6C03758}"/>
                </a:ext>
              </a:extLst>
            </p:cNvPr>
            <p:cNvSpPr/>
            <p:nvPr/>
          </p:nvSpPr>
          <p:spPr>
            <a:xfrm>
              <a:off x="-1" y="-1"/>
              <a:ext cx="720004" cy="720004"/>
            </a:xfrm>
            <a:prstGeom prst="ellipse">
              <a:avLst/>
            </a:prstGeom>
            <a:solidFill>
              <a:srgbClr val="FF0000"/>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17" name="形状">
              <a:extLst>
                <a:ext uri="{FF2B5EF4-FFF2-40B4-BE49-F238E27FC236}">
                  <a16:creationId xmlns:a16="http://schemas.microsoft.com/office/drawing/2014/main" id="{146117BC-A0C1-12BB-87C1-CAA47CAB31A1}"/>
                </a:ext>
              </a:extLst>
            </p:cNvPr>
            <p:cNvSpPr/>
            <p:nvPr/>
          </p:nvSpPr>
          <p:spPr>
            <a:xfrm>
              <a:off x="207167" y="214832"/>
              <a:ext cx="305669" cy="75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18" name="形状">
              <a:extLst>
                <a:ext uri="{FF2B5EF4-FFF2-40B4-BE49-F238E27FC236}">
                  <a16:creationId xmlns:a16="http://schemas.microsoft.com/office/drawing/2014/main" id="{7645C009-AB38-6A7C-35A4-289C0DCA0698}"/>
                </a:ext>
              </a:extLst>
            </p:cNvPr>
            <p:cNvSpPr/>
            <p:nvPr/>
          </p:nvSpPr>
          <p:spPr>
            <a:xfrm>
              <a:off x="-1" y="-1"/>
              <a:ext cx="720003" cy="720003"/>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7520"/>
                  </a:moveTo>
                  <a:cubicBezTo>
                    <a:pt x="8849" y="14840"/>
                    <a:pt x="12747" y="14840"/>
                    <a:pt x="16640" y="1752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5875" cap="flat">
              <a:solidFill>
                <a:srgbClr val="147EA6"/>
              </a:solidFill>
              <a:prstDash val="solid"/>
              <a:round/>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grpSp>
      <p:grpSp>
        <p:nvGrpSpPr>
          <p:cNvPr id="19" name="笑脸 15">
            <a:extLst>
              <a:ext uri="{FF2B5EF4-FFF2-40B4-BE49-F238E27FC236}">
                <a16:creationId xmlns:a16="http://schemas.microsoft.com/office/drawing/2014/main" id="{91803313-9716-289C-26D9-C6F8B006C786}"/>
              </a:ext>
            </a:extLst>
          </p:cNvPr>
          <p:cNvGrpSpPr/>
          <p:nvPr/>
        </p:nvGrpSpPr>
        <p:grpSpPr>
          <a:xfrm>
            <a:off x="7085408" y="2196397"/>
            <a:ext cx="540002" cy="540002"/>
            <a:chOff x="0" y="0"/>
            <a:chExt cx="720002" cy="720002"/>
          </a:xfrm>
        </p:grpSpPr>
        <p:sp>
          <p:nvSpPr>
            <p:cNvPr id="20" name="圆形">
              <a:extLst>
                <a:ext uri="{FF2B5EF4-FFF2-40B4-BE49-F238E27FC236}">
                  <a16:creationId xmlns:a16="http://schemas.microsoft.com/office/drawing/2014/main" id="{6FC8F224-10FF-ACA0-9436-2D978803F89B}"/>
                </a:ext>
              </a:extLst>
            </p:cNvPr>
            <p:cNvSpPr/>
            <p:nvPr/>
          </p:nvSpPr>
          <p:spPr>
            <a:xfrm>
              <a:off x="-1" y="-1"/>
              <a:ext cx="720004" cy="720004"/>
            </a:xfrm>
            <a:prstGeom prst="ellipse">
              <a:avLst/>
            </a:prstGeom>
            <a:solidFill>
              <a:srgbClr val="FF0000"/>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21" name="形状">
              <a:extLst>
                <a:ext uri="{FF2B5EF4-FFF2-40B4-BE49-F238E27FC236}">
                  <a16:creationId xmlns:a16="http://schemas.microsoft.com/office/drawing/2014/main" id="{AB1F535C-D16E-C12F-9942-7287C75EF58A}"/>
                </a:ext>
              </a:extLst>
            </p:cNvPr>
            <p:cNvSpPr/>
            <p:nvPr/>
          </p:nvSpPr>
          <p:spPr>
            <a:xfrm>
              <a:off x="207167" y="214832"/>
              <a:ext cx="305669" cy="75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22" name="形状">
              <a:extLst>
                <a:ext uri="{FF2B5EF4-FFF2-40B4-BE49-F238E27FC236}">
                  <a16:creationId xmlns:a16="http://schemas.microsoft.com/office/drawing/2014/main" id="{F0FB8FE1-1A8E-76B8-CE21-71AED4959B5D}"/>
                </a:ext>
              </a:extLst>
            </p:cNvPr>
            <p:cNvSpPr/>
            <p:nvPr/>
          </p:nvSpPr>
          <p:spPr>
            <a:xfrm>
              <a:off x="-1" y="-1"/>
              <a:ext cx="720003" cy="720003"/>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7520"/>
                  </a:moveTo>
                  <a:cubicBezTo>
                    <a:pt x="8849" y="14840"/>
                    <a:pt x="12747" y="14840"/>
                    <a:pt x="16640" y="1752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5875" cap="flat">
              <a:solidFill>
                <a:srgbClr val="147EA6"/>
              </a:solidFill>
              <a:prstDash val="solid"/>
              <a:round/>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grpSp>
      <p:grpSp>
        <p:nvGrpSpPr>
          <p:cNvPr id="23" name="笑脸 16">
            <a:extLst>
              <a:ext uri="{FF2B5EF4-FFF2-40B4-BE49-F238E27FC236}">
                <a16:creationId xmlns:a16="http://schemas.microsoft.com/office/drawing/2014/main" id="{09E9F1A0-8912-AFE2-40CB-8D6A608AFE58}"/>
              </a:ext>
            </a:extLst>
          </p:cNvPr>
          <p:cNvGrpSpPr/>
          <p:nvPr/>
        </p:nvGrpSpPr>
        <p:grpSpPr>
          <a:xfrm>
            <a:off x="7021064" y="3949482"/>
            <a:ext cx="540002" cy="540002"/>
            <a:chOff x="0" y="0"/>
            <a:chExt cx="720002" cy="720002"/>
          </a:xfrm>
        </p:grpSpPr>
        <p:sp>
          <p:nvSpPr>
            <p:cNvPr id="24" name="圆形">
              <a:extLst>
                <a:ext uri="{FF2B5EF4-FFF2-40B4-BE49-F238E27FC236}">
                  <a16:creationId xmlns:a16="http://schemas.microsoft.com/office/drawing/2014/main" id="{892A4F79-D411-3B07-98F5-2F29573C1010}"/>
                </a:ext>
              </a:extLst>
            </p:cNvPr>
            <p:cNvSpPr/>
            <p:nvPr/>
          </p:nvSpPr>
          <p:spPr>
            <a:xfrm>
              <a:off x="-1" y="-1"/>
              <a:ext cx="720004" cy="720004"/>
            </a:xfrm>
            <a:prstGeom prst="ellipse">
              <a:avLst/>
            </a:prstGeom>
            <a:solidFill>
              <a:srgbClr val="FF0000"/>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25" name="形状">
              <a:extLst>
                <a:ext uri="{FF2B5EF4-FFF2-40B4-BE49-F238E27FC236}">
                  <a16:creationId xmlns:a16="http://schemas.microsoft.com/office/drawing/2014/main" id="{6789700A-0415-3AC2-BAD8-24EEE218F54F}"/>
                </a:ext>
              </a:extLst>
            </p:cNvPr>
            <p:cNvSpPr/>
            <p:nvPr/>
          </p:nvSpPr>
          <p:spPr>
            <a:xfrm>
              <a:off x="207167" y="214832"/>
              <a:ext cx="305669" cy="75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26" name="形状">
              <a:extLst>
                <a:ext uri="{FF2B5EF4-FFF2-40B4-BE49-F238E27FC236}">
                  <a16:creationId xmlns:a16="http://schemas.microsoft.com/office/drawing/2014/main" id="{03444356-9ECD-DE8F-7A01-7F9ACC50F730}"/>
                </a:ext>
              </a:extLst>
            </p:cNvPr>
            <p:cNvSpPr/>
            <p:nvPr/>
          </p:nvSpPr>
          <p:spPr>
            <a:xfrm>
              <a:off x="-1" y="-1"/>
              <a:ext cx="720003" cy="720003"/>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7520"/>
                  </a:moveTo>
                  <a:cubicBezTo>
                    <a:pt x="8849" y="14840"/>
                    <a:pt x="12747" y="14840"/>
                    <a:pt x="16640" y="1752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5875" cap="flat">
              <a:solidFill>
                <a:srgbClr val="147EA6"/>
              </a:solidFill>
              <a:prstDash val="solid"/>
              <a:round/>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grpSp>
      <p:sp>
        <p:nvSpPr>
          <p:cNvPr id="27" name="文本框 2">
            <a:extLst>
              <a:ext uri="{FF2B5EF4-FFF2-40B4-BE49-F238E27FC236}">
                <a16:creationId xmlns:a16="http://schemas.microsoft.com/office/drawing/2014/main" id="{2B22D9BB-7FB0-6F53-EC95-40703112E99F}"/>
              </a:ext>
            </a:extLst>
          </p:cNvPr>
          <p:cNvSpPr txBox="1"/>
          <p:nvPr/>
        </p:nvSpPr>
        <p:spPr>
          <a:xfrm>
            <a:off x="4301305" y="2268030"/>
            <a:ext cx="1242646" cy="276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457200">
              <a:defRPr>
                <a:latin typeface="+mj-lt"/>
                <a:ea typeface="+mj-ea"/>
                <a:cs typeface="+mj-cs"/>
                <a:sym typeface="Calibri"/>
              </a:defRPr>
            </a:lvl1pPr>
          </a:lstStyle>
          <a:p>
            <a:r>
              <a:rPr sz="1350" dirty="0">
                <a:latin typeface="Arial" panose="020B0604020202020204" pitchFamily="34" charset="0"/>
                <a:cs typeface="Arial" panose="020B0604020202020204" pitchFamily="34" charset="0"/>
              </a:rPr>
              <a:t>Global memory</a:t>
            </a:r>
          </a:p>
        </p:txBody>
      </p:sp>
      <p:sp>
        <p:nvSpPr>
          <p:cNvPr id="28" name="文本框 21">
            <a:extLst>
              <a:ext uri="{FF2B5EF4-FFF2-40B4-BE49-F238E27FC236}">
                <a16:creationId xmlns:a16="http://schemas.microsoft.com/office/drawing/2014/main" id="{65B35E1C-73A1-7AD8-EEBD-86CE88B88BB0}"/>
              </a:ext>
            </a:extLst>
          </p:cNvPr>
          <p:cNvSpPr txBox="1"/>
          <p:nvPr/>
        </p:nvSpPr>
        <p:spPr>
          <a:xfrm>
            <a:off x="1386463" y="1839533"/>
            <a:ext cx="1261882" cy="276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457200">
              <a:defRPr>
                <a:latin typeface="+mj-lt"/>
                <a:ea typeface="+mj-ea"/>
                <a:cs typeface="+mj-cs"/>
                <a:sym typeface="Calibri"/>
              </a:defRPr>
            </a:lvl1pPr>
          </a:lstStyle>
          <a:p>
            <a:r>
              <a:rPr lang="en-US" sz="1350" dirty="0">
                <a:latin typeface="Arial" panose="020B0604020202020204" pitchFamily="34" charset="0"/>
                <a:cs typeface="Arial" panose="020B0604020202020204" pitchFamily="34" charset="0"/>
              </a:rPr>
              <a:t>Thread block</a:t>
            </a:r>
            <a:r>
              <a:rPr sz="1350" dirty="0">
                <a:latin typeface="Arial" panose="020B0604020202020204" pitchFamily="34" charset="0"/>
                <a:cs typeface="Arial" panose="020B0604020202020204" pitchFamily="34" charset="0"/>
              </a:rPr>
              <a:t>  1</a:t>
            </a:r>
          </a:p>
        </p:txBody>
      </p:sp>
      <p:sp>
        <p:nvSpPr>
          <p:cNvPr id="29" name="文本框 22">
            <a:extLst>
              <a:ext uri="{FF2B5EF4-FFF2-40B4-BE49-F238E27FC236}">
                <a16:creationId xmlns:a16="http://schemas.microsoft.com/office/drawing/2014/main" id="{1D74C261-8694-E070-D36B-DDDF78A6E3AA}"/>
              </a:ext>
            </a:extLst>
          </p:cNvPr>
          <p:cNvSpPr txBox="1"/>
          <p:nvPr/>
        </p:nvSpPr>
        <p:spPr>
          <a:xfrm>
            <a:off x="1379653" y="3672484"/>
            <a:ext cx="1261882" cy="276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457200">
              <a:defRPr>
                <a:latin typeface="+mj-lt"/>
                <a:ea typeface="+mj-ea"/>
                <a:cs typeface="+mj-cs"/>
                <a:sym typeface="Calibri"/>
              </a:defRPr>
            </a:lvl1pPr>
          </a:lstStyle>
          <a:p>
            <a:r>
              <a:rPr lang="en-US" altLang="zh-CN" sz="1350" dirty="0">
                <a:latin typeface="Arial" panose="020B0604020202020204" pitchFamily="34" charset="0"/>
                <a:cs typeface="Arial" panose="020B0604020202020204" pitchFamily="34" charset="0"/>
              </a:rPr>
              <a:t>Thread block</a:t>
            </a:r>
            <a:r>
              <a:rPr sz="1350" dirty="0">
                <a:latin typeface="Arial" panose="020B0604020202020204" pitchFamily="34" charset="0"/>
                <a:cs typeface="Arial" panose="020B0604020202020204" pitchFamily="34" charset="0"/>
              </a:rPr>
              <a:t>  2</a:t>
            </a:r>
          </a:p>
        </p:txBody>
      </p:sp>
      <p:sp>
        <p:nvSpPr>
          <p:cNvPr id="30" name="文本框 23">
            <a:extLst>
              <a:ext uri="{FF2B5EF4-FFF2-40B4-BE49-F238E27FC236}">
                <a16:creationId xmlns:a16="http://schemas.microsoft.com/office/drawing/2014/main" id="{7F772DC6-46DE-20B8-D47B-185F0FDEDA7B}"/>
              </a:ext>
            </a:extLst>
          </p:cNvPr>
          <p:cNvSpPr txBox="1"/>
          <p:nvPr/>
        </p:nvSpPr>
        <p:spPr>
          <a:xfrm>
            <a:off x="6642165" y="1833419"/>
            <a:ext cx="1213792" cy="276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457200">
              <a:defRPr>
                <a:latin typeface="+mj-lt"/>
                <a:ea typeface="+mj-ea"/>
                <a:cs typeface="+mj-cs"/>
                <a:sym typeface="Calibri"/>
              </a:defRPr>
            </a:lvl1pPr>
          </a:lstStyle>
          <a:p>
            <a:r>
              <a:rPr lang="en-US" altLang="zh-CN" sz="1350" dirty="0">
                <a:latin typeface="Arial" panose="020B0604020202020204" pitchFamily="34" charset="0"/>
                <a:cs typeface="Arial" panose="020B0604020202020204" pitchFamily="34" charset="0"/>
              </a:rPr>
              <a:t>Thread block </a:t>
            </a:r>
            <a:r>
              <a:rPr sz="1350" dirty="0">
                <a:latin typeface="Arial" panose="020B0604020202020204" pitchFamily="34" charset="0"/>
                <a:cs typeface="Arial" panose="020B0604020202020204" pitchFamily="34" charset="0"/>
              </a:rPr>
              <a:t>3</a:t>
            </a:r>
          </a:p>
        </p:txBody>
      </p:sp>
      <p:sp>
        <p:nvSpPr>
          <p:cNvPr id="31" name="文本框 24">
            <a:extLst>
              <a:ext uri="{FF2B5EF4-FFF2-40B4-BE49-F238E27FC236}">
                <a16:creationId xmlns:a16="http://schemas.microsoft.com/office/drawing/2014/main" id="{F2B5A835-056C-678B-49D3-F81BD3DC3B0E}"/>
              </a:ext>
            </a:extLst>
          </p:cNvPr>
          <p:cNvSpPr txBox="1"/>
          <p:nvPr/>
        </p:nvSpPr>
        <p:spPr>
          <a:xfrm>
            <a:off x="6555356" y="3631845"/>
            <a:ext cx="1213792" cy="276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457200">
              <a:defRPr>
                <a:latin typeface="+mj-lt"/>
                <a:ea typeface="+mj-ea"/>
                <a:cs typeface="+mj-cs"/>
                <a:sym typeface="Calibri"/>
              </a:defRPr>
            </a:lvl1pPr>
          </a:lstStyle>
          <a:p>
            <a:r>
              <a:rPr lang="en-US" altLang="zh-CN" sz="1350" dirty="0">
                <a:latin typeface="Arial" panose="020B0604020202020204" pitchFamily="34" charset="0"/>
                <a:cs typeface="Arial" panose="020B0604020202020204" pitchFamily="34" charset="0"/>
              </a:rPr>
              <a:t>Thread block </a:t>
            </a:r>
            <a:r>
              <a:rPr sz="1350" dirty="0">
                <a:latin typeface="Arial" panose="020B0604020202020204" pitchFamily="34" charset="0"/>
                <a:cs typeface="Arial" panose="020B0604020202020204" pitchFamily="34" charset="0"/>
              </a:rPr>
              <a:t>4</a:t>
            </a:r>
          </a:p>
        </p:txBody>
      </p:sp>
      <p:grpSp>
        <p:nvGrpSpPr>
          <p:cNvPr id="32" name="组合 31">
            <a:extLst>
              <a:ext uri="{FF2B5EF4-FFF2-40B4-BE49-F238E27FC236}">
                <a16:creationId xmlns:a16="http://schemas.microsoft.com/office/drawing/2014/main" id="{E3D3964B-7008-6D88-6C31-A9B5524FA7D1}"/>
              </a:ext>
            </a:extLst>
          </p:cNvPr>
          <p:cNvGrpSpPr/>
          <p:nvPr/>
        </p:nvGrpSpPr>
        <p:grpSpPr>
          <a:xfrm>
            <a:off x="2217469" y="2428679"/>
            <a:ext cx="4867940" cy="1849782"/>
            <a:chOff x="2161005" y="3401736"/>
            <a:chExt cx="4867940" cy="1849782"/>
          </a:xfrm>
        </p:grpSpPr>
        <p:sp>
          <p:nvSpPr>
            <p:cNvPr id="33" name="直接箭头连接符 26">
              <a:extLst>
                <a:ext uri="{FF2B5EF4-FFF2-40B4-BE49-F238E27FC236}">
                  <a16:creationId xmlns:a16="http://schemas.microsoft.com/office/drawing/2014/main" id="{1AB53B5B-B7C0-3539-D7B1-3357AABD1137}"/>
                </a:ext>
              </a:extLst>
            </p:cNvPr>
            <p:cNvSpPr/>
            <p:nvPr/>
          </p:nvSpPr>
          <p:spPr>
            <a:xfrm>
              <a:off x="2161005" y="3401736"/>
              <a:ext cx="1969652" cy="445102"/>
            </a:xfrm>
            <a:prstGeom prst="line">
              <a:avLst/>
            </a:prstGeom>
            <a:ln w="12700">
              <a:solidFill>
                <a:srgbClr val="FF0000"/>
              </a:solidFill>
              <a:tailEnd type="triangle"/>
            </a:ln>
          </p:spPr>
          <p:txBody>
            <a:bodyPr lIns="34289" tIns="34289" rIns="34289" bIns="34289"/>
            <a:lstStyle/>
            <a:p>
              <a:endParaRPr sz="1350"/>
            </a:p>
          </p:txBody>
        </p:sp>
        <p:sp>
          <p:nvSpPr>
            <p:cNvPr id="34" name="直接箭头连接符 28">
              <a:extLst>
                <a:ext uri="{FF2B5EF4-FFF2-40B4-BE49-F238E27FC236}">
                  <a16:creationId xmlns:a16="http://schemas.microsoft.com/office/drawing/2014/main" id="{B8FF7ECD-3321-AF8D-5E14-8D7931F8417A}"/>
                </a:ext>
              </a:extLst>
            </p:cNvPr>
            <p:cNvSpPr/>
            <p:nvPr/>
          </p:nvSpPr>
          <p:spPr>
            <a:xfrm flipV="1">
              <a:off x="2161005" y="4718326"/>
              <a:ext cx="2040171" cy="533192"/>
            </a:xfrm>
            <a:prstGeom prst="line">
              <a:avLst/>
            </a:prstGeom>
            <a:ln w="12700">
              <a:solidFill>
                <a:srgbClr val="FF0000"/>
              </a:solidFill>
              <a:tailEnd type="triangle"/>
            </a:ln>
          </p:spPr>
          <p:txBody>
            <a:bodyPr lIns="34289" tIns="34289" rIns="34289" bIns="34289"/>
            <a:lstStyle/>
            <a:p>
              <a:endParaRPr sz="1350"/>
            </a:p>
          </p:txBody>
        </p:sp>
        <p:sp>
          <p:nvSpPr>
            <p:cNvPr id="35" name="直接箭头连接符 30">
              <a:extLst>
                <a:ext uri="{FF2B5EF4-FFF2-40B4-BE49-F238E27FC236}">
                  <a16:creationId xmlns:a16="http://schemas.microsoft.com/office/drawing/2014/main" id="{CB73BE2A-4FE4-A98F-BE2D-FC9AB4CEC768}"/>
                </a:ext>
              </a:extLst>
            </p:cNvPr>
            <p:cNvSpPr/>
            <p:nvPr/>
          </p:nvSpPr>
          <p:spPr>
            <a:xfrm flipH="1">
              <a:off x="5387631" y="3439454"/>
              <a:ext cx="1641314" cy="463899"/>
            </a:xfrm>
            <a:prstGeom prst="line">
              <a:avLst/>
            </a:prstGeom>
            <a:ln w="12700">
              <a:solidFill>
                <a:srgbClr val="FF0000"/>
              </a:solidFill>
              <a:tailEnd type="triangle"/>
            </a:ln>
          </p:spPr>
          <p:txBody>
            <a:bodyPr lIns="34289" tIns="34289" rIns="34289" bIns="34289"/>
            <a:lstStyle/>
            <a:p>
              <a:endParaRPr sz="1350"/>
            </a:p>
          </p:txBody>
        </p:sp>
        <p:sp>
          <p:nvSpPr>
            <p:cNvPr id="36" name="直接箭头连接符 32">
              <a:extLst>
                <a:ext uri="{FF2B5EF4-FFF2-40B4-BE49-F238E27FC236}">
                  <a16:creationId xmlns:a16="http://schemas.microsoft.com/office/drawing/2014/main" id="{372D768E-D3C4-DF51-4930-D6D973282B54}"/>
                </a:ext>
              </a:extLst>
            </p:cNvPr>
            <p:cNvSpPr/>
            <p:nvPr/>
          </p:nvSpPr>
          <p:spPr>
            <a:xfrm flipH="1" flipV="1">
              <a:off x="5387631" y="4638660"/>
              <a:ext cx="1576970" cy="553882"/>
            </a:xfrm>
            <a:prstGeom prst="line">
              <a:avLst/>
            </a:prstGeom>
            <a:ln w="12700">
              <a:solidFill>
                <a:srgbClr val="FF0000"/>
              </a:solidFill>
              <a:tailEnd type="triangle"/>
            </a:ln>
          </p:spPr>
          <p:txBody>
            <a:bodyPr lIns="34289" tIns="34289" rIns="34289" bIns="34289"/>
            <a:lstStyle/>
            <a:p>
              <a:endParaRPr sz="1350"/>
            </a:p>
          </p:txBody>
        </p:sp>
      </p:grpSp>
      <p:grpSp>
        <p:nvGrpSpPr>
          <p:cNvPr id="37" name="笑脸 55">
            <a:extLst>
              <a:ext uri="{FF2B5EF4-FFF2-40B4-BE49-F238E27FC236}">
                <a16:creationId xmlns:a16="http://schemas.microsoft.com/office/drawing/2014/main" id="{2CFA68A8-FECB-6790-307B-172E41448E4B}"/>
              </a:ext>
            </a:extLst>
          </p:cNvPr>
          <p:cNvGrpSpPr/>
          <p:nvPr/>
        </p:nvGrpSpPr>
        <p:grpSpPr>
          <a:xfrm>
            <a:off x="1676071" y="2158677"/>
            <a:ext cx="540002" cy="540002"/>
            <a:chOff x="0" y="0"/>
            <a:chExt cx="720002" cy="720002"/>
          </a:xfrm>
        </p:grpSpPr>
        <p:sp>
          <p:nvSpPr>
            <p:cNvPr id="38" name="圆形">
              <a:extLst>
                <a:ext uri="{FF2B5EF4-FFF2-40B4-BE49-F238E27FC236}">
                  <a16:creationId xmlns:a16="http://schemas.microsoft.com/office/drawing/2014/main" id="{A2FA908A-0EF9-A76E-5440-14885D7F43CF}"/>
                </a:ext>
              </a:extLst>
            </p:cNvPr>
            <p:cNvSpPr/>
            <p:nvPr/>
          </p:nvSpPr>
          <p:spPr>
            <a:xfrm>
              <a:off x="-1" y="-1"/>
              <a:ext cx="720004" cy="720004"/>
            </a:xfrm>
            <a:prstGeom prst="ellipse">
              <a:avLst/>
            </a:prstGeom>
            <a:solidFill>
              <a:srgbClr val="00B050"/>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39" name="形状">
              <a:extLst>
                <a:ext uri="{FF2B5EF4-FFF2-40B4-BE49-F238E27FC236}">
                  <a16:creationId xmlns:a16="http://schemas.microsoft.com/office/drawing/2014/main" id="{D21E10C8-2553-B0CD-C1D9-6C342AE0C291}"/>
                </a:ext>
              </a:extLst>
            </p:cNvPr>
            <p:cNvSpPr/>
            <p:nvPr/>
          </p:nvSpPr>
          <p:spPr>
            <a:xfrm>
              <a:off x="207167" y="214832"/>
              <a:ext cx="305669" cy="75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40" name="形状">
              <a:extLst>
                <a:ext uri="{FF2B5EF4-FFF2-40B4-BE49-F238E27FC236}">
                  <a16:creationId xmlns:a16="http://schemas.microsoft.com/office/drawing/2014/main" id="{9589A54C-34E7-1510-9B38-5CE3970FA776}"/>
                </a:ext>
              </a:extLst>
            </p:cNvPr>
            <p:cNvSpPr/>
            <p:nvPr/>
          </p:nvSpPr>
          <p:spPr>
            <a:xfrm>
              <a:off x="-1" y="-1"/>
              <a:ext cx="720003" cy="720003"/>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5875" cap="flat">
              <a:solidFill>
                <a:srgbClr val="0070C0"/>
              </a:solidFill>
              <a:prstDash val="solid"/>
              <a:round/>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grpSp>
      <p:grpSp>
        <p:nvGrpSpPr>
          <p:cNvPr id="41" name="笑脸 56">
            <a:extLst>
              <a:ext uri="{FF2B5EF4-FFF2-40B4-BE49-F238E27FC236}">
                <a16:creationId xmlns:a16="http://schemas.microsoft.com/office/drawing/2014/main" id="{8CE0B96D-93CC-D450-03D1-BC39527F7F37}"/>
              </a:ext>
            </a:extLst>
          </p:cNvPr>
          <p:cNvGrpSpPr/>
          <p:nvPr/>
        </p:nvGrpSpPr>
        <p:grpSpPr>
          <a:xfrm>
            <a:off x="7086245" y="2193995"/>
            <a:ext cx="540002" cy="540002"/>
            <a:chOff x="0" y="0"/>
            <a:chExt cx="720002" cy="720002"/>
          </a:xfrm>
        </p:grpSpPr>
        <p:sp>
          <p:nvSpPr>
            <p:cNvPr id="42" name="圆形">
              <a:extLst>
                <a:ext uri="{FF2B5EF4-FFF2-40B4-BE49-F238E27FC236}">
                  <a16:creationId xmlns:a16="http://schemas.microsoft.com/office/drawing/2014/main" id="{00A37934-DA79-2FEA-1F45-F1351F856244}"/>
                </a:ext>
              </a:extLst>
            </p:cNvPr>
            <p:cNvSpPr/>
            <p:nvPr/>
          </p:nvSpPr>
          <p:spPr>
            <a:xfrm>
              <a:off x="-1" y="-1"/>
              <a:ext cx="720004" cy="720004"/>
            </a:xfrm>
            <a:prstGeom prst="ellipse">
              <a:avLst/>
            </a:prstGeom>
            <a:solidFill>
              <a:srgbClr val="00B050"/>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43" name="形状">
              <a:extLst>
                <a:ext uri="{FF2B5EF4-FFF2-40B4-BE49-F238E27FC236}">
                  <a16:creationId xmlns:a16="http://schemas.microsoft.com/office/drawing/2014/main" id="{60F01082-50B7-ADA0-8367-0C7A3277B489}"/>
                </a:ext>
              </a:extLst>
            </p:cNvPr>
            <p:cNvSpPr/>
            <p:nvPr/>
          </p:nvSpPr>
          <p:spPr>
            <a:xfrm>
              <a:off x="207167" y="214832"/>
              <a:ext cx="305669" cy="75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44" name="形状">
              <a:extLst>
                <a:ext uri="{FF2B5EF4-FFF2-40B4-BE49-F238E27FC236}">
                  <a16:creationId xmlns:a16="http://schemas.microsoft.com/office/drawing/2014/main" id="{D210005C-04E4-9CD0-2DD7-47A3462C01C1}"/>
                </a:ext>
              </a:extLst>
            </p:cNvPr>
            <p:cNvSpPr/>
            <p:nvPr/>
          </p:nvSpPr>
          <p:spPr>
            <a:xfrm>
              <a:off x="-1" y="-1"/>
              <a:ext cx="720003" cy="720003"/>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5875" cap="flat">
              <a:solidFill>
                <a:srgbClr val="0070C0"/>
              </a:solidFill>
              <a:prstDash val="solid"/>
              <a:round/>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grpSp>
      <p:grpSp>
        <p:nvGrpSpPr>
          <p:cNvPr id="45" name="笑脸 57">
            <a:extLst>
              <a:ext uri="{FF2B5EF4-FFF2-40B4-BE49-F238E27FC236}">
                <a16:creationId xmlns:a16="http://schemas.microsoft.com/office/drawing/2014/main" id="{0D04F16D-9627-81FE-2844-9245292B3E63}"/>
              </a:ext>
            </a:extLst>
          </p:cNvPr>
          <p:cNvGrpSpPr/>
          <p:nvPr/>
        </p:nvGrpSpPr>
        <p:grpSpPr>
          <a:xfrm>
            <a:off x="7017161" y="3953720"/>
            <a:ext cx="540002" cy="540002"/>
            <a:chOff x="0" y="0"/>
            <a:chExt cx="720002" cy="720002"/>
          </a:xfrm>
        </p:grpSpPr>
        <p:sp>
          <p:nvSpPr>
            <p:cNvPr id="46" name="圆形">
              <a:extLst>
                <a:ext uri="{FF2B5EF4-FFF2-40B4-BE49-F238E27FC236}">
                  <a16:creationId xmlns:a16="http://schemas.microsoft.com/office/drawing/2014/main" id="{E5F077E0-2385-B131-AAB5-8CA722F30A7D}"/>
                </a:ext>
              </a:extLst>
            </p:cNvPr>
            <p:cNvSpPr/>
            <p:nvPr/>
          </p:nvSpPr>
          <p:spPr>
            <a:xfrm>
              <a:off x="-1" y="-1"/>
              <a:ext cx="720004" cy="720004"/>
            </a:xfrm>
            <a:prstGeom prst="ellipse">
              <a:avLst/>
            </a:prstGeom>
            <a:solidFill>
              <a:srgbClr val="00B050"/>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47" name="形状">
              <a:extLst>
                <a:ext uri="{FF2B5EF4-FFF2-40B4-BE49-F238E27FC236}">
                  <a16:creationId xmlns:a16="http://schemas.microsoft.com/office/drawing/2014/main" id="{E3152F73-2385-9A8D-0DAC-DF4B1CF35031}"/>
                </a:ext>
              </a:extLst>
            </p:cNvPr>
            <p:cNvSpPr/>
            <p:nvPr/>
          </p:nvSpPr>
          <p:spPr>
            <a:xfrm>
              <a:off x="207167" y="214832"/>
              <a:ext cx="305669" cy="75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48" name="形状">
              <a:extLst>
                <a:ext uri="{FF2B5EF4-FFF2-40B4-BE49-F238E27FC236}">
                  <a16:creationId xmlns:a16="http://schemas.microsoft.com/office/drawing/2014/main" id="{BA47B10E-CC0E-5B58-B382-DB57F3E558F6}"/>
                </a:ext>
              </a:extLst>
            </p:cNvPr>
            <p:cNvSpPr/>
            <p:nvPr/>
          </p:nvSpPr>
          <p:spPr>
            <a:xfrm>
              <a:off x="-1" y="-1"/>
              <a:ext cx="720003" cy="720003"/>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5875" cap="flat">
              <a:solidFill>
                <a:srgbClr val="0070C0"/>
              </a:solidFill>
              <a:prstDash val="solid"/>
              <a:round/>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grpSp>
      <p:grpSp>
        <p:nvGrpSpPr>
          <p:cNvPr id="49" name="笑脸 58">
            <a:extLst>
              <a:ext uri="{FF2B5EF4-FFF2-40B4-BE49-F238E27FC236}">
                <a16:creationId xmlns:a16="http://schemas.microsoft.com/office/drawing/2014/main" id="{FB16FFC7-DC1A-9360-FFDA-D0798582A05C}"/>
              </a:ext>
            </a:extLst>
          </p:cNvPr>
          <p:cNvGrpSpPr/>
          <p:nvPr/>
        </p:nvGrpSpPr>
        <p:grpSpPr>
          <a:xfrm>
            <a:off x="1675183" y="4014107"/>
            <a:ext cx="540002" cy="540002"/>
            <a:chOff x="0" y="0"/>
            <a:chExt cx="720002" cy="720002"/>
          </a:xfrm>
        </p:grpSpPr>
        <p:sp>
          <p:nvSpPr>
            <p:cNvPr id="50" name="圆形">
              <a:extLst>
                <a:ext uri="{FF2B5EF4-FFF2-40B4-BE49-F238E27FC236}">
                  <a16:creationId xmlns:a16="http://schemas.microsoft.com/office/drawing/2014/main" id="{2B6DC8E5-9A18-70C3-145E-63C80404C240}"/>
                </a:ext>
              </a:extLst>
            </p:cNvPr>
            <p:cNvSpPr/>
            <p:nvPr/>
          </p:nvSpPr>
          <p:spPr>
            <a:xfrm>
              <a:off x="-1" y="-1"/>
              <a:ext cx="720004" cy="720004"/>
            </a:xfrm>
            <a:prstGeom prst="ellipse">
              <a:avLst/>
            </a:prstGeom>
            <a:solidFill>
              <a:srgbClr val="00B050"/>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51" name="形状">
              <a:extLst>
                <a:ext uri="{FF2B5EF4-FFF2-40B4-BE49-F238E27FC236}">
                  <a16:creationId xmlns:a16="http://schemas.microsoft.com/office/drawing/2014/main" id="{6A84E08E-A38E-877A-AAA4-BDEF6A842CF0}"/>
                </a:ext>
              </a:extLst>
            </p:cNvPr>
            <p:cNvSpPr/>
            <p:nvPr/>
          </p:nvSpPr>
          <p:spPr>
            <a:xfrm>
              <a:off x="207167" y="214832"/>
              <a:ext cx="305669" cy="75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1186" y="0"/>
                    <a:pt x="2650" y="0"/>
                  </a:cubicBezTo>
                  <a:cubicBezTo>
                    <a:pt x="4113" y="0"/>
                    <a:pt x="5300" y="4835"/>
                    <a:pt x="5300" y="10800"/>
                  </a:cubicBezTo>
                  <a:cubicBezTo>
                    <a:pt x="5300" y="16765"/>
                    <a:pt x="4113" y="21600"/>
                    <a:pt x="2650" y="21600"/>
                  </a:cubicBezTo>
                  <a:cubicBezTo>
                    <a:pt x="1186" y="21600"/>
                    <a:pt x="0" y="16765"/>
                    <a:pt x="0" y="10800"/>
                  </a:cubicBezTo>
                  <a:moveTo>
                    <a:pt x="16300" y="10800"/>
                  </a:moveTo>
                  <a:cubicBezTo>
                    <a:pt x="16300" y="4835"/>
                    <a:pt x="17487" y="0"/>
                    <a:pt x="18950" y="0"/>
                  </a:cubicBezTo>
                  <a:cubicBezTo>
                    <a:pt x="20414" y="0"/>
                    <a:pt x="21600" y="4835"/>
                    <a:pt x="21600" y="10800"/>
                  </a:cubicBezTo>
                  <a:cubicBezTo>
                    <a:pt x="21600" y="16765"/>
                    <a:pt x="20414" y="21600"/>
                    <a:pt x="18950" y="21600"/>
                  </a:cubicBezTo>
                  <a:cubicBezTo>
                    <a:pt x="17487" y="21600"/>
                    <a:pt x="16300" y="16765"/>
                    <a:pt x="16300" y="10800"/>
                  </a:cubicBezTo>
                </a:path>
              </a:pathLst>
            </a:custGeom>
            <a:solidFill>
              <a:srgbClr val="000000">
                <a:alpha val="20000"/>
              </a:srgbClr>
            </a:solidFill>
            <a:ln w="12700" cap="flat">
              <a:noFill/>
              <a:miter lim="400000"/>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sp>
          <p:nvSpPr>
            <p:cNvPr id="52" name="形状">
              <a:extLst>
                <a:ext uri="{FF2B5EF4-FFF2-40B4-BE49-F238E27FC236}">
                  <a16:creationId xmlns:a16="http://schemas.microsoft.com/office/drawing/2014/main" id="{E53DECDF-2D43-88BC-02EC-95B82490D659}"/>
                </a:ext>
              </a:extLst>
            </p:cNvPr>
            <p:cNvSpPr/>
            <p:nvPr/>
          </p:nvSpPr>
          <p:spPr>
            <a:xfrm>
              <a:off x="-1" y="-1"/>
              <a:ext cx="720003" cy="720003"/>
            </a:xfrm>
            <a:custGeom>
              <a:avLst/>
              <a:gdLst/>
              <a:ahLst/>
              <a:cxnLst>
                <a:cxn ang="0">
                  <a:pos x="wd2" y="hd2"/>
                </a:cxn>
                <a:cxn ang="5400000">
                  <a:pos x="wd2" y="hd2"/>
                </a:cxn>
                <a:cxn ang="10800000">
                  <a:pos x="wd2" y="hd2"/>
                </a:cxn>
                <a:cxn ang="16200000">
                  <a:pos x="wd2" y="hd2"/>
                </a:cxn>
              </a:cxnLst>
              <a:rect l="0" t="0" r="r" b="b"/>
              <a:pathLst>
                <a:path w="21600" h="21600" extrusionOk="0">
                  <a:moveTo>
                    <a:pt x="6215" y="7570"/>
                  </a:moveTo>
                  <a:cubicBezTo>
                    <a:pt x="6215" y="6949"/>
                    <a:pt x="6719" y="6445"/>
                    <a:pt x="7340" y="6445"/>
                  </a:cubicBezTo>
                  <a:cubicBezTo>
                    <a:pt x="7961" y="6445"/>
                    <a:pt x="8465" y="6949"/>
                    <a:pt x="8465" y="7570"/>
                  </a:cubicBezTo>
                  <a:cubicBezTo>
                    <a:pt x="8465" y="8191"/>
                    <a:pt x="7961" y="8695"/>
                    <a:pt x="7340" y="8695"/>
                  </a:cubicBezTo>
                  <a:cubicBezTo>
                    <a:pt x="6719" y="8695"/>
                    <a:pt x="6215" y="8191"/>
                    <a:pt x="6215" y="7570"/>
                  </a:cubicBezTo>
                  <a:moveTo>
                    <a:pt x="13135" y="7570"/>
                  </a:moveTo>
                  <a:cubicBezTo>
                    <a:pt x="13135" y="6949"/>
                    <a:pt x="13639" y="6445"/>
                    <a:pt x="14260" y="6445"/>
                  </a:cubicBezTo>
                  <a:cubicBezTo>
                    <a:pt x="14881" y="6445"/>
                    <a:pt x="15385" y="6949"/>
                    <a:pt x="15385" y="7570"/>
                  </a:cubicBezTo>
                  <a:cubicBezTo>
                    <a:pt x="15385" y="8191"/>
                    <a:pt x="14881" y="8695"/>
                    <a:pt x="14260" y="8695"/>
                  </a:cubicBezTo>
                  <a:cubicBezTo>
                    <a:pt x="13639" y="8695"/>
                    <a:pt x="13135" y="8191"/>
                    <a:pt x="13135" y="7570"/>
                  </a:cubicBezTo>
                  <a:moveTo>
                    <a:pt x="4946" y="15510"/>
                  </a:moveTo>
                  <a:cubicBezTo>
                    <a:pt x="8849" y="18190"/>
                    <a:pt x="12747" y="18190"/>
                    <a:pt x="16640" y="15510"/>
                  </a:cubicBezTo>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15875" cap="flat">
              <a:solidFill>
                <a:srgbClr val="0070C0"/>
              </a:solidFill>
              <a:prstDash val="solid"/>
              <a:round/>
            </a:ln>
            <a:effectLst/>
          </p:spPr>
          <p:txBody>
            <a:bodyPr wrap="square" lIns="34289" tIns="34289" rIns="34289" bIns="34289" numCol="1" anchor="ctr">
              <a:noAutofit/>
            </a:bodyPr>
            <a:lstStyle/>
            <a:p>
              <a:pPr algn="ctr" defTabSz="342900">
                <a:defRPr>
                  <a:solidFill>
                    <a:srgbClr val="FFFFFF"/>
                  </a:solidFill>
                  <a:latin typeface="+mj-lt"/>
                  <a:ea typeface="+mj-ea"/>
                  <a:cs typeface="+mj-cs"/>
                  <a:sym typeface="Calibri"/>
                </a:defRPr>
              </a:pPr>
              <a:endParaRPr sz="1350"/>
            </a:p>
          </p:txBody>
        </p:sp>
      </p:grpSp>
      <p:sp>
        <p:nvSpPr>
          <p:cNvPr id="53" name="连接符: 曲线 59">
            <a:extLst>
              <a:ext uri="{FF2B5EF4-FFF2-40B4-BE49-F238E27FC236}">
                <a16:creationId xmlns:a16="http://schemas.microsoft.com/office/drawing/2014/main" id="{EC7251E4-B0BE-A6DC-4139-1D100809215E}"/>
              </a:ext>
            </a:extLst>
          </p:cNvPr>
          <p:cNvSpPr/>
          <p:nvPr/>
        </p:nvSpPr>
        <p:spPr>
          <a:xfrm rot="16200000" flipH="1">
            <a:off x="3560748" y="642550"/>
            <a:ext cx="628908" cy="3476426"/>
          </a:xfrm>
          <a:custGeom>
            <a:avLst/>
            <a:gdLst/>
            <a:ahLst/>
            <a:cxnLst>
              <a:cxn ang="0">
                <a:pos x="wd2" y="hd2"/>
              </a:cxn>
              <a:cxn ang="5400000">
                <a:pos x="wd2" y="hd2"/>
              </a:cxn>
              <a:cxn ang="10800000">
                <a:pos x="wd2" y="hd2"/>
              </a:cxn>
              <a:cxn ang="16200000">
                <a:pos x="wd2" y="hd2"/>
              </a:cxn>
            </a:cxnLst>
            <a:rect l="0" t="0" r="r" b="b"/>
            <a:pathLst>
              <a:path w="21600" h="21600" extrusionOk="0">
                <a:moveTo>
                  <a:pt x="5889" y="0"/>
                </a:moveTo>
                <a:cubicBezTo>
                  <a:pt x="2944" y="0"/>
                  <a:pt x="0" y="5400"/>
                  <a:pt x="0" y="10800"/>
                </a:cubicBezTo>
                <a:cubicBezTo>
                  <a:pt x="0" y="16200"/>
                  <a:pt x="5400" y="21600"/>
                  <a:pt x="10800" y="21600"/>
                </a:cubicBezTo>
                <a:cubicBezTo>
                  <a:pt x="16200" y="21600"/>
                  <a:pt x="21600" y="20314"/>
                  <a:pt x="21600" y="19027"/>
                </a:cubicBezTo>
              </a:path>
            </a:pathLst>
          </a:custGeom>
          <a:ln w="12700">
            <a:solidFill>
              <a:srgbClr val="1CADE4"/>
            </a:solidFill>
            <a:tailEnd type="triangle"/>
          </a:ln>
        </p:spPr>
        <p:txBody>
          <a:bodyPr lIns="34289" tIns="34289" rIns="34289" bIns="34289" anchor="ctr"/>
          <a:lstStyle/>
          <a:p>
            <a:pPr defTabSz="342900">
              <a:defRPr>
                <a:latin typeface="+mj-lt"/>
                <a:ea typeface="+mj-ea"/>
                <a:cs typeface="+mj-cs"/>
                <a:sym typeface="Calibri"/>
              </a:defRPr>
            </a:pPr>
            <a:endParaRPr sz="1350"/>
          </a:p>
        </p:txBody>
      </p:sp>
      <p:grpSp>
        <p:nvGrpSpPr>
          <p:cNvPr id="54" name="组合 53">
            <a:extLst>
              <a:ext uri="{FF2B5EF4-FFF2-40B4-BE49-F238E27FC236}">
                <a16:creationId xmlns:a16="http://schemas.microsoft.com/office/drawing/2014/main" id="{077A2D4A-5D46-B5D7-7A69-8D780712E6FC}"/>
              </a:ext>
            </a:extLst>
          </p:cNvPr>
          <p:cNvGrpSpPr/>
          <p:nvPr/>
        </p:nvGrpSpPr>
        <p:grpSpPr>
          <a:xfrm>
            <a:off x="4535848" y="2463995"/>
            <a:ext cx="3261854" cy="2302595"/>
            <a:chOff x="4479384" y="3437052"/>
            <a:chExt cx="3261854" cy="2302595"/>
          </a:xfrm>
        </p:grpSpPr>
        <p:sp>
          <p:nvSpPr>
            <p:cNvPr id="55" name="连接符: 曲线 62">
              <a:extLst>
                <a:ext uri="{FF2B5EF4-FFF2-40B4-BE49-F238E27FC236}">
                  <a16:creationId xmlns:a16="http://schemas.microsoft.com/office/drawing/2014/main" id="{52E873BE-7042-D421-E854-D4C2C85D60CF}"/>
                </a:ext>
              </a:extLst>
            </p:cNvPr>
            <p:cNvSpPr/>
            <p:nvPr/>
          </p:nvSpPr>
          <p:spPr>
            <a:xfrm rot="5400000">
              <a:off x="5978486" y="3197624"/>
              <a:ext cx="811871" cy="1830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ln w="12700">
              <a:solidFill>
                <a:srgbClr val="1CADE4"/>
              </a:solidFill>
              <a:tailEnd type="triangle"/>
            </a:ln>
          </p:spPr>
          <p:txBody>
            <a:bodyPr lIns="34289" tIns="34289" rIns="34289" bIns="34289" anchor="ctr"/>
            <a:lstStyle/>
            <a:p>
              <a:pPr defTabSz="342900">
                <a:defRPr>
                  <a:latin typeface="+mj-lt"/>
                  <a:ea typeface="+mj-ea"/>
                  <a:cs typeface="+mj-cs"/>
                  <a:sym typeface="Calibri"/>
                </a:defRPr>
              </a:pPr>
              <a:endParaRPr sz="1350"/>
            </a:p>
          </p:txBody>
        </p:sp>
        <p:sp>
          <p:nvSpPr>
            <p:cNvPr id="56" name="连接符: 肘形 1038">
              <a:extLst>
                <a:ext uri="{FF2B5EF4-FFF2-40B4-BE49-F238E27FC236}">
                  <a16:creationId xmlns:a16="http://schemas.microsoft.com/office/drawing/2014/main" id="{6EE0E55B-AED6-2110-B395-A479629A162A}"/>
                </a:ext>
              </a:extLst>
            </p:cNvPr>
            <p:cNvSpPr/>
            <p:nvPr/>
          </p:nvSpPr>
          <p:spPr>
            <a:xfrm flipH="1">
              <a:off x="4479384" y="3437052"/>
              <a:ext cx="3261854" cy="2302595"/>
            </a:xfrm>
            <a:custGeom>
              <a:avLst/>
              <a:gdLst/>
              <a:ahLst/>
              <a:cxnLst>
                <a:cxn ang="0">
                  <a:pos x="wd2" y="hd2"/>
                </a:cxn>
                <a:cxn ang="5400000">
                  <a:pos x="wd2" y="hd2"/>
                </a:cxn>
                <a:cxn ang="10800000">
                  <a:pos x="wd2" y="hd2"/>
                </a:cxn>
                <a:cxn ang="16200000">
                  <a:pos x="wd2" y="hd2"/>
                </a:cxn>
              </a:cxnLst>
              <a:rect l="0" t="0" r="r" b="b"/>
              <a:pathLst>
                <a:path w="21600" h="21600" extrusionOk="0">
                  <a:moveTo>
                    <a:pt x="1135" y="0"/>
                  </a:moveTo>
                  <a:lnTo>
                    <a:pt x="0" y="0"/>
                  </a:lnTo>
                  <a:lnTo>
                    <a:pt x="0" y="21600"/>
                  </a:lnTo>
                  <a:lnTo>
                    <a:pt x="21600" y="21600"/>
                  </a:lnTo>
                </a:path>
              </a:pathLst>
            </a:custGeom>
            <a:ln w="12700">
              <a:solidFill>
                <a:srgbClr val="1CADE4"/>
              </a:solidFill>
            </a:ln>
          </p:spPr>
          <p:txBody>
            <a:bodyPr lIns="34289" tIns="34289" rIns="34289" bIns="34289" anchor="ctr"/>
            <a:lstStyle/>
            <a:p>
              <a:pPr defTabSz="342900">
                <a:defRPr>
                  <a:latin typeface="+mj-lt"/>
                  <a:ea typeface="+mj-ea"/>
                  <a:cs typeface="+mj-cs"/>
                  <a:sym typeface="Calibri"/>
                </a:defRPr>
              </a:pPr>
              <a:endParaRPr sz="1350"/>
            </a:p>
          </p:txBody>
        </p:sp>
        <p:sp>
          <p:nvSpPr>
            <p:cNvPr id="57" name="直接箭头连接符 1040">
              <a:extLst>
                <a:ext uri="{FF2B5EF4-FFF2-40B4-BE49-F238E27FC236}">
                  <a16:creationId xmlns:a16="http://schemas.microsoft.com/office/drawing/2014/main" id="{5B0479B3-AFB0-C67C-FF53-1C03177A24A6}"/>
                </a:ext>
              </a:extLst>
            </p:cNvPr>
            <p:cNvSpPr/>
            <p:nvPr/>
          </p:nvSpPr>
          <p:spPr>
            <a:xfrm flipV="1">
              <a:off x="4479384" y="4881899"/>
              <a:ext cx="2" cy="857748"/>
            </a:xfrm>
            <a:prstGeom prst="line">
              <a:avLst/>
            </a:prstGeom>
            <a:ln w="12700">
              <a:solidFill>
                <a:srgbClr val="1CADE4"/>
              </a:solidFill>
              <a:tailEnd type="triangle"/>
            </a:ln>
          </p:spPr>
          <p:txBody>
            <a:bodyPr lIns="34289" tIns="34289" rIns="34289" bIns="34289"/>
            <a:lstStyle/>
            <a:p>
              <a:endParaRPr sz="1350"/>
            </a:p>
          </p:txBody>
        </p:sp>
      </p:grpSp>
      <p:sp>
        <p:nvSpPr>
          <p:cNvPr id="58" name="文本框 57">
            <a:extLst>
              <a:ext uri="{FF2B5EF4-FFF2-40B4-BE49-F238E27FC236}">
                <a16:creationId xmlns:a16="http://schemas.microsoft.com/office/drawing/2014/main" id="{5C477ECB-1E69-85C2-CD22-3D530739C226}"/>
              </a:ext>
            </a:extLst>
          </p:cNvPr>
          <p:cNvSpPr txBox="1"/>
          <p:nvPr/>
        </p:nvSpPr>
        <p:spPr>
          <a:xfrm>
            <a:off x="107504" y="4962555"/>
            <a:ext cx="892898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ct val="90000"/>
              </a:lnSpc>
              <a:spcBef>
                <a:spcPts val="1200"/>
              </a:spcBef>
            </a:pPr>
            <a:r>
              <a:rPr lang="en-US" altLang="zh-CN" sz="2000" dirty="0">
                <a:latin typeface="+mn-lt"/>
                <a:cs typeface="Arial" panose="020B0604020202020204" pitchFamily="34" charset="0"/>
              </a:rPr>
              <a:t>Due to the logic between symbolic and numeric factorization are similar. we only use the symbolic factorization to introduce our algorithm.</a:t>
            </a:r>
            <a:endParaRPr lang="zh-CN" altLang="zh-CN" sz="2000" dirty="0">
              <a:latin typeface="+mn-lt"/>
              <a:cs typeface="Arial" panose="020B0604020202020204" pitchFamily="34" charset="0"/>
            </a:endParaRPr>
          </a:p>
        </p:txBody>
      </p:sp>
      <p:grpSp>
        <p:nvGrpSpPr>
          <p:cNvPr id="59" name="object 84">
            <a:extLst>
              <a:ext uri="{FF2B5EF4-FFF2-40B4-BE49-F238E27FC236}">
                <a16:creationId xmlns:a16="http://schemas.microsoft.com/office/drawing/2014/main" id="{24932611-9E14-EBE2-8F02-896B091FE607}"/>
              </a:ext>
            </a:extLst>
          </p:cNvPr>
          <p:cNvGrpSpPr/>
          <p:nvPr/>
        </p:nvGrpSpPr>
        <p:grpSpPr>
          <a:xfrm>
            <a:off x="4306018" y="1210076"/>
            <a:ext cx="175263" cy="116207"/>
            <a:chOff x="0" y="-1"/>
            <a:chExt cx="233682" cy="154941"/>
          </a:xfrm>
        </p:grpSpPr>
        <p:sp>
          <p:nvSpPr>
            <p:cNvPr id="60" name="object 85">
              <a:extLst>
                <a:ext uri="{FF2B5EF4-FFF2-40B4-BE49-F238E27FC236}">
                  <a16:creationId xmlns:a16="http://schemas.microsoft.com/office/drawing/2014/main" id="{BC6D7917-1DE8-683E-A83B-BC57CE6E52D9}"/>
                </a:ext>
              </a:extLst>
            </p:cNvPr>
            <p:cNvSpPr/>
            <p:nvPr/>
          </p:nvSpPr>
          <p:spPr>
            <a:xfrm>
              <a:off x="25400" y="25400"/>
              <a:ext cx="208282" cy="104139"/>
            </a:xfrm>
            <a:prstGeom prst="rect">
              <a:avLst/>
            </a:prstGeom>
            <a:solidFill>
              <a:srgbClr val="7F7F7F"/>
            </a:solidFill>
            <a:ln w="12700" cap="flat">
              <a:noFill/>
              <a:miter lim="400000"/>
            </a:ln>
            <a:effectLst/>
          </p:spPr>
          <p:txBody>
            <a:bodyPr wrap="square" lIns="34289" tIns="34289" rIns="34289" bIns="34289" numCol="1" anchor="t">
              <a:noAutofit/>
            </a:bodyPr>
            <a:lstStyle/>
            <a:p>
              <a:pPr defTabSz="342900">
                <a:defRPr>
                  <a:latin typeface="+mj-lt"/>
                  <a:ea typeface="+mj-ea"/>
                  <a:cs typeface="+mj-cs"/>
                  <a:sym typeface="Calibri"/>
                </a:defRPr>
              </a:pPr>
              <a:endParaRPr sz="1350"/>
            </a:p>
          </p:txBody>
        </p:sp>
        <p:sp>
          <p:nvSpPr>
            <p:cNvPr id="61" name="object 86">
              <a:extLst>
                <a:ext uri="{FF2B5EF4-FFF2-40B4-BE49-F238E27FC236}">
                  <a16:creationId xmlns:a16="http://schemas.microsoft.com/office/drawing/2014/main" id="{1ACFD79A-65EE-FE05-462E-D609E17AA4E3}"/>
                </a:ext>
              </a:extLst>
            </p:cNvPr>
            <p:cNvSpPr/>
            <p:nvPr/>
          </p:nvSpPr>
          <p:spPr>
            <a:xfrm>
              <a:off x="-1" y="-2"/>
              <a:ext cx="233684" cy="154942"/>
            </a:xfrm>
            <a:prstGeom prst="rect">
              <a:avLst/>
            </a:prstGeom>
            <a:blipFill rotWithShape="1">
              <a:blip r:embed="rId2"/>
              <a:srcRect/>
              <a:stretch>
                <a:fillRect/>
              </a:stretch>
            </a:blipFill>
            <a:ln w="12700" cap="flat">
              <a:noFill/>
              <a:miter lim="400000"/>
            </a:ln>
            <a:effectLst/>
          </p:spPr>
          <p:txBody>
            <a:bodyPr wrap="square" lIns="34289" tIns="34289" rIns="34289" bIns="34289" numCol="1" anchor="t">
              <a:noAutofit/>
            </a:bodyPr>
            <a:lstStyle/>
            <a:p>
              <a:pPr defTabSz="342900">
                <a:defRPr>
                  <a:latin typeface="+mj-lt"/>
                  <a:ea typeface="+mj-ea"/>
                  <a:cs typeface="+mj-cs"/>
                  <a:sym typeface="Calibri"/>
                </a:defRPr>
              </a:pPr>
              <a:endParaRPr sz="1350"/>
            </a:p>
          </p:txBody>
        </p:sp>
      </p:grpSp>
      <p:sp>
        <p:nvSpPr>
          <p:cNvPr id="62" name="object 88">
            <a:extLst>
              <a:ext uri="{FF2B5EF4-FFF2-40B4-BE49-F238E27FC236}">
                <a16:creationId xmlns:a16="http://schemas.microsoft.com/office/drawing/2014/main" id="{2340E3F2-C4B5-DD5A-68DB-B2C5C8910051}"/>
              </a:ext>
            </a:extLst>
          </p:cNvPr>
          <p:cNvSpPr txBox="1"/>
          <p:nvPr/>
        </p:nvSpPr>
        <p:spPr>
          <a:xfrm>
            <a:off x="4234372" y="1159036"/>
            <a:ext cx="1228727" cy="400110"/>
          </a:xfrm>
          <a:prstGeom prst="rect">
            <a:avLst/>
          </a:prstGeom>
          <a:ln w="3175">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320039" defTabSz="342900">
              <a:lnSpc>
                <a:spcPts val="1500"/>
              </a:lnSpc>
              <a:defRPr>
                <a:latin typeface="Liberation Sans"/>
                <a:ea typeface="Liberation Sans"/>
                <a:cs typeface="Liberation Sans"/>
                <a:sym typeface="Liberation Sans"/>
              </a:defRPr>
            </a:pPr>
            <a:r>
              <a:rPr sz="1350" dirty="0"/>
              <a:t>: </a:t>
            </a:r>
            <a:r>
              <a:rPr sz="1125" dirty="0"/>
              <a:t>to</a:t>
            </a:r>
            <a:r>
              <a:rPr sz="1125" spc="-8" dirty="0"/>
              <a:t> </a:t>
            </a:r>
            <a:r>
              <a:rPr sz="1125" dirty="0"/>
              <a:t>do</a:t>
            </a:r>
          </a:p>
          <a:p>
            <a:pPr indent="320039" defTabSz="342900">
              <a:defRPr>
                <a:latin typeface="Liberation Sans"/>
                <a:ea typeface="Liberation Sans"/>
                <a:cs typeface="Liberation Sans"/>
                <a:sym typeface="Liberation Sans"/>
              </a:defRPr>
            </a:pPr>
            <a:r>
              <a:rPr sz="1350" dirty="0"/>
              <a:t>: </a:t>
            </a:r>
            <a:r>
              <a:rPr sz="1125" dirty="0"/>
              <a:t>busy</a:t>
            </a:r>
            <a:r>
              <a:rPr sz="1125" spc="-30" dirty="0"/>
              <a:t> </a:t>
            </a:r>
            <a:r>
              <a:rPr sz="1125" spc="-4" dirty="0"/>
              <a:t>waiting</a:t>
            </a:r>
            <a:endParaRPr sz="1125" dirty="0"/>
          </a:p>
        </p:txBody>
      </p:sp>
      <p:grpSp>
        <p:nvGrpSpPr>
          <p:cNvPr id="63" name="object 89">
            <a:extLst>
              <a:ext uri="{FF2B5EF4-FFF2-40B4-BE49-F238E27FC236}">
                <a16:creationId xmlns:a16="http://schemas.microsoft.com/office/drawing/2014/main" id="{5395B922-1503-D9F8-9A12-5577DBB7726C}"/>
              </a:ext>
            </a:extLst>
          </p:cNvPr>
          <p:cNvGrpSpPr/>
          <p:nvPr/>
        </p:nvGrpSpPr>
        <p:grpSpPr>
          <a:xfrm>
            <a:off x="4315543" y="1435823"/>
            <a:ext cx="175263" cy="116207"/>
            <a:chOff x="0" y="0"/>
            <a:chExt cx="233682" cy="154941"/>
          </a:xfrm>
        </p:grpSpPr>
        <p:sp>
          <p:nvSpPr>
            <p:cNvPr id="128" name="object 90">
              <a:extLst>
                <a:ext uri="{FF2B5EF4-FFF2-40B4-BE49-F238E27FC236}">
                  <a16:creationId xmlns:a16="http://schemas.microsoft.com/office/drawing/2014/main" id="{BEFA1D07-B57A-90B4-BC21-B4FD00648DF5}"/>
                </a:ext>
              </a:extLst>
            </p:cNvPr>
            <p:cNvSpPr/>
            <p:nvPr/>
          </p:nvSpPr>
          <p:spPr>
            <a:xfrm>
              <a:off x="25400" y="25399"/>
              <a:ext cx="208282" cy="104143"/>
            </a:xfrm>
            <a:prstGeom prst="rect">
              <a:avLst/>
            </a:prstGeom>
            <a:solidFill>
              <a:srgbClr val="7F7F7F"/>
            </a:solidFill>
            <a:ln w="12700" cap="flat">
              <a:noFill/>
              <a:miter lim="400000"/>
            </a:ln>
            <a:effectLst/>
          </p:spPr>
          <p:txBody>
            <a:bodyPr wrap="square" lIns="34289" tIns="34289" rIns="34289" bIns="34289" numCol="1" anchor="t">
              <a:noAutofit/>
            </a:bodyPr>
            <a:lstStyle/>
            <a:p>
              <a:pPr defTabSz="342900">
                <a:defRPr>
                  <a:latin typeface="+mj-lt"/>
                  <a:ea typeface="+mj-ea"/>
                  <a:cs typeface="+mj-cs"/>
                  <a:sym typeface="Calibri"/>
                </a:defRPr>
              </a:pPr>
              <a:endParaRPr sz="1350"/>
            </a:p>
          </p:txBody>
        </p:sp>
        <p:sp>
          <p:nvSpPr>
            <p:cNvPr id="129" name="object 91">
              <a:extLst>
                <a:ext uri="{FF2B5EF4-FFF2-40B4-BE49-F238E27FC236}">
                  <a16:creationId xmlns:a16="http://schemas.microsoft.com/office/drawing/2014/main" id="{3CBA1287-52F7-1C4B-C498-0162B6B950E2}"/>
                </a:ext>
              </a:extLst>
            </p:cNvPr>
            <p:cNvSpPr/>
            <p:nvPr/>
          </p:nvSpPr>
          <p:spPr>
            <a:xfrm>
              <a:off x="-1" y="0"/>
              <a:ext cx="233684" cy="154942"/>
            </a:xfrm>
            <a:prstGeom prst="rect">
              <a:avLst/>
            </a:prstGeom>
            <a:blipFill rotWithShape="1">
              <a:blip r:embed="rId3"/>
              <a:srcRect/>
              <a:stretch>
                <a:fillRect/>
              </a:stretch>
            </a:blipFill>
            <a:ln w="12700" cap="flat">
              <a:noFill/>
              <a:miter lim="400000"/>
            </a:ln>
            <a:effectLst/>
          </p:spPr>
          <p:txBody>
            <a:bodyPr wrap="square" lIns="34289" tIns="34289" rIns="34289" bIns="34289" numCol="1" anchor="t">
              <a:noAutofit/>
            </a:bodyPr>
            <a:lstStyle/>
            <a:p>
              <a:pPr defTabSz="342900">
                <a:defRPr>
                  <a:latin typeface="+mj-lt"/>
                  <a:ea typeface="+mj-ea"/>
                  <a:cs typeface="+mj-cs"/>
                  <a:sym typeface="Calibri"/>
                </a:defRPr>
              </a:pPr>
              <a:endParaRPr sz="1350"/>
            </a:p>
          </p:txBody>
        </p:sp>
      </p:grpSp>
      <p:sp>
        <p:nvSpPr>
          <p:cNvPr id="68" name="标题 1">
            <a:extLst>
              <a:ext uri="{FF2B5EF4-FFF2-40B4-BE49-F238E27FC236}">
                <a16:creationId xmlns:a16="http://schemas.microsoft.com/office/drawing/2014/main" id="{B96A200A-62D8-B447-AE09-7FF2D0BB8587}"/>
              </a:ext>
            </a:extLst>
          </p:cNvPr>
          <p:cNvSpPr>
            <a:spLocks noGrp="1"/>
          </p:cNvSpPr>
          <p:nvPr>
            <p:ph type="title"/>
          </p:nvPr>
        </p:nvSpPr>
        <p:spPr>
          <a:xfrm>
            <a:off x="107504" y="44624"/>
            <a:ext cx="8831767" cy="593711"/>
          </a:xfrm>
        </p:spPr>
        <p:txBody>
          <a:bodyPr/>
          <a:lstStyle/>
          <a:p>
            <a:r>
              <a:rPr lang="en" altLang="zh-CN" sz="2000" b="1" dirty="0"/>
              <a:t>SFLU: Synchronization-Free Sparse LU Factorization on GPUs</a:t>
            </a:r>
            <a:r>
              <a:rPr lang="en-US" altLang="zh-CN" sz="2000" b="1" dirty="0"/>
              <a:t> (DAC21)</a:t>
            </a:r>
            <a:endParaRPr lang="zh-CN" altLang="en-US" sz="2000" b="1" dirty="0"/>
          </a:p>
        </p:txBody>
      </p:sp>
    </p:spTree>
    <p:extLst>
      <p:ext uri="{BB962C8B-B14F-4D97-AF65-F5344CB8AC3E}">
        <p14:creationId xmlns:p14="http://schemas.microsoft.com/office/powerpoint/2010/main" val="293326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53" grpId="0" animBg="1"/>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object 4">
            <a:extLst>
              <a:ext uri="{FF2B5EF4-FFF2-40B4-BE49-F238E27FC236}">
                <a16:creationId xmlns:a16="http://schemas.microsoft.com/office/drawing/2014/main" id="{FA573464-FD02-0161-8B45-45A0C0468D55}"/>
              </a:ext>
            </a:extLst>
          </p:cNvPr>
          <p:cNvSpPr/>
          <p:nvPr/>
        </p:nvSpPr>
        <p:spPr>
          <a:xfrm>
            <a:off x="2043502" y="2881746"/>
            <a:ext cx="1253493" cy="1266193"/>
          </a:xfrm>
          <a:prstGeom prst="rect">
            <a:avLst/>
          </a:prstGeom>
          <a:solidFill>
            <a:srgbClr val="E5F9EE"/>
          </a:solidFill>
          <a:ln>
            <a:solidFill>
              <a:srgbClr val="000000"/>
            </a:solidFill>
          </a:ln>
        </p:spPr>
        <p:txBody>
          <a:bodyPr lIns="22859" tIns="22859" rIns="22859" bIns="22859"/>
          <a:lstStyle/>
          <a:p>
            <a:pPr defTabSz="228623">
              <a:defRPr>
                <a:ln w="9525" cap="flat">
                  <a:solidFill>
                    <a:srgbClr val="000000"/>
                  </a:solidFill>
                  <a:prstDash val="solid"/>
                  <a:round/>
                </a:ln>
                <a:latin typeface="+mj-lt"/>
                <a:ea typeface="+mj-ea"/>
                <a:cs typeface="+mj-cs"/>
                <a:sym typeface="Calibri" panose="020F0502020204030204"/>
              </a:defRPr>
            </a:pPr>
            <a:endParaRPr sz="900"/>
          </a:p>
        </p:txBody>
      </p:sp>
      <p:grpSp>
        <p:nvGrpSpPr>
          <p:cNvPr id="132" name="object 2">
            <a:extLst>
              <a:ext uri="{FF2B5EF4-FFF2-40B4-BE49-F238E27FC236}">
                <a16:creationId xmlns:a16="http://schemas.microsoft.com/office/drawing/2014/main" id="{3FDC47EE-FC10-8EB6-5C4F-5C92818E0886}"/>
              </a:ext>
            </a:extLst>
          </p:cNvPr>
          <p:cNvGrpSpPr/>
          <p:nvPr/>
        </p:nvGrpSpPr>
        <p:grpSpPr>
          <a:xfrm>
            <a:off x="2043502" y="2878571"/>
            <a:ext cx="1253495" cy="1272545"/>
            <a:chOff x="-3" y="-2"/>
            <a:chExt cx="2506988" cy="2545086"/>
          </a:xfrm>
        </p:grpSpPr>
        <p:grpSp>
          <p:nvGrpSpPr>
            <p:cNvPr id="133" name="object 3">
              <a:extLst>
                <a:ext uri="{FF2B5EF4-FFF2-40B4-BE49-F238E27FC236}">
                  <a16:creationId xmlns:a16="http://schemas.microsoft.com/office/drawing/2014/main" id="{CFE46BCD-36A6-F42E-6AA5-C74286C00E1C}"/>
                </a:ext>
              </a:extLst>
            </p:cNvPr>
            <p:cNvGrpSpPr/>
            <p:nvPr/>
          </p:nvGrpSpPr>
          <p:grpSpPr>
            <a:xfrm>
              <a:off x="-3" y="-2"/>
              <a:ext cx="2506988" cy="2545086"/>
              <a:chOff x="-1" y="0"/>
              <a:chExt cx="2506986" cy="2545084"/>
            </a:xfrm>
          </p:grpSpPr>
          <p:sp>
            <p:nvSpPr>
              <p:cNvPr id="190" name="形状">
                <a:extLst>
                  <a:ext uri="{FF2B5EF4-FFF2-40B4-BE49-F238E27FC236}">
                    <a16:creationId xmlns:a16="http://schemas.microsoft.com/office/drawing/2014/main" id="{F7881B1D-169B-58B7-E444-62FFB951D283}"/>
                  </a:ext>
                </a:extLst>
              </p:cNvPr>
              <p:cNvSpPr/>
              <p:nvPr/>
            </p:nvSpPr>
            <p:spPr>
              <a:xfrm>
                <a:off x="-2" y="10158"/>
                <a:ext cx="2506988" cy="253238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close/>
                  </a:path>
                </a:pathLst>
              </a:custGeom>
              <a:noFill/>
              <a:ln w="12579" cap="flat">
                <a:solidFill>
                  <a:srgbClr val="000000"/>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91" name="线条">
                <a:extLst>
                  <a:ext uri="{FF2B5EF4-FFF2-40B4-BE49-F238E27FC236}">
                    <a16:creationId xmlns:a16="http://schemas.microsoft.com/office/drawing/2014/main" id="{0E47B1BE-2554-4BF3-4928-F6B4FE9A45AF}"/>
                  </a:ext>
                </a:extLst>
              </p:cNvPr>
              <p:cNvSpPr/>
              <p:nvPr/>
            </p:nvSpPr>
            <p:spPr>
              <a:xfrm flipV="1">
                <a:off x="486410" y="-1"/>
                <a:ext cx="11432" cy="2545086"/>
              </a:xfrm>
              <a:prstGeom prst="line">
                <a:avLst/>
              </a:prstGeom>
              <a:noFill/>
              <a:ln w="12700" cap="flat">
                <a:solidFill>
                  <a:srgbClr val="000000"/>
                </a:solidFill>
                <a:prstDash val="solid"/>
                <a:round/>
              </a:ln>
              <a:effectLst/>
            </p:spPr>
            <p:txBody>
              <a:bodyPr wrap="square" lIns="22859" tIns="22859" rIns="22859" bIns="22859" numCol="1" anchor="t">
                <a:noAutofit/>
              </a:bodyPr>
              <a:lstStyle/>
              <a:p>
                <a:endParaRPr sz="900"/>
              </a:p>
            </p:txBody>
          </p:sp>
          <p:sp>
            <p:nvSpPr>
              <p:cNvPr id="192" name="线条">
                <a:extLst>
                  <a:ext uri="{FF2B5EF4-FFF2-40B4-BE49-F238E27FC236}">
                    <a16:creationId xmlns:a16="http://schemas.microsoft.com/office/drawing/2014/main" id="{C78D4B66-8631-ED4A-2D0D-E2D6A095BD8F}"/>
                  </a:ext>
                </a:extLst>
              </p:cNvPr>
              <p:cNvSpPr/>
              <p:nvPr/>
            </p:nvSpPr>
            <p:spPr>
              <a:xfrm flipV="1">
                <a:off x="989331" y="-1"/>
                <a:ext cx="10162" cy="2541276"/>
              </a:xfrm>
              <a:prstGeom prst="line">
                <a:avLst/>
              </a:prstGeom>
              <a:noFill/>
              <a:ln w="12700" cap="flat">
                <a:solidFill>
                  <a:srgbClr val="000000"/>
                </a:solidFill>
                <a:prstDash val="solid"/>
                <a:round/>
              </a:ln>
              <a:effectLst/>
            </p:spPr>
            <p:txBody>
              <a:bodyPr wrap="square" lIns="22859" tIns="22859" rIns="22859" bIns="22859" numCol="1" anchor="t">
                <a:noAutofit/>
              </a:bodyPr>
              <a:lstStyle/>
              <a:p>
                <a:endParaRPr sz="900"/>
              </a:p>
            </p:txBody>
          </p:sp>
          <p:sp>
            <p:nvSpPr>
              <p:cNvPr id="193" name="线条">
                <a:extLst>
                  <a:ext uri="{FF2B5EF4-FFF2-40B4-BE49-F238E27FC236}">
                    <a16:creationId xmlns:a16="http://schemas.microsoft.com/office/drawing/2014/main" id="{6C9D1F38-3D19-5E6E-4A86-E17A854C438A}"/>
                  </a:ext>
                </a:extLst>
              </p:cNvPr>
              <p:cNvSpPr/>
              <p:nvPr/>
            </p:nvSpPr>
            <p:spPr>
              <a:xfrm flipV="1">
                <a:off x="1490981" y="-1"/>
                <a:ext cx="11432" cy="2541276"/>
              </a:xfrm>
              <a:prstGeom prst="line">
                <a:avLst/>
              </a:prstGeom>
              <a:noFill/>
              <a:ln w="12700" cap="flat">
                <a:solidFill>
                  <a:srgbClr val="000000"/>
                </a:solidFill>
                <a:prstDash val="solid"/>
                <a:round/>
              </a:ln>
              <a:effectLst/>
            </p:spPr>
            <p:txBody>
              <a:bodyPr wrap="square" lIns="22859" tIns="22859" rIns="22859" bIns="22859" numCol="1" anchor="t">
                <a:noAutofit/>
              </a:bodyPr>
              <a:lstStyle/>
              <a:p>
                <a:endParaRPr sz="900"/>
              </a:p>
            </p:txBody>
          </p:sp>
          <p:sp>
            <p:nvSpPr>
              <p:cNvPr id="194" name="线条">
                <a:extLst>
                  <a:ext uri="{FF2B5EF4-FFF2-40B4-BE49-F238E27FC236}">
                    <a16:creationId xmlns:a16="http://schemas.microsoft.com/office/drawing/2014/main" id="{B88EC55F-5DE1-EB84-C1CC-BD5967707CA3}"/>
                  </a:ext>
                </a:extLst>
              </p:cNvPr>
              <p:cNvSpPr/>
              <p:nvPr/>
            </p:nvSpPr>
            <p:spPr>
              <a:xfrm flipH="1" flipV="1">
                <a:off x="2004063" y="-1"/>
                <a:ext cx="1271" cy="2541276"/>
              </a:xfrm>
              <a:prstGeom prst="line">
                <a:avLst/>
              </a:prstGeom>
              <a:noFill/>
              <a:ln w="12700" cap="flat">
                <a:solidFill>
                  <a:srgbClr val="000000"/>
                </a:solidFill>
                <a:prstDash val="solid"/>
                <a:round/>
              </a:ln>
              <a:effectLst/>
            </p:spPr>
            <p:txBody>
              <a:bodyPr wrap="square" lIns="22859" tIns="22859" rIns="22859" bIns="22859" numCol="1" anchor="t">
                <a:noAutofit/>
              </a:bodyPr>
              <a:lstStyle/>
              <a:p>
                <a:endParaRPr sz="900"/>
              </a:p>
            </p:txBody>
          </p:sp>
          <p:sp>
            <p:nvSpPr>
              <p:cNvPr id="195" name="形状">
                <a:extLst>
                  <a:ext uri="{FF2B5EF4-FFF2-40B4-BE49-F238E27FC236}">
                    <a16:creationId xmlns:a16="http://schemas.microsoft.com/office/drawing/2014/main" id="{2C481F25-E3A2-3CE8-E66F-33C0B07DD74C}"/>
                  </a:ext>
                </a:extLst>
              </p:cNvPr>
              <p:cNvSpPr/>
              <p:nvPr/>
            </p:nvSpPr>
            <p:spPr>
              <a:xfrm>
                <a:off x="-2" y="513079"/>
                <a:ext cx="2498097" cy="15316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
                    </a:lnTo>
                    <a:moveTo>
                      <a:pt x="0" y="7164"/>
                    </a:moveTo>
                    <a:lnTo>
                      <a:pt x="21600" y="7290"/>
                    </a:lnTo>
                    <a:moveTo>
                      <a:pt x="0" y="14328"/>
                    </a:moveTo>
                    <a:lnTo>
                      <a:pt x="21600" y="14454"/>
                    </a:lnTo>
                    <a:moveTo>
                      <a:pt x="0" y="21475"/>
                    </a:moveTo>
                    <a:lnTo>
                      <a:pt x="21600" y="21600"/>
                    </a:lnTo>
                  </a:path>
                </a:pathLst>
              </a:custGeom>
              <a:noFill/>
              <a:ln w="12579" cap="flat">
                <a:solidFill>
                  <a:srgbClr val="000000"/>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grpSp>
        <p:sp>
          <p:nvSpPr>
            <p:cNvPr id="134" name="object 4">
              <a:extLst>
                <a:ext uri="{FF2B5EF4-FFF2-40B4-BE49-F238E27FC236}">
                  <a16:creationId xmlns:a16="http://schemas.microsoft.com/office/drawing/2014/main" id="{79233A36-75E6-39DE-8A18-DCB9A0AFACCD}"/>
                </a:ext>
              </a:extLst>
            </p:cNvPr>
            <p:cNvSpPr/>
            <p:nvPr/>
          </p:nvSpPr>
          <p:spPr>
            <a:xfrm>
              <a:off x="95249" y="116839"/>
              <a:ext cx="34036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37" name="object 5">
              <a:extLst>
                <a:ext uri="{FF2B5EF4-FFF2-40B4-BE49-F238E27FC236}">
                  <a16:creationId xmlns:a16="http://schemas.microsoft.com/office/drawing/2014/main" id="{18B867EE-FA7E-65E6-F0BB-D5DB1E61C4E4}"/>
                </a:ext>
              </a:extLst>
            </p:cNvPr>
            <p:cNvSpPr/>
            <p:nvPr/>
          </p:nvSpPr>
          <p:spPr>
            <a:xfrm>
              <a:off x="95249" y="116839"/>
              <a:ext cx="34036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39" name="object 6">
              <a:extLst>
                <a:ext uri="{FF2B5EF4-FFF2-40B4-BE49-F238E27FC236}">
                  <a16:creationId xmlns:a16="http://schemas.microsoft.com/office/drawing/2014/main" id="{964351FB-D71D-45CB-EB89-7FE0E41BAD2A}"/>
                </a:ext>
              </a:extLst>
            </p:cNvPr>
            <p:cNvSpPr/>
            <p:nvPr/>
          </p:nvSpPr>
          <p:spPr>
            <a:xfrm>
              <a:off x="69849" y="91439"/>
              <a:ext cx="34036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41" name="object 7">
              <a:extLst>
                <a:ext uri="{FF2B5EF4-FFF2-40B4-BE49-F238E27FC236}">
                  <a16:creationId xmlns:a16="http://schemas.microsoft.com/office/drawing/2014/main" id="{94AC0229-A5CA-5D08-6FE8-6399ED09EE20}"/>
                </a:ext>
              </a:extLst>
            </p:cNvPr>
            <p:cNvSpPr/>
            <p:nvPr/>
          </p:nvSpPr>
          <p:spPr>
            <a:xfrm>
              <a:off x="69849" y="91439"/>
              <a:ext cx="34036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42" name="object 8">
              <a:extLst>
                <a:ext uri="{FF2B5EF4-FFF2-40B4-BE49-F238E27FC236}">
                  <a16:creationId xmlns:a16="http://schemas.microsoft.com/office/drawing/2014/main" id="{0FB61987-D6B5-4046-AF7C-A56CB215B207}"/>
                </a:ext>
              </a:extLst>
            </p:cNvPr>
            <p:cNvSpPr/>
            <p:nvPr/>
          </p:nvSpPr>
          <p:spPr>
            <a:xfrm>
              <a:off x="589279" y="599440"/>
              <a:ext cx="34036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47"/>
                  </a:lnTo>
                  <a:lnTo>
                    <a:pt x="1439" y="16348"/>
                  </a:lnTo>
                  <a:lnTo>
                    <a:pt x="3103" y="18518"/>
                  </a:lnTo>
                  <a:lnTo>
                    <a:pt x="5278" y="20174"/>
                  </a:lnTo>
                  <a:lnTo>
                    <a:pt x="7873" y="21229"/>
                  </a:lnTo>
                  <a:lnTo>
                    <a:pt x="10800" y="21600"/>
                  </a:lnTo>
                  <a:lnTo>
                    <a:pt x="13727" y="21229"/>
                  </a:lnTo>
                  <a:lnTo>
                    <a:pt x="16322" y="20174"/>
                  </a:lnTo>
                  <a:lnTo>
                    <a:pt x="18497" y="18518"/>
                  </a:lnTo>
                  <a:lnTo>
                    <a:pt x="20161" y="16348"/>
                  </a:lnTo>
                  <a:lnTo>
                    <a:pt x="21225" y="13747"/>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43" name="object 9">
              <a:extLst>
                <a:ext uri="{FF2B5EF4-FFF2-40B4-BE49-F238E27FC236}">
                  <a16:creationId xmlns:a16="http://schemas.microsoft.com/office/drawing/2014/main" id="{B4012629-1A4C-8A1F-F281-92B0CCCD3A33}"/>
                </a:ext>
              </a:extLst>
            </p:cNvPr>
            <p:cNvSpPr/>
            <p:nvPr/>
          </p:nvSpPr>
          <p:spPr>
            <a:xfrm>
              <a:off x="589279" y="599440"/>
              <a:ext cx="34036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47"/>
                  </a:lnTo>
                  <a:lnTo>
                    <a:pt x="20161" y="16348"/>
                  </a:lnTo>
                  <a:lnTo>
                    <a:pt x="18497" y="18518"/>
                  </a:lnTo>
                  <a:lnTo>
                    <a:pt x="16322" y="20174"/>
                  </a:lnTo>
                  <a:lnTo>
                    <a:pt x="13727" y="21229"/>
                  </a:lnTo>
                  <a:lnTo>
                    <a:pt x="10800" y="21600"/>
                  </a:lnTo>
                  <a:lnTo>
                    <a:pt x="7873" y="21229"/>
                  </a:lnTo>
                  <a:lnTo>
                    <a:pt x="5278" y="20174"/>
                  </a:lnTo>
                  <a:lnTo>
                    <a:pt x="3103" y="18518"/>
                  </a:lnTo>
                  <a:lnTo>
                    <a:pt x="1439" y="16348"/>
                  </a:lnTo>
                  <a:lnTo>
                    <a:pt x="375" y="13747"/>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44" name="object 10">
              <a:extLst>
                <a:ext uri="{FF2B5EF4-FFF2-40B4-BE49-F238E27FC236}">
                  <a16:creationId xmlns:a16="http://schemas.microsoft.com/office/drawing/2014/main" id="{FDFE5981-9490-3640-E7A2-CD278ECC1ADF}"/>
                </a:ext>
              </a:extLst>
            </p:cNvPr>
            <p:cNvSpPr/>
            <p:nvPr/>
          </p:nvSpPr>
          <p:spPr>
            <a:xfrm>
              <a:off x="563879" y="574040"/>
              <a:ext cx="34036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45" name="object 11">
              <a:extLst>
                <a:ext uri="{FF2B5EF4-FFF2-40B4-BE49-F238E27FC236}">
                  <a16:creationId xmlns:a16="http://schemas.microsoft.com/office/drawing/2014/main" id="{2941F9CF-1E66-1FC8-4BE5-E0B0669252CC}"/>
                </a:ext>
              </a:extLst>
            </p:cNvPr>
            <p:cNvSpPr/>
            <p:nvPr/>
          </p:nvSpPr>
          <p:spPr>
            <a:xfrm>
              <a:off x="563879" y="574040"/>
              <a:ext cx="34036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46" name="object 12">
              <a:extLst>
                <a:ext uri="{FF2B5EF4-FFF2-40B4-BE49-F238E27FC236}">
                  <a16:creationId xmlns:a16="http://schemas.microsoft.com/office/drawing/2014/main" id="{64C37720-B06A-1815-E8AB-5BE5CF916790}"/>
                </a:ext>
              </a:extLst>
            </p:cNvPr>
            <p:cNvSpPr/>
            <p:nvPr/>
          </p:nvSpPr>
          <p:spPr>
            <a:xfrm>
              <a:off x="1083309"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8" y="18489"/>
                  </a:lnTo>
                  <a:lnTo>
                    <a:pt x="20164" y="16313"/>
                  </a:lnTo>
                  <a:lnTo>
                    <a:pt x="21226" y="13720"/>
                  </a:lnTo>
                  <a:lnTo>
                    <a:pt x="21600" y="10800"/>
                  </a:lnTo>
                  <a:lnTo>
                    <a:pt x="21226" y="7880"/>
                  </a:lnTo>
                  <a:lnTo>
                    <a:pt x="20164" y="5287"/>
                  </a:lnTo>
                  <a:lnTo>
                    <a:pt x="18498" y="3111"/>
                  </a:lnTo>
                  <a:lnTo>
                    <a:pt x="16318" y="1443"/>
                  </a:lnTo>
                  <a:lnTo>
                    <a:pt x="13710" y="376"/>
                  </a:lnTo>
                  <a:lnTo>
                    <a:pt x="1076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47" name="object 13">
              <a:extLst>
                <a:ext uri="{FF2B5EF4-FFF2-40B4-BE49-F238E27FC236}">
                  <a16:creationId xmlns:a16="http://schemas.microsoft.com/office/drawing/2014/main" id="{037E99BC-51FC-E723-2B64-AA98E53DD1D4}"/>
                </a:ext>
              </a:extLst>
            </p:cNvPr>
            <p:cNvSpPr/>
            <p:nvPr/>
          </p:nvSpPr>
          <p:spPr>
            <a:xfrm>
              <a:off x="1083309"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6"/>
                  </a:lnTo>
                  <a:lnTo>
                    <a:pt x="16318" y="1443"/>
                  </a:lnTo>
                  <a:lnTo>
                    <a:pt x="18498" y="3111"/>
                  </a:lnTo>
                  <a:lnTo>
                    <a:pt x="20164" y="5287"/>
                  </a:lnTo>
                  <a:lnTo>
                    <a:pt x="21226" y="7880"/>
                  </a:lnTo>
                  <a:lnTo>
                    <a:pt x="21600" y="10800"/>
                  </a:lnTo>
                  <a:lnTo>
                    <a:pt x="21226" y="13720"/>
                  </a:lnTo>
                  <a:lnTo>
                    <a:pt x="20164" y="16313"/>
                  </a:lnTo>
                  <a:lnTo>
                    <a:pt x="18498"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48" name="object 14">
              <a:extLst>
                <a:ext uri="{FF2B5EF4-FFF2-40B4-BE49-F238E27FC236}">
                  <a16:creationId xmlns:a16="http://schemas.microsoft.com/office/drawing/2014/main" id="{7AC2C0E3-D02D-C8E3-5B86-396412292323}"/>
                </a:ext>
              </a:extLst>
            </p:cNvPr>
            <p:cNvSpPr/>
            <p:nvPr/>
          </p:nvSpPr>
          <p:spPr>
            <a:xfrm>
              <a:off x="1057909" y="11074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1"/>
                  </a:lnTo>
                  <a:lnTo>
                    <a:pt x="5258" y="1426"/>
                  </a:lnTo>
                  <a:lnTo>
                    <a:pt x="3091" y="3082"/>
                  </a:lnTo>
                  <a:lnTo>
                    <a:pt x="1433" y="5252"/>
                  </a:lnTo>
                  <a:lnTo>
                    <a:pt x="373" y="7853"/>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53"/>
                  </a:lnTo>
                  <a:lnTo>
                    <a:pt x="20146" y="5252"/>
                  </a:lnTo>
                  <a:lnTo>
                    <a:pt x="18468" y="3082"/>
                  </a:lnTo>
                  <a:lnTo>
                    <a:pt x="16282" y="1426"/>
                  </a:lnTo>
                  <a:lnTo>
                    <a:pt x="13682" y="371"/>
                  </a:lnTo>
                  <a:lnTo>
                    <a:pt x="1076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49" name="object 15">
              <a:extLst>
                <a:ext uri="{FF2B5EF4-FFF2-40B4-BE49-F238E27FC236}">
                  <a16:creationId xmlns:a16="http://schemas.microsoft.com/office/drawing/2014/main" id="{815C955F-1BC9-A3DE-4E5B-BA4D573B387D}"/>
                </a:ext>
              </a:extLst>
            </p:cNvPr>
            <p:cNvSpPr/>
            <p:nvPr/>
          </p:nvSpPr>
          <p:spPr>
            <a:xfrm>
              <a:off x="1057909" y="11074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1"/>
                  </a:lnTo>
                  <a:lnTo>
                    <a:pt x="16282" y="1426"/>
                  </a:lnTo>
                  <a:lnTo>
                    <a:pt x="18468" y="3082"/>
                  </a:lnTo>
                  <a:lnTo>
                    <a:pt x="20146" y="5252"/>
                  </a:lnTo>
                  <a:lnTo>
                    <a:pt x="21221" y="7853"/>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53"/>
                  </a:lnTo>
                  <a:lnTo>
                    <a:pt x="1433" y="5252"/>
                  </a:lnTo>
                  <a:lnTo>
                    <a:pt x="3091" y="3082"/>
                  </a:lnTo>
                  <a:lnTo>
                    <a:pt x="5258" y="1426"/>
                  </a:lnTo>
                  <a:lnTo>
                    <a:pt x="7844" y="371"/>
                  </a:lnTo>
                  <a:lnTo>
                    <a:pt x="1076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50" name="object 16">
              <a:extLst>
                <a:ext uri="{FF2B5EF4-FFF2-40B4-BE49-F238E27FC236}">
                  <a16:creationId xmlns:a16="http://schemas.microsoft.com/office/drawing/2014/main" id="{ABFF0BAE-63C6-C864-2F0D-FFF1D6968BD0}"/>
                </a:ext>
              </a:extLst>
            </p:cNvPr>
            <p:cNvSpPr/>
            <p:nvPr/>
          </p:nvSpPr>
          <p:spPr>
            <a:xfrm>
              <a:off x="1576069"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2"/>
                  </a:lnTo>
                  <a:lnTo>
                    <a:pt x="5282" y="1428"/>
                  </a:lnTo>
                  <a:lnTo>
                    <a:pt x="3101" y="3083"/>
                  </a:lnTo>
                  <a:lnTo>
                    <a:pt x="1436" y="5248"/>
                  </a:lnTo>
                  <a:lnTo>
                    <a:pt x="374" y="7836"/>
                  </a:lnTo>
                  <a:lnTo>
                    <a:pt x="0" y="10761"/>
                  </a:lnTo>
                  <a:lnTo>
                    <a:pt x="374" y="13691"/>
                  </a:lnTo>
                  <a:lnTo>
                    <a:pt x="1436" y="16294"/>
                  </a:lnTo>
                  <a:lnTo>
                    <a:pt x="3101" y="18478"/>
                  </a:lnTo>
                  <a:lnTo>
                    <a:pt x="5282" y="20151"/>
                  </a:lnTo>
                  <a:lnTo>
                    <a:pt x="7890" y="21222"/>
                  </a:lnTo>
                  <a:lnTo>
                    <a:pt x="10840" y="21600"/>
                  </a:lnTo>
                  <a:lnTo>
                    <a:pt x="13756" y="21222"/>
                  </a:lnTo>
                  <a:lnTo>
                    <a:pt x="16342" y="20151"/>
                  </a:lnTo>
                  <a:lnTo>
                    <a:pt x="18508" y="18478"/>
                  </a:lnTo>
                  <a:lnTo>
                    <a:pt x="20167" y="16294"/>
                  </a:lnTo>
                  <a:lnTo>
                    <a:pt x="21227" y="13691"/>
                  </a:lnTo>
                  <a:lnTo>
                    <a:pt x="21600" y="10761"/>
                  </a:lnTo>
                  <a:lnTo>
                    <a:pt x="21227" y="7836"/>
                  </a:lnTo>
                  <a:lnTo>
                    <a:pt x="20167" y="5248"/>
                  </a:lnTo>
                  <a:lnTo>
                    <a:pt x="18509" y="3083"/>
                  </a:lnTo>
                  <a:lnTo>
                    <a:pt x="16342" y="1428"/>
                  </a:lnTo>
                  <a:lnTo>
                    <a:pt x="13756" y="372"/>
                  </a:lnTo>
                  <a:lnTo>
                    <a:pt x="1084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51" name="object 17">
              <a:extLst>
                <a:ext uri="{FF2B5EF4-FFF2-40B4-BE49-F238E27FC236}">
                  <a16:creationId xmlns:a16="http://schemas.microsoft.com/office/drawing/2014/main" id="{4575C83E-7B61-3A81-D66A-B928B1042D01}"/>
                </a:ext>
              </a:extLst>
            </p:cNvPr>
            <p:cNvSpPr/>
            <p:nvPr/>
          </p:nvSpPr>
          <p:spPr>
            <a:xfrm>
              <a:off x="1576069"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2"/>
                  </a:lnTo>
                  <a:lnTo>
                    <a:pt x="16342" y="1428"/>
                  </a:lnTo>
                  <a:lnTo>
                    <a:pt x="18509" y="3083"/>
                  </a:lnTo>
                  <a:lnTo>
                    <a:pt x="20167" y="5248"/>
                  </a:lnTo>
                  <a:lnTo>
                    <a:pt x="21227" y="7836"/>
                  </a:lnTo>
                  <a:lnTo>
                    <a:pt x="21600" y="10761"/>
                  </a:lnTo>
                  <a:lnTo>
                    <a:pt x="21227" y="13691"/>
                  </a:lnTo>
                  <a:lnTo>
                    <a:pt x="20167" y="16294"/>
                  </a:lnTo>
                  <a:lnTo>
                    <a:pt x="18509" y="18478"/>
                  </a:lnTo>
                  <a:lnTo>
                    <a:pt x="16342" y="20151"/>
                  </a:lnTo>
                  <a:lnTo>
                    <a:pt x="13756" y="21222"/>
                  </a:lnTo>
                  <a:lnTo>
                    <a:pt x="10840" y="21600"/>
                  </a:lnTo>
                  <a:lnTo>
                    <a:pt x="7890" y="21222"/>
                  </a:lnTo>
                  <a:lnTo>
                    <a:pt x="5282" y="20151"/>
                  </a:lnTo>
                  <a:lnTo>
                    <a:pt x="3101" y="18478"/>
                  </a:lnTo>
                  <a:lnTo>
                    <a:pt x="1436" y="16294"/>
                  </a:lnTo>
                  <a:lnTo>
                    <a:pt x="374" y="13691"/>
                  </a:lnTo>
                  <a:lnTo>
                    <a:pt x="0" y="10761"/>
                  </a:lnTo>
                  <a:lnTo>
                    <a:pt x="374" y="7836"/>
                  </a:lnTo>
                  <a:lnTo>
                    <a:pt x="1436" y="5248"/>
                  </a:lnTo>
                  <a:lnTo>
                    <a:pt x="3101" y="3083"/>
                  </a:lnTo>
                  <a:lnTo>
                    <a:pt x="5282" y="1428"/>
                  </a:lnTo>
                  <a:lnTo>
                    <a:pt x="7890" y="372"/>
                  </a:lnTo>
                  <a:lnTo>
                    <a:pt x="1084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52" name="object 18">
              <a:extLst>
                <a:ext uri="{FF2B5EF4-FFF2-40B4-BE49-F238E27FC236}">
                  <a16:creationId xmlns:a16="http://schemas.microsoft.com/office/drawing/2014/main" id="{1A93C5B0-5938-8E36-5BF5-61FA75E62386}"/>
                </a:ext>
              </a:extLst>
            </p:cNvPr>
            <p:cNvSpPr/>
            <p:nvPr/>
          </p:nvSpPr>
          <p:spPr>
            <a:xfrm>
              <a:off x="1550669"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710" y="21227"/>
                  </a:lnTo>
                  <a:lnTo>
                    <a:pt x="16318" y="20166"/>
                  </a:lnTo>
                  <a:lnTo>
                    <a:pt x="18498" y="18506"/>
                  </a:lnTo>
                  <a:lnTo>
                    <a:pt x="20164" y="16333"/>
                  </a:lnTo>
                  <a:lnTo>
                    <a:pt x="21226" y="13735"/>
                  </a:lnTo>
                  <a:lnTo>
                    <a:pt x="21600" y="10800"/>
                  </a:lnTo>
                  <a:lnTo>
                    <a:pt x="21226" y="7865"/>
                  </a:lnTo>
                  <a:lnTo>
                    <a:pt x="20164" y="5267"/>
                  </a:lnTo>
                  <a:lnTo>
                    <a:pt x="18498" y="3094"/>
                  </a:lnTo>
                  <a:lnTo>
                    <a:pt x="16318" y="1434"/>
                  </a:lnTo>
                  <a:lnTo>
                    <a:pt x="13710" y="373"/>
                  </a:lnTo>
                  <a:lnTo>
                    <a:pt x="1076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53" name="object 19">
              <a:extLst>
                <a:ext uri="{FF2B5EF4-FFF2-40B4-BE49-F238E27FC236}">
                  <a16:creationId xmlns:a16="http://schemas.microsoft.com/office/drawing/2014/main" id="{B33E73A1-DA20-6803-6DE7-4CE67C351B7E}"/>
                </a:ext>
              </a:extLst>
            </p:cNvPr>
            <p:cNvSpPr/>
            <p:nvPr/>
          </p:nvSpPr>
          <p:spPr>
            <a:xfrm>
              <a:off x="1550669"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3"/>
                  </a:lnTo>
                  <a:lnTo>
                    <a:pt x="16318" y="1434"/>
                  </a:lnTo>
                  <a:lnTo>
                    <a:pt x="18498" y="3094"/>
                  </a:lnTo>
                  <a:lnTo>
                    <a:pt x="20164" y="5267"/>
                  </a:lnTo>
                  <a:lnTo>
                    <a:pt x="21226" y="7865"/>
                  </a:lnTo>
                  <a:lnTo>
                    <a:pt x="21600" y="10800"/>
                  </a:lnTo>
                  <a:lnTo>
                    <a:pt x="21226" y="13735"/>
                  </a:lnTo>
                  <a:lnTo>
                    <a:pt x="20164" y="16333"/>
                  </a:lnTo>
                  <a:lnTo>
                    <a:pt x="18498" y="18506"/>
                  </a:lnTo>
                  <a:lnTo>
                    <a:pt x="16318" y="20166"/>
                  </a:lnTo>
                  <a:lnTo>
                    <a:pt x="13710" y="21227"/>
                  </a:lnTo>
                  <a:lnTo>
                    <a:pt x="10760" y="21600"/>
                  </a:lnTo>
                  <a:lnTo>
                    <a:pt x="7844" y="21227"/>
                  </a:lnTo>
                  <a:lnTo>
                    <a:pt x="5258" y="20166"/>
                  </a:lnTo>
                  <a:lnTo>
                    <a:pt x="3091" y="18506"/>
                  </a:lnTo>
                  <a:lnTo>
                    <a:pt x="1433" y="16333"/>
                  </a:lnTo>
                  <a:lnTo>
                    <a:pt x="373" y="13735"/>
                  </a:lnTo>
                  <a:lnTo>
                    <a:pt x="0" y="10800"/>
                  </a:lnTo>
                  <a:lnTo>
                    <a:pt x="373" y="7865"/>
                  </a:lnTo>
                  <a:lnTo>
                    <a:pt x="1433" y="5267"/>
                  </a:lnTo>
                  <a:lnTo>
                    <a:pt x="3091" y="3094"/>
                  </a:lnTo>
                  <a:lnTo>
                    <a:pt x="5258" y="1434"/>
                  </a:lnTo>
                  <a:lnTo>
                    <a:pt x="7844" y="373"/>
                  </a:lnTo>
                  <a:lnTo>
                    <a:pt x="1076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54" name="object 20">
              <a:extLst>
                <a:ext uri="{FF2B5EF4-FFF2-40B4-BE49-F238E27FC236}">
                  <a16:creationId xmlns:a16="http://schemas.microsoft.com/office/drawing/2014/main" id="{0BD5A959-A326-6870-0BF1-448323C490A7}"/>
                </a:ext>
              </a:extLst>
            </p:cNvPr>
            <p:cNvSpPr/>
            <p:nvPr/>
          </p:nvSpPr>
          <p:spPr>
            <a:xfrm>
              <a:off x="2106929" y="212216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1"/>
                  </a:lnTo>
                  <a:lnTo>
                    <a:pt x="5282" y="1426"/>
                  </a:lnTo>
                  <a:lnTo>
                    <a:pt x="3101" y="3082"/>
                  </a:lnTo>
                  <a:lnTo>
                    <a:pt x="1436" y="5252"/>
                  </a:lnTo>
                  <a:lnTo>
                    <a:pt x="374" y="7853"/>
                  </a:lnTo>
                  <a:lnTo>
                    <a:pt x="0" y="10800"/>
                  </a:lnTo>
                  <a:lnTo>
                    <a:pt x="374" y="13720"/>
                  </a:lnTo>
                  <a:lnTo>
                    <a:pt x="1436" y="16313"/>
                  </a:lnTo>
                  <a:lnTo>
                    <a:pt x="3101" y="18489"/>
                  </a:lnTo>
                  <a:lnTo>
                    <a:pt x="5282" y="20156"/>
                  </a:lnTo>
                  <a:lnTo>
                    <a:pt x="7890" y="21224"/>
                  </a:lnTo>
                  <a:lnTo>
                    <a:pt x="10840" y="21600"/>
                  </a:lnTo>
                  <a:lnTo>
                    <a:pt x="13756" y="21224"/>
                  </a:lnTo>
                  <a:lnTo>
                    <a:pt x="16342" y="20156"/>
                  </a:lnTo>
                  <a:lnTo>
                    <a:pt x="18509" y="18489"/>
                  </a:lnTo>
                  <a:lnTo>
                    <a:pt x="20167" y="16313"/>
                  </a:lnTo>
                  <a:lnTo>
                    <a:pt x="21227" y="13720"/>
                  </a:lnTo>
                  <a:lnTo>
                    <a:pt x="21600" y="10800"/>
                  </a:lnTo>
                  <a:lnTo>
                    <a:pt x="21227" y="7853"/>
                  </a:lnTo>
                  <a:lnTo>
                    <a:pt x="20167" y="5252"/>
                  </a:lnTo>
                  <a:lnTo>
                    <a:pt x="18509" y="3082"/>
                  </a:lnTo>
                  <a:lnTo>
                    <a:pt x="16342" y="1426"/>
                  </a:lnTo>
                  <a:lnTo>
                    <a:pt x="13756" y="371"/>
                  </a:lnTo>
                  <a:lnTo>
                    <a:pt x="1084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55" name="object 21">
              <a:extLst>
                <a:ext uri="{FF2B5EF4-FFF2-40B4-BE49-F238E27FC236}">
                  <a16:creationId xmlns:a16="http://schemas.microsoft.com/office/drawing/2014/main" id="{FC2FD9EA-26A7-4C8E-D128-3783908E1BC3}"/>
                </a:ext>
              </a:extLst>
            </p:cNvPr>
            <p:cNvSpPr/>
            <p:nvPr/>
          </p:nvSpPr>
          <p:spPr>
            <a:xfrm>
              <a:off x="2106929" y="212216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1"/>
                  </a:lnTo>
                  <a:lnTo>
                    <a:pt x="16342" y="1426"/>
                  </a:lnTo>
                  <a:lnTo>
                    <a:pt x="18509" y="3082"/>
                  </a:lnTo>
                  <a:lnTo>
                    <a:pt x="20167" y="5252"/>
                  </a:lnTo>
                  <a:lnTo>
                    <a:pt x="21227" y="7853"/>
                  </a:lnTo>
                  <a:lnTo>
                    <a:pt x="21600" y="10800"/>
                  </a:lnTo>
                  <a:lnTo>
                    <a:pt x="21227" y="13720"/>
                  </a:lnTo>
                  <a:lnTo>
                    <a:pt x="20167" y="16313"/>
                  </a:lnTo>
                  <a:lnTo>
                    <a:pt x="18509" y="18489"/>
                  </a:lnTo>
                  <a:lnTo>
                    <a:pt x="16342" y="20156"/>
                  </a:lnTo>
                  <a:lnTo>
                    <a:pt x="13756" y="21224"/>
                  </a:lnTo>
                  <a:lnTo>
                    <a:pt x="10840" y="21600"/>
                  </a:lnTo>
                  <a:lnTo>
                    <a:pt x="7890" y="21224"/>
                  </a:lnTo>
                  <a:lnTo>
                    <a:pt x="5282" y="20156"/>
                  </a:lnTo>
                  <a:lnTo>
                    <a:pt x="3101" y="18489"/>
                  </a:lnTo>
                  <a:lnTo>
                    <a:pt x="1436" y="16313"/>
                  </a:lnTo>
                  <a:lnTo>
                    <a:pt x="374" y="13720"/>
                  </a:lnTo>
                  <a:lnTo>
                    <a:pt x="0" y="10800"/>
                  </a:lnTo>
                  <a:lnTo>
                    <a:pt x="374" y="7853"/>
                  </a:lnTo>
                  <a:lnTo>
                    <a:pt x="1436" y="5252"/>
                  </a:lnTo>
                  <a:lnTo>
                    <a:pt x="3101" y="3082"/>
                  </a:lnTo>
                  <a:lnTo>
                    <a:pt x="5282" y="1426"/>
                  </a:lnTo>
                  <a:lnTo>
                    <a:pt x="7890" y="371"/>
                  </a:lnTo>
                  <a:lnTo>
                    <a:pt x="1084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56" name="object 22">
              <a:extLst>
                <a:ext uri="{FF2B5EF4-FFF2-40B4-BE49-F238E27FC236}">
                  <a16:creationId xmlns:a16="http://schemas.microsoft.com/office/drawing/2014/main" id="{1C4862BC-DAA8-7A38-D885-97CDF522D6B1}"/>
                </a:ext>
              </a:extLst>
            </p:cNvPr>
            <p:cNvSpPr/>
            <p:nvPr/>
          </p:nvSpPr>
          <p:spPr>
            <a:xfrm>
              <a:off x="2081529" y="2096769"/>
              <a:ext cx="341633" cy="34925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2"/>
                  </a:lnTo>
                  <a:lnTo>
                    <a:pt x="5282" y="1428"/>
                  </a:lnTo>
                  <a:lnTo>
                    <a:pt x="3101" y="3083"/>
                  </a:lnTo>
                  <a:lnTo>
                    <a:pt x="1436" y="5248"/>
                  </a:lnTo>
                  <a:lnTo>
                    <a:pt x="374" y="7836"/>
                  </a:lnTo>
                  <a:lnTo>
                    <a:pt x="0" y="10761"/>
                  </a:lnTo>
                  <a:lnTo>
                    <a:pt x="374" y="13718"/>
                  </a:lnTo>
                  <a:lnTo>
                    <a:pt x="1436" y="16329"/>
                  </a:lnTo>
                  <a:lnTo>
                    <a:pt x="3101" y="18507"/>
                  </a:lnTo>
                  <a:lnTo>
                    <a:pt x="5282" y="20169"/>
                  </a:lnTo>
                  <a:lnTo>
                    <a:pt x="7890" y="21228"/>
                  </a:lnTo>
                  <a:lnTo>
                    <a:pt x="10840" y="21600"/>
                  </a:lnTo>
                  <a:lnTo>
                    <a:pt x="13756" y="21228"/>
                  </a:lnTo>
                  <a:lnTo>
                    <a:pt x="16342" y="20169"/>
                  </a:lnTo>
                  <a:lnTo>
                    <a:pt x="18509" y="18507"/>
                  </a:lnTo>
                  <a:lnTo>
                    <a:pt x="20167" y="16329"/>
                  </a:lnTo>
                  <a:lnTo>
                    <a:pt x="21227" y="13718"/>
                  </a:lnTo>
                  <a:lnTo>
                    <a:pt x="21600" y="10761"/>
                  </a:lnTo>
                  <a:lnTo>
                    <a:pt x="21227" y="7836"/>
                  </a:lnTo>
                  <a:lnTo>
                    <a:pt x="20167" y="5248"/>
                  </a:lnTo>
                  <a:lnTo>
                    <a:pt x="18509" y="3083"/>
                  </a:lnTo>
                  <a:lnTo>
                    <a:pt x="16342" y="1428"/>
                  </a:lnTo>
                  <a:lnTo>
                    <a:pt x="13756" y="372"/>
                  </a:lnTo>
                  <a:lnTo>
                    <a:pt x="1084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57" name="object 23">
              <a:extLst>
                <a:ext uri="{FF2B5EF4-FFF2-40B4-BE49-F238E27FC236}">
                  <a16:creationId xmlns:a16="http://schemas.microsoft.com/office/drawing/2014/main" id="{71C48299-0B2D-4225-986A-74A3FBBAEDD1}"/>
                </a:ext>
              </a:extLst>
            </p:cNvPr>
            <p:cNvSpPr/>
            <p:nvPr/>
          </p:nvSpPr>
          <p:spPr>
            <a:xfrm>
              <a:off x="2081529" y="2096769"/>
              <a:ext cx="341633" cy="34925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2"/>
                  </a:lnTo>
                  <a:lnTo>
                    <a:pt x="16342" y="1428"/>
                  </a:lnTo>
                  <a:lnTo>
                    <a:pt x="18509" y="3083"/>
                  </a:lnTo>
                  <a:lnTo>
                    <a:pt x="20167" y="5248"/>
                  </a:lnTo>
                  <a:lnTo>
                    <a:pt x="21227" y="7836"/>
                  </a:lnTo>
                  <a:lnTo>
                    <a:pt x="21600" y="10761"/>
                  </a:lnTo>
                  <a:lnTo>
                    <a:pt x="21227" y="13718"/>
                  </a:lnTo>
                  <a:lnTo>
                    <a:pt x="20167" y="16329"/>
                  </a:lnTo>
                  <a:lnTo>
                    <a:pt x="18509" y="18507"/>
                  </a:lnTo>
                  <a:lnTo>
                    <a:pt x="16342" y="20169"/>
                  </a:lnTo>
                  <a:lnTo>
                    <a:pt x="13756" y="21228"/>
                  </a:lnTo>
                  <a:lnTo>
                    <a:pt x="10840" y="21600"/>
                  </a:lnTo>
                  <a:lnTo>
                    <a:pt x="7890" y="21228"/>
                  </a:lnTo>
                  <a:lnTo>
                    <a:pt x="5282" y="20169"/>
                  </a:lnTo>
                  <a:lnTo>
                    <a:pt x="3101" y="18507"/>
                  </a:lnTo>
                  <a:lnTo>
                    <a:pt x="1436" y="16329"/>
                  </a:lnTo>
                  <a:lnTo>
                    <a:pt x="374" y="13718"/>
                  </a:lnTo>
                  <a:lnTo>
                    <a:pt x="0" y="10761"/>
                  </a:lnTo>
                  <a:lnTo>
                    <a:pt x="374" y="7836"/>
                  </a:lnTo>
                  <a:lnTo>
                    <a:pt x="1436" y="5248"/>
                  </a:lnTo>
                  <a:lnTo>
                    <a:pt x="3101" y="3083"/>
                  </a:lnTo>
                  <a:lnTo>
                    <a:pt x="5282" y="1428"/>
                  </a:lnTo>
                  <a:lnTo>
                    <a:pt x="7890" y="372"/>
                  </a:lnTo>
                  <a:lnTo>
                    <a:pt x="1084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58" name="object 24">
              <a:extLst>
                <a:ext uri="{FF2B5EF4-FFF2-40B4-BE49-F238E27FC236}">
                  <a16:creationId xmlns:a16="http://schemas.microsoft.com/office/drawing/2014/main" id="{D9F1843D-C25E-6F1A-5038-62B07DBA01CB}"/>
                </a:ext>
              </a:extLst>
            </p:cNvPr>
            <p:cNvSpPr/>
            <p:nvPr/>
          </p:nvSpPr>
          <p:spPr>
            <a:xfrm>
              <a:off x="1083309"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2"/>
                  </a:lnTo>
                  <a:lnTo>
                    <a:pt x="5258" y="1428"/>
                  </a:lnTo>
                  <a:lnTo>
                    <a:pt x="3091" y="3083"/>
                  </a:lnTo>
                  <a:lnTo>
                    <a:pt x="1433" y="5248"/>
                  </a:lnTo>
                  <a:lnTo>
                    <a:pt x="373" y="7836"/>
                  </a:lnTo>
                  <a:lnTo>
                    <a:pt x="0" y="10761"/>
                  </a:lnTo>
                  <a:lnTo>
                    <a:pt x="373" y="13691"/>
                  </a:lnTo>
                  <a:lnTo>
                    <a:pt x="1433" y="16294"/>
                  </a:lnTo>
                  <a:lnTo>
                    <a:pt x="3091" y="18478"/>
                  </a:lnTo>
                  <a:lnTo>
                    <a:pt x="5258" y="20151"/>
                  </a:lnTo>
                  <a:lnTo>
                    <a:pt x="7844" y="21222"/>
                  </a:lnTo>
                  <a:lnTo>
                    <a:pt x="10760" y="21600"/>
                  </a:lnTo>
                  <a:lnTo>
                    <a:pt x="13710" y="21222"/>
                  </a:lnTo>
                  <a:lnTo>
                    <a:pt x="16318" y="20151"/>
                  </a:lnTo>
                  <a:lnTo>
                    <a:pt x="18498" y="18478"/>
                  </a:lnTo>
                  <a:lnTo>
                    <a:pt x="20164" y="16294"/>
                  </a:lnTo>
                  <a:lnTo>
                    <a:pt x="21226" y="13691"/>
                  </a:lnTo>
                  <a:lnTo>
                    <a:pt x="21600" y="10761"/>
                  </a:lnTo>
                  <a:lnTo>
                    <a:pt x="21226" y="7836"/>
                  </a:lnTo>
                  <a:lnTo>
                    <a:pt x="20164" y="5248"/>
                  </a:lnTo>
                  <a:lnTo>
                    <a:pt x="18498" y="3083"/>
                  </a:lnTo>
                  <a:lnTo>
                    <a:pt x="16318" y="1428"/>
                  </a:lnTo>
                  <a:lnTo>
                    <a:pt x="13710" y="372"/>
                  </a:lnTo>
                  <a:lnTo>
                    <a:pt x="1076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59" name="object 25">
              <a:extLst>
                <a:ext uri="{FF2B5EF4-FFF2-40B4-BE49-F238E27FC236}">
                  <a16:creationId xmlns:a16="http://schemas.microsoft.com/office/drawing/2014/main" id="{4AB3DD30-2E2C-EF57-74BB-F8B371E1B949}"/>
                </a:ext>
              </a:extLst>
            </p:cNvPr>
            <p:cNvSpPr/>
            <p:nvPr/>
          </p:nvSpPr>
          <p:spPr>
            <a:xfrm>
              <a:off x="1083309"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2"/>
                  </a:lnTo>
                  <a:lnTo>
                    <a:pt x="16318" y="1428"/>
                  </a:lnTo>
                  <a:lnTo>
                    <a:pt x="18498" y="3083"/>
                  </a:lnTo>
                  <a:lnTo>
                    <a:pt x="20164" y="5248"/>
                  </a:lnTo>
                  <a:lnTo>
                    <a:pt x="21226" y="7836"/>
                  </a:lnTo>
                  <a:lnTo>
                    <a:pt x="21600" y="10761"/>
                  </a:lnTo>
                  <a:lnTo>
                    <a:pt x="21226" y="13691"/>
                  </a:lnTo>
                  <a:lnTo>
                    <a:pt x="20164" y="16294"/>
                  </a:lnTo>
                  <a:lnTo>
                    <a:pt x="18498" y="18478"/>
                  </a:lnTo>
                  <a:lnTo>
                    <a:pt x="16318" y="20151"/>
                  </a:lnTo>
                  <a:lnTo>
                    <a:pt x="13710" y="21222"/>
                  </a:lnTo>
                  <a:lnTo>
                    <a:pt x="10760" y="21600"/>
                  </a:lnTo>
                  <a:lnTo>
                    <a:pt x="7844" y="21222"/>
                  </a:lnTo>
                  <a:lnTo>
                    <a:pt x="5258" y="20151"/>
                  </a:lnTo>
                  <a:lnTo>
                    <a:pt x="3091" y="18478"/>
                  </a:lnTo>
                  <a:lnTo>
                    <a:pt x="1433" y="16294"/>
                  </a:lnTo>
                  <a:lnTo>
                    <a:pt x="373" y="13691"/>
                  </a:lnTo>
                  <a:lnTo>
                    <a:pt x="0" y="10761"/>
                  </a:lnTo>
                  <a:lnTo>
                    <a:pt x="373" y="7836"/>
                  </a:lnTo>
                  <a:lnTo>
                    <a:pt x="1433" y="5248"/>
                  </a:lnTo>
                  <a:lnTo>
                    <a:pt x="3091" y="3083"/>
                  </a:lnTo>
                  <a:lnTo>
                    <a:pt x="5258" y="1428"/>
                  </a:lnTo>
                  <a:lnTo>
                    <a:pt x="7844" y="372"/>
                  </a:lnTo>
                  <a:lnTo>
                    <a:pt x="1076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60" name="object 26">
              <a:extLst>
                <a:ext uri="{FF2B5EF4-FFF2-40B4-BE49-F238E27FC236}">
                  <a16:creationId xmlns:a16="http://schemas.microsoft.com/office/drawing/2014/main" id="{7E3F8539-CEFF-C770-E775-C594AD7B0EE4}"/>
                </a:ext>
              </a:extLst>
            </p:cNvPr>
            <p:cNvSpPr/>
            <p:nvPr/>
          </p:nvSpPr>
          <p:spPr>
            <a:xfrm>
              <a:off x="1057909"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61" name="object 27">
              <a:extLst>
                <a:ext uri="{FF2B5EF4-FFF2-40B4-BE49-F238E27FC236}">
                  <a16:creationId xmlns:a16="http://schemas.microsoft.com/office/drawing/2014/main" id="{296526A1-F17A-D54F-3F78-3DFE2ABEEFD4}"/>
                </a:ext>
              </a:extLst>
            </p:cNvPr>
            <p:cNvSpPr/>
            <p:nvPr/>
          </p:nvSpPr>
          <p:spPr>
            <a:xfrm>
              <a:off x="1057909"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3"/>
                  </a:lnTo>
                  <a:lnTo>
                    <a:pt x="16282" y="1434"/>
                  </a:lnTo>
                  <a:lnTo>
                    <a:pt x="18468" y="3094"/>
                  </a:lnTo>
                  <a:lnTo>
                    <a:pt x="20146" y="5267"/>
                  </a:lnTo>
                  <a:lnTo>
                    <a:pt x="21221" y="7865"/>
                  </a:lnTo>
                  <a:lnTo>
                    <a:pt x="21600" y="10800"/>
                  </a:lnTo>
                  <a:lnTo>
                    <a:pt x="21221" y="13735"/>
                  </a:lnTo>
                  <a:lnTo>
                    <a:pt x="20146" y="16333"/>
                  </a:lnTo>
                  <a:lnTo>
                    <a:pt x="18468" y="18506"/>
                  </a:lnTo>
                  <a:lnTo>
                    <a:pt x="16282" y="20166"/>
                  </a:lnTo>
                  <a:lnTo>
                    <a:pt x="13682" y="21227"/>
                  </a:lnTo>
                  <a:lnTo>
                    <a:pt x="10760" y="21600"/>
                  </a:lnTo>
                  <a:lnTo>
                    <a:pt x="7844" y="21227"/>
                  </a:lnTo>
                  <a:lnTo>
                    <a:pt x="5258" y="20166"/>
                  </a:lnTo>
                  <a:lnTo>
                    <a:pt x="3091" y="18506"/>
                  </a:lnTo>
                  <a:lnTo>
                    <a:pt x="1433" y="16333"/>
                  </a:lnTo>
                  <a:lnTo>
                    <a:pt x="373" y="13735"/>
                  </a:lnTo>
                  <a:lnTo>
                    <a:pt x="0" y="10800"/>
                  </a:lnTo>
                  <a:lnTo>
                    <a:pt x="373" y="7865"/>
                  </a:lnTo>
                  <a:lnTo>
                    <a:pt x="1433" y="5267"/>
                  </a:lnTo>
                  <a:lnTo>
                    <a:pt x="3091" y="3094"/>
                  </a:lnTo>
                  <a:lnTo>
                    <a:pt x="5258" y="1434"/>
                  </a:lnTo>
                  <a:lnTo>
                    <a:pt x="7844" y="373"/>
                  </a:lnTo>
                  <a:lnTo>
                    <a:pt x="1076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62" name="object 28">
              <a:extLst>
                <a:ext uri="{FF2B5EF4-FFF2-40B4-BE49-F238E27FC236}">
                  <a16:creationId xmlns:a16="http://schemas.microsoft.com/office/drawing/2014/main" id="{BF8B6B84-BBB4-4C7D-7948-31861789AB4E}"/>
                </a:ext>
              </a:extLst>
            </p:cNvPr>
            <p:cNvSpPr/>
            <p:nvPr/>
          </p:nvSpPr>
          <p:spPr>
            <a:xfrm>
              <a:off x="95249" y="1615440"/>
              <a:ext cx="340363" cy="3492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2"/>
                  </a:lnTo>
                  <a:lnTo>
                    <a:pt x="5278" y="1428"/>
                  </a:lnTo>
                  <a:lnTo>
                    <a:pt x="3103" y="3083"/>
                  </a:lnTo>
                  <a:lnTo>
                    <a:pt x="1439" y="5248"/>
                  </a:lnTo>
                  <a:lnTo>
                    <a:pt x="375" y="7836"/>
                  </a:lnTo>
                  <a:lnTo>
                    <a:pt x="0" y="10761"/>
                  </a:lnTo>
                  <a:lnTo>
                    <a:pt x="375" y="13691"/>
                  </a:lnTo>
                  <a:lnTo>
                    <a:pt x="1439" y="16294"/>
                  </a:lnTo>
                  <a:lnTo>
                    <a:pt x="3103" y="18478"/>
                  </a:lnTo>
                  <a:lnTo>
                    <a:pt x="5278" y="20151"/>
                  </a:lnTo>
                  <a:lnTo>
                    <a:pt x="7873" y="21222"/>
                  </a:lnTo>
                  <a:lnTo>
                    <a:pt x="10800" y="21600"/>
                  </a:lnTo>
                  <a:lnTo>
                    <a:pt x="13727" y="21222"/>
                  </a:lnTo>
                  <a:lnTo>
                    <a:pt x="16322" y="20151"/>
                  </a:lnTo>
                  <a:lnTo>
                    <a:pt x="18497" y="18478"/>
                  </a:lnTo>
                  <a:lnTo>
                    <a:pt x="20161" y="16294"/>
                  </a:lnTo>
                  <a:lnTo>
                    <a:pt x="21225" y="13691"/>
                  </a:lnTo>
                  <a:lnTo>
                    <a:pt x="21600" y="10761"/>
                  </a:lnTo>
                  <a:lnTo>
                    <a:pt x="21225" y="7836"/>
                  </a:lnTo>
                  <a:lnTo>
                    <a:pt x="20161" y="5248"/>
                  </a:lnTo>
                  <a:lnTo>
                    <a:pt x="18497" y="3083"/>
                  </a:lnTo>
                  <a:lnTo>
                    <a:pt x="16322" y="1428"/>
                  </a:lnTo>
                  <a:lnTo>
                    <a:pt x="13727" y="372"/>
                  </a:lnTo>
                  <a:lnTo>
                    <a:pt x="1080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63" name="object 29">
              <a:extLst>
                <a:ext uri="{FF2B5EF4-FFF2-40B4-BE49-F238E27FC236}">
                  <a16:creationId xmlns:a16="http://schemas.microsoft.com/office/drawing/2014/main" id="{37F8F26C-FE21-8BEC-B054-C9F98571AD40}"/>
                </a:ext>
              </a:extLst>
            </p:cNvPr>
            <p:cNvSpPr/>
            <p:nvPr/>
          </p:nvSpPr>
          <p:spPr>
            <a:xfrm>
              <a:off x="95249" y="1615440"/>
              <a:ext cx="34036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2"/>
                  </a:lnTo>
                  <a:lnTo>
                    <a:pt x="16322" y="1428"/>
                  </a:lnTo>
                  <a:lnTo>
                    <a:pt x="18497" y="3083"/>
                  </a:lnTo>
                  <a:lnTo>
                    <a:pt x="20161" y="5248"/>
                  </a:lnTo>
                  <a:lnTo>
                    <a:pt x="21225" y="7836"/>
                  </a:lnTo>
                  <a:lnTo>
                    <a:pt x="21600" y="10761"/>
                  </a:lnTo>
                  <a:lnTo>
                    <a:pt x="21225" y="13691"/>
                  </a:lnTo>
                  <a:lnTo>
                    <a:pt x="20161" y="16294"/>
                  </a:lnTo>
                  <a:lnTo>
                    <a:pt x="18497" y="18478"/>
                  </a:lnTo>
                  <a:lnTo>
                    <a:pt x="16322" y="20151"/>
                  </a:lnTo>
                  <a:lnTo>
                    <a:pt x="13727" y="21222"/>
                  </a:lnTo>
                  <a:lnTo>
                    <a:pt x="10800" y="21600"/>
                  </a:lnTo>
                  <a:lnTo>
                    <a:pt x="7873" y="21222"/>
                  </a:lnTo>
                  <a:lnTo>
                    <a:pt x="5278" y="20151"/>
                  </a:lnTo>
                  <a:lnTo>
                    <a:pt x="3103" y="18478"/>
                  </a:lnTo>
                  <a:lnTo>
                    <a:pt x="1439" y="16294"/>
                  </a:lnTo>
                  <a:lnTo>
                    <a:pt x="375" y="13691"/>
                  </a:lnTo>
                  <a:lnTo>
                    <a:pt x="0" y="10761"/>
                  </a:lnTo>
                  <a:lnTo>
                    <a:pt x="375" y="7836"/>
                  </a:lnTo>
                  <a:lnTo>
                    <a:pt x="1439" y="5248"/>
                  </a:lnTo>
                  <a:lnTo>
                    <a:pt x="3103" y="3083"/>
                  </a:lnTo>
                  <a:lnTo>
                    <a:pt x="5278" y="1428"/>
                  </a:lnTo>
                  <a:lnTo>
                    <a:pt x="7873" y="372"/>
                  </a:lnTo>
                  <a:lnTo>
                    <a:pt x="1080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64" name="object 30">
              <a:extLst>
                <a:ext uri="{FF2B5EF4-FFF2-40B4-BE49-F238E27FC236}">
                  <a16:creationId xmlns:a16="http://schemas.microsoft.com/office/drawing/2014/main" id="{143ECC87-05B2-B365-7391-CC797374848C}"/>
                </a:ext>
              </a:extLst>
            </p:cNvPr>
            <p:cNvSpPr/>
            <p:nvPr/>
          </p:nvSpPr>
          <p:spPr>
            <a:xfrm>
              <a:off x="69849" y="1590040"/>
              <a:ext cx="340363" cy="3479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3"/>
                  </a:lnTo>
                  <a:lnTo>
                    <a:pt x="5278" y="1434"/>
                  </a:lnTo>
                  <a:lnTo>
                    <a:pt x="3103" y="3094"/>
                  </a:lnTo>
                  <a:lnTo>
                    <a:pt x="1439" y="5267"/>
                  </a:lnTo>
                  <a:lnTo>
                    <a:pt x="375" y="7865"/>
                  </a:lnTo>
                  <a:lnTo>
                    <a:pt x="0" y="10800"/>
                  </a:lnTo>
                  <a:lnTo>
                    <a:pt x="375" y="13735"/>
                  </a:lnTo>
                  <a:lnTo>
                    <a:pt x="1439" y="16333"/>
                  </a:lnTo>
                  <a:lnTo>
                    <a:pt x="3103" y="18506"/>
                  </a:lnTo>
                  <a:lnTo>
                    <a:pt x="5278" y="20166"/>
                  </a:lnTo>
                  <a:lnTo>
                    <a:pt x="7873" y="21227"/>
                  </a:lnTo>
                  <a:lnTo>
                    <a:pt x="10800" y="21600"/>
                  </a:lnTo>
                  <a:lnTo>
                    <a:pt x="13727" y="21227"/>
                  </a:lnTo>
                  <a:lnTo>
                    <a:pt x="16322" y="20166"/>
                  </a:lnTo>
                  <a:lnTo>
                    <a:pt x="18497" y="18506"/>
                  </a:lnTo>
                  <a:lnTo>
                    <a:pt x="20161" y="16333"/>
                  </a:lnTo>
                  <a:lnTo>
                    <a:pt x="21225" y="13735"/>
                  </a:lnTo>
                  <a:lnTo>
                    <a:pt x="21600" y="10800"/>
                  </a:lnTo>
                  <a:lnTo>
                    <a:pt x="21225" y="7865"/>
                  </a:lnTo>
                  <a:lnTo>
                    <a:pt x="20161" y="5267"/>
                  </a:lnTo>
                  <a:lnTo>
                    <a:pt x="18497" y="3094"/>
                  </a:lnTo>
                  <a:lnTo>
                    <a:pt x="16322" y="1434"/>
                  </a:lnTo>
                  <a:lnTo>
                    <a:pt x="13727" y="373"/>
                  </a:lnTo>
                  <a:lnTo>
                    <a:pt x="1080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65" name="object 31">
              <a:extLst>
                <a:ext uri="{FF2B5EF4-FFF2-40B4-BE49-F238E27FC236}">
                  <a16:creationId xmlns:a16="http://schemas.microsoft.com/office/drawing/2014/main" id="{7539A6F2-463F-3892-6AAD-D3AC05AB1096}"/>
                </a:ext>
              </a:extLst>
            </p:cNvPr>
            <p:cNvSpPr/>
            <p:nvPr/>
          </p:nvSpPr>
          <p:spPr>
            <a:xfrm>
              <a:off x="69849" y="1590040"/>
              <a:ext cx="340363" cy="3479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3"/>
                  </a:lnTo>
                  <a:lnTo>
                    <a:pt x="16322" y="1434"/>
                  </a:lnTo>
                  <a:lnTo>
                    <a:pt x="18497" y="3094"/>
                  </a:lnTo>
                  <a:lnTo>
                    <a:pt x="20161" y="5267"/>
                  </a:lnTo>
                  <a:lnTo>
                    <a:pt x="21225" y="7865"/>
                  </a:lnTo>
                  <a:lnTo>
                    <a:pt x="21600" y="10800"/>
                  </a:lnTo>
                  <a:lnTo>
                    <a:pt x="21225" y="13735"/>
                  </a:lnTo>
                  <a:lnTo>
                    <a:pt x="20161" y="16333"/>
                  </a:lnTo>
                  <a:lnTo>
                    <a:pt x="18497" y="18506"/>
                  </a:lnTo>
                  <a:lnTo>
                    <a:pt x="16322" y="20166"/>
                  </a:lnTo>
                  <a:lnTo>
                    <a:pt x="13727" y="21227"/>
                  </a:lnTo>
                  <a:lnTo>
                    <a:pt x="10800" y="21600"/>
                  </a:lnTo>
                  <a:lnTo>
                    <a:pt x="7873" y="21227"/>
                  </a:lnTo>
                  <a:lnTo>
                    <a:pt x="5278" y="20166"/>
                  </a:lnTo>
                  <a:lnTo>
                    <a:pt x="3103" y="18506"/>
                  </a:lnTo>
                  <a:lnTo>
                    <a:pt x="1439" y="16333"/>
                  </a:lnTo>
                  <a:lnTo>
                    <a:pt x="375" y="13735"/>
                  </a:lnTo>
                  <a:lnTo>
                    <a:pt x="0" y="10800"/>
                  </a:lnTo>
                  <a:lnTo>
                    <a:pt x="375" y="7865"/>
                  </a:lnTo>
                  <a:lnTo>
                    <a:pt x="1439" y="5267"/>
                  </a:lnTo>
                  <a:lnTo>
                    <a:pt x="3103" y="3094"/>
                  </a:lnTo>
                  <a:lnTo>
                    <a:pt x="5278" y="1434"/>
                  </a:lnTo>
                  <a:lnTo>
                    <a:pt x="7873" y="373"/>
                  </a:lnTo>
                  <a:lnTo>
                    <a:pt x="1080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66" name="object 32">
              <a:extLst>
                <a:ext uri="{FF2B5EF4-FFF2-40B4-BE49-F238E27FC236}">
                  <a16:creationId xmlns:a16="http://schemas.microsoft.com/office/drawing/2014/main" id="{003C48E9-1DCC-F7A5-28F0-EF6D0FB866EA}"/>
                </a:ext>
              </a:extLst>
            </p:cNvPr>
            <p:cNvSpPr/>
            <p:nvPr/>
          </p:nvSpPr>
          <p:spPr>
            <a:xfrm>
              <a:off x="95249" y="609599"/>
              <a:ext cx="340363"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7"/>
                  </a:lnTo>
                  <a:lnTo>
                    <a:pt x="7873" y="21224"/>
                  </a:lnTo>
                  <a:lnTo>
                    <a:pt x="10800" y="21600"/>
                  </a:lnTo>
                  <a:lnTo>
                    <a:pt x="13727" y="21224"/>
                  </a:lnTo>
                  <a:lnTo>
                    <a:pt x="16322" y="20157"/>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67" name="object 33">
              <a:extLst>
                <a:ext uri="{FF2B5EF4-FFF2-40B4-BE49-F238E27FC236}">
                  <a16:creationId xmlns:a16="http://schemas.microsoft.com/office/drawing/2014/main" id="{6BCE23FB-F928-E6AF-3493-F22D1DDC44FB}"/>
                </a:ext>
              </a:extLst>
            </p:cNvPr>
            <p:cNvSpPr/>
            <p:nvPr/>
          </p:nvSpPr>
          <p:spPr>
            <a:xfrm>
              <a:off x="95249" y="609599"/>
              <a:ext cx="34036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7"/>
                  </a:lnTo>
                  <a:lnTo>
                    <a:pt x="13727" y="21224"/>
                  </a:lnTo>
                  <a:lnTo>
                    <a:pt x="10800" y="21600"/>
                  </a:lnTo>
                  <a:lnTo>
                    <a:pt x="7873" y="21224"/>
                  </a:lnTo>
                  <a:lnTo>
                    <a:pt x="5278" y="20157"/>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68" name="object 34">
              <a:extLst>
                <a:ext uri="{FF2B5EF4-FFF2-40B4-BE49-F238E27FC236}">
                  <a16:creationId xmlns:a16="http://schemas.microsoft.com/office/drawing/2014/main" id="{3D57FF37-15AA-9733-BF79-CC6D1C2C3B18}"/>
                </a:ext>
              </a:extLst>
            </p:cNvPr>
            <p:cNvSpPr/>
            <p:nvPr/>
          </p:nvSpPr>
          <p:spPr>
            <a:xfrm>
              <a:off x="69849" y="584199"/>
              <a:ext cx="340363"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7"/>
                  </a:lnTo>
                  <a:lnTo>
                    <a:pt x="7873" y="21224"/>
                  </a:lnTo>
                  <a:lnTo>
                    <a:pt x="10800" y="21600"/>
                  </a:lnTo>
                  <a:lnTo>
                    <a:pt x="13727" y="21224"/>
                  </a:lnTo>
                  <a:lnTo>
                    <a:pt x="16322" y="20157"/>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69" name="object 35">
              <a:extLst>
                <a:ext uri="{FF2B5EF4-FFF2-40B4-BE49-F238E27FC236}">
                  <a16:creationId xmlns:a16="http://schemas.microsoft.com/office/drawing/2014/main" id="{19503284-F69C-3A24-ED0B-E0585422E3D4}"/>
                </a:ext>
              </a:extLst>
            </p:cNvPr>
            <p:cNvSpPr/>
            <p:nvPr/>
          </p:nvSpPr>
          <p:spPr>
            <a:xfrm>
              <a:off x="69849" y="584199"/>
              <a:ext cx="340363"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7"/>
                  </a:lnTo>
                  <a:lnTo>
                    <a:pt x="13727" y="21224"/>
                  </a:lnTo>
                  <a:lnTo>
                    <a:pt x="10800" y="21600"/>
                  </a:lnTo>
                  <a:lnTo>
                    <a:pt x="7873" y="21224"/>
                  </a:lnTo>
                  <a:lnTo>
                    <a:pt x="5278" y="20157"/>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70" name="object 36">
              <a:extLst>
                <a:ext uri="{FF2B5EF4-FFF2-40B4-BE49-F238E27FC236}">
                  <a16:creationId xmlns:a16="http://schemas.microsoft.com/office/drawing/2014/main" id="{58902221-43CE-91D1-3962-8804A471CE17}"/>
                </a:ext>
              </a:extLst>
            </p:cNvPr>
            <p:cNvSpPr/>
            <p:nvPr/>
          </p:nvSpPr>
          <p:spPr>
            <a:xfrm>
              <a:off x="589279" y="2122169"/>
              <a:ext cx="34036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1"/>
                  </a:lnTo>
                  <a:lnTo>
                    <a:pt x="5278" y="1426"/>
                  </a:lnTo>
                  <a:lnTo>
                    <a:pt x="3103" y="3082"/>
                  </a:lnTo>
                  <a:lnTo>
                    <a:pt x="1439" y="5252"/>
                  </a:lnTo>
                  <a:lnTo>
                    <a:pt x="375" y="7853"/>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53"/>
                  </a:lnTo>
                  <a:lnTo>
                    <a:pt x="20161" y="5252"/>
                  </a:lnTo>
                  <a:lnTo>
                    <a:pt x="18497" y="3082"/>
                  </a:lnTo>
                  <a:lnTo>
                    <a:pt x="16322" y="1426"/>
                  </a:lnTo>
                  <a:lnTo>
                    <a:pt x="13727" y="371"/>
                  </a:lnTo>
                  <a:lnTo>
                    <a:pt x="1080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71" name="object 37">
              <a:extLst>
                <a:ext uri="{FF2B5EF4-FFF2-40B4-BE49-F238E27FC236}">
                  <a16:creationId xmlns:a16="http://schemas.microsoft.com/office/drawing/2014/main" id="{6F5410E0-FA9C-917E-5226-E9F095B7920D}"/>
                </a:ext>
              </a:extLst>
            </p:cNvPr>
            <p:cNvSpPr/>
            <p:nvPr/>
          </p:nvSpPr>
          <p:spPr>
            <a:xfrm>
              <a:off x="589279" y="2122169"/>
              <a:ext cx="34036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1"/>
                  </a:lnTo>
                  <a:lnTo>
                    <a:pt x="16322" y="1426"/>
                  </a:lnTo>
                  <a:lnTo>
                    <a:pt x="18497" y="3082"/>
                  </a:lnTo>
                  <a:lnTo>
                    <a:pt x="20161" y="5252"/>
                  </a:lnTo>
                  <a:lnTo>
                    <a:pt x="21225" y="7853"/>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53"/>
                  </a:lnTo>
                  <a:lnTo>
                    <a:pt x="1439" y="5252"/>
                  </a:lnTo>
                  <a:lnTo>
                    <a:pt x="3103" y="3082"/>
                  </a:lnTo>
                  <a:lnTo>
                    <a:pt x="5278" y="1426"/>
                  </a:lnTo>
                  <a:lnTo>
                    <a:pt x="7873" y="371"/>
                  </a:lnTo>
                  <a:lnTo>
                    <a:pt x="1080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72" name="object 38">
              <a:extLst>
                <a:ext uri="{FF2B5EF4-FFF2-40B4-BE49-F238E27FC236}">
                  <a16:creationId xmlns:a16="http://schemas.microsoft.com/office/drawing/2014/main" id="{D266868D-FE6D-E2CB-F7C6-9AFEE125EF29}"/>
                </a:ext>
              </a:extLst>
            </p:cNvPr>
            <p:cNvSpPr/>
            <p:nvPr/>
          </p:nvSpPr>
          <p:spPr>
            <a:xfrm>
              <a:off x="563879" y="2096769"/>
              <a:ext cx="340362" cy="349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2"/>
                  </a:lnTo>
                  <a:lnTo>
                    <a:pt x="5278" y="1428"/>
                  </a:lnTo>
                  <a:lnTo>
                    <a:pt x="3103" y="3083"/>
                  </a:lnTo>
                  <a:lnTo>
                    <a:pt x="1439" y="5248"/>
                  </a:lnTo>
                  <a:lnTo>
                    <a:pt x="375" y="7836"/>
                  </a:lnTo>
                  <a:lnTo>
                    <a:pt x="0" y="10761"/>
                  </a:lnTo>
                  <a:lnTo>
                    <a:pt x="375" y="13718"/>
                  </a:lnTo>
                  <a:lnTo>
                    <a:pt x="1439" y="16329"/>
                  </a:lnTo>
                  <a:lnTo>
                    <a:pt x="3103" y="18507"/>
                  </a:lnTo>
                  <a:lnTo>
                    <a:pt x="5278" y="20169"/>
                  </a:lnTo>
                  <a:lnTo>
                    <a:pt x="7873" y="21228"/>
                  </a:lnTo>
                  <a:lnTo>
                    <a:pt x="10800" y="21600"/>
                  </a:lnTo>
                  <a:lnTo>
                    <a:pt x="13727" y="21228"/>
                  </a:lnTo>
                  <a:lnTo>
                    <a:pt x="16322" y="20169"/>
                  </a:lnTo>
                  <a:lnTo>
                    <a:pt x="18497" y="18507"/>
                  </a:lnTo>
                  <a:lnTo>
                    <a:pt x="20161" y="16329"/>
                  </a:lnTo>
                  <a:lnTo>
                    <a:pt x="21225" y="13718"/>
                  </a:lnTo>
                  <a:lnTo>
                    <a:pt x="21600" y="10761"/>
                  </a:lnTo>
                  <a:lnTo>
                    <a:pt x="21225" y="7836"/>
                  </a:lnTo>
                  <a:lnTo>
                    <a:pt x="20161" y="5248"/>
                  </a:lnTo>
                  <a:lnTo>
                    <a:pt x="18497" y="3083"/>
                  </a:lnTo>
                  <a:lnTo>
                    <a:pt x="16322" y="1428"/>
                  </a:lnTo>
                  <a:lnTo>
                    <a:pt x="13727" y="372"/>
                  </a:lnTo>
                  <a:lnTo>
                    <a:pt x="1080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73" name="object 39">
              <a:extLst>
                <a:ext uri="{FF2B5EF4-FFF2-40B4-BE49-F238E27FC236}">
                  <a16:creationId xmlns:a16="http://schemas.microsoft.com/office/drawing/2014/main" id="{1FF9AA36-F1C2-AA17-B9CD-5099CA321270}"/>
                </a:ext>
              </a:extLst>
            </p:cNvPr>
            <p:cNvSpPr/>
            <p:nvPr/>
          </p:nvSpPr>
          <p:spPr>
            <a:xfrm>
              <a:off x="563879" y="2096769"/>
              <a:ext cx="340362" cy="349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2"/>
                  </a:lnTo>
                  <a:lnTo>
                    <a:pt x="16322" y="1428"/>
                  </a:lnTo>
                  <a:lnTo>
                    <a:pt x="18497" y="3083"/>
                  </a:lnTo>
                  <a:lnTo>
                    <a:pt x="20161" y="5248"/>
                  </a:lnTo>
                  <a:lnTo>
                    <a:pt x="21225" y="7836"/>
                  </a:lnTo>
                  <a:lnTo>
                    <a:pt x="21600" y="10761"/>
                  </a:lnTo>
                  <a:lnTo>
                    <a:pt x="21225" y="13718"/>
                  </a:lnTo>
                  <a:lnTo>
                    <a:pt x="20161" y="16329"/>
                  </a:lnTo>
                  <a:lnTo>
                    <a:pt x="18497" y="18507"/>
                  </a:lnTo>
                  <a:lnTo>
                    <a:pt x="16322" y="20169"/>
                  </a:lnTo>
                  <a:lnTo>
                    <a:pt x="13727" y="21228"/>
                  </a:lnTo>
                  <a:lnTo>
                    <a:pt x="10800" y="21600"/>
                  </a:lnTo>
                  <a:lnTo>
                    <a:pt x="7873" y="21228"/>
                  </a:lnTo>
                  <a:lnTo>
                    <a:pt x="5278" y="20169"/>
                  </a:lnTo>
                  <a:lnTo>
                    <a:pt x="3103" y="18507"/>
                  </a:lnTo>
                  <a:lnTo>
                    <a:pt x="1439" y="16329"/>
                  </a:lnTo>
                  <a:lnTo>
                    <a:pt x="375" y="13718"/>
                  </a:lnTo>
                  <a:lnTo>
                    <a:pt x="0" y="10761"/>
                  </a:lnTo>
                  <a:lnTo>
                    <a:pt x="375" y="7836"/>
                  </a:lnTo>
                  <a:lnTo>
                    <a:pt x="1439" y="5248"/>
                  </a:lnTo>
                  <a:lnTo>
                    <a:pt x="3103" y="3083"/>
                  </a:lnTo>
                  <a:lnTo>
                    <a:pt x="5278" y="1428"/>
                  </a:lnTo>
                  <a:lnTo>
                    <a:pt x="7873" y="372"/>
                  </a:lnTo>
                  <a:lnTo>
                    <a:pt x="1080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74" name="object 40">
              <a:extLst>
                <a:ext uri="{FF2B5EF4-FFF2-40B4-BE49-F238E27FC236}">
                  <a16:creationId xmlns:a16="http://schemas.microsoft.com/office/drawing/2014/main" id="{53202C19-88C5-78FF-8367-3B16BA82F0A0}"/>
                </a:ext>
              </a:extLst>
            </p:cNvPr>
            <p:cNvSpPr/>
            <p:nvPr/>
          </p:nvSpPr>
          <p:spPr>
            <a:xfrm>
              <a:off x="2106929" y="11683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6"/>
                  </a:lnTo>
                  <a:lnTo>
                    <a:pt x="5282" y="1443"/>
                  </a:lnTo>
                  <a:lnTo>
                    <a:pt x="3101" y="3111"/>
                  </a:lnTo>
                  <a:lnTo>
                    <a:pt x="1436" y="5287"/>
                  </a:lnTo>
                  <a:lnTo>
                    <a:pt x="374" y="7880"/>
                  </a:lnTo>
                  <a:lnTo>
                    <a:pt x="0" y="10800"/>
                  </a:lnTo>
                  <a:lnTo>
                    <a:pt x="374" y="13720"/>
                  </a:lnTo>
                  <a:lnTo>
                    <a:pt x="1436" y="16313"/>
                  </a:lnTo>
                  <a:lnTo>
                    <a:pt x="3101" y="18489"/>
                  </a:lnTo>
                  <a:lnTo>
                    <a:pt x="5282" y="20156"/>
                  </a:lnTo>
                  <a:lnTo>
                    <a:pt x="7890" y="21224"/>
                  </a:lnTo>
                  <a:lnTo>
                    <a:pt x="10840" y="21600"/>
                  </a:lnTo>
                  <a:lnTo>
                    <a:pt x="13756" y="21224"/>
                  </a:lnTo>
                  <a:lnTo>
                    <a:pt x="16342" y="20156"/>
                  </a:lnTo>
                  <a:lnTo>
                    <a:pt x="18509"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75" name="object 41">
              <a:extLst>
                <a:ext uri="{FF2B5EF4-FFF2-40B4-BE49-F238E27FC236}">
                  <a16:creationId xmlns:a16="http://schemas.microsoft.com/office/drawing/2014/main" id="{C594A7D3-4E7A-3255-3F15-B670FFAE6BDA}"/>
                </a:ext>
              </a:extLst>
            </p:cNvPr>
            <p:cNvSpPr/>
            <p:nvPr/>
          </p:nvSpPr>
          <p:spPr>
            <a:xfrm>
              <a:off x="2106929" y="116839"/>
              <a:ext cx="341633" cy="35052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6"/>
                  </a:lnTo>
                  <a:lnTo>
                    <a:pt x="13756" y="21224"/>
                  </a:lnTo>
                  <a:lnTo>
                    <a:pt x="10840" y="21600"/>
                  </a:lnTo>
                  <a:lnTo>
                    <a:pt x="7890" y="21224"/>
                  </a:lnTo>
                  <a:lnTo>
                    <a:pt x="5282" y="20156"/>
                  </a:lnTo>
                  <a:lnTo>
                    <a:pt x="3101" y="18489"/>
                  </a:lnTo>
                  <a:lnTo>
                    <a:pt x="1436" y="16313"/>
                  </a:lnTo>
                  <a:lnTo>
                    <a:pt x="374" y="13720"/>
                  </a:lnTo>
                  <a:lnTo>
                    <a:pt x="0" y="10800"/>
                  </a:lnTo>
                  <a:lnTo>
                    <a:pt x="374" y="7880"/>
                  </a:lnTo>
                  <a:lnTo>
                    <a:pt x="1436" y="5287"/>
                  </a:lnTo>
                  <a:lnTo>
                    <a:pt x="3101" y="3111"/>
                  </a:lnTo>
                  <a:lnTo>
                    <a:pt x="5282" y="1443"/>
                  </a:lnTo>
                  <a:lnTo>
                    <a:pt x="7890" y="376"/>
                  </a:lnTo>
                  <a:lnTo>
                    <a:pt x="1084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76" name="object 42">
              <a:extLst>
                <a:ext uri="{FF2B5EF4-FFF2-40B4-BE49-F238E27FC236}">
                  <a16:creationId xmlns:a16="http://schemas.microsoft.com/office/drawing/2014/main" id="{4B0031E0-4691-4C51-3D4F-9C3FCCE03230}"/>
                </a:ext>
              </a:extLst>
            </p:cNvPr>
            <p:cNvSpPr/>
            <p:nvPr/>
          </p:nvSpPr>
          <p:spPr>
            <a:xfrm>
              <a:off x="2081529" y="9143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6"/>
                  </a:lnTo>
                  <a:lnTo>
                    <a:pt x="5282" y="1443"/>
                  </a:lnTo>
                  <a:lnTo>
                    <a:pt x="3101" y="3111"/>
                  </a:lnTo>
                  <a:lnTo>
                    <a:pt x="1436" y="5287"/>
                  </a:lnTo>
                  <a:lnTo>
                    <a:pt x="374" y="7880"/>
                  </a:lnTo>
                  <a:lnTo>
                    <a:pt x="0" y="10800"/>
                  </a:lnTo>
                  <a:lnTo>
                    <a:pt x="374" y="13720"/>
                  </a:lnTo>
                  <a:lnTo>
                    <a:pt x="1436" y="16313"/>
                  </a:lnTo>
                  <a:lnTo>
                    <a:pt x="3101" y="18489"/>
                  </a:lnTo>
                  <a:lnTo>
                    <a:pt x="5282" y="20156"/>
                  </a:lnTo>
                  <a:lnTo>
                    <a:pt x="7890" y="21224"/>
                  </a:lnTo>
                  <a:lnTo>
                    <a:pt x="10840" y="21600"/>
                  </a:lnTo>
                  <a:lnTo>
                    <a:pt x="13756" y="21224"/>
                  </a:lnTo>
                  <a:lnTo>
                    <a:pt x="16342" y="20156"/>
                  </a:lnTo>
                  <a:lnTo>
                    <a:pt x="18509"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77" name="object 43">
              <a:extLst>
                <a:ext uri="{FF2B5EF4-FFF2-40B4-BE49-F238E27FC236}">
                  <a16:creationId xmlns:a16="http://schemas.microsoft.com/office/drawing/2014/main" id="{29C51A58-CD65-6B7C-D125-25DF03EF95A2}"/>
                </a:ext>
              </a:extLst>
            </p:cNvPr>
            <p:cNvSpPr/>
            <p:nvPr/>
          </p:nvSpPr>
          <p:spPr>
            <a:xfrm>
              <a:off x="2081529" y="9143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6"/>
                  </a:lnTo>
                  <a:lnTo>
                    <a:pt x="13756" y="21224"/>
                  </a:lnTo>
                  <a:lnTo>
                    <a:pt x="10840" y="21600"/>
                  </a:lnTo>
                  <a:lnTo>
                    <a:pt x="7890" y="21224"/>
                  </a:lnTo>
                  <a:lnTo>
                    <a:pt x="5282" y="20156"/>
                  </a:lnTo>
                  <a:lnTo>
                    <a:pt x="3101" y="18489"/>
                  </a:lnTo>
                  <a:lnTo>
                    <a:pt x="1436" y="16313"/>
                  </a:lnTo>
                  <a:lnTo>
                    <a:pt x="374" y="13720"/>
                  </a:lnTo>
                  <a:lnTo>
                    <a:pt x="0" y="10800"/>
                  </a:lnTo>
                  <a:lnTo>
                    <a:pt x="374" y="7880"/>
                  </a:lnTo>
                  <a:lnTo>
                    <a:pt x="1436" y="5287"/>
                  </a:lnTo>
                  <a:lnTo>
                    <a:pt x="3101" y="3111"/>
                  </a:lnTo>
                  <a:lnTo>
                    <a:pt x="5282" y="1443"/>
                  </a:lnTo>
                  <a:lnTo>
                    <a:pt x="7890" y="376"/>
                  </a:lnTo>
                  <a:lnTo>
                    <a:pt x="1084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78" name="object 44">
              <a:extLst>
                <a:ext uri="{FF2B5EF4-FFF2-40B4-BE49-F238E27FC236}">
                  <a16:creationId xmlns:a16="http://schemas.microsoft.com/office/drawing/2014/main" id="{56E1AAC7-3AA8-2945-6B5D-02FEB9722DAC}"/>
                </a:ext>
              </a:extLst>
            </p:cNvPr>
            <p:cNvSpPr/>
            <p:nvPr/>
          </p:nvSpPr>
          <p:spPr>
            <a:xfrm>
              <a:off x="589279" y="116839"/>
              <a:ext cx="34036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79" name="object 45">
              <a:extLst>
                <a:ext uri="{FF2B5EF4-FFF2-40B4-BE49-F238E27FC236}">
                  <a16:creationId xmlns:a16="http://schemas.microsoft.com/office/drawing/2014/main" id="{E8B9D65B-C264-D427-21CC-0FF328485E47}"/>
                </a:ext>
              </a:extLst>
            </p:cNvPr>
            <p:cNvSpPr/>
            <p:nvPr/>
          </p:nvSpPr>
          <p:spPr>
            <a:xfrm>
              <a:off x="589279" y="116839"/>
              <a:ext cx="34036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80" name="object 46">
              <a:extLst>
                <a:ext uri="{FF2B5EF4-FFF2-40B4-BE49-F238E27FC236}">
                  <a16:creationId xmlns:a16="http://schemas.microsoft.com/office/drawing/2014/main" id="{D223BAAF-52C1-A37E-EB44-A035C74EC2BD}"/>
                </a:ext>
              </a:extLst>
            </p:cNvPr>
            <p:cNvSpPr/>
            <p:nvPr/>
          </p:nvSpPr>
          <p:spPr>
            <a:xfrm>
              <a:off x="563879" y="91439"/>
              <a:ext cx="34036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81" name="object 47">
              <a:extLst>
                <a:ext uri="{FF2B5EF4-FFF2-40B4-BE49-F238E27FC236}">
                  <a16:creationId xmlns:a16="http://schemas.microsoft.com/office/drawing/2014/main" id="{4EB4837B-2815-D707-8E1B-0B8574323B37}"/>
                </a:ext>
              </a:extLst>
            </p:cNvPr>
            <p:cNvSpPr/>
            <p:nvPr/>
          </p:nvSpPr>
          <p:spPr>
            <a:xfrm>
              <a:off x="563879" y="91439"/>
              <a:ext cx="34036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82" name="object 48">
              <a:extLst>
                <a:ext uri="{FF2B5EF4-FFF2-40B4-BE49-F238E27FC236}">
                  <a16:creationId xmlns:a16="http://schemas.microsoft.com/office/drawing/2014/main" id="{6F898D9A-D986-C9DA-A328-46A62B656162}"/>
                </a:ext>
              </a:extLst>
            </p:cNvPr>
            <p:cNvSpPr/>
            <p:nvPr/>
          </p:nvSpPr>
          <p:spPr>
            <a:xfrm>
              <a:off x="1576069"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6"/>
                  </a:lnTo>
                  <a:lnTo>
                    <a:pt x="5282" y="1443"/>
                  </a:lnTo>
                  <a:lnTo>
                    <a:pt x="3101" y="3111"/>
                  </a:lnTo>
                  <a:lnTo>
                    <a:pt x="1436" y="5287"/>
                  </a:lnTo>
                  <a:lnTo>
                    <a:pt x="374" y="7880"/>
                  </a:lnTo>
                  <a:lnTo>
                    <a:pt x="0" y="10800"/>
                  </a:lnTo>
                  <a:lnTo>
                    <a:pt x="374" y="13720"/>
                  </a:lnTo>
                  <a:lnTo>
                    <a:pt x="1436" y="16313"/>
                  </a:lnTo>
                  <a:lnTo>
                    <a:pt x="3101" y="18489"/>
                  </a:lnTo>
                  <a:lnTo>
                    <a:pt x="5282" y="20156"/>
                  </a:lnTo>
                  <a:lnTo>
                    <a:pt x="7890" y="21224"/>
                  </a:lnTo>
                  <a:lnTo>
                    <a:pt x="10840" y="21600"/>
                  </a:lnTo>
                  <a:lnTo>
                    <a:pt x="13756" y="21224"/>
                  </a:lnTo>
                  <a:lnTo>
                    <a:pt x="16342" y="20156"/>
                  </a:lnTo>
                  <a:lnTo>
                    <a:pt x="18508"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83" name="object 49">
              <a:extLst>
                <a:ext uri="{FF2B5EF4-FFF2-40B4-BE49-F238E27FC236}">
                  <a16:creationId xmlns:a16="http://schemas.microsoft.com/office/drawing/2014/main" id="{6B23428A-F12E-C581-5255-E29221CF24D9}"/>
                </a:ext>
              </a:extLst>
            </p:cNvPr>
            <p:cNvSpPr/>
            <p:nvPr/>
          </p:nvSpPr>
          <p:spPr>
            <a:xfrm>
              <a:off x="1576069"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6"/>
                  </a:lnTo>
                  <a:lnTo>
                    <a:pt x="13756" y="21224"/>
                  </a:lnTo>
                  <a:lnTo>
                    <a:pt x="10840" y="21600"/>
                  </a:lnTo>
                  <a:lnTo>
                    <a:pt x="7890" y="21224"/>
                  </a:lnTo>
                  <a:lnTo>
                    <a:pt x="5282" y="20156"/>
                  </a:lnTo>
                  <a:lnTo>
                    <a:pt x="3101" y="18489"/>
                  </a:lnTo>
                  <a:lnTo>
                    <a:pt x="1436" y="16313"/>
                  </a:lnTo>
                  <a:lnTo>
                    <a:pt x="374" y="13720"/>
                  </a:lnTo>
                  <a:lnTo>
                    <a:pt x="0" y="10800"/>
                  </a:lnTo>
                  <a:lnTo>
                    <a:pt x="374" y="7880"/>
                  </a:lnTo>
                  <a:lnTo>
                    <a:pt x="1436" y="5287"/>
                  </a:lnTo>
                  <a:lnTo>
                    <a:pt x="3101" y="3111"/>
                  </a:lnTo>
                  <a:lnTo>
                    <a:pt x="5282" y="1443"/>
                  </a:lnTo>
                  <a:lnTo>
                    <a:pt x="7890" y="376"/>
                  </a:lnTo>
                  <a:lnTo>
                    <a:pt x="1084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84" name="object 50">
              <a:extLst>
                <a:ext uri="{FF2B5EF4-FFF2-40B4-BE49-F238E27FC236}">
                  <a16:creationId xmlns:a16="http://schemas.microsoft.com/office/drawing/2014/main" id="{8717AA2C-98C2-7A2A-362B-83E680273AB1}"/>
                </a:ext>
              </a:extLst>
            </p:cNvPr>
            <p:cNvSpPr/>
            <p:nvPr/>
          </p:nvSpPr>
          <p:spPr>
            <a:xfrm>
              <a:off x="1550669" y="11074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1"/>
                  </a:lnTo>
                  <a:lnTo>
                    <a:pt x="5258" y="1426"/>
                  </a:lnTo>
                  <a:lnTo>
                    <a:pt x="3091" y="3082"/>
                  </a:lnTo>
                  <a:lnTo>
                    <a:pt x="1433" y="5252"/>
                  </a:lnTo>
                  <a:lnTo>
                    <a:pt x="373" y="7853"/>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8" y="18489"/>
                  </a:lnTo>
                  <a:lnTo>
                    <a:pt x="20164" y="16313"/>
                  </a:lnTo>
                  <a:lnTo>
                    <a:pt x="21226" y="13720"/>
                  </a:lnTo>
                  <a:lnTo>
                    <a:pt x="21600" y="10800"/>
                  </a:lnTo>
                  <a:lnTo>
                    <a:pt x="21226" y="7853"/>
                  </a:lnTo>
                  <a:lnTo>
                    <a:pt x="20164" y="5252"/>
                  </a:lnTo>
                  <a:lnTo>
                    <a:pt x="18498" y="3082"/>
                  </a:lnTo>
                  <a:lnTo>
                    <a:pt x="16318" y="1426"/>
                  </a:lnTo>
                  <a:lnTo>
                    <a:pt x="13710" y="371"/>
                  </a:lnTo>
                  <a:lnTo>
                    <a:pt x="1076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85" name="object 51">
              <a:extLst>
                <a:ext uri="{FF2B5EF4-FFF2-40B4-BE49-F238E27FC236}">
                  <a16:creationId xmlns:a16="http://schemas.microsoft.com/office/drawing/2014/main" id="{AACDCA17-458A-2F1E-50BF-E511B6BD1956}"/>
                </a:ext>
              </a:extLst>
            </p:cNvPr>
            <p:cNvSpPr/>
            <p:nvPr/>
          </p:nvSpPr>
          <p:spPr>
            <a:xfrm>
              <a:off x="1550669" y="11074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1"/>
                  </a:lnTo>
                  <a:lnTo>
                    <a:pt x="16318" y="1426"/>
                  </a:lnTo>
                  <a:lnTo>
                    <a:pt x="18498" y="3082"/>
                  </a:lnTo>
                  <a:lnTo>
                    <a:pt x="20164" y="5252"/>
                  </a:lnTo>
                  <a:lnTo>
                    <a:pt x="21226" y="7853"/>
                  </a:lnTo>
                  <a:lnTo>
                    <a:pt x="21600" y="10800"/>
                  </a:lnTo>
                  <a:lnTo>
                    <a:pt x="21226" y="13720"/>
                  </a:lnTo>
                  <a:lnTo>
                    <a:pt x="20164" y="16313"/>
                  </a:lnTo>
                  <a:lnTo>
                    <a:pt x="18498"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53"/>
                  </a:lnTo>
                  <a:lnTo>
                    <a:pt x="1433" y="5252"/>
                  </a:lnTo>
                  <a:lnTo>
                    <a:pt x="3091" y="3082"/>
                  </a:lnTo>
                  <a:lnTo>
                    <a:pt x="5258" y="1426"/>
                  </a:lnTo>
                  <a:lnTo>
                    <a:pt x="7844" y="371"/>
                  </a:lnTo>
                  <a:lnTo>
                    <a:pt x="1076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86" name="object 6">
              <a:extLst>
                <a:ext uri="{FF2B5EF4-FFF2-40B4-BE49-F238E27FC236}">
                  <a16:creationId xmlns:a16="http://schemas.microsoft.com/office/drawing/2014/main" id="{55149BFE-E9A7-0711-9314-9EF40B112B9B}"/>
                </a:ext>
              </a:extLst>
            </p:cNvPr>
            <p:cNvSpPr/>
            <p:nvPr/>
          </p:nvSpPr>
          <p:spPr>
            <a:xfrm>
              <a:off x="589881" y="91439"/>
              <a:ext cx="34036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87" name="object 35">
              <a:extLst>
                <a:ext uri="{FF2B5EF4-FFF2-40B4-BE49-F238E27FC236}">
                  <a16:creationId xmlns:a16="http://schemas.microsoft.com/office/drawing/2014/main" id="{FD4DC9A7-8893-4363-D5DE-594C9D10E3C8}"/>
                </a:ext>
              </a:extLst>
            </p:cNvPr>
            <p:cNvSpPr/>
            <p:nvPr/>
          </p:nvSpPr>
          <p:spPr>
            <a:xfrm>
              <a:off x="589881" y="584199"/>
              <a:ext cx="340363"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7"/>
                  </a:lnTo>
                  <a:lnTo>
                    <a:pt x="13727" y="21224"/>
                  </a:lnTo>
                  <a:lnTo>
                    <a:pt x="10800" y="21600"/>
                  </a:lnTo>
                  <a:lnTo>
                    <a:pt x="7873" y="21224"/>
                  </a:lnTo>
                  <a:lnTo>
                    <a:pt x="5278" y="20157"/>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88" name="object 6">
              <a:extLst>
                <a:ext uri="{FF2B5EF4-FFF2-40B4-BE49-F238E27FC236}">
                  <a16:creationId xmlns:a16="http://schemas.microsoft.com/office/drawing/2014/main" id="{1E0BF650-7C09-6FFF-C95D-260D29AED362}"/>
                </a:ext>
              </a:extLst>
            </p:cNvPr>
            <p:cNvSpPr/>
            <p:nvPr/>
          </p:nvSpPr>
          <p:spPr>
            <a:xfrm>
              <a:off x="1561965" y="91439"/>
              <a:ext cx="340364"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89" name="object 30">
              <a:extLst>
                <a:ext uri="{FF2B5EF4-FFF2-40B4-BE49-F238E27FC236}">
                  <a16:creationId xmlns:a16="http://schemas.microsoft.com/office/drawing/2014/main" id="{AB83A299-F3FE-B103-3199-E2BA2D9BD20F}"/>
                </a:ext>
              </a:extLst>
            </p:cNvPr>
            <p:cNvSpPr/>
            <p:nvPr/>
          </p:nvSpPr>
          <p:spPr>
            <a:xfrm>
              <a:off x="1561965" y="1590040"/>
              <a:ext cx="340364" cy="3479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3"/>
                  </a:lnTo>
                  <a:lnTo>
                    <a:pt x="5278" y="1434"/>
                  </a:lnTo>
                  <a:lnTo>
                    <a:pt x="3103" y="3094"/>
                  </a:lnTo>
                  <a:lnTo>
                    <a:pt x="1439" y="5267"/>
                  </a:lnTo>
                  <a:lnTo>
                    <a:pt x="375" y="7865"/>
                  </a:lnTo>
                  <a:lnTo>
                    <a:pt x="0" y="10800"/>
                  </a:lnTo>
                  <a:lnTo>
                    <a:pt x="375" y="13735"/>
                  </a:lnTo>
                  <a:lnTo>
                    <a:pt x="1439" y="16333"/>
                  </a:lnTo>
                  <a:lnTo>
                    <a:pt x="3103" y="18506"/>
                  </a:lnTo>
                  <a:lnTo>
                    <a:pt x="5278" y="20166"/>
                  </a:lnTo>
                  <a:lnTo>
                    <a:pt x="7873" y="21227"/>
                  </a:lnTo>
                  <a:lnTo>
                    <a:pt x="10800" y="21600"/>
                  </a:lnTo>
                  <a:lnTo>
                    <a:pt x="13727" y="21227"/>
                  </a:lnTo>
                  <a:lnTo>
                    <a:pt x="16322" y="20166"/>
                  </a:lnTo>
                  <a:lnTo>
                    <a:pt x="18497" y="18506"/>
                  </a:lnTo>
                  <a:lnTo>
                    <a:pt x="20161" y="16333"/>
                  </a:lnTo>
                  <a:lnTo>
                    <a:pt x="21225" y="13735"/>
                  </a:lnTo>
                  <a:lnTo>
                    <a:pt x="21600" y="10800"/>
                  </a:lnTo>
                  <a:lnTo>
                    <a:pt x="21225" y="7865"/>
                  </a:lnTo>
                  <a:lnTo>
                    <a:pt x="20161" y="5267"/>
                  </a:lnTo>
                  <a:lnTo>
                    <a:pt x="18497" y="3094"/>
                  </a:lnTo>
                  <a:lnTo>
                    <a:pt x="16322" y="1434"/>
                  </a:lnTo>
                  <a:lnTo>
                    <a:pt x="13727" y="373"/>
                  </a:lnTo>
                  <a:lnTo>
                    <a:pt x="1080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grpSp>
      <p:grpSp>
        <p:nvGrpSpPr>
          <p:cNvPr id="196" name="object 52">
            <a:extLst>
              <a:ext uri="{FF2B5EF4-FFF2-40B4-BE49-F238E27FC236}">
                <a16:creationId xmlns:a16="http://schemas.microsoft.com/office/drawing/2014/main" id="{5D3A629C-9412-A883-3627-6C940370C27C}"/>
              </a:ext>
            </a:extLst>
          </p:cNvPr>
          <p:cNvGrpSpPr/>
          <p:nvPr/>
        </p:nvGrpSpPr>
        <p:grpSpPr>
          <a:xfrm>
            <a:off x="2818837" y="2924292"/>
            <a:ext cx="183518" cy="187963"/>
            <a:chOff x="-1" y="0"/>
            <a:chExt cx="367033" cy="375923"/>
          </a:xfrm>
        </p:grpSpPr>
        <p:sp>
          <p:nvSpPr>
            <p:cNvPr id="197" name="object 53">
              <a:extLst>
                <a:ext uri="{FF2B5EF4-FFF2-40B4-BE49-F238E27FC236}">
                  <a16:creationId xmlns:a16="http://schemas.microsoft.com/office/drawing/2014/main" id="{5D760075-4F2F-4516-F1A3-84CC8C6C4ADC}"/>
                </a:ext>
              </a:extLst>
            </p:cNvPr>
            <p:cNvSpPr/>
            <p:nvPr/>
          </p:nvSpPr>
          <p:spPr>
            <a:xfrm>
              <a:off x="25400" y="2540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6"/>
                  </a:lnTo>
                  <a:lnTo>
                    <a:pt x="5282" y="1443"/>
                  </a:lnTo>
                  <a:lnTo>
                    <a:pt x="3101" y="3111"/>
                  </a:lnTo>
                  <a:lnTo>
                    <a:pt x="1436" y="5287"/>
                  </a:lnTo>
                  <a:lnTo>
                    <a:pt x="374" y="7880"/>
                  </a:lnTo>
                  <a:lnTo>
                    <a:pt x="0" y="10800"/>
                  </a:lnTo>
                  <a:lnTo>
                    <a:pt x="374" y="13720"/>
                  </a:lnTo>
                  <a:lnTo>
                    <a:pt x="1436" y="16313"/>
                  </a:lnTo>
                  <a:lnTo>
                    <a:pt x="3101" y="18489"/>
                  </a:lnTo>
                  <a:lnTo>
                    <a:pt x="5282" y="20156"/>
                  </a:lnTo>
                  <a:lnTo>
                    <a:pt x="7890" y="21224"/>
                  </a:lnTo>
                  <a:lnTo>
                    <a:pt x="10840" y="21600"/>
                  </a:lnTo>
                  <a:lnTo>
                    <a:pt x="13756" y="21224"/>
                  </a:lnTo>
                  <a:lnTo>
                    <a:pt x="16342" y="20156"/>
                  </a:lnTo>
                  <a:lnTo>
                    <a:pt x="18508"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98" name="object 54">
              <a:extLst>
                <a:ext uri="{FF2B5EF4-FFF2-40B4-BE49-F238E27FC236}">
                  <a16:creationId xmlns:a16="http://schemas.microsoft.com/office/drawing/2014/main" id="{875D6FD0-8C28-8C40-94FE-7DBAFB466CB0}"/>
                </a:ext>
              </a:extLst>
            </p:cNvPr>
            <p:cNvSpPr/>
            <p:nvPr/>
          </p:nvSpPr>
          <p:spPr>
            <a:xfrm>
              <a:off x="25399" y="2539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6"/>
                  </a:lnTo>
                  <a:lnTo>
                    <a:pt x="13756" y="21224"/>
                  </a:lnTo>
                  <a:lnTo>
                    <a:pt x="10840" y="21600"/>
                  </a:lnTo>
                  <a:lnTo>
                    <a:pt x="7890" y="21224"/>
                  </a:lnTo>
                  <a:lnTo>
                    <a:pt x="5282" y="20156"/>
                  </a:lnTo>
                  <a:lnTo>
                    <a:pt x="3101" y="18489"/>
                  </a:lnTo>
                  <a:lnTo>
                    <a:pt x="1436" y="16313"/>
                  </a:lnTo>
                  <a:lnTo>
                    <a:pt x="374" y="13720"/>
                  </a:lnTo>
                  <a:lnTo>
                    <a:pt x="0" y="10800"/>
                  </a:lnTo>
                  <a:lnTo>
                    <a:pt x="374" y="7880"/>
                  </a:lnTo>
                  <a:lnTo>
                    <a:pt x="1436" y="5287"/>
                  </a:lnTo>
                  <a:lnTo>
                    <a:pt x="3101" y="3111"/>
                  </a:lnTo>
                  <a:lnTo>
                    <a:pt x="5282" y="1443"/>
                  </a:lnTo>
                  <a:lnTo>
                    <a:pt x="7890" y="376"/>
                  </a:lnTo>
                  <a:lnTo>
                    <a:pt x="1084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199" name="object 55">
              <a:extLst>
                <a:ext uri="{FF2B5EF4-FFF2-40B4-BE49-F238E27FC236}">
                  <a16:creationId xmlns:a16="http://schemas.microsoft.com/office/drawing/2014/main" id="{5992B05B-A402-4D50-51B5-EB9DDDDEAD04}"/>
                </a:ext>
              </a:extLst>
            </p:cNvPr>
            <p:cNvSpPr/>
            <p:nvPr/>
          </p:nvSpPr>
          <p:spPr>
            <a:xfrm>
              <a:off x="-1" y="0"/>
              <a:ext cx="341634" cy="35052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8" y="18489"/>
                  </a:lnTo>
                  <a:lnTo>
                    <a:pt x="20164" y="16313"/>
                  </a:lnTo>
                  <a:lnTo>
                    <a:pt x="21226" y="13720"/>
                  </a:lnTo>
                  <a:lnTo>
                    <a:pt x="21600" y="10800"/>
                  </a:lnTo>
                  <a:lnTo>
                    <a:pt x="21226" y="7880"/>
                  </a:lnTo>
                  <a:lnTo>
                    <a:pt x="20164" y="5287"/>
                  </a:lnTo>
                  <a:lnTo>
                    <a:pt x="18498" y="3111"/>
                  </a:lnTo>
                  <a:lnTo>
                    <a:pt x="16318" y="1443"/>
                  </a:lnTo>
                  <a:lnTo>
                    <a:pt x="13710" y="376"/>
                  </a:lnTo>
                  <a:lnTo>
                    <a:pt x="1076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200" name="object 56">
              <a:extLst>
                <a:ext uri="{FF2B5EF4-FFF2-40B4-BE49-F238E27FC236}">
                  <a16:creationId xmlns:a16="http://schemas.microsoft.com/office/drawing/2014/main" id="{0DFFB057-67BC-C38F-B164-E8442F44FFB9}"/>
                </a:ext>
              </a:extLst>
            </p:cNvPr>
            <p:cNvSpPr/>
            <p:nvPr/>
          </p:nvSpPr>
          <p:spPr>
            <a:xfrm>
              <a:off x="-1" y="0"/>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6"/>
                  </a:lnTo>
                  <a:lnTo>
                    <a:pt x="16318" y="1443"/>
                  </a:lnTo>
                  <a:lnTo>
                    <a:pt x="18498" y="3111"/>
                  </a:lnTo>
                  <a:lnTo>
                    <a:pt x="20164" y="5287"/>
                  </a:lnTo>
                  <a:lnTo>
                    <a:pt x="21226" y="7880"/>
                  </a:lnTo>
                  <a:lnTo>
                    <a:pt x="21600" y="10800"/>
                  </a:lnTo>
                  <a:lnTo>
                    <a:pt x="21226" y="13720"/>
                  </a:lnTo>
                  <a:lnTo>
                    <a:pt x="20164" y="16313"/>
                  </a:lnTo>
                  <a:lnTo>
                    <a:pt x="18498"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grpSp>
      <p:sp>
        <p:nvSpPr>
          <p:cNvPr id="201" name="object 57">
            <a:extLst>
              <a:ext uri="{FF2B5EF4-FFF2-40B4-BE49-F238E27FC236}">
                <a16:creationId xmlns:a16="http://schemas.microsoft.com/office/drawing/2014/main" id="{A9639D88-71FC-1585-0104-069E9239B390}"/>
              </a:ext>
            </a:extLst>
          </p:cNvPr>
          <p:cNvSpPr txBox="1"/>
          <p:nvPr/>
        </p:nvSpPr>
        <p:spPr>
          <a:xfrm>
            <a:off x="1909519" y="2921753"/>
            <a:ext cx="101283" cy="1205458"/>
          </a:xfrm>
          <a:prstGeom prst="rect">
            <a:avLst/>
          </a:prstGeom>
          <a:ln w="12700">
            <a:miter lim="400000"/>
          </a:ln>
        </p:spPr>
        <p:txBody>
          <a:bodyPr lIns="0" tIns="0" rIns="0" bIns="0">
            <a:spAutoFit/>
          </a:bodyPr>
          <a:lstStyle/>
          <a:p>
            <a:pPr indent="16088" defTabSz="228623">
              <a:spcBef>
                <a:spcPts val="600"/>
              </a:spcBef>
              <a:defRPr sz="2200">
                <a:latin typeface="Liberation Sans"/>
                <a:ea typeface="Liberation Sans"/>
                <a:cs typeface="Liberation Sans"/>
                <a:sym typeface="Liberation Sans"/>
              </a:defRPr>
            </a:pPr>
            <a:r>
              <a:rPr sz="1100"/>
              <a:t>0</a:t>
            </a:r>
          </a:p>
          <a:p>
            <a:pPr indent="16088" defTabSz="228623">
              <a:spcBef>
                <a:spcPts val="550"/>
              </a:spcBef>
              <a:defRPr sz="2200">
                <a:latin typeface="Liberation Sans"/>
                <a:ea typeface="Liberation Sans"/>
                <a:cs typeface="Liberation Sans"/>
                <a:sym typeface="Liberation Sans"/>
              </a:defRPr>
            </a:pPr>
            <a:r>
              <a:rPr sz="1100"/>
              <a:t>1</a:t>
            </a:r>
          </a:p>
          <a:p>
            <a:pPr indent="16088" defTabSz="228623">
              <a:spcBef>
                <a:spcPts val="650"/>
              </a:spcBef>
              <a:defRPr sz="2200">
                <a:latin typeface="Liberation Sans"/>
                <a:ea typeface="Liberation Sans"/>
                <a:cs typeface="Liberation Sans"/>
                <a:sym typeface="Liberation Sans"/>
              </a:defRPr>
            </a:pPr>
            <a:r>
              <a:rPr sz="1100"/>
              <a:t>2</a:t>
            </a:r>
          </a:p>
          <a:p>
            <a:pPr indent="17359" defTabSz="228623">
              <a:spcBef>
                <a:spcPts val="750"/>
              </a:spcBef>
              <a:defRPr sz="2200">
                <a:latin typeface="Liberation Sans"/>
                <a:ea typeface="Liberation Sans"/>
                <a:cs typeface="Liberation Sans"/>
                <a:sym typeface="Liberation Sans"/>
              </a:defRPr>
            </a:pPr>
            <a:r>
              <a:rPr sz="1100"/>
              <a:t>3</a:t>
            </a:r>
          </a:p>
          <a:p>
            <a:pPr indent="6350" defTabSz="228623">
              <a:spcBef>
                <a:spcPts val="650"/>
              </a:spcBef>
              <a:defRPr sz="2200">
                <a:latin typeface="Liberation Sans"/>
                <a:ea typeface="Liberation Sans"/>
                <a:cs typeface="Liberation Sans"/>
                <a:sym typeface="Liberation Sans"/>
              </a:defRPr>
            </a:pPr>
            <a:r>
              <a:rPr sz="1100"/>
              <a:t>4</a:t>
            </a:r>
          </a:p>
        </p:txBody>
      </p:sp>
      <p:sp>
        <p:nvSpPr>
          <p:cNvPr id="202" name="object 58">
            <a:extLst>
              <a:ext uri="{FF2B5EF4-FFF2-40B4-BE49-F238E27FC236}">
                <a16:creationId xmlns:a16="http://schemas.microsoft.com/office/drawing/2014/main" id="{64478B85-C781-08F2-B9A7-5729DCBA10F3}"/>
              </a:ext>
            </a:extLst>
          </p:cNvPr>
          <p:cNvSpPr txBox="1"/>
          <p:nvPr/>
        </p:nvSpPr>
        <p:spPr>
          <a:xfrm>
            <a:off x="2144469" y="4177147"/>
            <a:ext cx="1091249" cy="169277"/>
          </a:xfrm>
          <a:prstGeom prst="rect">
            <a:avLst/>
          </a:prstGeom>
          <a:ln w="12700">
            <a:miter lim="400000"/>
          </a:ln>
        </p:spPr>
        <p:txBody>
          <a:bodyPr lIns="0" tIns="0" rIns="0" bIns="0">
            <a:spAutoFit/>
          </a:bodyPr>
          <a:lstStyle>
            <a:lvl1pPr indent="12700" defTabSz="457200">
              <a:spcBef>
                <a:spcPts val="100"/>
              </a:spcBef>
              <a:tabLst>
                <a:tab pos="520700" algn="l"/>
                <a:tab pos="1016000" algn="l"/>
                <a:tab pos="1511300" algn="l"/>
                <a:tab pos="2006600" algn="l"/>
              </a:tabLst>
              <a:defRPr sz="2200">
                <a:latin typeface="Liberation Sans"/>
                <a:ea typeface="Liberation Sans"/>
                <a:cs typeface="Liberation Sans"/>
                <a:sym typeface="Liberation Sans"/>
              </a:defRPr>
            </a:lvl1pPr>
          </a:lstStyle>
          <a:p>
            <a:r>
              <a:rPr sz="1100" dirty="0"/>
              <a:t>0</a:t>
            </a:r>
            <a:r>
              <a:rPr lang="zh-CN" altLang="en-US" sz="1100" dirty="0"/>
              <a:t>   </a:t>
            </a:r>
            <a:r>
              <a:rPr sz="1100" dirty="0"/>
              <a:t>1</a:t>
            </a:r>
            <a:r>
              <a:rPr lang="zh-CN" altLang="en-US" sz="1100" dirty="0"/>
              <a:t>    </a:t>
            </a:r>
            <a:r>
              <a:rPr sz="1100" dirty="0"/>
              <a:t>2	</a:t>
            </a:r>
            <a:r>
              <a:rPr lang="zh-CN" altLang="en-US" sz="1100" dirty="0"/>
              <a:t>      </a:t>
            </a:r>
            <a:r>
              <a:rPr sz="1100" dirty="0"/>
              <a:t>3</a:t>
            </a:r>
            <a:r>
              <a:rPr lang="zh-CN" altLang="en-US" sz="1100" dirty="0"/>
              <a:t>   </a:t>
            </a:r>
            <a:r>
              <a:rPr sz="1100" dirty="0"/>
              <a:t>4</a:t>
            </a:r>
            <a:r>
              <a:rPr lang="zh-CN" altLang="en-US" sz="1100" dirty="0"/>
              <a:t> </a:t>
            </a:r>
            <a:endParaRPr sz="1100" dirty="0"/>
          </a:p>
        </p:txBody>
      </p:sp>
      <p:grpSp>
        <p:nvGrpSpPr>
          <p:cNvPr id="203" name="object 61">
            <a:extLst>
              <a:ext uri="{FF2B5EF4-FFF2-40B4-BE49-F238E27FC236}">
                <a16:creationId xmlns:a16="http://schemas.microsoft.com/office/drawing/2014/main" id="{65355119-70FF-47F7-65E1-B50556C61041}"/>
              </a:ext>
            </a:extLst>
          </p:cNvPr>
          <p:cNvGrpSpPr/>
          <p:nvPr/>
        </p:nvGrpSpPr>
        <p:grpSpPr>
          <a:xfrm>
            <a:off x="2578806" y="3168767"/>
            <a:ext cx="183516" cy="187963"/>
            <a:chOff x="0" y="0"/>
            <a:chExt cx="367031" cy="375924"/>
          </a:xfrm>
        </p:grpSpPr>
        <p:sp>
          <p:nvSpPr>
            <p:cNvPr id="204" name="object 62">
              <a:extLst>
                <a:ext uri="{FF2B5EF4-FFF2-40B4-BE49-F238E27FC236}">
                  <a16:creationId xmlns:a16="http://schemas.microsoft.com/office/drawing/2014/main" id="{43D9DA23-B721-5A0B-073A-C5F1BA080524}"/>
                </a:ext>
              </a:extLst>
            </p:cNvPr>
            <p:cNvSpPr/>
            <p:nvPr/>
          </p:nvSpPr>
          <p:spPr>
            <a:xfrm>
              <a:off x="25400"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8" y="18489"/>
                  </a:lnTo>
                  <a:lnTo>
                    <a:pt x="20164" y="16313"/>
                  </a:lnTo>
                  <a:lnTo>
                    <a:pt x="21226" y="13720"/>
                  </a:lnTo>
                  <a:lnTo>
                    <a:pt x="21600" y="10800"/>
                  </a:lnTo>
                  <a:lnTo>
                    <a:pt x="21226" y="7880"/>
                  </a:lnTo>
                  <a:lnTo>
                    <a:pt x="20164" y="5287"/>
                  </a:lnTo>
                  <a:lnTo>
                    <a:pt x="18498" y="3111"/>
                  </a:lnTo>
                  <a:lnTo>
                    <a:pt x="16318" y="1443"/>
                  </a:lnTo>
                  <a:lnTo>
                    <a:pt x="13710" y="376"/>
                  </a:lnTo>
                  <a:lnTo>
                    <a:pt x="1076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205" name="object 63">
              <a:extLst>
                <a:ext uri="{FF2B5EF4-FFF2-40B4-BE49-F238E27FC236}">
                  <a16:creationId xmlns:a16="http://schemas.microsoft.com/office/drawing/2014/main" id="{43C25A82-1535-C10E-E881-6750327809B2}"/>
                </a:ext>
              </a:extLst>
            </p:cNvPr>
            <p:cNvSpPr/>
            <p:nvPr/>
          </p:nvSpPr>
          <p:spPr>
            <a:xfrm>
              <a:off x="25400"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6"/>
                  </a:lnTo>
                  <a:lnTo>
                    <a:pt x="16318" y="1443"/>
                  </a:lnTo>
                  <a:lnTo>
                    <a:pt x="18498" y="3111"/>
                  </a:lnTo>
                  <a:lnTo>
                    <a:pt x="20164" y="5287"/>
                  </a:lnTo>
                  <a:lnTo>
                    <a:pt x="21226" y="7880"/>
                  </a:lnTo>
                  <a:lnTo>
                    <a:pt x="21600" y="10800"/>
                  </a:lnTo>
                  <a:lnTo>
                    <a:pt x="21226" y="13720"/>
                  </a:lnTo>
                  <a:lnTo>
                    <a:pt x="20164" y="16313"/>
                  </a:lnTo>
                  <a:lnTo>
                    <a:pt x="18498"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206" name="object 64">
              <a:extLst>
                <a:ext uri="{FF2B5EF4-FFF2-40B4-BE49-F238E27FC236}">
                  <a16:creationId xmlns:a16="http://schemas.microsoft.com/office/drawing/2014/main" id="{5C2AA616-5BD2-4AE5-98AD-5E54007A619E}"/>
                </a:ext>
              </a:extLst>
            </p:cNvPr>
            <p:cNvSpPr/>
            <p:nvPr/>
          </p:nvSpPr>
          <p:spPr>
            <a:xfrm>
              <a:off x="-1" y="-1"/>
              <a:ext cx="341633"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1"/>
                  </a:lnTo>
                  <a:lnTo>
                    <a:pt x="5258" y="1426"/>
                  </a:lnTo>
                  <a:lnTo>
                    <a:pt x="3091" y="3082"/>
                  </a:lnTo>
                  <a:lnTo>
                    <a:pt x="1433" y="5252"/>
                  </a:lnTo>
                  <a:lnTo>
                    <a:pt x="373" y="7853"/>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8" y="18489"/>
                  </a:lnTo>
                  <a:lnTo>
                    <a:pt x="20164" y="16313"/>
                  </a:lnTo>
                  <a:lnTo>
                    <a:pt x="21226" y="13720"/>
                  </a:lnTo>
                  <a:lnTo>
                    <a:pt x="21600" y="10800"/>
                  </a:lnTo>
                  <a:lnTo>
                    <a:pt x="21226" y="7853"/>
                  </a:lnTo>
                  <a:lnTo>
                    <a:pt x="20164" y="5252"/>
                  </a:lnTo>
                  <a:lnTo>
                    <a:pt x="18498" y="3082"/>
                  </a:lnTo>
                  <a:lnTo>
                    <a:pt x="16318" y="1426"/>
                  </a:lnTo>
                  <a:lnTo>
                    <a:pt x="13710" y="371"/>
                  </a:lnTo>
                  <a:lnTo>
                    <a:pt x="1076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207" name="object 65">
              <a:extLst>
                <a:ext uri="{FF2B5EF4-FFF2-40B4-BE49-F238E27FC236}">
                  <a16:creationId xmlns:a16="http://schemas.microsoft.com/office/drawing/2014/main" id="{8A8D67D6-3864-08CE-9775-196BFC949348}"/>
                </a:ext>
              </a:extLst>
            </p:cNvPr>
            <p:cNvSpPr/>
            <p:nvPr/>
          </p:nvSpPr>
          <p:spPr>
            <a:xfrm>
              <a:off x="-1" y="-1"/>
              <a:ext cx="341633"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1"/>
                  </a:lnTo>
                  <a:lnTo>
                    <a:pt x="16318" y="1426"/>
                  </a:lnTo>
                  <a:lnTo>
                    <a:pt x="18498" y="3082"/>
                  </a:lnTo>
                  <a:lnTo>
                    <a:pt x="20164" y="5252"/>
                  </a:lnTo>
                  <a:lnTo>
                    <a:pt x="21226" y="7853"/>
                  </a:lnTo>
                  <a:lnTo>
                    <a:pt x="21600" y="10800"/>
                  </a:lnTo>
                  <a:lnTo>
                    <a:pt x="21226" y="13720"/>
                  </a:lnTo>
                  <a:lnTo>
                    <a:pt x="20164" y="16313"/>
                  </a:lnTo>
                  <a:lnTo>
                    <a:pt x="18498"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53"/>
                  </a:lnTo>
                  <a:lnTo>
                    <a:pt x="1433" y="5252"/>
                  </a:lnTo>
                  <a:lnTo>
                    <a:pt x="3091" y="3082"/>
                  </a:lnTo>
                  <a:lnTo>
                    <a:pt x="5258" y="1426"/>
                  </a:lnTo>
                  <a:lnTo>
                    <a:pt x="7844" y="371"/>
                  </a:lnTo>
                  <a:lnTo>
                    <a:pt x="1076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grpSp>
      <p:grpSp>
        <p:nvGrpSpPr>
          <p:cNvPr id="208" name="object 66">
            <a:extLst>
              <a:ext uri="{FF2B5EF4-FFF2-40B4-BE49-F238E27FC236}">
                <a16:creationId xmlns:a16="http://schemas.microsoft.com/office/drawing/2014/main" id="{D497A00B-927D-E230-8A73-5B24E0C5E41C}"/>
              </a:ext>
            </a:extLst>
          </p:cNvPr>
          <p:cNvGrpSpPr/>
          <p:nvPr/>
        </p:nvGrpSpPr>
        <p:grpSpPr>
          <a:xfrm>
            <a:off x="3071569" y="3175118"/>
            <a:ext cx="182882" cy="187962"/>
            <a:chOff x="0" y="0"/>
            <a:chExt cx="365763" cy="375922"/>
          </a:xfrm>
        </p:grpSpPr>
        <p:sp>
          <p:nvSpPr>
            <p:cNvPr id="209" name="object 67">
              <a:extLst>
                <a:ext uri="{FF2B5EF4-FFF2-40B4-BE49-F238E27FC236}">
                  <a16:creationId xmlns:a16="http://schemas.microsoft.com/office/drawing/2014/main" id="{06C7DE88-B36E-A8FE-1CF0-A82647CB88A8}"/>
                </a:ext>
              </a:extLst>
            </p:cNvPr>
            <p:cNvSpPr/>
            <p:nvPr/>
          </p:nvSpPr>
          <p:spPr>
            <a:xfrm>
              <a:off x="25400" y="25400"/>
              <a:ext cx="340364"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210" name="object 68">
              <a:extLst>
                <a:ext uri="{FF2B5EF4-FFF2-40B4-BE49-F238E27FC236}">
                  <a16:creationId xmlns:a16="http://schemas.microsoft.com/office/drawing/2014/main" id="{56B8D018-51E7-83DB-BD68-873EAC92F13A}"/>
                </a:ext>
              </a:extLst>
            </p:cNvPr>
            <p:cNvSpPr/>
            <p:nvPr/>
          </p:nvSpPr>
          <p:spPr>
            <a:xfrm>
              <a:off x="25400" y="25400"/>
              <a:ext cx="340364"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211" name="object 69">
              <a:extLst>
                <a:ext uri="{FF2B5EF4-FFF2-40B4-BE49-F238E27FC236}">
                  <a16:creationId xmlns:a16="http://schemas.microsoft.com/office/drawing/2014/main" id="{0F74BC51-4946-8177-81B5-2DF3496F2FDC}"/>
                </a:ext>
              </a:extLst>
            </p:cNvPr>
            <p:cNvSpPr/>
            <p:nvPr/>
          </p:nvSpPr>
          <p:spPr>
            <a:xfrm>
              <a:off x="0" y="0"/>
              <a:ext cx="34036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3364A3"/>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212" name="object 70">
              <a:extLst>
                <a:ext uri="{FF2B5EF4-FFF2-40B4-BE49-F238E27FC236}">
                  <a16:creationId xmlns:a16="http://schemas.microsoft.com/office/drawing/2014/main" id="{50C97489-B025-AA3F-27D1-E82D96A77716}"/>
                </a:ext>
              </a:extLst>
            </p:cNvPr>
            <p:cNvSpPr/>
            <p:nvPr/>
          </p:nvSpPr>
          <p:spPr>
            <a:xfrm>
              <a:off x="0" y="0"/>
              <a:ext cx="34036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3364A3"/>
              </a:solidFill>
              <a:prstDash val="solid"/>
              <a:round/>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grpSp>
      <p:grpSp>
        <p:nvGrpSpPr>
          <p:cNvPr id="213" name="object 74">
            <a:extLst>
              <a:ext uri="{FF2B5EF4-FFF2-40B4-BE49-F238E27FC236}">
                <a16:creationId xmlns:a16="http://schemas.microsoft.com/office/drawing/2014/main" id="{B235CE3A-6063-5F14-2029-41C24B0BA7FD}"/>
              </a:ext>
            </a:extLst>
          </p:cNvPr>
          <p:cNvGrpSpPr/>
          <p:nvPr/>
        </p:nvGrpSpPr>
        <p:grpSpPr>
          <a:xfrm>
            <a:off x="3479479" y="2825624"/>
            <a:ext cx="116842" cy="77471"/>
            <a:chOff x="0" y="-1"/>
            <a:chExt cx="233682" cy="154941"/>
          </a:xfrm>
        </p:grpSpPr>
        <p:sp>
          <p:nvSpPr>
            <p:cNvPr id="214" name="object 75">
              <a:extLst>
                <a:ext uri="{FF2B5EF4-FFF2-40B4-BE49-F238E27FC236}">
                  <a16:creationId xmlns:a16="http://schemas.microsoft.com/office/drawing/2014/main" id="{46354AAD-CE88-68AE-4F65-DE5BAAE132DB}"/>
                </a:ext>
              </a:extLst>
            </p:cNvPr>
            <p:cNvSpPr/>
            <p:nvPr/>
          </p:nvSpPr>
          <p:spPr>
            <a:xfrm>
              <a:off x="25400" y="25400"/>
              <a:ext cx="208282" cy="104139"/>
            </a:xfrm>
            <a:prstGeom prst="rect">
              <a:avLst/>
            </a:prstGeom>
            <a:solidFill>
              <a:srgbClr val="7F7F7F"/>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215" name="object 76">
              <a:extLst>
                <a:ext uri="{FF2B5EF4-FFF2-40B4-BE49-F238E27FC236}">
                  <a16:creationId xmlns:a16="http://schemas.microsoft.com/office/drawing/2014/main" id="{8DBAC427-8357-8BEA-9B0D-AF527D77AA96}"/>
                </a:ext>
              </a:extLst>
            </p:cNvPr>
            <p:cNvSpPr/>
            <p:nvPr/>
          </p:nvSpPr>
          <p:spPr>
            <a:xfrm>
              <a:off x="-1" y="-2"/>
              <a:ext cx="233684" cy="154942"/>
            </a:xfrm>
            <a:prstGeom prst="rect">
              <a:avLst/>
            </a:prstGeom>
            <a:blipFill rotWithShape="1">
              <a:blip r:embed="rId2"/>
              <a:srcRect/>
              <a:stretch>
                <a:fillRect/>
              </a:stretch>
            </a:blip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grpSp>
      <p:sp>
        <p:nvSpPr>
          <p:cNvPr id="216" name="object 77">
            <a:extLst>
              <a:ext uri="{FF2B5EF4-FFF2-40B4-BE49-F238E27FC236}">
                <a16:creationId xmlns:a16="http://schemas.microsoft.com/office/drawing/2014/main" id="{FF91988D-9EC0-3242-43C7-2E66A8FCE889}"/>
              </a:ext>
            </a:extLst>
          </p:cNvPr>
          <p:cNvSpPr/>
          <p:nvPr/>
        </p:nvSpPr>
        <p:spPr>
          <a:xfrm>
            <a:off x="3477570" y="3157352"/>
            <a:ext cx="117476" cy="91441"/>
          </a:xfrm>
          <a:custGeom>
            <a:avLst/>
            <a:gdLst/>
            <a:ahLst/>
            <a:cxnLst>
              <a:cxn ang="0">
                <a:pos x="wd2" y="hd2"/>
              </a:cxn>
              <a:cxn ang="5400000">
                <a:pos x="wd2" y="hd2"/>
              </a:cxn>
              <a:cxn ang="10800000">
                <a:pos x="wd2" y="hd2"/>
              </a:cxn>
              <a:cxn ang="16200000">
                <a:pos x="wd2" y="hd2"/>
              </a:cxn>
            </a:cxnLst>
            <a:rect l="0" t="0" r="r" b="b"/>
            <a:pathLst>
              <a:path w="21600" h="21600" extrusionOk="0">
                <a:moveTo>
                  <a:pt x="10858" y="0"/>
                </a:moveTo>
                <a:lnTo>
                  <a:pt x="21600" y="21600"/>
                </a:lnTo>
                <a:lnTo>
                  <a:pt x="0" y="21600"/>
                </a:lnTo>
                <a:lnTo>
                  <a:pt x="10858" y="0"/>
                </a:lnTo>
                <a:close/>
              </a:path>
            </a:pathLst>
          </a:custGeom>
          <a:ln w="19048">
            <a:solidFill>
              <a:srgbClr val="000000"/>
            </a:solidFill>
          </a:ln>
        </p:spPr>
        <p:txBody>
          <a:bodyPr lIns="22859" tIns="22859" rIns="22859" bIns="22859"/>
          <a:lstStyle/>
          <a:p>
            <a:pPr defTabSz="228623">
              <a:defRPr>
                <a:latin typeface="+mj-lt"/>
                <a:ea typeface="+mj-ea"/>
                <a:cs typeface="+mj-cs"/>
                <a:sym typeface="Calibri" panose="020F0502020204030204"/>
              </a:defRPr>
            </a:pPr>
            <a:endParaRPr sz="900"/>
          </a:p>
        </p:txBody>
      </p:sp>
      <p:sp>
        <p:nvSpPr>
          <p:cNvPr id="217" name="object 78">
            <a:extLst>
              <a:ext uri="{FF2B5EF4-FFF2-40B4-BE49-F238E27FC236}">
                <a16:creationId xmlns:a16="http://schemas.microsoft.com/office/drawing/2014/main" id="{6E89E8C8-5570-6583-9187-86E76D09C2F0}"/>
              </a:ext>
            </a:extLst>
          </p:cNvPr>
          <p:cNvSpPr txBox="1"/>
          <p:nvPr/>
        </p:nvSpPr>
        <p:spPr>
          <a:xfrm>
            <a:off x="3441614" y="2792541"/>
            <a:ext cx="833155" cy="487313"/>
          </a:xfrm>
          <a:prstGeom prst="rect">
            <a:avLst/>
          </a:prstGeom>
          <a:ln w="3175">
            <a:solidFill>
              <a:srgbClr val="000000"/>
            </a:solidFill>
          </a:ln>
        </p:spPr>
        <p:txBody>
          <a:bodyPr wrap="square" lIns="0" tIns="0" rIns="0" bIns="0">
            <a:spAutoFit/>
          </a:bodyPr>
          <a:lstStyle/>
          <a:p>
            <a:pPr indent="213382" defTabSz="228623">
              <a:lnSpc>
                <a:spcPts val="1000"/>
              </a:lnSpc>
              <a:defRPr>
                <a:latin typeface="Liberation Sans"/>
                <a:ea typeface="Liberation Sans"/>
                <a:cs typeface="Liberation Sans"/>
                <a:sym typeface="Liberation Sans"/>
              </a:defRPr>
            </a:pPr>
            <a:r>
              <a:rPr sz="900" dirty="0"/>
              <a:t>: </a:t>
            </a:r>
            <a:r>
              <a:rPr sz="750" dirty="0"/>
              <a:t>to</a:t>
            </a:r>
            <a:r>
              <a:rPr sz="750" spc="-5" dirty="0"/>
              <a:t> </a:t>
            </a:r>
            <a:r>
              <a:rPr sz="750" dirty="0"/>
              <a:t>do</a:t>
            </a:r>
          </a:p>
          <a:p>
            <a:pPr indent="213382" defTabSz="228623">
              <a:defRPr>
                <a:latin typeface="Liberation Sans"/>
                <a:ea typeface="Liberation Sans"/>
                <a:cs typeface="Liberation Sans"/>
                <a:sym typeface="Liberation Sans"/>
              </a:defRPr>
            </a:pPr>
            <a:r>
              <a:rPr sz="900" dirty="0"/>
              <a:t>: </a:t>
            </a:r>
            <a:r>
              <a:rPr sz="750" dirty="0"/>
              <a:t>busy</a:t>
            </a:r>
            <a:r>
              <a:rPr sz="750" spc="-20" dirty="0"/>
              <a:t> </a:t>
            </a:r>
            <a:r>
              <a:rPr sz="750" spc="-3" dirty="0"/>
              <a:t>waiting</a:t>
            </a:r>
            <a:endParaRPr sz="750" dirty="0"/>
          </a:p>
          <a:p>
            <a:pPr indent="213382" defTabSz="228623">
              <a:spcBef>
                <a:spcPts val="100"/>
              </a:spcBef>
              <a:defRPr>
                <a:latin typeface="Liberation Sans"/>
                <a:ea typeface="Liberation Sans"/>
                <a:cs typeface="Liberation Sans"/>
                <a:sym typeface="Liberation Sans"/>
              </a:defRPr>
            </a:pPr>
            <a:r>
              <a:rPr sz="900" dirty="0"/>
              <a:t>: </a:t>
            </a:r>
            <a:r>
              <a:rPr sz="750" dirty="0"/>
              <a:t>new</a:t>
            </a:r>
            <a:r>
              <a:rPr sz="750" spc="-15" dirty="0"/>
              <a:t> </a:t>
            </a:r>
            <a:r>
              <a:rPr sz="750" dirty="0"/>
              <a:t>fill-in</a:t>
            </a:r>
          </a:p>
        </p:txBody>
      </p:sp>
      <p:grpSp>
        <p:nvGrpSpPr>
          <p:cNvPr id="218" name="object 79">
            <a:extLst>
              <a:ext uri="{FF2B5EF4-FFF2-40B4-BE49-F238E27FC236}">
                <a16:creationId xmlns:a16="http://schemas.microsoft.com/office/drawing/2014/main" id="{18DA91B2-9B13-8BDA-71E4-2EE6D021CEF8}"/>
              </a:ext>
            </a:extLst>
          </p:cNvPr>
          <p:cNvGrpSpPr/>
          <p:nvPr/>
        </p:nvGrpSpPr>
        <p:grpSpPr>
          <a:xfrm>
            <a:off x="3480340" y="3033775"/>
            <a:ext cx="116842" cy="77471"/>
            <a:chOff x="0" y="0"/>
            <a:chExt cx="233682" cy="154941"/>
          </a:xfrm>
        </p:grpSpPr>
        <p:sp>
          <p:nvSpPr>
            <p:cNvPr id="219" name="object 80">
              <a:extLst>
                <a:ext uri="{FF2B5EF4-FFF2-40B4-BE49-F238E27FC236}">
                  <a16:creationId xmlns:a16="http://schemas.microsoft.com/office/drawing/2014/main" id="{B1D4E9B0-7836-66FE-8ACC-F9CC8322D93F}"/>
                </a:ext>
              </a:extLst>
            </p:cNvPr>
            <p:cNvSpPr/>
            <p:nvPr/>
          </p:nvSpPr>
          <p:spPr>
            <a:xfrm>
              <a:off x="25400" y="25399"/>
              <a:ext cx="208282" cy="104143"/>
            </a:xfrm>
            <a:prstGeom prst="rect">
              <a:avLst/>
            </a:prstGeom>
            <a:solidFill>
              <a:srgbClr val="7F7F7F"/>
            </a:solid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sp>
          <p:nvSpPr>
            <p:cNvPr id="220" name="object 81">
              <a:extLst>
                <a:ext uri="{FF2B5EF4-FFF2-40B4-BE49-F238E27FC236}">
                  <a16:creationId xmlns:a16="http://schemas.microsoft.com/office/drawing/2014/main" id="{C95C9BF8-786A-6A08-9A56-F17DE6A451B1}"/>
                </a:ext>
              </a:extLst>
            </p:cNvPr>
            <p:cNvSpPr/>
            <p:nvPr/>
          </p:nvSpPr>
          <p:spPr>
            <a:xfrm>
              <a:off x="-1" y="0"/>
              <a:ext cx="233684" cy="154942"/>
            </a:xfrm>
            <a:prstGeom prst="rect">
              <a:avLst/>
            </a:prstGeom>
            <a:blipFill rotWithShape="1">
              <a:blip r:embed="rId3"/>
              <a:srcRect/>
              <a:stretch>
                <a:fillRect/>
              </a:stretch>
            </a:blipFill>
            <a:ln w="12700" cap="flat">
              <a:noFill/>
              <a:miter lim="400000"/>
            </a:ln>
            <a:effectLst/>
          </p:spPr>
          <p:txBody>
            <a:bodyPr wrap="square" lIns="22859" tIns="22859" rIns="22859" bIns="22859" numCol="1" anchor="t">
              <a:noAutofit/>
            </a:bodyPr>
            <a:lstStyle/>
            <a:p>
              <a:pPr defTabSz="228623">
                <a:defRPr>
                  <a:latin typeface="+mj-lt"/>
                  <a:ea typeface="+mj-ea"/>
                  <a:cs typeface="+mj-cs"/>
                  <a:sym typeface="Calibri" panose="020F0502020204030204"/>
                </a:defRPr>
              </a:pPr>
              <a:endParaRPr sz="900"/>
            </a:p>
          </p:txBody>
        </p:sp>
      </p:grpSp>
      <p:sp>
        <p:nvSpPr>
          <p:cNvPr id="221" name="矩形 202">
            <a:extLst>
              <a:ext uri="{FF2B5EF4-FFF2-40B4-BE49-F238E27FC236}">
                <a16:creationId xmlns:a16="http://schemas.microsoft.com/office/drawing/2014/main" id="{44F5DFC9-5125-1C02-C6B1-35A4F8EFF419}"/>
              </a:ext>
            </a:extLst>
          </p:cNvPr>
          <p:cNvSpPr/>
          <p:nvPr/>
        </p:nvSpPr>
        <p:spPr>
          <a:xfrm>
            <a:off x="92976" y="5624371"/>
            <a:ext cx="3667747" cy="661718"/>
          </a:xfrm>
          <a:prstGeom prst="rect">
            <a:avLst/>
          </a:prstGeom>
          <a:solidFill>
            <a:srgbClr val="FFFFFF"/>
          </a:solidFill>
          <a:ln w="15875">
            <a:solidFill>
              <a:srgbClr val="2683C6"/>
            </a:solidFill>
          </a:ln>
        </p:spPr>
        <p:txBody>
          <a:bodyPr wrap="square" lIns="22859" tIns="22859" rIns="22859" bIns="22859">
            <a:spAutoFit/>
          </a:bodyPr>
          <a:lstStyle>
            <a:lvl1pPr defTabSz="457200">
              <a:defRPr b="1">
                <a:latin typeface="等线" panose="02010600030101010101" charset="-122"/>
                <a:ea typeface="等线" panose="02010600030101010101" charset="-122"/>
                <a:cs typeface="等线" panose="02010600030101010101" charset="-122"/>
                <a:sym typeface="等线" panose="02010600030101010101" charset="-122"/>
              </a:defRPr>
            </a:lvl1pPr>
          </a:lstStyle>
          <a:p>
            <a:pPr algn="just"/>
            <a:r>
              <a:rPr lang="en-US" sz="2000" b="0" dirty="0">
                <a:latin typeface="Arial" panose="020B0604020202020204" pitchFamily="34" charset="0"/>
                <a:cs typeface="Arial" panose="020B0604020202020204" pitchFamily="34" charset="0"/>
              </a:rPr>
              <a:t>The </a:t>
            </a:r>
            <a:r>
              <a:rPr sz="2000" b="0" dirty="0">
                <a:latin typeface="Arial" panose="020B0604020202020204" pitchFamily="34" charset="0"/>
                <a:cs typeface="Arial" panose="020B0604020202020204" pitchFamily="34" charset="0"/>
              </a:rPr>
              <a:t>index represents the row index of each element</a:t>
            </a:r>
            <a:r>
              <a:rPr lang="en-US" altLang="zh-CN" sz="2000" b="0" dirty="0">
                <a:latin typeface="Arial" panose="020B0604020202020204" pitchFamily="34" charset="0"/>
                <a:cs typeface="Arial" panose="020B0604020202020204" pitchFamily="34" charset="0"/>
              </a:rPr>
              <a:t>.</a:t>
            </a:r>
            <a:endParaRPr sz="2000" b="0" dirty="0">
              <a:latin typeface="Arial" panose="020B0604020202020204" pitchFamily="34" charset="0"/>
              <a:cs typeface="Arial" panose="020B0604020202020204" pitchFamily="34" charset="0"/>
            </a:endParaRPr>
          </a:p>
        </p:txBody>
      </p:sp>
      <p:sp>
        <p:nvSpPr>
          <p:cNvPr id="222" name="矩形 204">
            <a:extLst>
              <a:ext uri="{FF2B5EF4-FFF2-40B4-BE49-F238E27FC236}">
                <a16:creationId xmlns:a16="http://schemas.microsoft.com/office/drawing/2014/main" id="{B62E6636-6D99-CC9D-3731-45D98D55879C}"/>
              </a:ext>
            </a:extLst>
          </p:cNvPr>
          <p:cNvSpPr/>
          <p:nvPr/>
        </p:nvSpPr>
        <p:spPr>
          <a:xfrm>
            <a:off x="4226170" y="5734424"/>
            <a:ext cx="4738318" cy="661718"/>
          </a:xfrm>
          <a:prstGeom prst="rect">
            <a:avLst/>
          </a:prstGeom>
          <a:solidFill>
            <a:srgbClr val="FFFFFF"/>
          </a:solidFill>
          <a:ln w="15875">
            <a:solidFill>
              <a:srgbClr val="2683C6"/>
            </a:solidFill>
          </a:ln>
        </p:spPr>
        <p:txBody>
          <a:bodyPr wrap="square" lIns="22859" tIns="22859" rIns="22859" bIns="22859">
            <a:spAutoFit/>
          </a:bodyPr>
          <a:lstStyle/>
          <a:p>
            <a:pPr algn="just" defTabSz="228623">
              <a:defRPr>
                <a:latin typeface="+mj-lt"/>
                <a:ea typeface="+mj-ea"/>
                <a:cs typeface="+mj-cs"/>
                <a:sym typeface="Calibri" panose="020F0502020204030204"/>
              </a:defRPr>
            </a:pPr>
            <a:r>
              <a:rPr lang="en-US" altLang="zh-CN" sz="2000" dirty="0" err="1">
                <a:latin typeface="Arial" panose="020B0604020202020204" pitchFamily="34" charset="0"/>
                <a:ea typeface="等线" panose="02010600030101010101" charset="-122"/>
                <a:cs typeface="Arial" panose="020B0604020202020204" pitchFamily="34" charset="0"/>
                <a:sym typeface="Calibri" panose="020F0502020204030204"/>
              </a:rPr>
              <a:t>NnzL</a:t>
            </a:r>
            <a:r>
              <a:rPr lang="en-US" altLang="zh-CN" sz="2000" dirty="0">
                <a:latin typeface="Arial" panose="020B0604020202020204" pitchFamily="34" charset="0"/>
                <a:ea typeface="等线" panose="02010600030101010101" charset="-122"/>
                <a:cs typeface="Arial" panose="020B0604020202020204" pitchFamily="34" charset="0"/>
                <a:sym typeface="Calibri" panose="020F0502020204030204"/>
              </a:rPr>
              <a:t> and </a:t>
            </a:r>
            <a:r>
              <a:rPr lang="en-US" altLang="zh-CN" sz="2000" dirty="0" err="1">
                <a:latin typeface="Arial" panose="020B0604020202020204" pitchFamily="34" charset="0"/>
                <a:ea typeface="等线" panose="02010600030101010101" charset="-122"/>
                <a:cs typeface="Arial" panose="020B0604020202020204" pitchFamily="34" charset="0"/>
                <a:sym typeface="Calibri" panose="020F0502020204030204"/>
              </a:rPr>
              <a:t>nnzU</a:t>
            </a:r>
            <a:r>
              <a:rPr lang="en-US" altLang="zh-CN" sz="2000" dirty="0">
                <a:latin typeface="Arial" panose="020B0604020202020204" pitchFamily="34" charset="0"/>
                <a:ea typeface="等线" panose="02010600030101010101" charset="-122"/>
                <a:cs typeface="Arial" panose="020B0604020202020204" pitchFamily="34" charset="0"/>
                <a:sym typeface="Calibri" panose="020F0502020204030204"/>
              </a:rPr>
              <a:t> represents the number of elements in each column of L and U.</a:t>
            </a:r>
            <a:endParaRPr sz="2000" dirty="0">
              <a:latin typeface="Arial" panose="020B0604020202020204" pitchFamily="34" charset="0"/>
              <a:ea typeface="等线" panose="02010600030101010101" charset="-122"/>
              <a:cs typeface="Arial" panose="020B0604020202020204" pitchFamily="34" charset="0"/>
              <a:sym typeface="等线" panose="02010600030101010101" charset="-122"/>
            </a:endParaRPr>
          </a:p>
        </p:txBody>
      </p:sp>
      <p:sp>
        <p:nvSpPr>
          <p:cNvPr id="223" name="矩形 207">
            <a:extLst>
              <a:ext uri="{FF2B5EF4-FFF2-40B4-BE49-F238E27FC236}">
                <a16:creationId xmlns:a16="http://schemas.microsoft.com/office/drawing/2014/main" id="{E65DA2E4-C8C8-21EE-A660-62B764ADF30A}"/>
              </a:ext>
            </a:extLst>
          </p:cNvPr>
          <p:cNvSpPr/>
          <p:nvPr/>
        </p:nvSpPr>
        <p:spPr>
          <a:xfrm>
            <a:off x="5185986" y="2040923"/>
            <a:ext cx="3510870" cy="969494"/>
          </a:xfrm>
          <a:prstGeom prst="rect">
            <a:avLst/>
          </a:prstGeom>
          <a:solidFill>
            <a:srgbClr val="FFFFFF"/>
          </a:solidFill>
          <a:ln w="15875">
            <a:solidFill>
              <a:srgbClr val="2683C6"/>
            </a:solidFill>
          </a:ln>
        </p:spPr>
        <p:txBody>
          <a:bodyPr wrap="square" lIns="22859" tIns="22859" rIns="22859" bIns="22859">
            <a:spAutoFit/>
          </a:bodyPr>
          <a:lstStyle>
            <a:lvl1pPr defTabSz="457200">
              <a:defRPr b="1">
                <a:latin typeface="等线" panose="02010600030101010101" charset="-122"/>
                <a:ea typeface="等线" panose="02010600030101010101" charset="-122"/>
                <a:cs typeface="等线" panose="02010600030101010101" charset="-122"/>
                <a:sym typeface="等线" panose="02010600030101010101" charset="-122"/>
              </a:defRPr>
            </a:lvl1pPr>
          </a:lstStyle>
          <a:p>
            <a:pPr algn="just"/>
            <a:r>
              <a:rPr sz="2000" b="0" dirty="0">
                <a:latin typeface="Arial" panose="020B0604020202020204" pitchFamily="34" charset="0"/>
                <a:cs typeface="Arial" panose="020B0604020202020204" pitchFamily="34" charset="0"/>
              </a:rPr>
              <a:t>Degree</a:t>
            </a:r>
            <a:r>
              <a:rPr lang="en-US" sz="2000" b="0" dirty="0">
                <a:latin typeface="Arial" panose="020B0604020202020204" pitchFamily="34" charset="0"/>
                <a:cs typeface="Arial" panose="020B0604020202020204" pitchFamily="34" charset="0"/>
              </a:rPr>
              <a:t> </a:t>
            </a:r>
            <a:r>
              <a:rPr sz="2000" b="0" dirty="0">
                <a:latin typeface="Arial" panose="020B0604020202020204" pitchFamily="34" charset="0"/>
                <a:cs typeface="Arial" panose="020B0604020202020204" pitchFamily="34" charset="0"/>
              </a:rPr>
              <a:t>represents the number of uneliminated elements in each column</a:t>
            </a:r>
            <a:r>
              <a:rPr lang="en-US" altLang="zh-CN" sz="2000" b="0" dirty="0">
                <a:latin typeface="Arial" panose="020B0604020202020204" pitchFamily="34" charset="0"/>
                <a:cs typeface="Arial" panose="020B0604020202020204" pitchFamily="34" charset="0"/>
              </a:rPr>
              <a:t>.</a:t>
            </a:r>
            <a:endParaRPr sz="2000" b="0" dirty="0">
              <a:latin typeface="Arial" panose="020B0604020202020204" pitchFamily="34" charset="0"/>
              <a:cs typeface="Arial" panose="020B0604020202020204" pitchFamily="34" charset="0"/>
            </a:endParaRPr>
          </a:p>
        </p:txBody>
      </p:sp>
      <p:pic>
        <p:nvPicPr>
          <p:cNvPr id="224" name="图片 4" descr="图片 4">
            <a:extLst>
              <a:ext uri="{FF2B5EF4-FFF2-40B4-BE49-F238E27FC236}">
                <a16:creationId xmlns:a16="http://schemas.microsoft.com/office/drawing/2014/main" id="{487E4A12-5C9F-51CB-4660-5854262D5722}"/>
              </a:ext>
            </a:extLst>
          </p:cNvPr>
          <p:cNvPicPr>
            <a:picLocks noChangeAspect="1"/>
          </p:cNvPicPr>
          <p:nvPr/>
        </p:nvPicPr>
        <p:blipFill>
          <a:blip r:embed="rId4"/>
          <a:stretch>
            <a:fillRect/>
          </a:stretch>
        </p:blipFill>
        <p:spPr>
          <a:xfrm>
            <a:off x="4293943" y="3847583"/>
            <a:ext cx="1790770" cy="1800001"/>
          </a:xfrm>
          <a:prstGeom prst="rect">
            <a:avLst/>
          </a:prstGeom>
          <a:ln w="12700">
            <a:miter lim="400000"/>
            <a:headEnd/>
            <a:tailEnd/>
          </a:ln>
        </p:spPr>
      </p:pic>
      <p:cxnSp>
        <p:nvCxnSpPr>
          <p:cNvPr id="225" name="直接箭头连接符 8">
            <a:extLst>
              <a:ext uri="{FF2B5EF4-FFF2-40B4-BE49-F238E27FC236}">
                <a16:creationId xmlns:a16="http://schemas.microsoft.com/office/drawing/2014/main" id="{DF7C96D3-5C68-72DE-657B-74FFDA18EA64}"/>
              </a:ext>
            </a:extLst>
          </p:cNvPr>
          <p:cNvCxnSpPr>
            <a:cxnSpLocks/>
            <a:stCxn id="223" idx="2"/>
            <a:endCxn id="228" idx="0"/>
          </p:cNvCxnSpPr>
          <p:nvPr/>
        </p:nvCxnSpPr>
        <p:spPr>
          <a:xfrm flipH="1">
            <a:off x="5189328" y="3010417"/>
            <a:ext cx="1752093" cy="803914"/>
          </a:xfrm>
          <a:prstGeom prst="straightConnector1">
            <a:avLst/>
          </a:prstGeom>
          <a:ln w="12700">
            <a:solidFill>
              <a:srgbClr val="2683C6"/>
            </a:solidFill>
            <a:tailEnd type="triangle"/>
          </a:ln>
        </p:spPr>
      </p:cxnSp>
      <p:sp>
        <p:nvSpPr>
          <p:cNvPr id="226" name="直接箭头连接符 10">
            <a:extLst>
              <a:ext uri="{FF2B5EF4-FFF2-40B4-BE49-F238E27FC236}">
                <a16:creationId xmlns:a16="http://schemas.microsoft.com/office/drawing/2014/main" id="{6DEED92B-6C88-88C2-708D-86679244EEF2}"/>
              </a:ext>
            </a:extLst>
          </p:cNvPr>
          <p:cNvSpPr/>
          <p:nvPr/>
        </p:nvSpPr>
        <p:spPr>
          <a:xfrm flipV="1">
            <a:off x="3760722" y="4768128"/>
            <a:ext cx="533223" cy="1228412"/>
          </a:xfrm>
          <a:prstGeom prst="line">
            <a:avLst/>
          </a:prstGeom>
          <a:ln w="12700">
            <a:solidFill>
              <a:srgbClr val="1CADE4"/>
            </a:solidFill>
            <a:tailEnd type="triangle"/>
          </a:ln>
        </p:spPr>
        <p:txBody>
          <a:bodyPr lIns="22859" tIns="22859" rIns="22859" bIns="22859"/>
          <a:lstStyle/>
          <a:p>
            <a:endParaRPr sz="900"/>
          </a:p>
        </p:txBody>
      </p:sp>
      <p:cxnSp>
        <p:nvCxnSpPr>
          <p:cNvPr id="227" name="直接箭头连接符 12">
            <a:extLst>
              <a:ext uri="{FF2B5EF4-FFF2-40B4-BE49-F238E27FC236}">
                <a16:creationId xmlns:a16="http://schemas.microsoft.com/office/drawing/2014/main" id="{2A234E4C-A2A7-67E1-5DF9-4F374250E085}"/>
              </a:ext>
            </a:extLst>
          </p:cNvPr>
          <p:cNvCxnSpPr>
            <a:cxnSpLocks/>
            <a:stCxn id="222" idx="0"/>
            <a:endCxn id="230" idx="3"/>
          </p:cNvCxnSpPr>
          <p:nvPr/>
        </p:nvCxnSpPr>
        <p:spPr>
          <a:xfrm flipH="1" flipV="1">
            <a:off x="6084713" y="5512723"/>
            <a:ext cx="510616" cy="221701"/>
          </a:xfrm>
          <a:prstGeom prst="straightConnector1">
            <a:avLst/>
          </a:prstGeom>
          <a:ln w="12700">
            <a:solidFill>
              <a:srgbClr val="1CADE4"/>
            </a:solidFill>
            <a:tailEnd type="triangle"/>
          </a:ln>
        </p:spPr>
      </p:cxnSp>
      <p:sp>
        <p:nvSpPr>
          <p:cNvPr id="228" name="矩形 13">
            <a:extLst>
              <a:ext uri="{FF2B5EF4-FFF2-40B4-BE49-F238E27FC236}">
                <a16:creationId xmlns:a16="http://schemas.microsoft.com/office/drawing/2014/main" id="{57C67BFE-D9CC-E099-CC5D-3957D031B572}"/>
              </a:ext>
            </a:extLst>
          </p:cNvPr>
          <p:cNvSpPr/>
          <p:nvPr/>
        </p:nvSpPr>
        <p:spPr>
          <a:xfrm>
            <a:off x="4382993" y="3814331"/>
            <a:ext cx="1612670" cy="369753"/>
          </a:xfrm>
          <a:prstGeom prst="rect">
            <a:avLst/>
          </a:prstGeom>
          <a:ln w="15875">
            <a:solidFill>
              <a:srgbClr val="147EA6"/>
            </a:solidFill>
          </a:ln>
        </p:spPr>
        <p:txBody>
          <a:bodyPr lIns="22859" tIns="22859" rIns="22859" bIns="22859" anchor="ctr"/>
          <a:lstStyle/>
          <a:p>
            <a:pPr algn="ctr" defTabSz="228623">
              <a:defRPr>
                <a:solidFill>
                  <a:srgbClr val="FFFFFF"/>
                </a:solidFill>
                <a:latin typeface="+mj-lt"/>
                <a:ea typeface="+mj-ea"/>
                <a:cs typeface="+mj-cs"/>
                <a:sym typeface="Calibri" panose="020F0502020204030204"/>
              </a:defRPr>
            </a:pPr>
            <a:endParaRPr sz="900"/>
          </a:p>
        </p:txBody>
      </p:sp>
      <p:sp>
        <p:nvSpPr>
          <p:cNvPr id="229" name="矩形 14">
            <a:extLst>
              <a:ext uri="{FF2B5EF4-FFF2-40B4-BE49-F238E27FC236}">
                <a16:creationId xmlns:a16="http://schemas.microsoft.com/office/drawing/2014/main" id="{38247F0F-406A-5736-4448-501871039455}"/>
              </a:ext>
            </a:extLst>
          </p:cNvPr>
          <p:cNvSpPr/>
          <p:nvPr/>
        </p:nvSpPr>
        <p:spPr>
          <a:xfrm>
            <a:off x="4293943" y="4196540"/>
            <a:ext cx="1790770" cy="1143177"/>
          </a:xfrm>
          <a:prstGeom prst="rect">
            <a:avLst/>
          </a:prstGeom>
          <a:ln w="15875">
            <a:solidFill>
              <a:srgbClr val="147EA6"/>
            </a:solidFill>
          </a:ln>
        </p:spPr>
        <p:txBody>
          <a:bodyPr lIns="22859" tIns="22859" rIns="22859" bIns="22859" anchor="ctr"/>
          <a:lstStyle/>
          <a:p>
            <a:pPr algn="ctr" defTabSz="228623">
              <a:defRPr>
                <a:solidFill>
                  <a:srgbClr val="FFFFFF"/>
                </a:solidFill>
                <a:latin typeface="+mj-lt"/>
                <a:ea typeface="+mj-ea"/>
                <a:cs typeface="+mj-cs"/>
                <a:sym typeface="Calibri" panose="020F0502020204030204"/>
              </a:defRPr>
            </a:pPr>
            <a:endParaRPr sz="900"/>
          </a:p>
        </p:txBody>
      </p:sp>
      <p:sp>
        <p:nvSpPr>
          <p:cNvPr id="230" name="矩形 17">
            <a:extLst>
              <a:ext uri="{FF2B5EF4-FFF2-40B4-BE49-F238E27FC236}">
                <a16:creationId xmlns:a16="http://schemas.microsoft.com/office/drawing/2014/main" id="{70536F69-C62F-CFE8-E4DD-303DCAAF9296}"/>
              </a:ext>
            </a:extLst>
          </p:cNvPr>
          <p:cNvSpPr/>
          <p:nvPr/>
        </p:nvSpPr>
        <p:spPr>
          <a:xfrm>
            <a:off x="4293943" y="5339715"/>
            <a:ext cx="1790770" cy="346016"/>
          </a:xfrm>
          <a:prstGeom prst="rect">
            <a:avLst/>
          </a:prstGeom>
          <a:ln w="15875">
            <a:solidFill>
              <a:srgbClr val="147EA6"/>
            </a:solidFill>
          </a:ln>
        </p:spPr>
        <p:txBody>
          <a:bodyPr lIns="22859" tIns="22859" rIns="22859" bIns="22859" anchor="ctr"/>
          <a:lstStyle/>
          <a:p>
            <a:pPr algn="ctr" defTabSz="228623">
              <a:defRPr>
                <a:solidFill>
                  <a:srgbClr val="FFFFFF"/>
                </a:solidFill>
                <a:latin typeface="+mj-lt"/>
                <a:ea typeface="+mj-ea"/>
                <a:cs typeface="+mj-cs"/>
                <a:sym typeface="Calibri" panose="020F0502020204030204"/>
              </a:defRPr>
            </a:pPr>
            <a:endParaRPr sz="900"/>
          </a:p>
        </p:txBody>
      </p:sp>
      <p:sp>
        <p:nvSpPr>
          <p:cNvPr id="231" name="直角三角形 230">
            <a:extLst>
              <a:ext uri="{FF2B5EF4-FFF2-40B4-BE49-F238E27FC236}">
                <a16:creationId xmlns:a16="http://schemas.microsoft.com/office/drawing/2014/main" id="{3B1DDA8A-1F68-2F86-5B34-846FB2CBC81B}"/>
              </a:ext>
            </a:extLst>
          </p:cNvPr>
          <p:cNvSpPr/>
          <p:nvPr/>
        </p:nvSpPr>
        <p:spPr>
          <a:xfrm rot="10800000">
            <a:off x="2100022" y="2902537"/>
            <a:ext cx="1167763" cy="1266192"/>
          </a:xfrm>
          <a:prstGeom prst="rtTriangle">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hangingPunct="0"/>
            <a:endParaRPr lang="zh-CN" altLang="en-US" sz="437" dirty="0">
              <a:solidFill>
                <a:srgbClr val="000000"/>
              </a:solidFill>
              <a:sym typeface="Helvetica"/>
            </a:endParaRPr>
          </a:p>
        </p:txBody>
      </p:sp>
      <p:graphicFrame>
        <p:nvGraphicFramePr>
          <p:cNvPr id="232" name="表格 3">
            <a:extLst>
              <a:ext uri="{FF2B5EF4-FFF2-40B4-BE49-F238E27FC236}">
                <a16:creationId xmlns:a16="http://schemas.microsoft.com/office/drawing/2014/main" id="{DE1AAC3B-1939-1325-A48F-133191523672}"/>
              </a:ext>
            </a:extLst>
          </p:cNvPr>
          <p:cNvGraphicFramePr>
            <a:graphicFrameLocks noGrp="1"/>
          </p:cNvGraphicFramePr>
          <p:nvPr>
            <p:extLst>
              <p:ext uri="{D42A27DB-BD31-4B8C-83A1-F6EECF244321}">
                <p14:modId xmlns:p14="http://schemas.microsoft.com/office/powerpoint/2010/main" val="2784251665"/>
              </p:ext>
            </p:extLst>
          </p:nvPr>
        </p:nvGraphicFramePr>
        <p:xfrm>
          <a:off x="2053687" y="2681673"/>
          <a:ext cx="1266805" cy="172767"/>
        </p:xfrm>
        <a:graphic>
          <a:graphicData uri="http://schemas.openxmlformats.org/drawingml/2006/table">
            <a:tbl>
              <a:tblPr firstRow="1" bandRow="1">
                <a:tableStyleId>{5940675A-B579-460E-94D1-54222C63F5DA}</a:tableStyleId>
              </a:tblPr>
              <a:tblGrid>
                <a:gridCol w="253361">
                  <a:extLst>
                    <a:ext uri="{9D8B030D-6E8A-4147-A177-3AD203B41FA5}">
                      <a16:colId xmlns:a16="http://schemas.microsoft.com/office/drawing/2014/main" val="20000"/>
                    </a:ext>
                  </a:extLst>
                </a:gridCol>
                <a:gridCol w="253361">
                  <a:extLst>
                    <a:ext uri="{9D8B030D-6E8A-4147-A177-3AD203B41FA5}">
                      <a16:colId xmlns:a16="http://schemas.microsoft.com/office/drawing/2014/main" val="20001"/>
                    </a:ext>
                  </a:extLst>
                </a:gridCol>
                <a:gridCol w="253361">
                  <a:extLst>
                    <a:ext uri="{9D8B030D-6E8A-4147-A177-3AD203B41FA5}">
                      <a16:colId xmlns:a16="http://schemas.microsoft.com/office/drawing/2014/main" val="20002"/>
                    </a:ext>
                  </a:extLst>
                </a:gridCol>
                <a:gridCol w="253361">
                  <a:extLst>
                    <a:ext uri="{9D8B030D-6E8A-4147-A177-3AD203B41FA5}">
                      <a16:colId xmlns:a16="http://schemas.microsoft.com/office/drawing/2014/main" val="20003"/>
                    </a:ext>
                  </a:extLst>
                </a:gridCol>
                <a:gridCol w="253361">
                  <a:extLst>
                    <a:ext uri="{9D8B030D-6E8A-4147-A177-3AD203B41FA5}">
                      <a16:colId xmlns:a16="http://schemas.microsoft.com/office/drawing/2014/main" val="20004"/>
                    </a:ext>
                  </a:extLst>
                </a:gridCol>
              </a:tblGrid>
              <a:tr h="172767">
                <a:tc>
                  <a:txBody>
                    <a:bodyPr/>
                    <a:lstStyle/>
                    <a:p>
                      <a:pPr algn="ctr"/>
                      <a:r>
                        <a:rPr lang="en-US" altLang="zh-CN" sz="700" dirty="0">
                          <a:solidFill>
                            <a:srgbClr val="FF0000"/>
                          </a:solidFill>
                          <a:latin typeface="Arial" panose="020B0604020202020204" pitchFamily="34" charset="0"/>
                          <a:cs typeface="Arial" panose="020B0604020202020204" pitchFamily="34" charset="0"/>
                        </a:rPr>
                        <a:t>0</a:t>
                      </a:r>
                      <a:endParaRPr lang="zh-CN" altLang="en-US" sz="700" dirty="0">
                        <a:solidFill>
                          <a:srgbClr val="FF0000"/>
                        </a:solidFill>
                        <a:latin typeface="Arial" panose="020B0604020202020204" pitchFamily="34" charset="0"/>
                        <a:cs typeface="Arial" panose="020B0604020202020204" pitchFamily="34" charset="0"/>
                      </a:endParaRPr>
                    </a:p>
                  </a:txBody>
                  <a:tcPr marL="60960" marR="60960" marT="30480" marB="3048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r>
                        <a:rPr lang="en-US" altLang="zh-CN" sz="700" dirty="0">
                          <a:solidFill>
                            <a:srgbClr val="FF0000"/>
                          </a:solidFill>
                          <a:latin typeface="Arial" panose="020B0604020202020204" pitchFamily="34" charset="0"/>
                          <a:cs typeface="Arial" panose="020B0604020202020204" pitchFamily="34" charset="0"/>
                        </a:rPr>
                        <a:t>1</a:t>
                      </a:r>
                      <a:endParaRPr lang="zh-CN" altLang="en-US" sz="700" dirty="0">
                        <a:solidFill>
                          <a:srgbClr val="FF0000"/>
                        </a:solidFill>
                        <a:latin typeface="Arial" panose="020B0604020202020204" pitchFamily="34" charset="0"/>
                        <a:cs typeface="Arial" panose="020B0604020202020204" pitchFamily="34" charset="0"/>
                      </a:endParaRPr>
                    </a:p>
                  </a:txBody>
                  <a:tcPr marL="60960" marR="60960" marT="30480" marB="3048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r>
                        <a:rPr lang="en-US" altLang="zh-CN" sz="700" dirty="0">
                          <a:solidFill>
                            <a:srgbClr val="FF0000"/>
                          </a:solidFill>
                          <a:latin typeface="Arial" panose="020B0604020202020204" pitchFamily="34" charset="0"/>
                          <a:cs typeface="Arial" panose="020B0604020202020204" pitchFamily="34" charset="0"/>
                        </a:rPr>
                        <a:t>1</a:t>
                      </a:r>
                      <a:endParaRPr lang="zh-CN" altLang="en-US" sz="700" dirty="0">
                        <a:solidFill>
                          <a:srgbClr val="FF0000"/>
                        </a:solidFill>
                        <a:latin typeface="Arial" panose="020B0604020202020204" pitchFamily="34" charset="0"/>
                        <a:cs typeface="Arial" panose="020B0604020202020204" pitchFamily="34" charset="0"/>
                      </a:endParaRPr>
                    </a:p>
                  </a:txBody>
                  <a:tcPr marL="60960" marR="60960" marT="30480" marB="3048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r>
                        <a:rPr lang="en-US" altLang="zh-CN" sz="700" dirty="0">
                          <a:solidFill>
                            <a:srgbClr val="FF0000"/>
                          </a:solidFill>
                          <a:latin typeface="Arial" panose="020B0604020202020204" pitchFamily="34" charset="0"/>
                          <a:cs typeface="Arial" panose="020B0604020202020204" pitchFamily="34" charset="0"/>
                        </a:rPr>
                        <a:t>2</a:t>
                      </a:r>
                      <a:endParaRPr lang="zh-CN" altLang="en-US" sz="700" dirty="0">
                        <a:solidFill>
                          <a:srgbClr val="FF0000"/>
                        </a:solidFill>
                        <a:latin typeface="Arial" panose="020B0604020202020204" pitchFamily="34" charset="0"/>
                        <a:cs typeface="Arial" panose="020B0604020202020204" pitchFamily="34" charset="0"/>
                      </a:endParaRPr>
                    </a:p>
                  </a:txBody>
                  <a:tcPr marL="60960" marR="60960" marT="30480" marB="3048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pPr algn="ctr"/>
                      <a:r>
                        <a:rPr lang="en-US" altLang="zh-CN" sz="700" dirty="0">
                          <a:solidFill>
                            <a:srgbClr val="FF0000"/>
                          </a:solidFill>
                          <a:latin typeface="Arial" panose="020B0604020202020204" pitchFamily="34" charset="0"/>
                          <a:cs typeface="Arial" panose="020B0604020202020204" pitchFamily="34" charset="0"/>
                        </a:rPr>
                        <a:t>2</a:t>
                      </a:r>
                      <a:endParaRPr lang="zh-CN" altLang="en-US" sz="700" dirty="0">
                        <a:solidFill>
                          <a:srgbClr val="FF0000"/>
                        </a:solidFill>
                        <a:latin typeface="Arial" panose="020B0604020202020204" pitchFamily="34" charset="0"/>
                        <a:cs typeface="Arial" panose="020B0604020202020204" pitchFamily="34" charset="0"/>
                      </a:endParaRPr>
                    </a:p>
                  </a:txBody>
                  <a:tcPr marL="60960" marR="60960" marT="30480" marB="3048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cxnSp>
        <p:nvCxnSpPr>
          <p:cNvPr id="233" name="直接箭头连接符 5">
            <a:extLst>
              <a:ext uri="{FF2B5EF4-FFF2-40B4-BE49-F238E27FC236}">
                <a16:creationId xmlns:a16="http://schemas.microsoft.com/office/drawing/2014/main" id="{54BC6D35-5D1F-F633-F179-02BCE508523F}"/>
              </a:ext>
            </a:extLst>
          </p:cNvPr>
          <p:cNvCxnSpPr>
            <a:stCxn id="228" idx="1"/>
          </p:cNvCxnSpPr>
          <p:nvPr/>
        </p:nvCxnSpPr>
        <p:spPr>
          <a:xfrm flipH="1" flipV="1">
            <a:off x="3320489" y="3288149"/>
            <a:ext cx="1062505" cy="711059"/>
          </a:xfrm>
          <a:prstGeom prst="straightConnector1">
            <a:avLst/>
          </a:prstGeom>
          <a:noFill/>
          <a:ln w="2540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sp>
        <p:nvSpPr>
          <p:cNvPr id="234" name="矩形 233">
            <a:extLst>
              <a:ext uri="{FF2B5EF4-FFF2-40B4-BE49-F238E27FC236}">
                <a16:creationId xmlns:a16="http://schemas.microsoft.com/office/drawing/2014/main" id="{9D5BD35E-C417-198D-EA31-C42802391866}"/>
              </a:ext>
            </a:extLst>
          </p:cNvPr>
          <p:cNvSpPr/>
          <p:nvPr/>
        </p:nvSpPr>
        <p:spPr>
          <a:xfrm>
            <a:off x="2038430" y="2961401"/>
            <a:ext cx="222499" cy="1209600"/>
          </a:xfrm>
          <a:prstGeom prst="rect">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30479" tIns="30479" rIns="30479" bIns="30479" numCol="1" spcCol="38100" rtlCol="0" anchor="ctr">
            <a:spAutoFit/>
          </a:bodyPr>
          <a:lstStyle/>
          <a:p>
            <a:pPr hangingPunct="0"/>
            <a:endParaRPr lang="zh-CN" altLang="en-US" sz="437" dirty="0">
              <a:solidFill>
                <a:srgbClr val="000000"/>
              </a:solidFill>
              <a:sym typeface="Helvetica"/>
            </a:endParaRPr>
          </a:p>
        </p:txBody>
      </p:sp>
      <p:sp>
        <p:nvSpPr>
          <p:cNvPr id="235" name="矩形 234">
            <a:extLst>
              <a:ext uri="{FF2B5EF4-FFF2-40B4-BE49-F238E27FC236}">
                <a16:creationId xmlns:a16="http://schemas.microsoft.com/office/drawing/2014/main" id="{ED4BD2E0-B087-D833-0677-419A07C85416}"/>
              </a:ext>
            </a:extLst>
          </p:cNvPr>
          <p:cNvSpPr/>
          <p:nvPr/>
        </p:nvSpPr>
        <p:spPr>
          <a:xfrm rot="5400000">
            <a:off x="2570999" y="2394347"/>
            <a:ext cx="189358" cy="1209600"/>
          </a:xfrm>
          <a:prstGeom prst="rect">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30479" tIns="30479" rIns="30479" bIns="30479" numCol="1" spcCol="38100" rtlCol="0" anchor="ctr">
            <a:spAutoFit/>
          </a:bodyPr>
          <a:lstStyle/>
          <a:p>
            <a:pPr hangingPunct="0"/>
            <a:endParaRPr lang="zh-CN" altLang="en-US" sz="437" dirty="0">
              <a:solidFill>
                <a:srgbClr val="000000"/>
              </a:solidFill>
              <a:sym typeface="Helvetica"/>
            </a:endParaRPr>
          </a:p>
        </p:txBody>
      </p:sp>
      <p:cxnSp>
        <p:nvCxnSpPr>
          <p:cNvPr id="236" name="直接箭头连接符 10">
            <a:extLst>
              <a:ext uri="{FF2B5EF4-FFF2-40B4-BE49-F238E27FC236}">
                <a16:creationId xmlns:a16="http://schemas.microsoft.com/office/drawing/2014/main" id="{FD3F99F7-8BE2-5077-139D-F1BCEBBC2C98}"/>
              </a:ext>
            </a:extLst>
          </p:cNvPr>
          <p:cNvCxnSpPr>
            <a:cxnSpLocks/>
            <a:endCxn id="234" idx="2"/>
          </p:cNvCxnSpPr>
          <p:nvPr/>
        </p:nvCxnSpPr>
        <p:spPr>
          <a:xfrm flipV="1">
            <a:off x="2149680" y="4171001"/>
            <a:ext cx="0" cy="271614"/>
          </a:xfrm>
          <a:prstGeom prst="straightConnector1">
            <a:avLst/>
          </a:prstGeom>
          <a:noFill/>
          <a:ln w="2540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sp>
        <p:nvSpPr>
          <p:cNvPr id="237" name="文本框 236">
            <a:extLst>
              <a:ext uri="{FF2B5EF4-FFF2-40B4-BE49-F238E27FC236}">
                <a16:creationId xmlns:a16="http://schemas.microsoft.com/office/drawing/2014/main" id="{37A088CC-0B28-2221-B6EE-E3E50DE6A84A}"/>
              </a:ext>
            </a:extLst>
          </p:cNvPr>
          <p:cNvSpPr txBox="1"/>
          <p:nvPr/>
        </p:nvSpPr>
        <p:spPr>
          <a:xfrm>
            <a:off x="92976" y="4444523"/>
            <a:ext cx="2822839" cy="1015663"/>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altLang="zh-CN" sz="2000" dirty="0">
                <a:latin typeface="Arial" panose="020B0604020202020204" pitchFamily="34" charset="0"/>
                <a:ea typeface="等线" panose="02010600030101010101" charset="-122"/>
                <a:cs typeface="Arial" panose="020B0604020202020204" pitchFamily="34" charset="0"/>
              </a:rPr>
              <a:t>All the elements above the diagonal of  column k are eliminated.</a:t>
            </a:r>
            <a:endParaRPr lang="zh-CN" altLang="en-US" sz="2000" dirty="0">
              <a:latin typeface="Arial" panose="020B0604020202020204" pitchFamily="34" charset="0"/>
              <a:ea typeface="等线" panose="02010600030101010101" charset="-122"/>
              <a:cs typeface="Arial" panose="020B0604020202020204" pitchFamily="34" charset="0"/>
            </a:endParaRPr>
          </a:p>
        </p:txBody>
      </p:sp>
      <p:cxnSp>
        <p:nvCxnSpPr>
          <p:cNvPr id="238" name="直接箭头连接符 14">
            <a:extLst>
              <a:ext uri="{FF2B5EF4-FFF2-40B4-BE49-F238E27FC236}">
                <a16:creationId xmlns:a16="http://schemas.microsoft.com/office/drawing/2014/main" id="{289F36BA-63C2-758B-98BC-60E7BF4A0F27}"/>
              </a:ext>
            </a:extLst>
          </p:cNvPr>
          <p:cNvCxnSpPr>
            <a:cxnSpLocks/>
            <a:stCxn id="235" idx="1"/>
          </p:cNvCxnSpPr>
          <p:nvPr/>
        </p:nvCxnSpPr>
        <p:spPr>
          <a:xfrm flipH="1" flipV="1">
            <a:off x="2068826" y="1921988"/>
            <a:ext cx="596852" cy="982480"/>
          </a:xfrm>
          <a:prstGeom prst="straightConnector1">
            <a:avLst/>
          </a:prstGeom>
          <a:ln w="19050">
            <a:solidFill>
              <a:srgbClr val="00B050"/>
            </a:solidFill>
            <a:tailEnd type="triangle"/>
          </a:ln>
        </p:spPr>
        <p:style>
          <a:lnRef idx="1">
            <a:schemeClr val="accent6"/>
          </a:lnRef>
          <a:fillRef idx="0">
            <a:schemeClr val="accent6"/>
          </a:fillRef>
          <a:effectRef idx="0">
            <a:schemeClr val="accent6"/>
          </a:effectRef>
          <a:fontRef idx="minor">
            <a:schemeClr val="tx1"/>
          </a:fontRef>
        </p:style>
      </p:cxnSp>
      <p:sp>
        <p:nvSpPr>
          <p:cNvPr id="239" name="文本框 238">
            <a:extLst>
              <a:ext uri="{FF2B5EF4-FFF2-40B4-BE49-F238E27FC236}">
                <a16:creationId xmlns:a16="http://schemas.microsoft.com/office/drawing/2014/main" id="{F337B73E-2AC1-8E23-AD22-5EBF5C977A78}"/>
              </a:ext>
            </a:extLst>
          </p:cNvPr>
          <p:cNvSpPr txBox="1"/>
          <p:nvPr/>
        </p:nvSpPr>
        <p:spPr>
          <a:xfrm>
            <a:off x="357512" y="1230651"/>
            <a:ext cx="4361314" cy="707886"/>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CN" sz="2000" dirty="0">
                <a:latin typeface="Arial" panose="020B0604020202020204" pitchFamily="34" charset="0"/>
                <a:ea typeface="等线" panose="02010600030101010101" charset="-122"/>
                <a:cs typeface="Arial" panose="020B0604020202020204" pitchFamily="34" charset="0"/>
              </a:rPr>
              <a:t>Elements above the diagonal line of the </a:t>
            </a:r>
            <a:r>
              <a:rPr lang="en-US" altLang="zh-CN" sz="2000" dirty="0">
                <a:solidFill>
                  <a:srgbClr val="C00000"/>
                </a:solidFill>
                <a:latin typeface="Arial" panose="020B0604020202020204" pitchFamily="34" charset="0"/>
                <a:ea typeface="等线" panose="02010600030101010101" charset="-122"/>
                <a:cs typeface="Arial" panose="020B0604020202020204" pitchFamily="34" charset="0"/>
              </a:rPr>
              <a:t>row k</a:t>
            </a:r>
            <a:r>
              <a:rPr lang="en-US" altLang="zh-CN" sz="2000" dirty="0">
                <a:latin typeface="Arial" panose="020B0604020202020204" pitchFamily="34" charset="0"/>
                <a:ea typeface="等线" panose="02010600030101010101" charset="-122"/>
                <a:cs typeface="Arial" panose="020B0604020202020204" pitchFamily="34" charset="0"/>
              </a:rPr>
              <a:t> can be </a:t>
            </a:r>
            <a:r>
              <a:rPr lang="en-US" altLang="zh-CN" sz="2000" dirty="0">
                <a:solidFill>
                  <a:srgbClr val="C00000"/>
                </a:solidFill>
                <a:latin typeface="Arial" panose="020B0604020202020204" pitchFamily="34" charset="0"/>
                <a:ea typeface="等线" panose="02010600030101010101" charset="-122"/>
                <a:cs typeface="Arial" panose="020B0604020202020204" pitchFamily="34" charset="0"/>
              </a:rPr>
              <a:t>eliminated</a:t>
            </a:r>
            <a:r>
              <a:rPr lang="en-US" altLang="zh-CN" sz="2000" dirty="0">
                <a:latin typeface="Arial" panose="020B0604020202020204" pitchFamily="34" charset="0"/>
                <a:ea typeface="等线" panose="02010600030101010101" charset="-122"/>
                <a:cs typeface="Arial" panose="020B0604020202020204" pitchFamily="34" charset="0"/>
              </a:rPr>
              <a:t>.</a:t>
            </a:r>
            <a:endParaRPr lang="zh-CN" altLang="en-US" sz="2000" dirty="0">
              <a:latin typeface="Arial" panose="020B0604020202020204" pitchFamily="34" charset="0"/>
              <a:ea typeface="等线" panose="02010600030101010101" charset="-122"/>
              <a:cs typeface="Arial" panose="020B0604020202020204" pitchFamily="34" charset="0"/>
            </a:endParaRPr>
          </a:p>
        </p:txBody>
      </p:sp>
      <p:sp>
        <p:nvSpPr>
          <p:cNvPr id="264" name="文本框 263">
            <a:extLst>
              <a:ext uri="{FF2B5EF4-FFF2-40B4-BE49-F238E27FC236}">
                <a16:creationId xmlns:a16="http://schemas.microsoft.com/office/drawing/2014/main" id="{8AE8EB98-7376-5C53-1EA2-702A58D73740}"/>
              </a:ext>
            </a:extLst>
          </p:cNvPr>
          <p:cNvSpPr txBox="1"/>
          <p:nvPr/>
        </p:nvSpPr>
        <p:spPr>
          <a:xfrm>
            <a:off x="111833" y="690940"/>
            <a:ext cx="4622800" cy="400110"/>
          </a:xfrm>
          <a:prstGeom prst="rect">
            <a:avLst/>
          </a:prstGeom>
          <a:noFill/>
        </p:spPr>
        <p:txBody>
          <a:bodyPr wrap="square">
            <a:spAutoFit/>
          </a:bodyPr>
          <a:lstStyle/>
          <a:p>
            <a:r>
              <a:rPr lang="en" altLang="zh-CN" sz="2000">
                <a:latin typeface="+mn-lt"/>
              </a:rPr>
              <a:t>Specifically</a:t>
            </a:r>
            <a:r>
              <a:rPr lang="en-US" altLang="zh-CN" sz="2000">
                <a:latin typeface="+mn-lt"/>
              </a:rPr>
              <a:t>:</a:t>
            </a:r>
            <a:endParaRPr lang="zh-CN" altLang="en-US" sz="2000">
              <a:latin typeface="+mn-lt"/>
            </a:endParaRPr>
          </a:p>
        </p:txBody>
      </p:sp>
      <p:sp>
        <p:nvSpPr>
          <p:cNvPr id="110" name="标题 1">
            <a:extLst>
              <a:ext uri="{FF2B5EF4-FFF2-40B4-BE49-F238E27FC236}">
                <a16:creationId xmlns:a16="http://schemas.microsoft.com/office/drawing/2014/main" id="{2A7BA2F2-7F28-F648-94B5-0E2452C69ADF}"/>
              </a:ext>
            </a:extLst>
          </p:cNvPr>
          <p:cNvSpPr>
            <a:spLocks noGrp="1"/>
          </p:cNvSpPr>
          <p:nvPr>
            <p:ph type="title"/>
          </p:nvPr>
        </p:nvSpPr>
        <p:spPr>
          <a:xfrm>
            <a:off x="107504" y="44624"/>
            <a:ext cx="8831767" cy="593711"/>
          </a:xfrm>
        </p:spPr>
        <p:txBody>
          <a:bodyPr/>
          <a:lstStyle/>
          <a:p>
            <a:r>
              <a:rPr lang="en" altLang="zh-CN" sz="2000" b="1" dirty="0"/>
              <a:t>SFLU: Synchronization-Free Sparse LU Factorization on GPUs</a:t>
            </a:r>
            <a:r>
              <a:rPr lang="en-US" altLang="zh-CN" sz="2000" b="1" dirty="0"/>
              <a:t> (DAC21)</a:t>
            </a:r>
            <a:endParaRPr lang="zh-CN" altLang="en-US" sz="2000" b="1" dirty="0"/>
          </a:p>
        </p:txBody>
      </p:sp>
    </p:spTree>
    <p:extLst>
      <p:ext uri="{BB962C8B-B14F-4D97-AF65-F5344CB8AC3E}">
        <p14:creationId xmlns:p14="http://schemas.microsoft.com/office/powerpoint/2010/main" val="375526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26"/>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2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3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2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3"/>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228"/>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225"/>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22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2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31"/>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3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advAuto="0"/>
      <p:bldP spid="221" grpId="1" animBg="1"/>
      <p:bldP spid="222" grpId="0" animBg="1" advAuto="0"/>
      <p:bldP spid="222" grpId="1" animBg="1"/>
      <p:bldP spid="223" grpId="0" animBg="1" advAuto="0"/>
      <p:bldP spid="225" grpId="0" animBg="1" advAuto="0"/>
      <p:bldP spid="226" grpId="0" animBg="1" advAuto="0"/>
      <p:bldP spid="226" grpId="1" animBg="1"/>
      <p:bldP spid="227" grpId="0" animBg="1" advAuto="0"/>
      <p:bldP spid="228" grpId="0" animBg="1" advAuto="0"/>
      <p:bldP spid="229" grpId="0" animBg="1" advAuto="0"/>
      <p:bldP spid="229" grpId="1" animBg="1"/>
      <p:bldP spid="230" grpId="0" animBg="1" advAuto="0"/>
      <p:bldP spid="230" grpId="1" animBg="1"/>
      <p:bldP spid="231" grpId="0" animBg="1"/>
      <p:bldP spid="231" grpId="1" animBg="1"/>
      <p:bldP spid="234" grpId="0" animBg="1"/>
      <p:bldP spid="235" grpId="0" animBg="1"/>
      <p:bldP spid="237" grpId="0" animBg="1"/>
      <p:bldP spid="2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object 83">
            <a:extLst>
              <a:ext uri="{FF2B5EF4-FFF2-40B4-BE49-F238E27FC236}">
                <a16:creationId xmlns:a16="http://schemas.microsoft.com/office/drawing/2014/main" id="{CF7ED1E5-A8DF-4AFF-88C4-A6F12CDFCC1B}"/>
              </a:ext>
            </a:extLst>
          </p:cNvPr>
          <p:cNvSpPr txBox="1"/>
          <p:nvPr/>
        </p:nvSpPr>
        <p:spPr>
          <a:xfrm>
            <a:off x="6239083" y="3331687"/>
            <a:ext cx="3040196"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9525" defTabSz="342900" fontAlgn="auto" hangingPunct="0">
              <a:spcBef>
                <a:spcPts val="75"/>
              </a:spcBef>
              <a:spcAft>
                <a:spcPts val="0"/>
              </a:spcAft>
              <a:tabLst>
                <a:tab pos="1228725" algn="l"/>
              </a:tabLst>
              <a:defRPr sz="2200" b="1">
                <a:solidFill>
                  <a:srgbClr val="FF0000"/>
                </a:solidFill>
                <a:latin typeface="Liberation Sans"/>
                <a:ea typeface="Liberation Sans"/>
                <a:cs typeface="Liberation Sans"/>
                <a:sym typeface="Liberation Sans"/>
              </a:defRPr>
            </a:pPr>
            <a:r>
              <a:rPr lang="en-US" sz="1650" b="1" kern="0" dirty="0">
                <a:solidFill>
                  <a:srgbClr val="FF0000"/>
                </a:solidFill>
                <a:latin typeface="Arial" panose="020B0604020202020204" pitchFamily="34" charset="0"/>
                <a:ea typeface="Liberation Sans"/>
                <a:cs typeface="Arial" panose="020B0604020202020204" pitchFamily="34" charset="0"/>
                <a:sym typeface="Liberation Sans"/>
              </a:rPr>
              <a:t>Three</a:t>
            </a:r>
            <a:r>
              <a:rPr sz="1650" b="1" kern="0" dirty="0">
                <a:solidFill>
                  <a:srgbClr val="FF0000"/>
                </a:solidFill>
                <a:latin typeface="Arial" panose="020B0604020202020204" pitchFamily="34" charset="0"/>
                <a:ea typeface="Liberation Sans"/>
                <a:cs typeface="Arial" panose="020B0604020202020204" pitchFamily="34" charset="0"/>
                <a:sym typeface="Liberation Sans"/>
              </a:rPr>
              <a:t> warp</a:t>
            </a:r>
            <a:r>
              <a:rPr sz="1650" b="1" kern="0" spc="-3" dirty="0">
                <a:solidFill>
                  <a:srgbClr val="FF0000"/>
                </a:solidFill>
                <a:latin typeface="Arial" panose="020B0604020202020204" pitchFamily="34" charset="0"/>
                <a:ea typeface="Liberation Sans"/>
                <a:cs typeface="Arial" panose="020B0604020202020204" pitchFamily="34" charset="0"/>
                <a:sym typeface="Liberation Sans"/>
              </a:rPr>
              <a:t>s</a:t>
            </a:r>
            <a:r>
              <a:rPr lang="en-US" sz="1650" b="1" kern="0" spc="3" dirty="0">
                <a:solidFill>
                  <a:srgbClr val="FF0000"/>
                </a:solidFill>
                <a:latin typeface="Arial" panose="020B0604020202020204" pitchFamily="34" charset="0"/>
                <a:ea typeface="Liberation Sans"/>
                <a:cs typeface="Arial" panose="020B0604020202020204" pitchFamily="34" charset="0"/>
                <a:sym typeface="Liberation Sans"/>
              </a:rPr>
              <a:t> </a:t>
            </a:r>
            <a:r>
              <a:rPr sz="1650" b="1" kern="0" spc="-3" dirty="0">
                <a:solidFill>
                  <a:srgbClr val="FF0000"/>
                </a:solidFill>
                <a:latin typeface="Arial" panose="020B0604020202020204" pitchFamily="34" charset="0"/>
                <a:ea typeface="Liberation Sans"/>
                <a:cs typeface="Arial" panose="020B0604020202020204" pitchFamily="34" charset="0"/>
                <a:sym typeface="Liberation Sans"/>
              </a:rPr>
              <a:t>are</a:t>
            </a:r>
            <a:r>
              <a:rPr lang="en-US" sz="1650" b="1" kern="0" spc="-3" dirty="0">
                <a:solidFill>
                  <a:srgbClr val="FF0000"/>
                </a:solidFill>
                <a:latin typeface="Arial" panose="020B0604020202020204" pitchFamily="34" charset="0"/>
                <a:ea typeface="Liberation Sans"/>
                <a:cs typeface="Arial" panose="020B0604020202020204" pitchFamily="34" charset="0"/>
                <a:sym typeface="Liberation Sans"/>
              </a:rPr>
              <a:t> </a:t>
            </a:r>
            <a:r>
              <a:rPr sz="1650" b="1" kern="0" spc="-3" dirty="0">
                <a:solidFill>
                  <a:srgbClr val="FF0000"/>
                </a:solidFill>
                <a:latin typeface="Arial" panose="020B0604020202020204" pitchFamily="34" charset="0"/>
                <a:ea typeface="Liberation Sans"/>
                <a:cs typeface="Arial" panose="020B0604020202020204" pitchFamily="34" charset="0"/>
                <a:sym typeface="Liberation Sans"/>
              </a:rPr>
              <a:t>working</a:t>
            </a:r>
          </a:p>
        </p:txBody>
      </p:sp>
      <p:grpSp>
        <p:nvGrpSpPr>
          <p:cNvPr id="98" name="组合 97">
            <a:extLst>
              <a:ext uri="{FF2B5EF4-FFF2-40B4-BE49-F238E27FC236}">
                <a16:creationId xmlns:a16="http://schemas.microsoft.com/office/drawing/2014/main" id="{3589F46C-5175-4051-ADF5-C585446FC967}"/>
              </a:ext>
            </a:extLst>
          </p:cNvPr>
          <p:cNvGrpSpPr/>
          <p:nvPr/>
        </p:nvGrpSpPr>
        <p:grpSpPr>
          <a:xfrm>
            <a:off x="4894041" y="771636"/>
            <a:ext cx="1228727" cy="633507"/>
            <a:chOff x="3303862" y="1676401"/>
            <a:chExt cx="1228727" cy="633507"/>
          </a:xfrm>
        </p:grpSpPr>
        <p:grpSp>
          <p:nvGrpSpPr>
            <p:cNvPr id="99" name="object 84">
              <a:extLst>
                <a:ext uri="{FF2B5EF4-FFF2-40B4-BE49-F238E27FC236}">
                  <a16:creationId xmlns:a16="http://schemas.microsoft.com/office/drawing/2014/main" id="{3247DBE3-D854-4920-BBEB-F59C6272F01B}"/>
                </a:ext>
              </a:extLst>
            </p:cNvPr>
            <p:cNvGrpSpPr/>
            <p:nvPr/>
          </p:nvGrpSpPr>
          <p:grpSpPr>
            <a:xfrm>
              <a:off x="3339104" y="1716403"/>
              <a:ext cx="175263" cy="116207"/>
              <a:chOff x="0" y="-1"/>
              <a:chExt cx="233682" cy="154941"/>
            </a:xfrm>
          </p:grpSpPr>
          <p:sp>
            <p:nvSpPr>
              <p:cNvPr id="105" name="object 85">
                <a:extLst>
                  <a:ext uri="{FF2B5EF4-FFF2-40B4-BE49-F238E27FC236}">
                    <a16:creationId xmlns:a16="http://schemas.microsoft.com/office/drawing/2014/main" id="{1DF4C01C-9EB2-4A11-B408-9D266C9DEF8F}"/>
                  </a:ext>
                </a:extLst>
              </p:cNvPr>
              <p:cNvSpPr/>
              <p:nvPr/>
            </p:nvSpPr>
            <p:spPr>
              <a:xfrm>
                <a:off x="25400" y="25400"/>
                <a:ext cx="208282" cy="104139"/>
              </a:xfrm>
              <a:prstGeom prst="rect">
                <a:avLst/>
              </a:prstGeom>
              <a:solidFill>
                <a:srgbClr val="7F7F7F"/>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06" name="object 86">
                <a:extLst>
                  <a:ext uri="{FF2B5EF4-FFF2-40B4-BE49-F238E27FC236}">
                    <a16:creationId xmlns:a16="http://schemas.microsoft.com/office/drawing/2014/main" id="{4EC80161-FD0E-4224-8154-4AE030671770}"/>
                  </a:ext>
                </a:extLst>
              </p:cNvPr>
              <p:cNvSpPr/>
              <p:nvPr/>
            </p:nvSpPr>
            <p:spPr>
              <a:xfrm>
                <a:off x="-1" y="-2"/>
                <a:ext cx="233684" cy="154942"/>
              </a:xfrm>
              <a:prstGeom prst="rect">
                <a:avLst/>
              </a:prstGeom>
              <a:blipFill rotWithShape="1">
                <a:blip r:embed="rId2"/>
                <a:srcRect/>
                <a:stretch>
                  <a:fillRect/>
                </a:stretch>
              </a:blip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grpSp>
        <p:sp>
          <p:nvSpPr>
            <p:cNvPr id="100" name="object 87">
              <a:extLst>
                <a:ext uri="{FF2B5EF4-FFF2-40B4-BE49-F238E27FC236}">
                  <a16:creationId xmlns:a16="http://schemas.microsoft.com/office/drawing/2014/main" id="{5A15F32A-987A-4CF0-AFED-58E4461E88F4}"/>
                </a:ext>
              </a:extLst>
            </p:cNvPr>
            <p:cNvSpPr/>
            <p:nvPr/>
          </p:nvSpPr>
          <p:spPr>
            <a:xfrm>
              <a:off x="3352440" y="2137408"/>
              <a:ext cx="176214" cy="137162"/>
            </a:xfrm>
            <a:custGeom>
              <a:avLst/>
              <a:gdLst/>
              <a:ahLst/>
              <a:cxnLst>
                <a:cxn ang="0">
                  <a:pos x="wd2" y="hd2"/>
                </a:cxn>
                <a:cxn ang="5400000">
                  <a:pos x="wd2" y="hd2"/>
                </a:cxn>
                <a:cxn ang="10800000">
                  <a:pos x="wd2" y="hd2"/>
                </a:cxn>
                <a:cxn ang="16200000">
                  <a:pos x="wd2" y="hd2"/>
                </a:cxn>
              </a:cxnLst>
              <a:rect l="0" t="0" r="r" b="b"/>
              <a:pathLst>
                <a:path w="21600" h="21600" extrusionOk="0">
                  <a:moveTo>
                    <a:pt x="10858" y="0"/>
                  </a:moveTo>
                  <a:lnTo>
                    <a:pt x="21600" y="21600"/>
                  </a:lnTo>
                  <a:lnTo>
                    <a:pt x="0" y="21600"/>
                  </a:lnTo>
                  <a:lnTo>
                    <a:pt x="10858" y="0"/>
                  </a:lnTo>
                  <a:close/>
                </a:path>
              </a:pathLst>
            </a:custGeom>
            <a:ln w="19048">
              <a:solidFill>
                <a:srgbClr val="000000"/>
              </a:solidFill>
            </a:ln>
          </p:spPr>
          <p:txBody>
            <a:bodyPr lIns="34289" tIns="34289" rIns="34289" bIns="34289"/>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01" name="object 88">
              <a:extLst>
                <a:ext uri="{FF2B5EF4-FFF2-40B4-BE49-F238E27FC236}">
                  <a16:creationId xmlns:a16="http://schemas.microsoft.com/office/drawing/2014/main" id="{8B88CADA-6803-4B0E-BE32-01C80182E0D8}"/>
                </a:ext>
              </a:extLst>
            </p:cNvPr>
            <p:cNvSpPr txBox="1"/>
            <p:nvPr/>
          </p:nvSpPr>
          <p:spPr>
            <a:xfrm>
              <a:off x="3303862" y="1676401"/>
              <a:ext cx="1228727" cy="633507"/>
            </a:xfrm>
            <a:prstGeom prst="rect">
              <a:avLst/>
            </a:prstGeom>
            <a:ln w="31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20039" defTabSz="342900" fontAlgn="auto" hangingPunct="0">
                <a:lnSpc>
                  <a:spcPts val="1500"/>
                </a:lnSpc>
                <a:spcBef>
                  <a:spcPts val="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to</a:t>
              </a:r>
              <a:r>
                <a:rPr sz="1125" kern="0" spc="-8"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do</a:t>
              </a:r>
            </a:p>
            <a:p>
              <a:pPr indent="320039" defTabSz="342900" fontAlgn="auto" hangingPunct="0">
                <a:spcBef>
                  <a:spcPts val="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busy</a:t>
              </a:r>
              <a:r>
                <a:rPr sz="1125" kern="0" spc="-30" dirty="0">
                  <a:solidFill>
                    <a:srgbClr val="000000"/>
                  </a:solidFill>
                  <a:latin typeface="Liberation Sans"/>
                  <a:ea typeface="Liberation Sans"/>
                  <a:cs typeface="Liberation Sans"/>
                  <a:sym typeface="Liberation Sans"/>
                </a:rPr>
                <a:t> </a:t>
              </a:r>
              <a:r>
                <a:rPr sz="1125" kern="0" spc="-4" dirty="0">
                  <a:solidFill>
                    <a:srgbClr val="000000"/>
                  </a:solidFill>
                  <a:latin typeface="Liberation Sans"/>
                  <a:ea typeface="Liberation Sans"/>
                  <a:cs typeface="Liberation Sans"/>
                  <a:sym typeface="Liberation Sans"/>
                </a:rPr>
                <a:t>waiting</a:t>
              </a:r>
              <a:endParaRPr sz="1125" kern="0" dirty="0">
                <a:solidFill>
                  <a:srgbClr val="000000"/>
                </a:solidFill>
                <a:latin typeface="Liberation Sans"/>
                <a:ea typeface="Liberation Sans"/>
                <a:cs typeface="Liberation Sans"/>
                <a:sym typeface="Liberation Sans"/>
              </a:endParaRPr>
            </a:p>
            <a:p>
              <a:pPr indent="320039" defTabSz="342900" fontAlgn="auto" hangingPunct="0">
                <a:spcBef>
                  <a:spcPts val="15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new</a:t>
              </a:r>
              <a:r>
                <a:rPr sz="1125" kern="0" spc="-23"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fill-in</a:t>
              </a:r>
            </a:p>
          </p:txBody>
        </p:sp>
        <p:grpSp>
          <p:nvGrpSpPr>
            <p:cNvPr id="102" name="object 89">
              <a:extLst>
                <a:ext uri="{FF2B5EF4-FFF2-40B4-BE49-F238E27FC236}">
                  <a16:creationId xmlns:a16="http://schemas.microsoft.com/office/drawing/2014/main" id="{F8FA5A86-31A8-426A-8527-0C96EDF3110A}"/>
                </a:ext>
              </a:extLst>
            </p:cNvPr>
            <p:cNvGrpSpPr/>
            <p:nvPr/>
          </p:nvGrpSpPr>
          <p:grpSpPr>
            <a:xfrm>
              <a:off x="3348629" y="1942148"/>
              <a:ext cx="175263" cy="116207"/>
              <a:chOff x="0" y="0"/>
              <a:chExt cx="233682" cy="154941"/>
            </a:xfrm>
          </p:grpSpPr>
          <p:sp>
            <p:nvSpPr>
              <p:cNvPr id="103" name="object 90">
                <a:extLst>
                  <a:ext uri="{FF2B5EF4-FFF2-40B4-BE49-F238E27FC236}">
                    <a16:creationId xmlns:a16="http://schemas.microsoft.com/office/drawing/2014/main" id="{B394BD57-16DF-4431-BE38-750F09D01C85}"/>
                  </a:ext>
                </a:extLst>
              </p:cNvPr>
              <p:cNvSpPr/>
              <p:nvPr/>
            </p:nvSpPr>
            <p:spPr>
              <a:xfrm>
                <a:off x="25400" y="25399"/>
                <a:ext cx="208282" cy="104143"/>
              </a:xfrm>
              <a:prstGeom prst="rect">
                <a:avLst/>
              </a:prstGeom>
              <a:solidFill>
                <a:srgbClr val="7F7F7F"/>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04" name="object 91">
                <a:extLst>
                  <a:ext uri="{FF2B5EF4-FFF2-40B4-BE49-F238E27FC236}">
                    <a16:creationId xmlns:a16="http://schemas.microsoft.com/office/drawing/2014/main" id="{2D311954-3186-41BD-8A69-C4DE157EA295}"/>
                  </a:ext>
                </a:extLst>
              </p:cNvPr>
              <p:cNvSpPr/>
              <p:nvPr/>
            </p:nvSpPr>
            <p:spPr>
              <a:xfrm>
                <a:off x="-1" y="0"/>
                <a:ext cx="233684" cy="154942"/>
              </a:xfrm>
              <a:prstGeom prst="rect">
                <a:avLst/>
              </a:prstGeom>
              <a:blipFill rotWithShape="1">
                <a:blip r:embed="rId3"/>
                <a:srcRect/>
                <a:stretch>
                  <a:fillRect/>
                </a:stretch>
              </a:blip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grpSp>
      </p:grpSp>
      <p:pic>
        <p:nvPicPr>
          <p:cNvPr id="107" name="图片 106" descr="图片 106">
            <a:extLst>
              <a:ext uri="{FF2B5EF4-FFF2-40B4-BE49-F238E27FC236}">
                <a16:creationId xmlns:a16="http://schemas.microsoft.com/office/drawing/2014/main" id="{485AEF38-17C7-4A11-9ACD-0CA364F78A08}"/>
              </a:ext>
            </a:extLst>
          </p:cNvPr>
          <p:cNvPicPr>
            <a:picLocks noChangeAspect="1"/>
          </p:cNvPicPr>
          <p:nvPr/>
        </p:nvPicPr>
        <p:blipFill>
          <a:blip r:embed="rId4"/>
          <a:stretch>
            <a:fillRect/>
          </a:stretch>
        </p:blipFill>
        <p:spPr>
          <a:xfrm>
            <a:off x="6090363" y="3704349"/>
            <a:ext cx="2686155" cy="2700002"/>
          </a:xfrm>
          <a:prstGeom prst="rect">
            <a:avLst/>
          </a:prstGeom>
          <a:ln w="12700">
            <a:miter lim="400000"/>
          </a:ln>
        </p:spPr>
      </p:pic>
      <p:pic>
        <p:nvPicPr>
          <p:cNvPr id="108" name="截屏2021-05-15 下午11.42.13.png" descr="截屏2021-05-15 下午11.42.13.png">
            <a:extLst>
              <a:ext uri="{FF2B5EF4-FFF2-40B4-BE49-F238E27FC236}">
                <a16:creationId xmlns:a16="http://schemas.microsoft.com/office/drawing/2014/main" id="{A7F0B0E3-3BAD-4578-86BD-920C0D499E1B}"/>
              </a:ext>
            </a:extLst>
          </p:cNvPr>
          <p:cNvPicPr>
            <a:picLocks noChangeAspect="1"/>
          </p:cNvPicPr>
          <p:nvPr/>
        </p:nvPicPr>
        <p:blipFill rotWithShape="1">
          <a:blip r:embed="rId5"/>
          <a:srcRect r="9910"/>
          <a:stretch/>
        </p:blipFill>
        <p:spPr>
          <a:xfrm>
            <a:off x="611560" y="1628800"/>
            <a:ext cx="4185017" cy="2549287"/>
          </a:xfrm>
          <a:prstGeom prst="rect">
            <a:avLst/>
          </a:prstGeom>
          <a:ln w="12700">
            <a:miter lim="400000"/>
          </a:ln>
        </p:spPr>
      </p:pic>
      <p:sp>
        <p:nvSpPr>
          <p:cNvPr id="109" name="矩形 108">
            <a:extLst>
              <a:ext uri="{FF2B5EF4-FFF2-40B4-BE49-F238E27FC236}">
                <a16:creationId xmlns:a16="http://schemas.microsoft.com/office/drawing/2014/main" id="{CF917A65-72B0-4F48-9CF6-D602DD475488}"/>
              </a:ext>
            </a:extLst>
          </p:cNvPr>
          <p:cNvSpPr/>
          <p:nvPr/>
        </p:nvSpPr>
        <p:spPr>
          <a:xfrm>
            <a:off x="917382" y="2424321"/>
            <a:ext cx="3514725" cy="360000"/>
          </a:xfrm>
          <a:prstGeom prst="rect">
            <a:avLst/>
          </a:prstGeom>
          <a:noFill/>
          <a:ln w="2540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grpSp>
        <p:nvGrpSpPr>
          <p:cNvPr id="110" name="组合 109">
            <a:extLst>
              <a:ext uri="{FF2B5EF4-FFF2-40B4-BE49-F238E27FC236}">
                <a16:creationId xmlns:a16="http://schemas.microsoft.com/office/drawing/2014/main" id="{92019D02-6789-4747-BA0C-F3AE6CF94C6F}"/>
              </a:ext>
            </a:extLst>
          </p:cNvPr>
          <p:cNvGrpSpPr/>
          <p:nvPr/>
        </p:nvGrpSpPr>
        <p:grpSpPr>
          <a:xfrm>
            <a:off x="6177092" y="1080771"/>
            <a:ext cx="2081691" cy="2174300"/>
            <a:chOff x="6174344" y="1213610"/>
            <a:chExt cx="2081691" cy="2174300"/>
          </a:xfrm>
        </p:grpSpPr>
        <p:sp>
          <p:nvSpPr>
            <p:cNvPr id="112" name="object 4">
              <a:extLst>
                <a:ext uri="{FF2B5EF4-FFF2-40B4-BE49-F238E27FC236}">
                  <a16:creationId xmlns:a16="http://schemas.microsoft.com/office/drawing/2014/main" id="{C7087CC3-C0A0-4A3D-A112-922F3F945475}"/>
                </a:ext>
              </a:extLst>
            </p:cNvPr>
            <p:cNvSpPr/>
            <p:nvPr/>
          </p:nvSpPr>
          <p:spPr>
            <a:xfrm>
              <a:off x="6375795" y="1218374"/>
              <a:ext cx="1880240" cy="1899290"/>
            </a:xfrm>
            <a:prstGeom prst="rect">
              <a:avLst/>
            </a:prstGeom>
            <a:solidFill>
              <a:srgbClr val="E5F9EE"/>
            </a:solidFill>
            <a:ln>
              <a:solidFill>
                <a:srgbClr val="000000"/>
              </a:solidFill>
            </a:ln>
          </p:spPr>
          <p:txBody>
            <a:bodyPr lIns="34289" tIns="34289" rIns="34289" bIns="34289"/>
            <a:lstStyle/>
            <a:p>
              <a:pPr marL="0" marR="0" lvl="0" indent="0" defTabSz="342900" eaLnBrk="1" fontAlgn="auto" latinLnBrk="0" hangingPunct="0">
                <a:lnSpc>
                  <a:spcPct val="100000"/>
                </a:lnSpc>
                <a:spcBef>
                  <a:spcPts val="0"/>
                </a:spcBef>
                <a:spcAft>
                  <a:spcPts val="0"/>
                </a:spcAft>
                <a:buClrTx/>
                <a:buSzTx/>
                <a:buFontTx/>
                <a:buNone/>
                <a:tabLst/>
                <a:defRPr>
                  <a:ln w="9525" cap="flat">
                    <a:solidFill>
                      <a:srgbClr val="000000"/>
                    </a:solidFill>
                    <a:prstDash val="solid"/>
                    <a:round/>
                  </a:ln>
                  <a:latin typeface="+mj-lt"/>
                  <a:ea typeface="+mj-ea"/>
                  <a:cs typeface="+mj-cs"/>
                  <a:sym typeface="Calibri"/>
                </a:defRPr>
              </a:pPr>
              <a:endParaRPr kumimoji="0" sz="1350" b="0" i="0" u="none" strike="noStrike" kern="0" cap="none" spc="0" normalizeH="0" baseline="0" noProof="0">
                <a:ln w="9525" cap="flat">
                  <a:solidFill>
                    <a:srgbClr val="000000"/>
                  </a:solidFill>
                  <a:prstDash val="solid"/>
                  <a:round/>
                </a:ln>
                <a:solidFill>
                  <a:srgbClr val="000000"/>
                </a:solidFill>
                <a:effectLst/>
                <a:uLnTx/>
                <a:uFillTx/>
                <a:latin typeface="Calibri"/>
                <a:ea typeface="Calibri"/>
                <a:cs typeface="Calibri"/>
                <a:sym typeface="Calibri"/>
              </a:endParaRPr>
            </a:p>
          </p:txBody>
        </p:sp>
        <p:grpSp>
          <p:nvGrpSpPr>
            <p:cNvPr id="113" name="object 2">
              <a:extLst>
                <a:ext uri="{FF2B5EF4-FFF2-40B4-BE49-F238E27FC236}">
                  <a16:creationId xmlns:a16="http://schemas.microsoft.com/office/drawing/2014/main" id="{D5474208-4374-4CC1-8E2B-D13392C54F2A}"/>
                </a:ext>
              </a:extLst>
            </p:cNvPr>
            <p:cNvGrpSpPr/>
            <p:nvPr/>
          </p:nvGrpSpPr>
          <p:grpSpPr>
            <a:xfrm>
              <a:off x="6375317" y="1213610"/>
              <a:ext cx="1879288" cy="1908817"/>
              <a:chOff x="-3" y="-2"/>
              <a:chExt cx="2505716" cy="2545086"/>
            </a:xfrm>
          </p:grpSpPr>
          <p:grpSp>
            <p:nvGrpSpPr>
              <p:cNvPr id="130" name="object 4">
                <a:extLst>
                  <a:ext uri="{FF2B5EF4-FFF2-40B4-BE49-F238E27FC236}">
                    <a16:creationId xmlns:a16="http://schemas.microsoft.com/office/drawing/2014/main" id="{387CB35C-886D-4097-8224-292E12DA693A}"/>
                  </a:ext>
                </a:extLst>
              </p:cNvPr>
              <p:cNvGrpSpPr/>
              <p:nvPr/>
            </p:nvGrpSpPr>
            <p:grpSpPr>
              <a:xfrm>
                <a:off x="-3" y="-2"/>
                <a:ext cx="2505716" cy="2545086"/>
                <a:chOff x="-1" y="0"/>
                <a:chExt cx="2505715" cy="2545084"/>
              </a:xfrm>
            </p:grpSpPr>
            <p:sp>
              <p:nvSpPr>
                <p:cNvPr id="173" name="形状">
                  <a:extLst>
                    <a:ext uri="{FF2B5EF4-FFF2-40B4-BE49-F238E27FC236}">
                      <a16:creationId xmlns:a16="http://schemas.microsoft.com/office/drawing/2014/main" id="{5C7EC8FC-40C2-4132-A4EF-9CEB22971953}"/>
                    </a:ext>
                  </a:extLst>
                </p:cNvPr>
                <p:cNvSpPr/>
                <p:nvPr/>
              </p:nvSpPr>
              <p:spPr>
                <a:xfrm>
                  <a:off x="-2" y="10158"/>
                  <a:ext cx="2505716" cy="2532388"/>
                </a:xfrm>
                <a:custGeom>
                  <a:avLst/>
                  <a:gdLst/>
                  <a:ahLst/>
                  <a:cxnLst>
                    <a:cxn ang="0">
                      <a:pos x="wd2" y="hd2"/>
                    </a:cxn>
                    <a:cxn ang="5400000">
                      <a:pos x="wd2" y="hd2"/>
                    </a:cxn>
                    <a:cxn ang="10800000">
                      <a:pos x="wd2" y="hd2"/>
                    </a:cxn>
                    <a:cxn ang="16200000">
                      <a:pos x="wd2" y="hd2"/>
                    </a:cxn>
                  </a:cxnLst>
                  <a:rect l="0" t="0" r="r" b="b"/>
                  <a:pathLst>
                    <a:path w="21600" h="21600" extrusionOk="0">
                      <a:moveTo>
                        <a:pt x="10805" y="21600"/>
                      </a:moveTo>
                      <a:lnTo>
                        <a:pt x="0" y="21600"/>
                      </a:lnTo>
                      <a:lnTo>
                        <a:pt x="0" y="0"/>
                      </a:lnTo>
                      <a:lnTo>
                        <a:pt x="21600" y="0"/>
                      </a:lnTo>
                      <a:lnTo>
                        <a:pt x="21600" y="21600"/>
                      </a:lnTo>
                      <a:lnTo>
                        <a:pt x="10805" y="21600"/>
                      </a:lnTo>
                      <a:close/>
                    </a:path>
                  </a:pathLst>
                </a:custGeom>
                <a:noFill/>
                <a:ln w="12579" cap="flat">
                  <a:solidFill>
                    <a:srgbClr val="000000"/>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线条">
                  <a:extLst>
                    <a:ext uri="{FF2B5EF4-FFF2-40B4-BE49-F238E27FC236}">
                      <a16:creationId xmlns:a16="http://schemas.microsoft.com/office/drawing/2014/main" id="{3E4DA7D4-3255-47B0-944E-F54C3B09373E}"/>
                    </a:ext>
                  </a:extLst>
                </p:cNvPr>
                <p:cNvSpPr/>
                <p:nvPr/>
              </p:nvSpPr>
              <p:spPr>
                <a:xfrm flipV="1">
                  <a:off x="486409" y="-1"/>
                  <a:ext cx="10161" cy="254508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75" name="线条">
                  <a:extLst>
                    <a:ext uri="{FF2B5EF4-FFF2-40B4-BE49-F238E27FC236}">
                      <a16:creationId xmlns:a16="http://schemas.microsoft.com/office/drawing/2014/main" id="{A1630B71-DA3F-4F0E-AECD-F5F6C36A52CD}"/>
                    </a:ext>
                  </a:extLst>
                </p:cNvPr>
                <p:cNvSpPr/>
                <p:nvPr/>
              </p:nvSpPr>
              <p:spPr>
                <a:xfrm flipV="1">
                  <a:off x="988060" y="-1"/>
                  <a:ext cx="11431" cy="254127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76" name="线条">
                  <a:extLst>
                    <a:ext uri="{FF2B5EF4-FFF2-40B4-BE49-F238E27FC236}">
                      <a16:creationId xmlns:a16="http://schemas.microsoft.com/office/drawing/2014/main" id="{88F997AF-A76C-4B11-81B1-0573D0704121}"/>
                    </a:ext>
                  </a:extLst>
                </p:cNvPr>
                <p:cNvSpPr/>
                <p:nvPr/>
              </p:nvSpPr>
              <p:spPr>
                <a:xfrm flipV="1">
                  <a:off x="1490981" y="-1"/>
                  <a:ext cx="10160" cy="254127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77" name="线条">
                  <a:extLst>
                    <a:ext uri="{FF2B5EF4-FFF2-40B4-BE49-F238E27FC236}">
                      <a16:creationId xmlns:a16="http://schemas.microsoft.com/office/drawing/2014/main" id="{A8A609B9-8172-44DA-A9C4-B354986D1325}"/>
                    </a:ext>
                  </a:extLst>
                </p:cNvPr>
                <p:cNvSpPr/>
                <p:nvPr/>
              </p:nvSpPr>
              <p:spPr>
                <a:xfrm flipH="1" flipV="1">
                  <a:off x="2004061" y="-1"/>
                  <a:ext cx="1273" cy="254127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78" name="形状">
                  <a:extLst>
                    <a:ext uri="{FF2B5EF4-FFF2-40B4-BE49-F238E27FC236}">
                      <a16:creationId xmlns:a16="http://schemas.microsoft.com/office/drawing/2014/main" id="{D9A24775-273F-4F02-9B0A-9AFFFEB67CE9}"/>
                    </a:ext>
                  </a:extLst>
                </p:cNvPr>
                <p:cNvSpPr/>
                <p:nvPr/>
              </p:nvSpPr>
              <p:spPr>
                <a:xfrm>
                  <a:off x="-2" y="513079"/>
                  <a:ext cx="2496826" cy="15316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
                      </a:lnTo>
                      <a:moveTo>
                        <a:pt x="0" y="7164"/>
                      </a:moveTo>
                      <a:lnTo>
                        <a:pt x="21600" y="7290"/>
                      </a:lnTo>
                      <a:moveTo>
                        <a:pt x="0" y="14328"/>
                      </a:moveTo>
                      <a:lnTo>
                        <a:pt x="21600" y="14454"/>
                      </a:lnTo>
                      <a:moveTo>
                        <a:pt x="0" y="21475"/>
                      </a:moveTo>
                      <a:lnTo>
                        <a:pt x="21600" y="21600"/>
                      </a:lnTo>
                    </a:path>
                  </a:pathLst>
                </a:custGeom>
                <a:noFill/>
                <a:ln w="12579" cap="flat">
                  <a:solidFill>
                    <a:srgbClr val="000000"/>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1" name="object 5">
                <a:extLst>
                  <a:ext uri="{FF2B5EF4-FFF2-40B4-BE49-F238E27FC236}">
                    <a16:creationId xmlns:a16="http://schemas.microsoft.com/office/drawing/2014/main" id="{44F84571-4E03-4460-B38D-684D8C146FEA}"/>
                  </a:ext>
                </a:extLst>
              </p:cNvPr>
              <p:cNvSpPr/>
              <p:nvPr/>
            </p:nvSpPr>
            <p:spPr>
              <a:xfrm>
                <a:off x="93980" y="116839"/>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object 6">
                <a:extLst>
                  <a:ext uri="{FF2B5EF4-FFF2-40B4-BE49-F238E27FC236}">
                    <a16:creationId xmlns:a16="http://schemas.microsoft.com/office/drawing/2014/main" id="{1E74D9C9-DC50-4C6A-AEC9-529E85B7DF9D}"/>
                  </a:ext>
                </a:extLst>
              </p:cNvPr>
              <p:cNvSpPr/>
              <p:nvPr/>
            </p:nvSpPr>
            <p:spPr>
              <a:xfrm>
                <a:off x="93980" y="11683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object 7">
                <a:extLst>
                  <a:ext uri="{FF2B5EF4-FFF2-40B4-BE49-F238E27FC236}">
                    <a16:creationId xmlns:a16="http://schemas.microsoft.com/office/drawing/2014/main" id="{760D4B0E-8F12-4517-ACDB-966820B52561}"/>
                  </a:ext>
                </a:extLst>
              </p:cNvPr>
              <p:cNvSpPr/>
              <p:nvPr/>
            </p:nvSpPr>
            <p:spPr>
              <a:xfrm>
                <a:off x="68580" y="91439"/>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4" name="object 8">
                <a:extLst>
                  <a:ext uri="{FF2B5EF4-FFF2-40B4-BE49-F238E27FC236}">
                    <a16:creationId xmlns:a16="http://schemas.microsoft.com/office/drawing/2014/main" id="{D5DA7253-F8C0-4496-B53D-B28BA0E3FA1D}"/>
                  </a:ext>
                </a:extLst>
              </p:cNvPr>
              <p:cNvSpPr/>
              <p:nvPr/>
            </p:nvSpPr>
            <p:spPr>
              <a:xfrm>
                <a:off x="68580" y="91439"/>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5" name="object 9">
                <a:extLst>
                  <a:ext uri="{FF2B5EF4-FFF2-40B4-BE49-F238E27FC236}">
                    <a16:creationId xmlns:a16="http://schemas.microsoft.com/office/drawing/2014/main" id="{1EB3039B-E77D-4176-85FF-C667C45B7B34}"/>
                  </a:ext>
                </a:extLst>
              </p:cNvPr>
              <p:cNvSpPr/>
              <p:nvPr/>
            </p:nvSpPr>
            <p:spPr>
              <a:xfrm>
                <a:off x="589280" y="599440"/>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47"/>
                    </a:lnTo>
                    <a:lnTo>
                      <a:pt x="1439" y="16348"/>
                    </a:lnTo>
                    <a:lnTo>
                      <a:pt x="3103" y="18518"/>
                    </a:lnTo>
                    <a:lnTo>
                      <a:pt x="5278" y="20174"/>
                    </a:lnTo>
                    <a:lnTo>
                      <a:pt x="7873" y="21229"/>
                    </a:lnTo>
                    <a:lnTo>
                      <a:pt x="10800" y="21600"/>
                    </a:lnTo>
                    <a:lnTo>
                      <a:pt x="13727" y="21229"/>
                    </a:lnTo>
                    <a:lnTo>
                      <a:pt x="16322" y="20174"/>
                    </a:lnTo>
                    <a:lnTo>
                      <a:pt x="18497" y="18518"/>
                    </a:lnTo>
                    <a:lnTo>
                      <a:pt x="20161" y="16348"/>
                    </a:lnTo>
                    <a:lnTo>
                      <a:pt x="21225" y="13747"/>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 name="object 10">
                <a:extLst>
                  <a:ext uri="{FF2B5EF4-FFF2-40B4-BE49-F238E27FC236}">
                    <a16:creationId xmlns:a16="http://schemas.microsoft.com/office/drawing/2014/main" id="{70A8DFB6-98E9-4DE9-A020-7986401A4BAF}"/>
                  </a:ext>
                </a:extLst>
              </p:cNvPr>
              <p:cNvSpPr/>
              <p:nvPr/>
            </p:nvSpPr>
            <p:spPr>
              <a:xfrm>
                <a:off x="589280" y="599440"/>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47"/>
                    </a:lnTo>
                    <a:lnTo>
                      <a:pt x="20161" y="16348"/>
                    </a:lnTo>
                    <a:lnTo>
                      <a:pt x="18497" y="18518"/>
                    </a:lnTo>
                    <a:lnTo>
                      <a:pt x="16322" y="20174"/>
                    </a:lnTo>
                    <a:lnTo>
                      <a:pt x="13727" y="21229"/>
                    </a:lnTo>
                    <a:lnTo>
                      <a:pt x="10800" y="21600"/>
                    </a:lnTo>
                    <a:lnTo>
                      <a:pt x="7873" y="21229"/>
                    </a:lnTo>
                    <a:lnTo>
                      <a:pt x="5278" y="20174"/>
                    </a:lnTo>
                    <a:lnTo>
                      <a:pt x="3103" y="18518"/>
                    </a:lnTo>
                    <a:lnTo>
                      <a:pt x="1439" y="16348"/>
                    </a:lnTo>
                    <a:lnTo>
                      <a:pt x="375" y="13747"/>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object 11">
                <a:extLst>
                  <a:ext uri="{FF2B5EF4-FFF2-40B4-BE49-F238E27FC236}">
                    <a16:creationId xmlns:a16="http://schemas.microsoft.com/office/drawing/2014/main" id="{CF4C2CC9-E918-43D0-AA9D-6193E72BE366}"/>
                  </a:ext>
                </a:extLst>
              </p:cNvPr>
              <p:cNvSpPr/>
              <p:nvPr/>
            </p:nvSpPr>
            <p:spPr>
              <a:xfrm>
                <a:off x="562610" y="5740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72" y="376"/>
                    </a:lnTo>
                    <a:lnTo>
                      <a:pt x="5294" y="1443"/>
                    </a:lnTo>
                    <a:lnTo>
                      <a:pt x="3122" y="3111"/>
                    </a:lnTo>
                    <a:lnTo>
                      <a:pt x="1451" y="5287"/>
                    </a:lnTo>
                    <a:lnTo>
                      <a:pt x="379" y="7880"/>
                    </a:lnTo>
                    <a:lnTo>
                      <a:pt x="0" y="10800"/>
                    </a:lnTo>
                    <a:lnTo>
                      <a:pt x="379" y="13720"/>
                    </a:lnTo>
                    <a:lnTo>
                      <a:pt x="1451" y="16313"/>
                    </a:lnTo>
                    <a:lnTo>
                      <a:pt x="3122" y="18489"/>
                    </a:lnTo>
                    <a:lnTo>
                      <a:pt x="5294" y="20156"/>
                    </a:lnTo>
                    <a:lnTo>
                      <a:pt x="7872"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object 12">
                <a:extLst>
                  <a:ext uri="{FF2B5EF4-FFF2-40B4-BE49-F238E27FC236}">
                    <a16:creationId xmlns:a16="http://schemas.microsoft.com/office/drawing/2014/main" id="{B2EA4A3A-51E7-43EB-B7CB-D9B515066C37}"/>
                  </a:ext>
                </a:extLst>
              </p:cNvPr>
              <p:cNvSpPr/>
              <p:nvPr/>
            </p:nvSpPr>
            <p:spPr>
              <a:xfrm>
                <a:off x="562610" y="5740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72" y="21224"/>
                    </a:lnTo>
                    <a:lnTo>
                      <a:pt x="5294" y="20156"/>
                    </a:lnTo>
                    <a:lnTo>
                      <a:pt x="3122" y="18489"/>
                    </a:lnTo>
                    <a:lnTo>
                      <a:pt x="1451" y="16313"/>
                    </a:lnTo>
                    <a:lnTo>
                      <a:pt x="379" y="13720"/>
                    </a:lnTo>
                    <a:lnTo>
                      <a:pt x="0" y="10800"/>
                    </a:lnTo>
                    <a:lnTo>
                      <a:pt x="379" y="7880"/>
                    </a:lnTo>
                    <a:lnTo>
                      <a:pt x="1451" y="5287"/>
                    </a:lnTo>
                    <a:lnTo>
                      <a:pt x="3122" y="3111"/>
                    </a:lnTo>
                    <a:lnTo>
                      <a:pt x="5294" y="1443"/>
                    </a:lnTo>
                    <a:lnTo>
                      <a:pt x="7872" y="376"/>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object 13">
                <a:extLst>
                  <a:ext uri="{FF2B5EF4-FFF2-40B4-BE49-F238E27FC236}">
                    <a16:creationId xmlns:a16="http://schemas.microsoft.com/office/drawing/2014/main" id="{FDEBDE5F-EC59-4E86-B67F-F5626D85BCD0}"/>
                  </a:ext>
                </a:extLst>
              </p:cNvPr>
              <p:cNvSpPr/>
              <p:nvPr/>
            </p:nvSpPr>
            <p:spPr>
              <a:xfrm>
                <a:off x="1082040"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918" y="376"/>
                    </a:lnTo>
                    <a:lnTo>
                      <a:pt x="5317" y="1443"/>
                    </a:lnTo>
                    <a:lnTo>
                      <a:pt x="3132" y="3111"/>
                    </a:lnTo>
                    <a:lnTo>
                      <a:pt x="1454" y="5287"/>
                    </a:lnTo>
                    <a:lnTo>
                      <a:pt x="379" y="7880"/>
                    </a:lnTo>
                    <a:lnTo>
                      <a:pt x="0" y="10800"/>
                    </a:lnTo>
                    <a:lnTo>
                      <a:pt x="379" y="13720"/>
                    </a:lnTo>
                    <a:lnTo>
                      <a:pt x="1454" y="16313"/>
                    </a:lnTo>
                    <a:lnTo>
                      <a:pt x="3132" y="18489"/>
                    </a:lnTo>
                    <a:lnTo>
                      <a:pt x="5317" y="20156"/>
                    </a:lnTo>
                    <a:lnTo>
                      <a:pt x="7918" y="21224"/>
                    </a:lnTo>
                    <a:lnTo>
                      <a:pt x="10840" y="21600"/>
                    </a:lnTo>
                    <a:lnTo>
                      <a:pt x="13756" y="21224"/>
                    </a:lnTo>
                    <a:lnTo>
                      <a:pt x="16342" y="20156"/>
                    </a:lnTo>
                    <a:lnTo>
                      <a:pt x="18508"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object 14">
                <a:extLst>
                  <a:ext uri="{FF2B5EF4-FFF2-40B4-BE49-F238E27FC236}">
                    <a16:creationId xmlns:a16="http://schemas.microsoft.com/office/drawing/2014/main" id="{6C6F6E8E-19AA-4C8F-80AB-0F5777FCC2F5}"/>
                  </a:ext>
                </a:extLst>
              </p:cNvPr>
              <p:cNvSpPr/>
              <p:nvPr/>
            </p:nvSpPr>
            <p:spPr>
              <a:xfrm>
                <a:off x="1082040"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6"/>
                    </a:lnTo>
                    <a:lnTo>
                      <a:pt x="13756" y="21224"/>
                    </a:lnTo>
                    <a:lnTo>
                      <a:pt x="10840" y="21600"/>
                    </a:lnTo>
                    <a:lnTo>
                      <a:pt x="7918" y="21224"/>
                    </a:lnTo>
                    <a:lnTo>
                      <a:pt x="5317" y="20156"/>
                    </a:lnTo>
                    <a:lnTo>
                      <a:pt x="3132" y="18489"/>
                    </a:lnTo>
                    <a:lnTo>
                      <a:pt x="1454" y="16313"/>
                    </a:lnTo>
                    <a:lnTo>
                      <a:pt x="379" y="13720"/>
                    </a:lnTo>
                    <a:lnTo>
                      <a:pt x="0" y="10800"/>
                    </a:lnTo>
                    <a:lnTo>
                      <a:pt x="379" y="7880"/>
                    </a:lnTo>
                    <a:lnTo>
                      <a:pt x="1454" y="5287"/>
                    </a:lnTo>
                    <a:lnTo>
                      <a:pt x="3132" y="3111"/>
                    </a:lnTo>
                    <a:lnTo>
                      <a:pt x="5317" y="1443"/>
                    </a:lnTo>
                    <a:lnTo>
                      <a:pt x="7918" y="376"/>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object 15">
                <a:extLst>
                  <a:ext uri="{FF2B5EF4-FFF2-40B4-BE49-F238E27FC236}">
                    <a16:creationId xmlns:a16="http://schemas.microsoft.com/office/drawing/2014/main" id="{E0AE7340-12BB-4B3C-8182-39DE63507E02}"/>
                  </a:ext>
                </a:extLst>
              </p:cNvPr>
              <p:cNvSpPr/>
              <p:nvPr/>
            </p:nvSpPr>
            <p:spPr>
              <a:xfrm>
                <a:off x="1056640" y="11074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1"/>
                    </a:lnTo>
                    <a:lnTo>
                      <a:pt x="5282" y="1426"/>
                    </a:lnTo>
                    <a:lnTo>
                      <a:pt x="3101" y="3082"/>
                    </a:lnTo>
                    <a:lnTo>
                      <a:pt x="1436" y="5252"/>
                    </a:lnTo>
                    <a:lnTo>
                      <a:pt x="374" y="7853"/>
                    </a:lnTo>
                    <a:lnTo>
                      <a:pt x="0" y="10800"/>
                    </a:lnTo>
                    <a:lnTo>
                      <a:pt x="374" y="13720"/>
                    </a:lnTo>
                    <a:lnTo>
                      <a:pt x="1436" y="16313"/>
                    </a:lnTo>
                    <a:lnTo>
                      <a:pt x="3101" y="18489"/>
                    </a:lnTo>
                    <a:lnTo>
                      <a:pt x="5282" y="20156"/>
                    </a:lnTo>
                    <a:lnTo>
                      <a:pt x="7890" y="21224"/>
                    </a:lnTo>
                    <a:lnTo>
                      <a:pt x="10840" y="21600"/>
                    </a:lnTo>
                    <a:lnTo>
                      <a:pt x="13756" y="21224"/>
                    </a:lnTo>
                    <a:lnTo>
                      <a:pt x="16342" y="20156"/>
                    </a:lnTo>
                    <a:lnTo>
                      <a:pt x="18508" y="18489"/>
                    </a:lnTo>
                    <a:lnTo>
                      <a:pt x="20167" y="16313"/>
                    </a:lnTo>
                    <a:lnTo>
                      <a:pt x="21227" y="13720"/>
                    </a:lnTo>
                    <a:lnTo>
                      <a:pt x="21600" y="10800"/>
                    </a:lnTo>
                    <a:lnTo>
                      <a:pt x="21227" y="7853"/>
                    </a:lnTo>
                    <a:lnTo>
                      <a:pt x="20167" y="5252"/>
                    </a:lnTo>
                    <a:lnTo>
                      <a:pt x="18509" y="3082"/>
                    </a:lnTo>
                    <a:lnTo>
                      <a:pt x="16342" y="1426"/>
                    </a:lnTo>
                    <a:lnTo>
                      <a:pt x="13756" y="371"/>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 name="object 16">
                <a:extLst>
                  <a:ext uri="{FF2B5EF4-FFF2-40B4-BE49-F238E27FC236}">
                    <a16:creationId xmlns:a16="http://schemas.microsoft.com/office/drawing/2014/main" id="{AD4AF324-6B23-42B3-877B-CE049A0650E2}"/>
                  </a:ext>
                </a:extLst>
              </p:cNvPr>
              <p:cNvSpPr/>
              <p:nvPr/>
            </p:nvSpPr>
            <p:spPr>
              <a:xfrm>
                <a:off x="1056640" y="11074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1"/>
                    </a:lnTo>
                    <a:lnTo>
                      <a:pt x="16342" y="1426"/>
                    </a:lnTo>
                    <a:lnTo>
                      <a:pt x="18509" y="3082"/>
                    </a:lnTo>
                    <a:lnTo>
                      <a:pt x="20167" y="5252"/>
                    </a:lnTo>
                    <a:lnTo>
                      <a:pt x="21227" y="7853"/>
                    </a:lnTo>
                    <a:lnTo>
                      <a:pt x="21600" y="10800"/>
                    </a:lnTo>
                    <a:lnTo>
                      <a:pt x="21227" y="13720"/>
                    </a:lnTo>
                    <a:lnTo>
                      <a:pt x="20167" y="16313"/>
                    </a:lnTo>
                    <a:lnTo>
                      <a:pt x="18509" y="18489"/>
                    </a:lnTo>
                    <a:lnTo>
                      <a:pt x="16342" y="20156"/>
                    </a:lnTo>
                    <a:lnTo>
                      <a:pt x="13756" y="21224"/>
                    </a:lnTo>
                    <a:lnTo>
                      <a:pt x="10840" y="21600"/>
                    </a:lnTo>
                    <a:lnTo>
                      <a:pt x="7890" y="21224"/>
                    </a:lnTo>
                    <a:lnTo>
                      <a:pt x="5282" y="20156"/>
                    </a:lnTo>
                    <a:lnTo>
                      <a:pt x="3101" y="18489"/>
                    </a:lnTo>
                    <a:lnTo>
                      <a:pt x="1436" y="16313"/>
                    </a:lnTo>
                    <a:lnTo>
                      <a:pt x="374" y="13720"/>
                    </a:lnTo>
                    <a:lnTo>
                      <a:pt x="0" y="10800"/>
                    </a:lnTo>
                    <a:lnTo>
                      <a:pt x="374" y="7853"/>
                    </a:lnTo>
                    <a:lnTo>
                      <a:pt x="1436" y="5252"/>
                    </a:lnTo>
                    <a:lnTo>
                      <a:pt x="3101" y="3082"/>
                    </a:lnTo>
                    <a:lnTo>
                      <a:pt x="5282" y="1426"/>
                    </a:lnTo>
                    <a:lnTo>
                      <a:pt x="7890" y="371"/>
                    </a:lnTo>
                    <a:lnTo>
                      <a:pt x="1084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 name="object 17">
                <a:extLst>
                  <a:ext uri="{FF2B5EF4-FFF2-40B4-BE49-F238E27FC236}">
                    <a16:creationId xmlns:a16="http://schemas.microsoft.com/office/drawing/2014/main" id="{A75CD6D8-B415-406C-BB94-D99E68221822}"/>
                  </a:ext>
                </a:extLst>
              </p:cNvPr>
              <p:cNvSpPr/>
              <p:nvPr/>
            </p:nvSpPr>
            <p:spPr>
              <a:xfrm>
                <a:off x="1576071"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2"/>
                    </a:lnTo>
                    <a:lnTo>
                      <a:pt x="5258" y="1428"/>
                    </a:lnTo>
                    <a:lnTo>
                      <a:pt x="3091" y="3083"/>
                    </a:lnTo>
                    <a:lnTo>
                      <a:pt x="1433" y="5248"/>
                    </a:lnTo>
                    <a:lnTo>
                      <a:pt x="373" y="7836"/>
                    </a:lnTo>
                    <a:lnTo>
                      <a:pt x="0" y="10761"/>
                    </a:lnTo>
                    <a:lnTo>
                      <a:pt x="373" y="13691"/>
                    </a:lnTo>
                    <a:lnTo>
                      <a:pt x="1433" y="16294"/>
                    </a:lnTo>
                    <a:lnTo>
                      <a:pt x="3091" y="18478"/>
                    </a:lnTo>
                    <a:lnTo>
                      <a:pt x="5258" y="20151"/>
                    </a:lnTo>
                    <a:lnTo>
                      <a:pt x="7844" y="21222"/>
                    </a:lnTo>
                    <a:lnTo>
                      <a:pt x="10760" y="21600"/>
                    </a:lnTo>
                    <a:lnTo>
                      <a:pt x="13682" y="21222"/>
                    </a:lnTo>
                    <a:lnTo>
                      <a:pt x="16282" y="20151"/>
                    </a:lnTo>
                    <a:lnTo>
                      <a:pt x="18468" y="18478"/>
                    </a:lnTo>
                    <a:lnTo>
                      <a:pt x="20146" y="16294"/>
                    </a:lnTo>
                    <a:lnTo>
                      <a:pt x="21221" y="13691"/>
                    </a:lnTo>
                    <a:lnTo>
                      <a:pt x="21600" y="10761"/>
                    </a:lnTo>
                    <a:lnTo>
                      <a:pt x="21221" y="7836"/>
                    </a:lnTo>
                    <a:lnTo>
                      <a:pt x="20146" y="5248"/>
                    </a:lnTo>
                    <a:lnTo>
                      <a:pt x="18468" y="3083"/>
                    </a:lnTo>
                    <a:lnTo>
                      <a:pt x="16282" y="1428"/>
                    </a:lnTo>
                    <a:lnTo>
                      <a:pt x="13682" y="372"/>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 name="object 18">
                <a:extLst>
                  <a:ext uri="{FF2B5EF4-FFF2-40B4-BE49-F238E27FC236}">
                    <a16:creationId xmlns:a16="http://schemas.microsoft.com/office/drawing/2014/main" id="{2F9F8A1D-72D3-45EB-A047-CBA6F1FAF7E8}"/>
                  </a:ext>
                </a:extLst>
              </p:cNvPr>
              <p:cNvSpPr/>
              <p:nvPr/>
            </p:nvSpPr>
            <p:spPr>
              <a:xfrm>
                <a:off x="1576071"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2" y="1428"/>
                    </a:lnTo>
                    <a:lnTo>
                      <a:pt x="18468" y="3083"/>
                    </a:lnTo>
                    <a:lnTo>
                      <a:pt x="20146" y="5248"/>
                    </a:lnTo>
                    <a:lnTo>
                      <a:pt x="21221" y="7836"/>
                    </a:lnTo>
                    <a:lnTo>
                      <a:pt x="21600" y="10761"/>
                    </a:lnTo>
                    <a:lnTo>
                      <a:pt x="21221" y="13691"/>
                    </a:lnTo>
                    <a:lnTo>
                      <a:pt x="20146" y="16294"/>
                    </a:lnTo>
                    <a:lnTo>
                      <a:pt x="18468" y="18478"/>
                    </a:lnTo>
                    <a:lnTo>
                      <a:pt x="16282" y="20151"/>
                    </a:lnTo>
                    <a:lnTo>
                      <a:pt x="13682" y="21222"/>
                    </a:lnTo>
                    <a:lnTo>
                      <a:pt x="10760" y="21600"/>
                    </a:lnTo>
                    <a:lnTo>
                      <a:pt x="7844" y="21222"/>
                    </a:lnTo>
                    <a:lnTo>
                      <a:pt x="5258" y="20151"/>
                    </a:lnTo>
                    <a:lnTo>
                      <a:pt x="3091" y="18478"/>
                    </a:lnTo>
                    <a:lnTo>
                      <a:pt x="1433" y="16294"/>
                    </a:lnTo>
                    <a:lnTo>
                      <a:pt x="373" y="13691"/>
                    </a:lnTo>
                    <a:lnTo>
                      <a:pt x="0" y="10761"/>
                    </a:lnTo>
                    <a:lnTo>
                      <a:pt x="373" y="7836"/>
                    </a:lnTo>
                    <a:lnTo>
                      <a:pt x="1433" y="5248"/>
                    </a:lnTo>
                    <a:lnTo>
                      <a:pt x="3091" y="3083"/>
                    </a:lnTo>
                    <a:lnTo>
                      <a:pt x="5258" y="1428"/>
                    </a:lnTo>
                    <a:lnTo>
                      <a:pt x="7844" y="372"/>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 name="object 19">
                <a:extLst>
                  <a:ext uri="{FF2B5EF4-FFF2-40B4-BE49-F238E27FC236}">
                    <a16:creationId xmlns:a16="http://schemas.microsoft.com/office/drawing/2014/main" id="{35F784C1-A797-42E9-93AB-83E481741096}"/>
                  </a:ext>
                </a:extLst>
              </p:cNvPr>
              <p:cNvSpPr/>
              <p:nvPr/>
            </p:nvSpPr>
            <p:spPr>
              <a:xfrm>
                <a:off x="1550671"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object 20">
                <a:extLst>
                  <a:ext uri="{FF2B5EF4-FFF2-40B4-BE49-F238E27FC236}">
                    <a16:creationId xmlns:a16="http://schemas.microsoft.com/office/drawing/2014/main" id="{104FD97B-8D49-4A8D-B4D9-E8A18FBDB74F}"/>
                  </a:ext>
                </a:extLst>
              </p:cNvPr>
              <p:cNvSpPr/>
              <p:nvPr/>
            </p:nvSpPr>
            <p:spPr>
              <a:xfrm>
                <a:off x="1550671"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3"/>
                    </a:lnTo>
                    <a:lnTo>
                      <a:pt x="16282" y="1434"/>
                    </a:lnTo>
                    <a:lnTo>
                      <a:pt x="18468" y="3094"/>
                    </a:lnTo>
                    <a:lnTo>
                      <a:pt x="20146" y="5267"/>
                    </a:lnTo>
                    <a:lnTo>
                      <a:pt x="21221" y="7865"/>
                    </a:lnTo>
                    <a:lnTo>
                      <a:pt x="21600" y="10800"/>
                    </a:lnTo>
                    <a:lnTo>
                      <a:pt x="21221" y="13735"/>
                    </a:lnTo>
                    <a:lnTo>
                      <a:pt x="20146" y="16333"/>
                    </a:lnTo>
                    <a:lnTo>
                      <a:pt x="18468" y="18506"/>
                    </a:lnTo>
                    <a:lnTo>
                      <a:pt x="16282" y="20166"/>
                    </a:lnTo>
                    <a:lnTo>
                      <a:pt x="13682" y="21227"/>
                    </a:lnTo>
                    <a:lnTo>
                      <a:pt x="10760" y="21600"/>
                    </a:lnTo>
                    <a:lnTo>
                      <a:pt x="7844" y="21227"/>
                    </a:lnTo>
                    <a:lnTo>
                      <a:pt x="5258" y="20166"/>
                    </a:lnTo>
                    <a:lnTo>
                      <a:pt x="3091" y="18506"/>
                    </a:lnTo>
                    <a:lnTo>
                      <a:pt x="1433" y="16333"/>
                    </a:lnTo>
                    <a:lnTo>
                      <a:pt x="373" y="13735"/>
                    </a:lnTo>
                    <a:lnTo>
                      <a:pt x="0" y="10800"/>
                    </a:lnTo>
                    <a:lnTo>
                      <a:pt x="373" y="7865"/>
                    </a:lnTo>
                    <a:lnTo>
                      <a:pt x="1433" y="5267"/>
                    </a:lnTo>
                    <a:lnTo>
                      <a:pt x="3091" y="3094"/>
                    </a:lnTo>
                    <a:lnTo>
                      <a:pt x="5258" y="1434"/>
                    </a:lnTo>
                    <a:lnTo>
                      <a:pt x="7844" y="373"/>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 name="object 21">
                <a:extLst>
                  <a:ext uri="{FF2B5EF4-FFF2-40B4-BE49-F238E27FC236}">
                    <a16:creationId xmlns:a16="http://schemas.microsoft.com/office/drawing/2014/main" id="{AD965728-A396-4DF5-840F-98892D903E68}"/>
                  </a:ext>
                </a:extLst>
              </p:cNvPr>
              <p:cNvSpPr/>
              <p:nvPr/>
            </p:nvSpPr>
            <p:spPr>
              <a:xfrm>
                <a:off x="2106930" y="212216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1"/>
                    </a:lnTo>
                    <a:lnTo>
                      <a:pt x="5258" y="1426"/>
                    </a:lnTo>
                    <a:lnTo>
                      <a:pt x="3091" y="3082"/>
                    </a:lnTo>
                    <a:lnTo>
                      <a:pt x="1433" y="5252"/>
                    </a:lnTo>
                    <a:lnTo>
                      <a:pt x="373" y="7853"/>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9" y="18489"/>
                    </a:lnTo>
                    <a:lnTo>
                      <a:pt x="20164" y="16313"/>
                    </a:lnTo>
                    <a:lnTo>
                      <a:pt x="21226" y="13720"/>
                    </a:lnTo>
                    <a:lnTo>
                      <a:pt x="21600" y="10800"/>
                    </a:lnTo>
                    <a:lnTo>
                      <a:pt x="21226" y="7853"/>
                    </a:lnTo>
                    <a:lnTo>
                      <a:pt x="20164" y="5252"/>
                    </a:lnTo>
                    <a:lnTo>
                      <a:pt x="18499" y="3082"/>
                    </a:lnTo>
                    <a:lnTo>
                      <a:pt x="16318" y="1426"/>
                    </a:lnTo>
                    <a:lnTo>
                      <a:pt x="13710" y="371"/>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object 22">
                <a:extLst>
                  <a:ext uri="{FF2B5EF4-FFF2-40B4-BE49-F238E27FC236}">
                    <a16:creationId xmlns:a16="http://schemas.microsoft.com/office/drawing/2014/main" id="{273478B0-8771-49D2-B8A1-C0EBABABC125}"/>
                  </a:ext>
                </a:extLst>
              </p:cNvPr>
              <p:cNvSpPr/>
              <p:nvPr/>
            </p:nvSpPr>
            <p:spPr>
              <a:xfrm>
                <a:off x="2106930" y="212216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1"/>
                    </a:lnTo>
                    <a:lnTo>
                      <a:pt x="16318" y="1426"/>
                    </a:lnTo>
                    <a:lnTo>
                      <a:pt x="18499" y="3082"/>
                    </a:lnTo>
                    <a:lnTo>
                      <a:pt x="20164" y="5252"/>
                    </a:lnTo>
                    <a:lnTo>
                      <a:pt x="21226" y="7853"/>
                    </a:lnTo>
                    <a:lnTo>
                      <a:pt x="21600" y="10800"/>
                    </a:lnTo>
                    <a:lnTo>
                      <a:pt x="21226" y="13720"/>
                    </a:lnTo>
                    <a:lnTo>
                      <a:pt x="20164" y="16313"/>
                    </a:lnTo>
                    <a:lnTo>
                      <a:pt x="18499"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53"/>
                    </a:lnTo>
                    <a:lnTo>
                      <a:pt x="1433" y="5252"/>
                    </a:lnTo>
                    <a:lnTo>
                      <a:pt x="3091" y="3082"/>
                    </a:lnTo>
                    <a:lnTo>
                      <a:pt x="5258" y="1426"/>
                    </a:lnTo>
                    <a:lnTo>
                      <a:pt x="7844" y="371"/>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object 23">
                <a:extLst>
                  <a:ext uri="{FF2B5EF4-FFF2-40B4-BE49-F238E27FC236}">
                    <a16:creationId xmlns:a16="http://schemas.microsoft.com/office/drawing/2014/main" id="{38DCF659-5D1E-45A3-9D82-FDA216063F44}"/>
                  </a:ext>
                </a:extLst>
              </p:cNvPr>
              <p:cNvSpPr/>
              <p:nvPr/>
            </p:nvSpPr>
            <p:spPr>
              <a:xfrm>
                <a:off x="2081530" y="2096769"/>
                <a:ext cx="341633"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2"/>
                    </a:lnTo>
                    <a:lnTo>
                      <a:pt x="5258" y="1428"/>
                    </a:lnTo>
                    <a:lnTo>
                      <a:pt x="3091" y="3083"/>
                    </a:lnTo>
                    <a:lnTo>
                      <a:pt x="1433" y="5248"/>
                    </a:lnTo>
                    <a:lnTo>
                      <a:pt x="373" y="7836"/>
                    </a:lnTo>
                    <a:lnTo>
                      <a:pt x="0" y="10761"/>
                    </a:lnTo>
                    <a:lnTo>
                      <a:pt x="373" y="13718"/>
                    </a:lnTo>
                    <a:lnTo>
                      <a:pt x="1433" y="16329"/>
                    </a:lnTo>
                    <a:lnTo>
                      <a:pt x="3091" y="18507"/>
                    </a:lnTo>
                    <a:lnTo>
                      <a:pt x="5258" y="20169"/>
                    </a:lnTo>
                    <a:lnTo>
                      <a:pt x="7844" y="21228"/>
                    </a:lnTo>
                    <a:lnTo>
                      <a:pt x="10760" y="21600"/>
                    </a:lnTo>
                    <a:lnTo>
                      <a:pt x="13682" y="21228"/>
                    </a:lnTo>
                    <a:lnTo>
                      <a:pt x="16283" y="20169"/>
                    </a:lnTo>
                    <a:lnTo>
                      <a:pt x="18468" y="18507"/>
                    </a:lnTo>
                    <a:lnTo>
                      <a:pt x="20146" y="16329"/>
                    </a:lnTo>
                    <a:lnTo>
                      <a:pt x="21221" y="13718"/>
                    </a:lnTo>
                    <a:lnTo>
                      <a:pt x="21600" y="10761"/>
                    </a:lnTo>
                    <a:lnTo>
                      <a:pt x="21221" y="7836"/>
                    </a:lnTo>
                    <a:lnTo>
                      <a:pt x="20146" y="5248"/>
                    </a:lnTo>
                    <a:lnTo>
                      <a:pt x="18468" y="3083"/>
                    </a:lnTo>
                    <a:lnTo>
                      <a:pt x="16283" y="1428"/>
                    </a:lnTo>
                    <a:lnTo>
                      <a:pt x="13682" y="372"/>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object 24">
                <a:extLst>
                  <a:ext uri="{FF2B5EF4-FFF2-40B4-BE49-F238E27FC236}">
                    <a16:creationId xmlns:a16="http://schemas.microsoft.com/office/drawing/2014/main" id="{86126204-DABA-472A-9413-76E2ABFD234D}"/>
                  </a:ext>
                </a:extLst>
              </p:cNvPr>
              <p:cNvSpPr/>
              <p:nvPr/>
            </p:nvSpPr>
            <p:spPr>
              <a:xfrm>
                <a:off x="2081530" y="2096769"/>
                <a:ext cx="341633"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3" y="1428"/>
                    </a:lnTo>
                    <a:lnTo>
                      <a:pt x="18468" y="3083"/>
                    </a:lnTo>
                    <a:lnTo>
                      <a:pt x="20146" y="5248"/>
                    </a:lnTo>
                    <a:lnTo>
                      <a:pt x="21221" y="7836"/>
                    </a:lnTo>
                    <a:lnTo>
                      <a:pt x="21600" y="10761"/>
                    </a:lnTo>
                    <a:lnTo>
                      <a:pt x="21221" y="13718"/>
                    </a:lnTo>
                    <a:lnTo>
                      <a:pt x="20146" y="16329"/>
                    </a:lnTo>
                    <a:lnTo>
                      <a:pt x="18468" y="18507"/>
                    </a:lnTo>
                    <a:lnTo>
                      <a:pt x="16283" y="20169"/>
                    </a:lnTo>
                    <a:lnTo>
                      <a:pt x="13682" y="21228"/>
                    </a:lnTo>
                    <a:lnTo>
                      <a:pt x="10760" y="21600"/>
                    </a:lnTo>
                    <a:lnTo>
                      <a:pt x="7844" y="21228"/>
                    </a:lnTo>
                    <a:lnTo>
                      <a:pt x="5258" y="20169"/>
                    </a:lnTo>
                    <a:lnTo>
                      <a:pt x="3091" y="18507"/>
                    </a:lnTo>
                    <a:lnTo>
                      <a:pt x="1433" y="16329"/>
                    </a:lnTo>
                    <a:lnTo>
                      <a:pt x="373" y="13718"/>
                    </a:lnTo>
                    <a:lnTo>
                      <a:pt x="0" y="10761"/>
                    </a:lnTo>
                    <a:lnTo>
                      <a:pt x="373" y="7836"/>
                    </a:lnTo>
                    <a:lnTo>
                      <a:pt x="1433" y="5248"/>
                    </a:lnTo>
                    <a:lnTo>
                      <a:pt x="3091" y="3083"/>
                    </a:lnTo>
                    <a:lnTo>
                      <a:pt x="5258" y="1428"/>
                    </a:lnTo>
                    <a:lnTo>
                      <a:pt x="7844" y="372"/>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 name="object 25">
                <a:extLst>
                  <a:ext uri="{FF2B5EF4-FFF2-40B4-BE49-F238E27FC236}">
                    <a16:creationId xmlns:a16="http://schemas.microsoft.com/office/drawing/2014/main" id="{16CC831F-2080-4255-9572-84F56EFF1B7A}"/>
                  </a:ext>
                </a:extLst>
              </p:cNvPr>
              <p:cNvSpPr/>
              <p:nvPr/>
            </p:nvSpPr>
            <p:spPr>
              <a:xfrm>
                <a:off x="108204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918" y="372"/>
                    </a:lnTo>
                    <a:lnTo>
                      <a:pt x="5317" y="1428"/>
                    </a:lnTo>
                    <a:lnTo>
                      <a:pt x="3132" y="3083"/>
                    </a:lnTo>
                    <a:lnTo>
                      <a:pt x="1454" y="5248"/>
                    </a:lnTo>
                    <a:lnTo>
                      <a:pt x="379" y="7836"/>
                    </a:lnTo>
                    <a:lnTo>
                      <a:pt x="0" y="10761"/>
                    </a:lnTo>
                    <a:lnTo>
                      <a:pt x="379" y="13691"/>
                    </a:lnTo>
                    <a:lnTo>
                      <a:pt x="1454" y="16294"/>
                    </a:lnTo>
                    <a:lnTo>
                      <a:pt x="3132" y="18478"/>
                    </a:lnTo>
                    <a:lnTo>
                      <a:pt x="5317" y="20151"/>
                    </a:lnTo>
                    <a:lnTo>
                      <a:pt x="7918" y="21222"/>
                    </a:lnTo>
                    <a:lnTo>
                      <a:pt x="10840" y="21600"/>
                    </a:lnTo>
                    <a:lnTo>
                      <a:pt x="13756" y="21222"/>
                    </a:lnTo>
                    <a:lnTo>
                      <a:pt x="16342" y="20151"/>
                    </a:lnTo>
                    <a:lnTo>
                      <a:pt x="18508" y="18478"/>
                    </a:lnTo>
                    <a:lnTo>
                      <a:pt x="20167" y="16294"/>
                    </a:lnTo>
                    <a:lnTo>
                      <a:pt x="21227" y="13691"/>
                    </a:lnTo>
                    <a:lnTo>
                      <a:pt x="21600" y="10761"/>
                    </a:lnTo>
                    <a:lnTo>
                      <a:pt x="21227" y="7836"/>
                    </a:lnTo>
                    <a:lnTo>
                      <a:pt x="20167" y="5248"/>
                    </a:lnTo>
                    <a:lnTo>
                      <a:pt x="18509" y="3083"/>
                    </a:lnTo>
                    <a:lnTo>
                      <a:pt x="16342" y="1428"/>
                    </a:lnTo>
                    <a:lnTo>
                      <a:pt x="13756" y="372"/>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object 26">
                <a:extLst>
                  <a:ext uri="{FF2B5EF4-FFF2-40B4-BE49-F238E27FC236}">
                    <a16:creationId xmlns:a16="http://schemas.microsoft.com/office/drawing/2014/main" id="{E715F261-B57D-4FAD-8403-5BD5F5F198EC}"/>
                  </a:ext>
                </a:extLst>
              </p:cNvPr>
              <p:cNvSpPr/>
              <p:nvPr/>
            </p:nvSpPr>
            <p:spPr>
              <a:xfrm>
                <a:off x="108204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2"/>
                    </a:lnTo>
                    <a:lnTo>
                      <a:pt x="16342" y="1428"/>
                    </a:lnTo>
                    <a:lnTo>
                      <a:pt x="18509" y="3083"/>
                    </a:lnTo>
                    <a:lnTo>
                      <a:pt x="20167" y="5248"/>
                    </a:lnTo>
                    <a:lnTo>
                      <a:pt x="21227" y="7836"/>
                    </a:lnTo>
                    <a:lnTo>
                      <a:pt x="21600" y="10761"/>
                    </a:lnTo>
                    <a:lnTo>
                      <a:pt x="21227" y="13691"/>
                    </a:lnTo>
                    <a:lnTo>
                      <a:pt x="20167" y="16294"/>
                    </a:lnTo>
                    <a:lnTo>
                      <a:pt x="18509" y="18478"/>
                    </a:lnTo>
                    <a:lnTo>
                      <a:pt x="16342" y="20151"/>
                    </a:lnTo>
                    <a:lnTo>
                      <a:pt x="13756" y="21222"/>
                    </a:lnTo>
                    <a:lnTo>
                      <a:pt x="10840" y="21600"/>
                    </a:lnTo>
                    <a:lnTo>
                      <a:pt x="7918" y="21222"/>
                    </a:lnTo>
                    <a:lnTo>
                      <a:pt x="5317" y="20151"/>
                    </a:lnTo>
                    <a:lnTo>
                      <a:pt x="3132" y="18478"/>
                    </a:lnTo>
                    <a:lnTo>
                      <a:pt x="1454" y="16294"/>
                    </a:lnTo>
                    <a:lnTo>
                      <a:pt x="379" y="13691"/>
                    </a:lnTo>
                    <a:lnTo>
                      <a:pt x="0" y="10761"/>
                    </a:lnTo>
                    <a:lnTo>
                      <a:pt x="379" y="7836"/>
                    </a:lnTo>
                    <a:lnTo>
                      <a:pt x="1454" y="5248"/>
                    </a:lnTo>
                    <a:lnTo>
                      <a:pt x="3132" y="3083"/>
                    </a:lnTo>
                    <a:lnTo>
                      <a:pt x="5317" y="1428"/>
                    </a:lnTo>
                    <a:lnTo>
                      <a:pt x="7918" y="372"/>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object 27">
                <a:extLst>
                  <a:ext uri="{FF2B5EF4-FFF2-40B4-BE49-F238E27FC236}">
                    <a16:creationId xmlns:a16="http://schemas.microsoft.com/office/drawing/2014/main" id="{08A3BCB6-4ED4-4F36-986B-F1E6007E6B96}"/>
                  </a:ext>
                </a:extLst>
              </p:cNvPr>
              <p:cNvSpPr/>
              <p:nvPr/>
            </p:nvSpPr>
            <p:spPr>
              <a:xfrm>
                <a:off x="105664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3"/>
                    </a:lnTo>
                    <a:lnTo>
                      <a:pt x="5282" y="1434"/>
                    </a:lnTo>
                    <a:lnTo>
                      <a:pt x="3101" y="3094"/>
                    </a:lnTo>
                    <a:lnTo>
                      <a:pt x="1436" y="5267"/>
                    </a:lnTo>
                    <a:lnTo>
                      <a:pt x="374" y="7865"/>
                    </a:lnTo>
                    <a:lnTo>
                      <a:pt x="0" y="10800"/>
                    </a:lnTo>
                    <a:lnTo>
                      <a:pt x="374" y="13735"/>
                    </a:lnTo>
                    <a:lnTo>
                      <a:pt x="1436" y="16333"/>
                    </a:lnTo>
                    <a:lnTo>
                      <a:pt x="3101" y="18506"/>
                    </a:lnTo>
                    <a:lnTo>
                      <a:pt x="5282" y="20166"/>
                    </a:lnTo>
                    <a:lnTo>
                      <a:pt x="7890" y="21227"/>
                    </a:lnTo>
                    <a:lnTo>
                      <a:pt x="10840" y="21600"/>
                    </a:lnTo>
                    <a:lnTo>
                      <a:pt x="13756" y="21227"/>
                    </a:lnTo>
                    <a:lnTo>
                      <a:pt x="16342" y="20166"/>
                    </a:lnTo>
                    <a:lnTo>
                      <a:pt x="18509" y="18506"/>
                    </a:lnTo>
                    <a:lnTo>
                      <a:pt x="20167" y="16333"/>
                    </a:lnTo>
                    <a:lnTo>
                      <a:pt x="21227" y="13735"/>
                    </a:lnTo>
                    <a:lnTo>
                      <a:pt x="21600" y="10800"/>
                    </a:lnTo>
                    <a:lnTo>
                      <a:pt x="21227" y="7865"/>
                    </a:lnTo>
                    <a:lnTo>
                      <a:pt x="20167" y="5267"/>
                    </a:lnTo>
                    <a:lnTo>
                      <a:pt x="18509" y="3094"/>
                    </a:lnTo>
                    <a:lnTo>
                      <a:pt x="16342" y="1434"/>
                    </a:lnTo>
                    <a:lnTo>
                      <a:pt x="13756" y="373"/>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 name="object 28">
                <a:extLst>
                  <a:ext uri="{FF2B5EF4-FFF2-40B4-BE49-F238E27FC236}">
                    <a16:creationId xmlns:a16="http://schemas.microsoft.com/office/drawing/2014/main" id="{8A9CAD89-6F6C-434C-866A-E09183FD3D87}"/>
                  </a:ext>
                </a:extLst>
              </p:cNvPr>
              <p:cNvSpPr/>
              <p:nvPr/>
            </p:nvSpPr>
            <p:spPr>
              <a:xfrm>
                <a:off x="105664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3"/>
                    </a:lnTo>
                    <a:lnTo>
                      <a:pt x="16342" y="1434"/>
                    </a:lnTo>
                    <a:lnTo>
                      <a:pt x="18509" y="3094"/>
                    </a:lnTo>
                    <a:lnTo>
                      <a:pt x="20167" y="5267"/>
                    </a:lnTo>
                    <a:lnTo>
                      <a:pt x="21227" y="7865"/>
                    </a:lnTo>
                    <a:lnTo>
                      <a:pt x="21600" y="10800"/>
                    </a:lnTo>
                    <a:lnTo>
                      <a:pt x="21227" y="13735"/>
                    </a:lnTo>
                    <a:lnTo>
                      <a:pt x="20167" y="16333"/>
                    </a:lnTo>
                    <a:lnTo>
                      <a:pt x="18509" y="18506"/>
                    </a:lnTo>
                    <a:lnTo>
                      <a:pt x="16342" y="20166"/>
                    </a:lnTo>
                    <a:lnTo>
                      <a:pt x="13756" y="21227"/>
                    </a:lnTo>
                    <a:lnTo>
                      <a:pt x="10840" y="21600"/>
                    </a:lnTo>
                    <a:lnTo>
                      <a:pt x="7890" y="21227"/>
                    </a:lnTo>
                    <a:lnTo>
                      <a:pt x="5282" y="20166"/>
                    </a:lnTo>
                    <a:lnTo>
                      <a:pt x="3101" y="18506"/>
                    </a:lnTo>
                    <a:lnTo>
                      <a:pt x="1436" y="16333"/>
                    </a:lnTo>
                    <a:lnTo>
                      <a:pt x="374" y="13735"/>
                    </a:lnTo>
                    <a:lnTo>
                      <a:pt x="0" y="10800"/>
                    </a:lnTo>
                    <a:lnTo>
                      <a:pt x="374" y="7865"/>
                    </a:lnTo>
                    <a:lnTo>
                      <a:pt x="1436" y="5267"/>
                    </a:lnTo>
                    <a:lnTo>
                      <a:pt x="3101" y="3094"/>
                    </a:lnTo>
                    <a:lnTo>
                      <a:pt x="5282" y="1434"/>
                    </a:lnTo>
                    <a:lnTo>
                      <a:pt x="7890" y="373"/>
                    </a:lnTo>
                    <a:lnTo>
                      <a:pt x="1084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5" name="object 29">
                <a:extLst>
                  <a:ext uri="{FF2B5EF4-FFF2-40B4-BE49-F238E27FC236}">
                    <a16:creationId xmlns:a16="http://schemas.microsoft.com/office/drawing/2014/main" id="{AE8D1842-04F0-4AEC-8D19-D21576316E3A}"/>
                  </a:ext>
                </a:extLst>
              </p:cNvPr>
              <p:cNvSpPr/>
              <p:nvPr/>
            </p:nvSpPr>
            <p:spPr>
              <a:xfrm>
                <a:off x="9398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2"/>
                    </a:lnTo>
                    <a:lnTo>
                      <a:pt x="5258" y="1428"/>
                    </a:lnTo>
                    <a:lnTo>
                      <a:pt x="3091" y="3083"/>
                    </a:lnTo>
                    <a:lnTo>
                      <a:pt x="1433" y="5248"/>
                    </a:lnTo>
                    <a:lnTo>
                      <a:pt x="373" y="7836"/>
                    </a:lnTo>
                    <a:lnTo>
                      <a:pt x="0" y="10761"/>
                    </a:lnTo>
                    <a:lnTo>
                      <a:pt x="373" y="13691"/>
                    </a:lnTo>
                    <a:lnTo>
                      <a:pt x="1433" y="16294"/>
                    </a:lnTo>
                    <a:lnTo>
                      <a:pt x="3091" y="18478"/>
                    </a:lnTo>
                    <a:lnTo>
                      <a:pt x="5258" y="20151"/>
                    </a:lnTo>
                    <a:lnTo>
                      <a:pt x="7844" y="21222"/>
                    </a:lnTo>
                    <a:lnTo>
                      <a:pt x="10760" y="21600"/>
                    </a:lnTo>
                    <a:lnTo>
                      <a:pt x="13682" y="21222"/>
                    </a:lnTo>
                    <a:lnTo>
                      <a:pt x="16282" y="20151"/>
                    </a:lnTo>
                    <a:lnTo>
                      <a:pt x="18468" y="18478"/>
                    </a:lnTo>
                    <a:lnTo>
                      <a:pt x="20146" y="16294"/>
                    </a:lnTo>
                    <a:lnTo>
                      <a:pt x="21221" y="13691"/>
                    </a:lnTo>
                    <a:lnTo>
                      <a:pt x="21600" y="10761"/>
                    </a:lnTo>
                    <a:lnTo>
                      <a:pt x="21221" y="7836"/>
                    </a:lnTo>
                    <a:lnTo>
                      <a:pt x="20146" y="5248"/>
                    </a:lnTo>
                    <a:lnTo>
                      <a:pt x="18468" y="3083"/>
                    </a:lnTo>
                    <a:lnTo>
                      <a:pt x="16282" y="1428"/>
                    </a:lnTo>
                    <a:lnTo>
                      <a:pt x="13682" y="372"/>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 name="object 30">
                <a:extLst>
                  <a:ext uri="{FF2B5EF4-FFF2-40B4-BE49-F238E27FC236}">
                    <a16:creationId xmlns:a16="http://schemas.microsoft.com/office/drawing/2014/main" id="{75FE757A-8442-43AB-9AA7-D8E1F5E81EBE}"/>
                  </a:ext>
                </a:extLst>
              </p:cNvPr>
              <p:cNvSpPr/>
              <p:nvPr/>
            </p:nvSpPr>
            <p:spPr>
              <a:xfrm>
                <a:off x="9398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2" y="1428"/>
                    </a:lnTo>
                    <a:lnTo>
                      <a:pt x="18468" y="3083"/>
                    </a:lnTo>
                    <a:lnTo>
                      <a:pt x="20146" y="5248"/>
                    </a:lnTo>
                    <a:lnTo>
                      <a:pt x="21221" y="7836"/>
                    </a:lnTo>
                    <a:lnTo>
                      <a:pt x="21600" y="10761"/>
                    </a:lnTo>
                    <a:lnTo>
                      <a:pt x="21221" y="13691"/>
                    </a:lnTo>
                    <a:lnTo>
                      <a:pt x="20146" y="16294"/>
                    </a:lnTo>
                    <a:lnTo>
                      <a:pt x="18468" y="18478"/>
                    </a:lnTo>
                    <a:lnTo>
                      <a:pt x="16282" y="20151"/>
                    </a:lnTo>
                    <a:lnTo>
                      <a:pt x="13682" y="21222"/>
                    </a:lnTo>
                    <a:lnTo>
                      <a:pt x="10760" y="21600"/>
                    </a:lnTo>
                    <a:lnTo>
                      <a:pt x="7844" y="21222"/>
                    </a:lnTo>
                    <a:lnTo>
                      <a:pt x="5258" y="20151"/>
                    </a:lnTo>
                    <a:lnTo>
                      <a:pt x="3091" y="18478"/>
                    </a:lnTo>
                    <a:lnTo>
                      <a:pt x="1433" y="16294"/>
                    </a:lnTo>
                    <a:lnTo>
                      <a:pt x="373" y="13691"/>
                    </a:lnTo>
                    <a:lnTo>
                      <a:pt x="0" y="10761"/>
                    </a:lnTo>
                    <a:lnTo>
                      <a:pt x="373" y="7836"/>
                    </a:lnTo>
                    <a:lnTo>
                      <a:pt x="1433" y="5248"/>
                    </a:lnTo>
                    <a:lnTo>
                      <a:pt x="3091" y="3083"/>
                    </a:lnTo>
                    <a:lnTo>
                      <a:pt x="5258" y="1428"/>
                    </a:lnTo>
                    <a:lnTo>
                      <a:pt x="7844" y="372"/>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 name="object 31">
                <a:extLst>
                  <a:ext uri="{FF2B5EF4-FFF2-40B4-BE49-F238E27FC236}">
                    <a16:creationId xmlns:a16="http://schemas.microsoft.com/office/drawing/2014/main" id="{10301C82-4F75-4E5A-90CB-C92F2E9F3ECE}"/>
                  </a:ext>
                </a:extLst>
              </p:cNvPr>
              <p:cNvSpPr/>
              <p:nvPr/>
            </p:nvSpPr>
            <p:spPr>
              <a:xfrm>
                <a:off x="6858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object 32">
                <a:extLst>
                  <a:ext uri="{FF2B5EF4-FFF2-40B4-BE49-F238E27FC236}">
                    <a16:creationId xmlns:a16="http://schemas.microsoft.com/office/drawing/2014/main" id="{638EB8BF-8CE6-4FD3-87D8-0E58D6A55088}"/>
                  </a:ext>
                </a:extLst>
              </p:cNvPr>
              <p:cNvSpPr/>
              <p:nvPr/>
            </p:nvSpPr>
            <p:spPr>
              <a:xfrm>
                <a:off x="6858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3"/>
                    </a:lnTo>
                    <a:lnTo>
                      <a:pt x="16282" y="1434"/>
                    </a:lnTo>
                    <a:lnTo>
                      <a:pt x="18468" y="3094"/>
                    </a:lnTo>
                    <a:lnTo>
                      <a:pt x="20146" y="5267"/>
                    </a:lnTo>
                    <a:lnTo>
                      <a:pt x="21221" y="7865"/>
                    </a:lnTo>
                    <a:lnTo>
                      <a:pt x="21600" y="10800"/>
                    </a:lnTo>
                    <a:lnTo>
                      <a:pt x="21221" y="13735"/>
                    </a:lnTo>
                    <a:lnTo>
                      <a:pt x="20146" y="16333"/>
                    </a:lnTo>
                    <a:lnTo>
                      <a:pt x="18468" y="18506"/>
                    </a:lnTo>
                    <a:lnTo>
                      <a:pt x="16282" y="20166"/>
                    </a:lnTo>
                    <a:lnTo>
                      <a:pt x="13682" y="21227"/>
                    </a:lnTo>
                    <a:lnTo>
                      <a:pt x="10760" y="21600"/>
                    </a:lnTo>
                    <a:lnTo>
                      <a:pt x="7844" y="21227"/>
                    </a:lnTo>
                    <a:lnTo>
                      <a:pt x="5258" y="20166"/>
                    </a:lnTo>
                    <a:lnTo>
                      <a:pt x="3091" y="18506"/>
                    </a:lnTo>
                    <a:lnTo>
                      <a:pt x="1433" y="16333"/>
                    </a:lnTo>
                    <a:lnTo>
                      <a:pt x="373" y="13735"/>
                    </a:lnTo>
                    <a:lnTo>
                      <a:pt x="0" y="10800"/>
                    </a:lnTo>
                    <a:lnTo>
                      <a:pt x="373" y="7865"/>
                    </a:lnTo>
                    <a:lnTo>
                      <a:pt x="1433" y="5267"/>
                    </a:lnTo>
                    <a:lnTo>
                      <a:pt x="3091" y="3094"/>
                    </a:lnTo>
                    <a:lnTo>
                      <a:pt x="5258" y="1434"/>
                    </a:lnTo>
                    <a:lnTo>
                      <a:pt x="7844" y="373"/>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object 33">
                <a:extLst>
                  <a:ext uri="{FF2B5EF4-FFF2-40B4-BE49-F238E27FC236}">
                    <a16:creationId xmlns:a16="http://schemas.microsoft.com/office/drawing/2014/main" id="{2491C89E-4F86-4453-AF86-191C7630C03F}"/>
                  </a:ext>
                </a:extLst>
              </p:cNvPr>
              <p:cNvSpPr/>
              <p:nvPr/>
            </p:nvSpPr>
            <p:spPr>
              <a:xfrm>
                <a:off x="93980" y="6095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7"/>
                    </a:lnTo>
                    <a:lnTo>
                      <a:pt x="7844" y="21224"/>
                    </a:lnTo>
                    <a:lnTo>
                      <a:pt x="10760" y="21600"/>
                    </a:lnTo>
                    <a:lnTo>
                      <a:pt x="13682" y="21224"/>
                    </a:lnTo>
                    <a:lnTo>
                      <a:pt x="16282" y="20157"/>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object 34">
                <a:extLst>
                  <a:ext uri="{FF2B5EF4-FFF2-40B4-BE49-F238E27FC236}">
                    <a16:creationId xmlns:a16="http://schemas.microsoft.com/office/drawing/2014/main" id="{5D99CA3C-1017-462A-960D-EA76799B87C5}"/>
                  </a:ext>
                </a:extLst>
              </p:cNvPr>
              <p:cNvSpPr/>
              <p:nvPr/>
            </p:nvSpPr>
            <p:spPr>
              <a:xfrm>
                <a:off x="93980" y="6095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7"/>
                    </a:lnTo>
                    <a:lnTo>
                      <a:pt x="13682" y="21224"/>
                    </a:lnTo>
                    <a:lnTo>
                      <a:pt x="10760" y="21600"/>
                    </a:lnTo>
                    <a:lnTo>
                      <a:pt x="7844" y="21224"/>
                    </a:lnTo>
                    <a:lnTo>
                      <a:pt x="5258" y="20157"/>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object 35">
                <a:extLst>
                  <a:ext uri="{FF2B5EF4-FFF2-40B4-BE49-F238E27FC236}">
                    <a16:creationId xmlns:a16="http://schemas.microsoft.com/office/drawing/2014/main" id="{84669963-A40C-4D60-8C9C-FEA81855CF5E}"/>
                  </a:ext>
                </a:extLst>
              </p:cNvPr>
              <p:cNvSpPr/>
              <p:nvPr/>
            </p:nvSpPr>
            <p:spPr>
              <a:xfrm>
                <a:off x="68580" y="5841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7"/>
                    </a:lnTo>
                    <a:lnTo>
                      <a:pt x="7844" y="21224"/>
                    </a:lnTo>
                    <a:lnTo>
                      <a:pt x="10760" y="21600"/>
                    </a:lnTo>
                    <a:lnTo>
                      <a:pt x="13682" y="21224"/>
                    </a:lnTo>
                    <a:lnTo>
                      <a:pt x="16282" y="20157"/>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 name="object 36">
                <a:extLst>
                  <a:ext uri="{FF2B5EF4-FFF2-40B4-BE49-F238E27FC236}">
                    <a16:creationId xmlns:a16="http://schemas.microsoft.com/office/drawing/2014/main" id="{8E3A4417-4AB5-460F-81F9-4AB0479BB763}"/>
                  </a:ext>
                </a:extLst>
              </p:cNvPr>
              <p:cNvSpPr/>
              <p:nvPr/>
            </p:nvSpPr>
            <p:spPr>
              <a:xfrm>
                <a:off x="68580" y="5841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7"/>
                    </a:lnTo>
                    <a:lnTo>
                      <a:pt x="13682" y="21224"/>
                    </a:lnTo>
                    <a:lnTo>
                      <a:pt x="10760" y="21600"/>
                    </a:lnTo>
                    <a:lnTo>
                      <a:pt x="7844" y="21224"/>
                    </a:lnTo>
                    <a:lnTo>
                      <a:pt x="5258" y="20157"/>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 name="object 37">
                <a:extLst>
                  <a:ext uri="{FF2B5EF4-FFF2-40B4-BE49-F238E27FC236}">
                    <a16:creationId xmlns:a16="http://schemas.microsoft.com/office/drawing/2014/main" id="{EA73783F-DB99-481B-BF15-58116CCE44FF}"/>
                  </a:ext>
                </a:extLst>
              </p:cNvPr>
              <p:cNvSpPr/>
              <p:nvPr/>
            </p:nvSpPr>
            <p:spPr>
              <a:xfrm>
                <a:off x="589280" y="2122169"/>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1"/>
                    </a:lnTo>
                    <a:lnTo>
                      <a:pt x="5278" y="1426"/>
                    </a:lnTo>
                    <a:lnTo>
                      <a:pt x="3103" y="3082"/>
                    </a:lnTo>
                    <a:lnTo>
                      <a:pt x="1439" y="5252"/>
                    </a:lnTo>
                    <a:lnTo>
                      <a:pt x="375" y="7853"/>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53"/>
                    </a:lnTo>
                    <a:lnTo>
                      <a:pt x="20161" y="5252"/>
                    </a:lnTo>
                    <a:lnTo>
                      <a:pt x="18497" y="3082"/>
                    </a:lnTo>
                    <a:lnTo>
                      <a:pt x="16322" y="1426"/>
                    </a:lnTo>
                    <a:lnTo>
                      <a:pt x="13727" y="371"/>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object 38">
                <a:extLst>
                  <a:ext uri="{FF2B5EF4-FFF2-40B4-BE49-F238E27FC236}">
                    <a16:creationId xmlns:a16="http://schemas.microsoft.com/office/drawing/2014/main" id="{B733641C-3515-4653-8F15-3F12536FF722}"/>
                  </a:ext>
                </a:extLst>
              </p:cNvPr>
              <p:cNvSpPr/>
              <p:nvPr/>
            </p:nvSpPr>
            <p:spPr>
              <a:xfrm>
                <a:off x="589280" y="2122169"/>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1"/>
                    </a:lnTo>
                    <a:lnTo>
                      <a:pt x="16322" y="1426"/>
                    </a:lnTo>
                    <a:lnTo>
                      <a:pt x="18497" y="3082"/>
                    </a:lnTo>
                    <a:lnTo>
                      <a:pt x="20161" y="5252"/>
                    </a:lnTo>
                    <a:lnTo>
                      <a:pt x="21225" y="7853"/>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53"/>
                    </a:lnTo>
                    <a:lnTo>
                      <a:pt x="1439" y="5252"/>
                    </a:lnTo>
                    <a:lnTo>
                      <a:pt x="3103" y="3082"/>
                    </a:lnTo>
                    <a:lnTo>
                      <a:pt x="5278" y="1426"/>
                    </a:lnTo>
                    <a:lnTo>
                      <a:pt x="7873" y="371"/>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object 39">
                <a:extLst>
                  <a:ext uri="{FF2B5EF4-FFF2-40B4-BE49-F238E27FC236}">
                    <a16:creationId xmlns:a16="http://schemas.microsoft.com/office/drawing/2014/main" id="{28420D53-93F3-4530-8B39-50DAE93505AC}"/>
                  </a:ext>
                </a:extLst>
              </p:cNvPr>
              <p:cNvSpPr/>
              <p:nvPr/>
            </p:nvSpPr>
            <p:spPr>
              <a:xfrm>
                <a:off x="562610" y="2096769"/>
                <a:ext cx="341632"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72" y="372"/>
                    </a:lnTo>
                    <a:lnTo>
                      <a:pt x="5294" y="1428"/>
                    </a:lnTo>
                    <a:lnTo>
                      <a:pt x="3122" y="3083"/>
                    </a:lnTo>
                    <a:lnTo>
                      <a:pt x="1451" y="5248"/>
                    </a:lnTo>
                    <a:lnTo>
                      <a:pt x="379" y="7836"/>
                    </a:lnTo>
                    <a:lnTo>
                      <a:pt x="0" y="10761"/>
                    </a:lnTo>
                    <a:lnTo>
                      <a:pt x="379" y="13718"/>
                    </a:lnTo>
                    <a:lnTo>
                      <a:pt x="1451" y="16329"/>
                    </a:lnTo>
                    <a:lnTo>
                      <a:pt x="3122" y="18507"/>
                    </a:lnTo>
                    <a:lnTo>
                      <a:pt x="5294" y="20169"/>
                    </a:lnTo>
                    <a:lnTo>
                      <a:pt x="7872" y="21228"/>
                    </a:lnTo>
                    <a:lnTo>
                      <a:pt x="10760" y="21600"/>
                    </a:lnTo>
                    <a:lnTo>
                      <a:pt x="13682" y="21228"/>
                    </a:lnTo>
                    <a:lnTo>
                      <a:pt x="16282" y="20169"/>
                    </a:lnTo>
                    <a:lnTo>
                      <a:pt x="18468" y="18507"/>
                    </a:lnTo>
                    <a:lnTo>
                      <a:pt x="20146" y="16329"/>
                    </a:lnTo>
                    <a:lnTo>
                      <a:pt x="21221" y="13718"/>
                    </a:lnTo>
                    <a:lnTo>
                      <a:pt x="21600" y="10761"/>
                    </a:lnTo>
                    <a:lnTo>
                      <a:pt x="21221" y="7836"/>
                    </a:lnTo>
                    <a:lnTo>
                      <a:pt x="20146" y="5248"/>
                    </a:lnTo>
                    <a:lnTo>
                      <a:pt x="18468" y="3083"/>
                    </a:lnTo>
                    <a:lnTo>
                      <a:pt x="16282" y="1428"/>
                    </a:lnTo>
                    <a:lnTo>
                      <a:pt x="13682" y="372"/>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 name="object 40">
                <a:extLst>
                  <a:ext uri="{FF2B5EF4-FFF2-40B4-BE49-F238E27FC236}">
                    <a16:creationId xmlns:a16="http://schemas.microsoft.com/office/drawing/2014/main" id="{C5AE119A-6A6A-473A-ADF8-AF932CEBD7D6}"/>
                  </a:ext>
                </a:extLst>
              </p:cNvPr>
              <p:cNvSpPr/>
              <p:nvPr/>
            </p:nvSpPr>
            <p:spPr>
              <a:xfrm>
                <a:off x="562610" y="2096769"/>
                <a:ext cx="341632"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2" y="1428"/>
                    </a:lnTo>
                    <a:lnTo>
                      <a:pt x="18468" y="3083"/>
                    </a:lnTo>
                    <a:lnTo>
                      <a:pt x="20146" y="5248"/>
                    </a:lnTo>
                    <a:lnTo>
                      <a:pt x="21221" y="7836"/>
                    </a:lnTo>
                    <a:lnTo>
                      <a:pt x="21600" y="10761"/>
                    </a:lnTo>
                    <a:lnTo>
                      <a:pt x="21221" y="13718"/>
                    </a:lnTo>
                    <a:lnTo>
                      <a:pt x="20146" y="16329"/>
                    </a:lnTo>
                    <a:lnTo>
                      <a:pt x="18468" y="18507"/>
                    </a:lnTo>
                    <a:lnTo>
                      <a:pt x="16282" y="20169"/>
                    </a:lnTo>
                    <a:lnTo>
                      <a:pt x="13682" y="21228"/>
                    </a:lnTo>
                    <a:lnTo>
                      <a:pt x="10760" y="21600"/>
                    </a:lnTo>
                    <a:lnTo>
                      <a:pt x="7872" y="21228"/>
                    </a:lnTo>
                    <a:lnTo>
                      <a:pt x="5294" y="20169"/>
                    </a:lnTo>
                    <a:lnTo>
                      <a:pt x="3122" y="18507"/>
                    </a:lnTo>
                    <a:lnTo>
                      <a:pt x="1451" y="16329"/>
                    </a:lnTo>
                    <a:lnTo>
                      <a:pt x="379" y="13718"/>
                    </a:lnTo>
                    <a:lnTo>
                      <a:pt x="0" y="10761"/>
                    </a:lnTo>
                    <a:lnTo>
                      <a:pt x="379" y="7836"/>
                    </a:lnTo>
                    <a:lnTo>
                      <a:pt x="1451" y="5248"/>
                    </a:lnTo>
                    <a:lnTo>
                      <a:pt x="3122" y="3083"/>
                    </a:lnTo>
                    <a:lnTo>
                      <a:pt x="5294" y="1428"/>
                    </a:lnTo>
                    <a:lnTo>
                      <a:pt x="7872" y="372"/>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 name="object 41">
                <a:extLst>
                  <a:ext uri="{FF2B5EF4-FFF2-40B4-BE49-F238E27FC236}">
                    <a16:creationId xmlns:a16="http://schemas.microsoft.com/office/drawing/2014/main" id="{A67515B7-331B-48E7-AF69-81D7BD8BBF85}"/>
                  </a:ext>
                </a:extLst>
              </p:cNvPr>
              <p:cNvSpPr/>
              <p:nvPr/>
            </p:nvSpPr>
            <p:spPr>
              <a:xfrm>
                <a:off x="2106930" y="11683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9" y="18489"/>
                    </a:lnTo>
                    <a:lnTo>
                      <a:pt x="20164" y="16313"/>
                    </a:lnTo>
                    <a:lnTo>
                      <a:pt x="21226" y="13720"/>
                    </a:lnTo>
                    <a:lnTo>
                      <a:pt x="21600" y="10800"/>
                    </a:lnTo>
                    <a:lnTo>
                      <a:pt x="21226" y="7880"/>
                    </a:lnTo>
                    <a:lnTo>
                      <a:pt x="20164" y="5287"/>
                    </a:lnTo>
                    <a:lnTo>
                      <a:pt x="18499" y="3111"/>
                    </a:lnTo>
                    <a:lnTo>
                      <a:pt x="16318" y="1443"/>
                    </a:lnTo>
                    <a:lnTo>
                      <a:pt x="13710"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8" name="object 42">
                <a:extLst>
                  <a:ext uri="{FF2B5EF4-FFF2-40B4-BE49-F238E27FC236}">
                    <a16:creationId xmlns:a16="http://schemas.microsoft.com/office/drawing/2014/main" id="{44B6653F-8514-4147-9460-E38E717CD5CA}"/>
                  </a:ext>
                </a:extLst>
              </p:cNvPr>
              <p:cNvSpPr/>
              <p:nvPr/>
            </p:nvSpPr>
            <p:spPr>
              <a:xfrm>
                <a:off x="2106930" y="116839"/>
                <a:ext cx="341633"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6"/>
                    </a:lnTo>
                    <a:lnTo>
                      <a:pt x="16318" y="1443"/>
                    </a:lnTo>
                    <a:lnTo>
                      <a:pt x="18499" y="3111"/>
                    </a:lnTo>
                    <a:lnTo>
                      <a:pt x="20164" y="5287"/>
                    </a:lnTo>
                    <a:lnTo>
                      <a:pt x="21226" y="7880"/>
                    </a:lnTo>
                    <a:lnTo>
                      <a:pt x="21600" y="10800"/>
                    </a:lnTo>
                    <a:lnTo>
                      <a:pt x="21226" y="13720"/>
                    </a:lnTo>
                    <a:lnTo>
                      <a:pt x="20164" y="16313"/>
                    </a:lnTo>
                    <a:lnTo>
                      <a:pt x="18499"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9" name="object 45">
                <a:extLst>
                  <a:ext uri="{FF2B5EF4-FFF2-40B4-BE49-F238E27FC236}">
                    <a16:creationId xmlns:a16="http://schemas.microsoft.com/office/drawing/2014/main" id="{E88BEBC5-662D-4AEA-9D40-2764258893A5}"/>
                  </a:ext>
                </a:extLst>
              </p:cNvPr>
              <p:cNvSpPr/>
              <p:nvPr/>
            </p:nvSpPr>
            <p:spPr>
              <a:xfrm>
                <a:off x="589280" y="116839"/>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0" name="object 46">
                <a:extLst>
                  <a:ext uri="{FF2B5EF4-FFF2-40B4-BE49-F238E27FC236}">
                    <a16:creationId xmlns:a16="http://schemas.microsoft.com/office/drawing/2014/main" id="{37CD7E21-2EAF-4E86-8D23-E877C9E4773F}"/>
                  </a:ext>
                </a:extLst>
              </p:cNvPr>
              <p:cNvSpPr/>
              <p:nvPr/>
            </p:nvSpPr>
            <p:spPr>
              <a:xfrm>
                <a:off x="589280" y="116839"/>
                <a:ext cx="340361"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object 49">
                <a:extLst>
                  <a:ext uri="{FF2B5EF4-FFF2-40B4-BE49-F238E27FC236}">
                    <a16:creationId xmlns:a16="http://schemas.microsoft.com/office/drawing/2014/main" id="{8CA64420-CCFC-40EE-A209-5BFDC9CC40FF}"/>
                  </a:ext>
                </a:extLst>
              </p:cNvPr>
              <p:cNvSpPr/>
              <p:nvPr/>
            </p:nvSpPr>
            <p:spPr>
              <a:xfrm>
                <a:off x="1576071"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object 50">
                <a:extLst>
                  <a:ext uri="{FF2B5EF4-FFF2-40B4-BE49-F238E27FC236}">
                    <a16:creationId xmlns:a16="http://schemas.microsoft.com/office/drawing/2014/main" id="{AD1EAE54-03B8-487A-8B16-8A8A68C28FD3}"/>
                  </a:ext>
                </a:extLst>
              </p:cNvPr>
              <p:cNvSpPr/>
              <p:nvPr/>
            </p:nvSpPr>
            <p:spPr>
              <a:xfrm>
                <a:off x="1576071"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4" name="object 54">
              <a:extLst>
                <a:ext uri="{FF2B5EF4-FFF2-40B4-BE49-F238E27FC236}">
                  <a16:creationId xmlns:a16="http://schemas.microsoft.com/office/drawing/2014/main" id="{414609D9-BCB6-44FA-AC36-844124B76B92}"/>
                </a:ext>
              </a:extLst>
            </p:cNvPr>
            <p:cNvSpPr/>
            <p:nvPr/>
          </p:nvSpPr>
          <p:spPr>
            <a:xfrm>
              <a:off x="7565327" y="1304799"/>
              <a:ext cx="256226" cy="254307"/>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5" name="object 55">
              <a:extLst>
                <a:ext uri="{FF2B5EF4-FFF2-40B4-BE49-F238E27FC236}">
                  <a16:creationId xmlns:a16="http://schemas.microsoft.com/office/drawing/2014/main" id="{3A0AE920-CEF8-4078-8C4A-B54225B89B0F}"/>
                </a:ext>
              </a:extLst>
            </p:cNvPr>
            <p:cNvSpPr/>
            <p:nvPr/>
          </p:nvSpPr>
          <p:spPr>
            <a:xfrm>
              <a:off x="7565327" y="1304799"/>
              <a:ext cx="256226" cy="254307"/>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object 60">
              <a:extLst>
                <a:ext uri="{FF2B5EF4-FFF2-40B4-BE49-F238E27FC236}">
                  <a16:creationId xmlns:a16="http://schemas.microsoft.com/office/drawing/2014/main" id="{A46FA35F-B5C0-4D6E-B2E1-2AE0B8DFBECF}"/>
                </a:ext>
              </a:extLst>
            </p:cNvPr>
            <p:cNvSpPr txBox="1"/>
            <p:nvPr/>
          </p:nvSpPr>
          <p:spPr>
            <a:xfrm>
              <a:off x="6174344" y="1278384"/>
              <a:ext cx="151925" cy="1769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24764" defTabSz="342900" eaLnBrk="1" fontAlgn="auto" latinLnBrk="0" hangingPunct="0">
                <a:lnSpc>
                  <a:spcPct val="100000"/>
                </a:lnSpc>
                <a:spcBef>
                  <a:spcPts val="900"/>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0</a:t>
              </a:r>
            </a:p>
            <a:p>
              <a:pPr marL="0" marR="0" lvl="0" indent="24764" defTabSz="342900" eaLnBrk="1" fontAlgn="auto" latinLnBrk="0" hangingPunct="0">
                <a:lnSpc>
                  <a:spcPct val="100000"/>
                </a:lnSpc>
                <a:spcBef>
                  <a:spcPts val="82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1</a:t>
              </a:r>
            </a:p>
            <a:p>
              <a:pPr marL="0" marR="0" lvl="0" indent="24764" defTabSz="342900" eaLnBrk="1" fontAlgn="auto" latinLnBrk="0" hangingPunct="0">
                <a:lnSpc>
                  <a:spcPct val="100000"/>
                </a:lnSpc>
                <a:spcBef>
                  <a:spcPts val="97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2</a:t>
              </a:r>
            </a:p>
            <a:p>
              <a:pPr marL="0" marR="0" lvl="0" indent="25718" defTabSz="342900" eaLnBrk="1" fontAlgn="auto" latinLnBrk="0" hangingPunct="0">
                <a:lnSpc>
                  <a:spcPct val="100000"/>
                </a:lnSpc>
                <a:spcBef>
                  <a:spcPts val="112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3</a:t>
              </a:r>
            </a:p>
            <a:p>
              <a:pPr marL="0" marR="0" lvl="0" indent="9525" defTabSz="342900" eaLnBrk="1" fontAlgn="auto" latinLnBrk="0" hangingPunct="0">
                <a:lnSpc>
                  <a:spcPct val="100000"/>
                </a:lnSpc>
                <a:spcBef>
                  <a:spcPts val="97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4</a:t>
              </a:r>
            </a:p>
          </p:txBody>
        </p:sp>
        <p:grpSp>
          <p:nvGrpSpPr>
            <p:cNvPr id="117" name="object 62">
              <a:extLst>
                <a:ext uri="{FF2B5EF4-FFF2-40B4-BE49-F238E27FC236}">
                  <a16:creationId xmlns:a16="http://schemas.microsoft.com/office/drawing/2014/main" id="{E116E4DA-2504-480B-867F-DE3F1B68B8F6}"/>
                </a:ext>
              </a:extLst>
            </p:cNvPr>
            <p:cNvGrpSpPr/>
            <p:nvPr/>
          </p:nvGrpSpPr>
          <p:grpSpPr>
            <a:xfrm>
              <a:off x="7966950" y="1667956"/>
              <a:ext cx="256226" cy="262896"/>
              <a:chOff x="25400" y="25400"/>
              <a:chExt cx="341632" cy="350525"/>
            </a:xfrm>
          </p:grpSpPr>
          <p:sp>
            <p:nvSpPr>
              <p:cNvPr id="128" name="object 63">
                <a:extLst>
                  <a:ext uri="{FF2B5EF4-FFF2-40B4-BE49-F238E27FC236}">
                    <a16:creationId xmlns:a16="http://schemas.microsoft.com/office/drawing/2014/main" id="{EEF1598E-4CC9-4DAB-988B-CE3BD37236D3}"/>
                  </a:ext>
                </a:extLst>
              </p:cNvPr>
              <p:cNvSpPr/>
              <p:nvPr/>
            </p:nvSpPr>
            <p:spPr>
              <a:xfrm>
                <a:off x="25400"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3" y="20156"/>
                    </a:lnTo>
                    <a:lnTo>
                      <a:pt x="18468" y="18489"/>
                    </a:lnTo>
                    <a:lnTo>
                      <a:pt x="20146" y="16313"/>
                    </a:lnTo>
                    <a:lnTo>
                      <a:pt x="21221" y="13720"/>
                    </a:lnTo>
                    <a:lnTo>
                      <a:pt x="21600" y="10800"/>
                    </a:lnTo>
                    <a:lnTo>
                      <a:pt x="21221" y="7880"/>
                    </a:lnTo>
                    <a:lnTo>
                      <a:pt x="20146" y="5287"/>
                    </a:lnTo>
                    <a:lnTo>
                      <a:pt x="18468" y="3111"/>
                    </a:lnTo>
                    <a:lnTo>
                      <a:pt x="16283"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9" name="object 64">
                <a:extLst>
                  <a:ext uri="{FF2B5EF4-FFF2-40B4-BE49-F238E27FC236}">
                    <a16:creationId xmlns:a16="http://schemas.microsoft.com/office/drawing/2014/main" id="{AF2712E7-3E08-4BEC-AC3A-59259814A91D}"/>
                  </a:ext>
                </a:extLst>
              </p:cNvPr>
              <p:cNvSpPr/>
              <p:nvPr/>
            </p:nvSpPr>
            <p:spPr>
              <a:xfrm>
                <a:off x="25400"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3" y="1443"/>
                    </a:lnTo>
                    <a:lnTo>
                      <a:pt x="18468" y="3111"/>
                    </a:lnTo>
                    <a:lnTo>
                      <a:pt x="20146" y="5287"/>
                    </a:lnTo>
                    <a:lnTo>
                      <a:pt x="21221" y="7880"/>
                    </a:lnTo>
                    <a:lnTo>
                      <a:pt x="21600" y="10800"/>
                    </a:lnTo>
                    <a:lnTo>
                      <a:pt x="21221" y="13720"/>
                    </a:lnTo>
                    <a:lnTo>
                      <a:pt x="20146" y="16313"/>
                    </a:lnTo>
                    <a:lnTo>
                      <a:pt x="18468" y="18489"/>
                    </a:lnTo>
                    <a:lnTo>
                      <a:pt x="16283"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8" name="object 67">
              <a:extLst>
                <a:ext uri="{FF2B5EF4-FFF2-40B4-BE49-F238E27FC236}">
                  <a16:creationId xmlns:a16="http://schemas.microsoft.com/office/drawing/2014/main" id="{228918A1-564A-49C0-BA88-7D94349FC36C}"/>
                </a:ext>
              </a:extLst>
            </p:cNvPr>
            <p:cNvGrpSpPr/>
            <p:nvPr/>
          </p:nvGrpSpPr>
          <p:grpSpPr>
            <a:xfrm>
              <a:off x="7193517" y="1677481"/>
              <a:ext cx="256226" cy="262896"/>
              <a:chOff x="25399" y="25400"/>
              <a:chExt cx="341632" cy="350525"/>
            </a:xfrm>
          </p:grpSpPr>
          <p:sp>
            <p:nvSpPr>
              <p:cNvPr id="126" name="object 68">
                <a:extLst>
                  <a:ext uri="{FF2B5EF4-FFF2-40B4-BE49-F238E27FC236}">
                    <a16:creationId xmlns:a16="http://schemas.microsoft.com/office/drawing/2014/main" id="{D81F46C5-2F05-45BD-AAE7-7A511AB9C184}"/>
                  </a:ext>
                </a:extLst>
              </p:cNvPr>
              <p:cNvSpPr/>
              <p:nvPr/>
            </p:nvSpPr>
            <p:spPr>
              <a:xfrm>
                <a:off x="25399"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9" y="18489"/>
                    </a:lnTo>
                    <a:lnTo>
                      <a:pt x="20164" y="16313"/>
                    </a:lnTo>
                    <a:lnTo>
                      <a:pt x="21226" y="13720"/>
                    </a:lnTo>
                    <a:lnTo>
                      <a:pt x="21600" y="10800"/>
                    </a:lnTo>
                    <a:lnTo>
                      <a:pt x="21226" y="7880"/>
                    </a:lnTo>
                    <a:lnTo>
                      <a:pt x="20164" y="5287"/>
                    </a:lnTo>
                    <a:lnTo>
                      <a:pt x="18499" y="3111"/>
                    </a:lnTo>
                    <a:lnTo>
                      <a:pt x="16318" y="1443"/>
                    </a:lnTo>
                    <a:lnTo>
                      <a:pt x="13710"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object 69">
                <a:extLst>
                  <a:ext uri="{FF2B5EF4-FFF2-40B4-BE49-F238E27FC236}">
                    <a16:creationId xmlns:a16="http://schemas.microsoft.com/office/drawing/2014/main" id="{AF06F2A3-4BCA-426D-8C0F-F5119B2E7FA1}"/>
                  </a:ext>
                </a:extLst>
              </p:cNvPr>
              <p:cNvSpPr/>
              <p:nvPr/>
            </p:nvSpPr>
            <p:spPr>
              <a:xfrm>
                <a:off x="25399"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6"/>
                    </a:lnTo>
                    <a:lnTo>
                      <a:pt x="16318" y="1443"/>
                    </a:lnTo>
                    <a:lnTo>
                      <a:pt x="18499" y="3111"/>
                    </a:lnTo>
                    <a:lnTo>
                      <a:pt x="20164" y="5287"/>
                    </a:lnTo>
                    <a:lnTo>
                      <a:pt x="21226" y="7880"/>
                    </a:lnTo>
                    <a:lnTo>
                      <a:pt x="21600" y="10800"/>
                    </a:lnTo>
                    <a:lnTo>
                      <a:pt x="21226" y="13720"/>
                    </a:lnTo>
                    <a:lnTo>
                      <a:pt x="20164" y="16313"/>
                    </a:lnTo>
                    <a:lnTo>
                      <a:pt x="18499"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19" name="object 58">
              <a:extLst>
                <a:ext uri="{FF2B5EF4-FFF2-40B4-BE49-F238E27FC236}">
                  <a16:creationId xmlns:a16="http://schemas.microsoft.com/office/drawing/2014/main" id="{EC0441F0-BEC5-4ACC-8620-218738684CC4}"/>
                </a:ext>
              </a:extLst>
            </p:cNvPr>
            <p:cNvSpPr txBox="1"/>
            <p:nvPr/>
          </p:nvSpPr>
          <p:spPr>
            <a:xfrm>
              <a:off x="6482206" y="3133994"/>
              <a:ext cx="1636873"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defTabSz="457200">
                <a:spcBef>
                  <a:spcPts val="100"/>
                </a:spcBef>
                <a:tabLst>
                  <a:tab pos="520700" algn="l"/>
                  <a:tab pos="1016000" algn="l"/>
                  <a:tab pos="1511300" algn="l"/>
                  <a:tab pos="2006600" algn="l"/>
                </a:tabLst>
                <a:defRPr sz="2200">
                  <a:latin typeface="Liberation Sans"/>
                  <a:ea typeface="Liberation Sans"/>
                  <a:cs typeface="Liberation Sans"/>
                  <a:sym typeface="Liberation Sans"/>
                </a:defRPr>
              </a:lvl1pPr>
            </a:lstStyle>
            <a:p>
              <a:pPr marL="0" marR="0" lvl="0" indent="12700" defTabSz="457200" eaLnBrk="1" fontAlgn="auto" latinLnBrk="0" hangingPunct="0">
                <a:lnSpc>
                  <a:spcPct val="100000"/>
                </a:lnSpc>
                <a:spcBef>
                  <a:spcPts val="100"/>
                </a:spcBef>
                <a:spcAft>
                  <a:spcPts val="0"/>
                </a:spcAft>
                <a:buClrTx/>
                <a:buSzTx/>
                <a:buFontTx/>
                <a:buNone/>
                <a:tabLst>
                  <a:tab pos="520700" algn="l"/>
                  <a:tab pos="1016000" algn="l"/>
                  <a:tab pos="1511300" algn="l"/>
                  <a:tab pos="2006600" algn="l"/>
                </a:tabLst>
                <a:defRPr/>
              </a:pP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0</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1	</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2	</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3	4</a:t>
              </a:r>
            </a:p>
          </p:txBody>
        </p:sp>
        <p:sp>
          <p:nvSpPr>
            <p:cNvPr id="120" name="矩形 119">
              <a:extLst>
                <a:ext uri="{FF2B5EF4-FFF2-40B4-BE49-F238E27FC236}">
                  <a16:creationId xmlns:a16="http://schemas.microsoft.com/office/drawing/2014/main" id="{B75B2496-71A1-4A2F-A284-295432D88898}"/>
                </a:ext>
              </a:extLst>
            </p:cNvPr>
            <p:cNvSpPr/>
            <p:nvPr/>
          </p:nvSpPr>
          <p:spPr>
            <a:xfrm>
              <a:off x="6747747" y="1228494"/>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121" name="矩形 120">
              <a:extLst>
                <a:ext uri="{FF2B5EF4-FFF2-40B4-BE49-F238E27FC236}">
                  <a16:creationId xmlns:a16="http://schemas.microsoft.com/office/drawing/2014/main" id="{A372471A-71F8-4812-BD2D-400097E43879}"/>
                </a:ext>
              </a:extLst>
            </p:cNvPr>
            <p:cNvSpPr/>
            <p:nvPr/>
          </p:nvSpPr>
          <p:spPr>
            <a:xfrm>
              <a:off x="7120396" y="1605685"/>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122" name="矩形 121">
              <a:extLst>
                <a:ext uri="{FF2B5EF4-FFF2-40B4-BE49-F238E27FC236}">
                  <a16:creationId xmlns:a16="http://schemas.microsoft.com/office/drawing/2014/main" id="{68C2A50D-45D7-4A24-864C-04AABE94894B}"/>
                </a:ext>
              </a:extLst>
            </p:cNvPr>
            <p:cNvSpPr/>
            <p:nvPr/>
          </p:nvSpPr>
          <p:spPr>
            <a:xfrm>
              <a:off x="7503081" y="1229540"/>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123" name="矩形 122">
              <a:extLst>
                <a:ext uri="{FF2B5EF4-FFF2-40B4-BE49-F238E27FC236}">
                  <a16:creationId xmlns:a16="http://schemas.microsoft.com/office/drawing/2014/main" id="{4F38DCE5-155F-422E-A655-B10DCC874A5F}"/>
                </a:ext>
              </a:extLst>
            </p:cNvPr>
            <p:cNvSpPr/>
            <p:nvPr/>
          </p:nvSpPr>
          <p:spPr>
            <a:xfrm>
              <a:off x="7879343" y="1228031"/>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124" name="object 19">
              <a:extLst>
                <a:ext uri="{FF2B5EF4-FFF2-40B4-BE49-F238E27FC236}">
                  <a16:creationId xmlns:a16="http://schemas.microsoft.com/office/drawing/2014/main" id="{A476ED71-643C-46AB-9537-D43D92585A1E}"/>
                </a:ext>
              </a:extLst>
            </p:cNvPr>
            <p:cNvSpPr/>
            <p:nvPr/>
          </p:nvSpPr>
          <p:spPr>
            <a:xfrm>
              <a:off x="7553562" y="2059281"/>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 name="object 19">
              <a:extLst>
                <a:ext uri="{FF2B5EF4-FFF2-40B4-BE49-F238E27FC236}">
                  <a16:creationId xmlns:a16="http://schemas.microsoft.com/office/drawing/2014/main" id="{6D93F205-71BD-4493-8A98-B02CF283637F}"/>
                </a:ext>
              </a:extLst>
            </p:cNvPr>
            <p:cNvSpPr/>
            <p:nvPr/>
          </p:nvSpPr>
          <p:spPr>
            <a:xfrm>
              <a:off x="7955518" y="1676601"/>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cxnSp>
        <p:nvCxnSpPr>
          <p:cNvPr id="179" name="直接箭头连接符 178">
            <a:extLst>
              <a:ext uri="{FF2B5EF4-FFF2-40B4-BE49-F238E27FC236}">
                <a16:creationId xmlns:a16="http://schemas.microsoft.com/office/drawing/2014/main" id="{822293B7-9AD7-4EDA-B817-92D127A535C8}"/>
              </a:ext>
            </a:extLst>
          </p:cNvPr>
          <p:cNvCxnSpPr>
            <a:cxnSpLocks/>
            <a:stCxn id="109" idx="3"/>
            <a:endCxn id="120" idx="1"/>
          </p:cNvCxnSpPr>
          <p:nvPr/>
        </p:nvCxnSpPr>
        <p:spPr>
          <a:xfrm flipV="1">
            <a:off x="4432107" y="1280319"/>
            <a:ext cx="2318388" cy="1324002"/>
          </a:xfrm>
          <a:prstGeom prst="straightConnector1">
            <a:avLst/>
          </a:prstGeom>
          <a:noFill/>
          <a:ln w="25400" cap="flat">
            <a:solidFill>
              <a:srgbClr val="7030A0"/>
            </a:solidFill>
            <a:prstDash val="solid"/>
            <a:round/>
            <a:tailEnd type="triangle"/>
          </a:ln>
          <a:effectLst/>
          <a:sp3d/>
        </p:spPr>
      </p:cxnSp>
      <p:sp>
        <p:nvSpPr>
          <p:cNvPr id="180" name="object 7">
            <a:extLst>
              <a:ext uri="{FF2B5EF4-FFF2-40B4-BE49-F238E27FC236}">
                <a16:creationId xmlns:a16="http://schemas.microsoft.com/office/drawing/2014/main" id="{A7C765A5-C41D-43F0-931A-F6306F7632FD}"/>
              </a:ext>
            </a:extLst>
          </p:cNvPr>
          <p:cNvSpPr/>
          <p:nvPr/>
        </p:nvSpPr>
        <p:spPr>
          <a:xfrm>
            <a:off x="6800734" y="1152910"/>
            <a:ext cx="256224" cy="26289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81" name="object 15">
            <a:extLst>
              <a:ext uri="{FF2B5EF4-FFF2-40B4-BE49-F238E27FC236}">
                <a16:creationId xmlns:a16="http://schemas.microsoft.com/office/drawing/2014/main" id="{5107106A-ED8D-4159-973F-84D9C68BCC3F}"/>
              </a:ext>
            </a:extLst>
          </p:cNvPr>
          <p:cNvSpPr/>
          <p:nvPr/>
        </p:nvSpPr>
        <p:spPr>
          <a:xfrm>
            <a:off x="7183881" y="1541782"/>
            <a:ext cx="256224" cy="26289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1"/>
                </a:lnTo>
                <a:lnTo>
                  <a:pt x="5282" y="1426"/>
                </a:lnTo>
                <a:lnTo>
                  <a:pt x="3101" y="3082"/>
                </a:lnTo>
                <a:lnTo>
                  <a:pt x="1436" y="5252"/>
                </a:lnTo>
                <a:lnTo>
                  <a:pt x="374" y="7853"/>
                </a:lnTo>
                <a:lnTo>
                  <a:pt x="0" y="10800"/>
                </a:lnTo>
                <a:lnTo>
                  <a:pt x="374" y="13720"/>
                </a:lnTo>
                <a:lnTo>
                  <a:pt x="1436" y="16313"/>
                </a:lnTo>
                <a:lnTo>
                  <a:pt x="3101" y="18489"/>
                </a:lnTo>
                <a:lnTo>
                  <a:pt x="5282" y="20156"/>
                </a:lnTo>
                <a:lnTo>
                  <a:pt x="7890" y="21224"/>
                </a:lnTo>
                <a:lnTo>
                  <a:pt x="10840" y="21600"/>
                </a:lnTo>
                <a:lnTo>
                  <a:pt x="13756" y="21224"/>
                </a:lnTo>
                <a:lnTo>
                  <a:pt x="16342" y="20156"/>
                </a:lnTo>
                <a:lnTo>
                  <a:pt x="18508" y="18489"/>
                </a:lnTo>
                <a:lnTo>
                  <a:pt x="20167" y="16313"/>
                </a:lnTo>
                <a:lnTo>
                  <a:pt x="21227" y="13720"/>
                </a:lnTo>
                <a:lnTo>
                  <a:pt x="21600" y="10800"/>
                </a:lnTo>
                <a:lnTo>
                  <a:pt x="21227" y="7853"/>
                </a:lnTo>
                <a:lnTo>
                  <a:pt x="20167" y="5252"/>
                </a:lnTo>
                <a:lnTo>
                  <a:pt x="18509" y="3082"/>
                </a:lnTo>
                <a:lnTo>
                  <a:pt x="16342" y="1426"/>
                </a:lnTo>
                <a:lnTo>
                  <a:pt x="13756" y="371"/>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82" name="object 19">
            <a:extLst>
              <a:ext uri="{FF2B5EF4-FFF2-40B4-BE49-F238E27FC236}">
                <a16:creationId xmlns:a16="http://schemas.microsoft.com/office/drawing/2014/main" id="{1FB058CE-3E39-45F4-9711-71F6C9423C66}"/>
              </a:ext>
            </a:extLst>
          </p:cNvPr>
          <p:cNvSpPr/>
          <p:nvPr/>
        </p:nvSpPr>
        <p:spPr>
          <a:xfrm>
            <a:off x="7559720" y="1162117"/>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83" name="object 19">
            <a:extLst>
              <a:ext uri="{FF2B5EF4-FFF2-40B4-BE49-F238E27FC236}">
                <a16:creationId xmlns:a16="http://schemas.microsoft.com/office/drawing/2014/main" id="{F169D44A-E8D5-4D5D-A89B-AB224AAE8896}"/>
              </a:ext>
            </a:extLst>
          </p:cNvPr>
          <p:cNvSpPr/>
          <p:nvPr/>
        </p:nvSpPr>
        <p:spPr>
          <a:xfrm>
            <a:off x="7950568" y="1162117"/>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84" name="矩形 183">
            <a:extLst>
              <a:ext uri="{FF2B5EF4-FFF2-40B4-BE49-F238E27FC236}">
                <a16:creationId xmlns:a16="http://schemas.microsoft.com/office/drawing/2014/main" id="{71C580A1-89A4-4827-8BB8-3C6F52C01208}"/>
              </a:ext>
            </a:extLst>
          </p:cNvPr>
          <p:cNvSpPr/>
          <p:nvPr/>
        </p:nvSpPr>
        <p:spPr>
          <a:xfrm>
            <a:off x="7709575" y="4620136"/>
            <a:ext cx="229452" cy="231856"/>
          </a:xfrm>
          <a:prstGeom prst="rect">
            <a:avLst/>
          </a:prstGeom>
          <a:noFill/>
          <a:ln w="2540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85" name="矩形 184">
            <a:extLst>
              <a:ext uri="{FF2B5EF4-FFF2-40B4-BE49-F238E27FC236}">
                <a16:creationId xmlns:a16="http://schemas.microsoft.com/office/drawing/2014/main" id="{94533154-37A6-4862-9DD6-71D7314E7407}"/>
              </a:ext>
            </a:extLst>
          </p:cNvPr>
          <p:cNvSpPr/>
          <p:nvPr/>
        </p:nvSpPr>
        <p:spPr>
          <a:xfrm>
            <a:off x="7946401" y="4620136"/>
            <a:ext cx="229451" cy="231856"/>
          </a:xfrm>
          <a:prstGeom prst="rect">
            <a:avLst/>
          </a:prstGeom>
          <a:noFill/>
          <a:ln w="2540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86" name="矩形 185">
            <a:extLst>
              <a:ext uri="{FF2B5EF4-FFF2-40B4-BE49-F238E27FC236}">
                <a16:creationId xmlns:a16="http://schemas.microsoft.com/office/drawing/2014/main" id="{F88F149C-B1CD-4444-89F1-CFA574013AAD}"/>
              </a:ext>
            </a:extLst>
          </p:cNvPr>
          <p:cNvSpPr/>
          <p:nvPr/>
        </p:nvSpPr>
        <p:spPr>
          <a:xfrm>
            <a:off x="8180440" y="4620136"/>
            <a:ext cx="216759" cy="231856"/>
          </a:xfrm>
          <a:prstGeom prst="rect">
            <a:avLst/>
          </a:prstGeom>
          <a:noFill/>
          <a:ln w="2540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87" name="矩形 186">
            <a:extLst>
              <a:ext uri="{FF2B5EF4-FFF2-40B4-BE49-F238E27FC236}">
                <a16:creationId xmlns:a16="http://schemas.microsoft.com/office/drawing/2014/main" id="{7C01618B-DD43-40B7-8E36-0FD9489515A9}"/>
              </a:ext>
            </a:extLst>
          </p:cNvPr>
          <p:cNvSpPr/>
          <p:nvPr/>
        </p:nvSpPr>
        <p:spPr>
          <a:xfrm>
            <a:off x="8397199" y="4620136"/>
            <a:ext cx="216759" cy="231856"/>
          </a:xfrm>
          <a:prstGeom prst="rect">
            <a:avLst/>
          </a:prstGeom>
          <a:noFill/>
          <a:ln w="2540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cxnSp>
        <p:nvCxnSpPr>
          <p:cNvPr id="188" name="直接箭头连接符 187">
            <a:extLst>
              <a:ext uri="{FF2B5EF4-FFF2-40B4-BE49-F238E27FC236}">
                <a16:creationId xmlns:a16="http://schemas.microsoft.com/office/drawing/2014/main" id="{BF2F6FCD-5002-4AFB-88C6-C2FBE565D7C3}"/>
              </a:ext>
            </a:extLst>
          </p:cNvPr>
          <p:cNvCxnSpPr>
            <a:cxnSpLocks/>
            <a:stCxn id="184" idx="1"/>
          </p:cNvCxnSpPr>
          <p:nvPr/>
        </p:nvCxnSpPr>
        <p:spPr>
          <a:xfrm flipH="1" flipV="1">
            <a:off x="4432107" y="2784321"/>
            <a:ext cx="3277468" cy="1951743"/>
          </a:xfrm>
          <a:prstGeom prst="straightConnector1">
            <a:avLst/>
          </a:prstGeom>
          <a:noFill/>
          <a:ln w="25400" cap="flat">
            <a:solidFill>
              <a:srgbClr val="7030A0"/>
            </a:solidFill>
            <a:prstDash val="solid"/>
            <a:round/>
            <a:tailEnd type="triangle"/>
          </a:ln>
          <a:effectLst/>
          <a:sp3d/>
        </p:spPr>
      </p:cxnSp>
      <p:sp>
        <p:nvSpPr>
          <p:cNvPr id="189" name="文本框 188">
            <a:extLst>
              <a:ext uri="{FF2B5EF4-FFF2-40B4-BE49-F238E27FC236}">
                <a16:creationId xmlns:a16="http://schemas.microsoft.com/office/drawing/2014/main" id="{994728CC-C6F4-4A59-B9E9-6C29268BD3E0}"/>
              </a:ext>
            </a:extLst>
          </p:cNvPr>
          <p:cNvSpPr txBox="1"/>
          <p:nvPr/>
        </p:nvSpPr>
        <p:spPr>
          <a:xfrm>
            <a:off x="338890" y="4412898"/>
            <a:ext cx="5249351" cy="646331"/>
          </a:xfrm>
          <a:prstGeom prst="rect">
            <a:avLst/>
          </a:prstGeom>
          <a:noFill/>
          <a:ln w="28575" cap="flat">
            <a:solidFill>
              <a:srgbClr val="7030A0"/>
            </a:solidFill>
            <a:miter lim="400000"/>
          </a:ln>
          <a:effectLst/>
          <a:sp3d/>
        </p:spPr>
        <p:txBody>
          <a:bodyPr wrap="square">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333333"/>
                </a:solidFill>
                <a:effectLst/>
                <a:uLnTx/>
                <a:uFillTx/>
                <a:latin typeface="Arial" panose="020B0604020202020204" pitchFamily="34" charset="0"/>
                <a:cs typeface="Helvetica"/>
                <a:sym typeface="Helvetica"/>
              </a:rPr>
              <a:t>We use the storage order of </a:t>
            </a:r>
            <a:r>
              <a:rPr kumimoji="0" lang="en-US" altLang="zh-CN" sz="1800" b="0" i="0" u="none" strike="noStrike" kern="0" cap="none" spc="0" normalizeH="0" baseline="0" noProof="0" dirty="0" err="1">
                <a:ln>
                  <a:noFill/>
                </a:ln>
                <a:solidFill>
                  <a:srgbClr val="333333"/>
                </a:solidFill>
                <a:effectLst/>
                <a:uLnTx/>
                <a:uFillTx/>
                <a:latin typeface="Arial" panose="020B0604020202020204" pitchFamily="34" charset="0"/>
                <a:cs typeface="Helvetica"/>
                <a:sym typeface="Helvetica"/>
              </a:rPr>
              <a:t>indexU</a:t>
            </a:r>
            <a:r>
              <a:rPr kumimoji="0" lang="en-US" altLang="zh-CN" sz="1800" b="0" i="0" u="none" strike="noStrike" kern="0" cap="none" spc="0" normalizeH="0" baseline="0" noProof="0" dirty="0">
                <a:ln>
                  <a:noFill/>
                </a:ln>
                <a:solidFill>
                  <a:srgbClr val="333333"/>
                </a:solidFill>
                <a:effectLst/>
                <a:uLnTx/>
                <a:uFillTx/>
                <a:latin typeface="Arial" panose="020B0604020202020204" pitchFamily="34" charset="0"/>
                <a:cs typeface="Helvetica"/>
                <a:sym typeface="Helvetica"/>
              </a:rPr>
              <a:t> to determine the decomposition object of each thread block.</a:t>
            </a:r>
          </a:p>
        </p:txBody>
      </p:sp>
      <p:sp>
        <p:nvSpPr>
          <p:cNvPr id="190" name="文本框 189">
            <a:extLst>
              <a:ext uri="{FF2B5EF4-FFF2-40B4-BE49-F238E27FC236}">
                <a16:creationId xmlns:a16="http://schemas.microsoft.com/office/drawing/2014/main" id="{622B9A64-929A-46B2-9DF3-3645AF12378A}"/>
              </a:ext>
            </a:extLst>
          </p:cNvPr>
          <p:cNvSpPr txBox="1"/>
          <p:nvPr/>
        </p:nvSpPr>
        <p:spPr>
          <a:xfrm>
            <a:off x="338889" y="5249218"/>
            <a:ext cx="5249351" cy="646331"/>
          </a:xfrm>
          <a:prstGeom prst="rect">
            <a:avLst/>
          </a:prstGeom>
          <a:noFill/>
          <a:ln w="28575" cap="flat">
            <a:solidFill>
              <a:srgbClr val="7030A0"/>
            </a:solidFill>
            <a:miter lim="400000"/>
          </a:ln>
          <a:effectLst/>
          <a:sp3d/>
        </p:spPr>
        <p:txBody>
          <a:bodyPr wrap="square">
            <a:spAutoFit/>
          </a:bodyPr>
          <a:lstStyle/>
          <a:p>
            <a:pPr marL="0" marR="0" lvl="0" indent="0" defTabSz="914400" eaLnBrk="1" fontAlgn="auto" latinLnBrk="0" hangingPunct="0">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333333"/>
                </a:solidFill>
                <a:effectLst/>
                <a:uLnTx/>
                <a:uFillTx/>
                <a:latin typeface="Arial" panose="020B0604020202020204" pitchFamily="34" charset="0"/>
                <a:cs typeface="Helvetica"/>
                <a:sym typeface="Helvetica"/>
              </a:rPr>
              <a:t>Each unfinished thread block should have an object.</a:t>
            </a:r>
          </a:p>
        </p:txBody>
      </p:sp>
      <p:sp>
        <p:nvSpPr>
          <p:cNvPr id="191" name="文本框 190">
            <a:extLst>
              <a:ext uri="{FF2B5EF4-FFF2-40B4-BE49-F238E27FC236}">
                <a16:creationId xmlns:a16="http://schemas.microsoft.com/office/drawing/2014/main" id="{1F50C883-80F0-44A8-96FC-2AF9830BBFA0}"/>
              </a:ext>
            </a:extLst>
          </p:cNvPr>
          <p:cNvSpPr txBox="1"/>
          <p:nvPr/>
        </p:nvSpPr>
        <p:spPr>
          <a:xfrm>
            <a:off x="1783804" y="6035019"/>
            <a:ext cx="1840528" cy="369332"/>
          </a:xfrm>
          <a:prstGeom prst="rect">
            <a:avLst/>
          </a:prstGeom>
          <a:noFill/>
          <a:ln w="28575" cap="flat">
            <a:solidFill>
              <a:srgbClr val="7030A0"/>
            </a:solidFill>
            <a:miter lim="400000"/>
          </a:ln>
          <a:effectLst/>
          <a:sp3d/>
        </p:spPr>
        <p:txBody>
          <a:bodyPr wrap="square">
            <a:sp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333333"/>
                </a:solidFill>
                <a:effectLst/>
                <a:uLnTx/>
                <a:uFillTx/>
                <a:latin typeface="Arial" panose="020B0604020202020204" pitchFamily="34" charset="0"/>
                <a:cs typeface="Helvetica"/>
                <a:sym typeface="Helvetica"/>
              </a:rPr>
              <a:t>Four objects.</a:t>
            </a:r>
          </a:p>
        </p:txBody>
      </p:sp>
      <p:sp>
        <p:nvSpPr>
          <p:cNvPr id="192" name="标题 1">
            <a:extLst>
              <a:ext uri="{FF2B5EF4-FFF2-40B4-BE49-F238E27FC236}">
                <a16:creationId xmlns:a16="http://schemas.microsoft.com/office/drawing/2014/main" id="{89AD70F4-DFF3-B549-8447-6CE7B5631A01}"/>
              </a:ext>
            </a:extLst>
          </p:cNvPr>
          <p:cNvSpPr>
            <a:spLocks noGrp="1"/>
          </p:cNvSpPr>
          <p:nvPr>
            <p:ph type="title"/>
          </p:nvPr>
        </p:nvSpPr>
        <p:spPr>
          <a:xfrm>
            <a:off x="107504" y="44624"/>
            <a:ext cx="8831767" cy="593711"/>
          </a:xfrm>
        </p:spPr>
        <p:txBody>
          <a:bodyPr/>
          <a:lstStyle/>
          <a:p>
            <a:r>
              <a:rPr lang="en" altLang="zh-CN" sz="2000" b="1" dirty="0"/>
              <a:t>SFLU: Synchronization-Free Sparse LU Factorization on GPUs</a:t>
            </a:r>
            <a:r>
              <a:rPr lang="en-US" altLang="zh-CN" sz="2000" b="1" dirty="0"/>
              <a:t> (DAC21)</a:t>
            </a:r>
            <a:endParaRPr lang="zh-CN" altLang="en-US" sz="2000" b="1" dirty="0"/>
          </a:p>
        </p:txBody>
      </p:sp>
    </p:spTree>
    <p:extLst>
      <p:ext uri="{BB962C8B-B14F-4D97-AF65-F5344CB8AC3E}">
        <p14:creationId xmlns:p14="http://schemas.microsoft.com/office/powerpoint/2010/main" val="185457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object 83">
            <a:extLst>
              <a:ext uri="{FF2B5EF4-FFF2-40B4-BE49-F238E27FC236}">
                <a16:creationId xmlns:a16="http://schemas.microsoft.com/office/drawing/2014/main" id="{3C051809-9C50-4DB8-A775-789D681995DB}"/>
              </a:ext>
            </a:extLst>
          </p:cNvPr>
          <p:cNvSpPr txBox="1"/>
          <p:nvPr/>
        </p:nvSpPr>
        <p:spPr>
          <a:xfrm>
            <a:off x="6236335" y="3464526"/>
            <a:ext cx="3040196"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9525" defTabSz="342900" fontAlgn="auto" hangingPunct="0">
              <a:spcBef>
                <a:spcPts val="75"/>
              </a:spcBef>
              <a:spcAft>
                <a:spcPts val="0"/>
              </a:spcAft>
              <a:tabLst>
                <a:tab pos="1228725" algn="l"/>
              </a:tabLst>
              <a:defRPr sz="2200" b="1">
                <a:solidFill>
                  <a:srgbClr val="FF0000"/>
                </a:solidFill>
                <a:latin typeface="Liberation Sans"/>
                <a:ea typeface="Liberation Sans"/>
                <a:cs typeface="Liberation Sans"/>
                <a:sym typeface="Liberation Sans"/>
              </a:defRPr>
            </a:pPr>
            <a:r>
              <a:rPr lang="en-US" sz="1650" b="1" kern="0" dirty="0">
                <a:solidFill>
                  <a:srgbClr val="FF0000"/>
                </a:solidFill>
                <a:latin typeface="Arial" panose="020B0604020202020204" pitchFamily="34" charset="0"/>
                <a:ea typeface="Liberation Sans"/>
                <a:cs typeface="Arial" panose="020B0604020202020204" pitchFamily="34" charset="0"/>
                <a:sym typeface="Liberation Sans"/>
              </a:rPr>
              <a:t>Three</a:t>
            </a:r>
            <a:r>
              <a:rPr sz="1650" b="1" kern="0" dirty="0">
                <a:solidFill>
                  <a:srgbClr val="FF0000"/>
                </a:solidFill>
                <a:latin typeface="Arial" panose="020B0604020202020204" pitchFamily="34" charset="0"/>
                <a:ea typeface="Liberation Sans"/>
                <a:cs typeface="Arial" panose="020B0604020202020204" pitchFamily="34" charset="0"/>
                <a:sym typeface="Liberation Sans"/>
              </a:rPr>
              <a:t> warp</a:t>
            </a:r>
            <a:r>
              <a:rPr sz="1650" b="1" kern="0" spc="-3" dirty="0">
                <a:solidFill>
                  <a:srgbClr val="FF0000"/>
                </a:solidFill>
                <a:latin typeface="Arial" panose="020B0604020202020204" pitchFamily="34" charset="0"/>
                <a:ea typeface="Liberation Sans"/>
                <a:cs typeface="Arial" panose="020B0604020202020204" pitchFamily="34" charset="0"/>
                <a:sym typeface="Liberation Sans"/>
              </a:rPr>
              <a:t>s</a:t>
            </a:r>
            <a:r>
              <a:rPr lang="en-US" sz="1650" b="1" kern="0" spc="3" dirty="0">
                <a:solidFill>
                  <a:srgbClr val="FF0000"/>
                </a:solidFill>
                <a:latin typeface="Arial" panose="020B0604020202020204" pitchFamily="34" charset="0"/>
                <a:ea typeface="Liberation Sans"/>
                <a:cs typeface="Arial" panose="020B0604020202020204" pitchFamily="34" charset="0"/>
                <a:sym typeface="Liberation Sans"/>
              </a:rPr>
              <a:t> </a:t>
            </a:r>
            <a:r>
              <a:rPr sz="1650" b="1" kern="0" spc="-3" dirty="0">
                <a:solidFill>
                  <a:srgbClr val="FF0000"/>
                </a:solidFill>
                <a:latin typeface="Arial" panose="020B0604020202020204" pitchFamily="34" charset="0"/>
                <a:ea typeface="Liberation Sans"/>
                <a:cs typeface="Arial" panose="020B0604020202020204" pitchFamily="34" charset="0"/>
                <a:sym typeface="Liberation Sans"/>
              </a:rPr>
              <a:t>are</a:t>
            </a:r>
            <a:r>
              <a:rPr lang="en-US" sz="1650" b="1" kern="0" spc="-3" dirty="0">
                <a:solidFill>
                  <a:srgbClr val="FF0000"/>
                </a:solidFill>
                <a:latin typeface="Arial" panose="020B0604020202020204" pitchFamily="34" charset="0"/>
                <a:ea typeface="Liberation Sans"/>
                <a:cs typeface="Arial" panose="020B0604020202020204" pitchFamily="34" charset="0"/>
                <a:sym typeface="Liberation Sans"/>
              </a:rPr>
              <a:t> </a:t>
            </a:r>
            <a:r>
              <a:rPr sz="1650" b="1" kern="0" spc="-3" dirty="0">
                <a:solidFill>
                  <a:srgbClr val="FF0000"/>
                </a:solidFill>
                <a:latin typeface="Arial" panose="020B0604020202020204" pitchFamily="34" charset="0"/>
                <a:ea typeface="Liberation Sans"/>
                <a:cs typeface="Arial" panose="020B0604020202020204" pitchFamily="34" charset="0"/>
                <a:sym typeface="Liberation Sans"/>
              </a:rPr>
              <a:t>working</a:t>
            </a:r>
          </a:p>
        </p:txBody>
      </p:sp>
      <p:grpSp>
        <p:nvGrpSpPr>
          <p:cNvPr id="110" name="组合 109">
            <a:extLst>
              <a:ext uri="{FF2B5EF4-FFF2-40B4-BE49-F238E27FC236}">
                <a16:creationId xmlns:a16="http://schemas.microsoft.com/office/drawing/2014/main" id="{51732563-9041-410D-9591-F99B1CED91AB}"/>
              </a:ext>
            </a:extLst>
          </p:cNvPr>
          <p:cNvGrpSpPr/>
          <p:nvPr/>
        </p:nvGrpSpPr>
        <p:grpSpPr>
          <a:xfrm>
            <a:off x="4891293" y="904475"/>
            <a:ext cx="1228727" cy="633507"/>
            <a:chOff x="3303862" y="1676401"/>
            <a:chExt cx="1228727" cy="633507"/>
          </a:xfrm>
        </p:grpSpPr>
        <p:grpSp>
          <p:nvGrpSpPr>
            <p:cNvPr id="112" name="object 84">
              <a:extLst>
                <a:ext uri="{FF2B5EF4-FFF2-40B4-BE49-F238E27FC236}">
                  <a16:creationId xmlns:a16="http://schemas.microsoft.com/office/drawing/2014/main" id="{1EE53955-BA20-4A5C-A9D2-1576295788DF}"/>
                </a:ext>
              </a:extLst>
            </p:cNvPr>
            <p:cNvGrpSpPr/>
            <p:nvPr/>
          </p:nvGrpSpPr>
          <p:grpSpPr>
            <a:xfrm>
              <a:off x="3339104" y="1716403"/>
              <a:ext cx="175263" cy="116207"/>
              <a:chOff x="0" y="-1"/>
              <a:chExt cx="233682" cy="154941"/>
            </a:xfrm>
          </p:grpSpPr>
          <p:sp>
            <p:nvSpPr>
              <p:cNvPr id="118" name="object 85">
                <a:extLst>
                  <a:ext uri="{FF2B5EF4-FFF2-40B4-BE49-F238E27FC236}">
                    <a16:creationId xmlns:a16="http://schemas.microsoft.com/office/drawing/2014/main" id="{871F40E8-BACD-42FD-8DF5-E9D1E013C730}"/>
                  </a:ext>
                </a:extLst>
              </p:cNvPr>
              <p:cNvSpPr/>
              <p:nvPr/>
            </p:nvSpPr>
            <p:spPr>
              <a:xfrm>
                <a:off x="25400" y="25400"/>
                <a:ext cx="208282" cy="104139"/>
              </a:xfrm>
              <a:prstGeom prst="rect">
                <a:avLst/>
              </a:prstGeom>
              <a:solidFill>
                <a:srgbClr val="7F7F7F"/>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19" name="object 86">
                <a:extLst>
                  <a:ext uri="{FF2B5EF4-FFF2-40B4-BE49-F238E27FC236}">
                    <a16:creationId xmlns:a16="http://schemas.microsoft.com/office/drawing/2014/main" id="{C39F6E92-2439-4688-80B6-52D60D0C6EBC}"/>
                  </a:ext>
                </a:extLst>
              </p:cNvPr>
              <p:cNvSpPr/>
              <p:nvPr/>
            </p:nvSpPr>
            <p:spPr>
              <a:xfrm>
                <a:off x="-1" y="-2"/>
                <a:ext cx="233684" cy="154942"/>
              </a:xfrm>
              <a:prstGeom prst="rect">
                <a:avLst/>
              </a:prstGeom>
              <a:blipFill rotWithShape="1">
                <a:blip r:embed="rId2"/>
                <a:srcRect/>
                <a:stretch>
                  <a:fillRect/>
                </a:stretch>
              </a:blip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grpSp>
        <p:sp>
          <p:nvSpPr>
            <p:cNvPr id="113" name="object 87">
              <a:extLst>
                <a:ext uri="{FF2B5EF4-FFF2-40B4-BE49-F238E27FC236}">
                  <a16:creationId xmlns:a16="http://schemas.microsoft.com/office/drawing/2014/main" id="{9BC4B219-509B-42B8-ABAD-668B14B2EC1C}"/>
                </a:ext>
              </a:extLst>
            </p:cNvPr>
            <p:cNvSpPr/>
            <p:nvPr/>
          </p:nvSpPr>
          <p:spPr>
            <a:xfrm>
              <a:off x="3352440" y="2137408"/>
              <a:ext cx="176214" cy="137162"/>
            </a:xfrm>
            <a:custGeom>
              <a:avLst/>
              <a:gdLst/>
              <a:ahLst/>
              <a:cxnLst>
                <a:cxn ang="0">
                  <a:pos x="wd2" y="hd2"/>
                </a:cxn>
                <a:cxn ang="5400000">
                  <a:pos x="wd2" y="hd2"/>
                </a:cxn>
                <a:cxn ang="10800000">
                  <a:pos x="wd2" y="hd2"/>
                </a:cxn>
                <a:cxn ang="16200000">
                  <a:pos x="wd2" y="hd2"/>
                </a:cxn>
              </a:cxnLst>
              <a:rect l="0" t="0" r="r" b="b"/>
              <a:pathLst>
                <a:path w="21600" h="21600" extrusionOk="0">
                  <a:moveTo>
                    <a:pt x="10858" y="0"/>
                  </a:moveTo>
                  <a:lnTo>
                    <a:pt x="21600" y="21600"/>
                  </a:lnTo>
                  <a:lnTo>
                    <a:pt x="0" y="21600"/>
                  </a:lnTo>
                  <a:lnTo>
                    <a:pt x="10858" y="0"/>
                  </a:lnTo>
                  <a:close/>
                </a:path>
              </a:pathLst>
            </a:custGeom>
            <a:ln w="19048">
              <a:solidFill>
                <a:srgbClr val="000000"/>
              </a:solidFill>
            </a:ln>
          </p:spPr>
          <p:txBody>
            <a:bodyPr lIns="34289" tIns="34289" rIns="34289" bIns="34289"/>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14" name="object 88">
              <a:extLst>
                <a:ext uri="{FF2B5EF4-FFF2-40B4-BE49-F238E27FC236}">
                  <a16:creationId xmlns:a16="http://schemas.microsoft.com/office/drawing/2014/main" id="{65F61C96-6918-42A8-BF55-B79FAA58CA80}"/>
                </a:ext>
              </a:extLst>
            </p:cNvPr>
            <p:cNvSpPr txBox="1"/>
            <p:nvPr/>
          </p:nvSpPr>
          <p:spPr>
            <a:xfrm>
              <a:off x="3303862" y="1676401"/>
              <a:ext cx="1228727" cy="633507"/>
            </a:xfrm>
            <a:prstGeom prst="rect">
              <a:avLst/>
            </a:prstGeom>
            <a:ln w="31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20039" defTabSz="342900" fontAlgn="auto" hangingPunct="0">
                <a:lnSpc>
                  <a:spcPts val="1500"/>
                </a:lnSpc>
                <a:spcBef>
                  <a:spcPts val="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to</a:t>
              </a:r>
              <a:r>
                <a:rPr sz="1125" kern="0" spc="-8"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do</a:t>
              </a:r>
            </a:p>
            <a:p>
              <a:pPr indent="320039" defTabSz="342900" fontAlgn="auto" hangingPunct="0">
                <a:spcBef>
                  <a:spcPts val="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busy</a:t>
              </a:r>
              <a:r>
                <a:rPr sz="1125" kern="0" spc="-30" dirty="0">
                  <a:solidFill>
                    <a:srgbClr val="000000"/>
                  </a:solidFill>
                  <a:latin typeface="Liberation Sans"/>
                  <a:ea typeface="Liberation Sans"/>
                  <a:cs typeface="Liberation Sans"/>
                  <a:sym typeface="Liberation Sans"/>
                </a:rPr>
                <a:t> </a:t>
              </a:r>
              <a:r>
                <a:rPr sz="1125" kern="0" spc="-4" dirty="0">
                  <a:solidFill>
                    <a:srgbClr val="000000"/>
                  </a:solidFill>
                  <a:latin typeface="Liberation Sans"/>
                  <a:ea typeface="Liberation Sans"/>
                  <a:cs typeface="Liberation Sans"/>
                  <a:sym typeface="Liberation Sans"/>
                </a:rPr>
                <a:t>waiting</a:t>
              </a:r>
              <a:endParaRPr sz="1125" kern="0" dirty="0">
                <a:solidFill>
                  <a:srgbClr val="000000"/>
                </a:solidFill>
                <a:latin typeface="Liberation Sans"/>
                <a:ea typeface="Liberation Sans"/>
                <a:cs typeface="Liberation Sans"/>
                <a:sym typeface="Liberation Sans"/>
              </a:endParaRPr>
            </a:p>
            <a:p>
              <a:pPr indent="320039" defTabSz="342900" fontAlgn="auto" hangingPunct="0">
                <a:spcBef>
                  <a:spcPts val="15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new</a:t>
              </a:r>
              <a:r>
                <a:rPr sz="1125" kern="0" spc="-23"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fill-in</a:t>
              </a:r>
            </a:p>
          </p:txBody>
        </p:sp>
        <p:grpSp>
          <p:nvGrpSpPr>
            <p:cNvPr id="115" name="object 89">
              <a:extLst>
                <a:ext uri="{FF2B5EF4-FFF2-40B4-BE49-F238E27FC236}">
                  <a16:creationId xmlns:a16="http://schemas.microsoft.com/office/drawing/2014/main" id="{D876D487-88FF-4705-84DD-54163E06DBEF}"/>
                </a:ext>
              </a:extLst>
            </p:cNvPr>
            <p:cNvGrpSpPr/>
            <p:nvPr/>
          </p:nvGrpSpPr>
          <p:grpSpPr>
            <a:xfrm>
              <a:off x="3348629" y="1942148"/>
              <a:ext cx="175263" cy="116207"/>
              <a:chOff x="0" y="0"/>
              <a:chExt cx="233682" cy="154941"/>
            </a:xfrm>
          </p:grpSpPr>
          <p:sp>
            <p:nvSpPr>
              <p:cNvPr id="116" name="object 90">
                <a:extLst>
                  <a:ext uri="{FF2B5EF4-FFF2-40B4-BE49-F238E27FC236}">
                    <a16:creationId xmlns:a16="http://schemas.microsoft.com/office/drawing/2014/main" id="{5D2FF9AA-0C36-47E1-A02B-39B13EF42C66}"/>
                  </a:ext>
                </a:extLst>
              </p:cNvPr>
              <p:cNvSpPr/>
              <p:nvPr/>
            </p:nvSpPr>
            <p:spPr>
              <a:xfrm>
                <a:off x="25400" y="25399"/>
                <a:ext cx="208282" cy="104143"/>
              </a:xfrm>
              <a:prstGeom prst="rect">
                <a:avLst/>
              </a:prstGeom>
              <a:solidFill>
                <a:srgbClr val="7F7F7F"/>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17" name="object 91">
                <a:extLst>
                  <a:ext uri="{FF2B5EF4-FFF2-40B4-BE49-F238E27FC236}">
                    <a16:creationId xmlns:a16="http://schemas.microsoft.com/office/drawing/2014/main" id="{82855E5C-22FF-422C-A2EA-FC046E17C2E0}"/>
                  </a:ext>
                </a:extLst>
              </p:cNvPr>
              <p:cNvSpPr/>
              <p:nvPr/>
            </p:nvSpPr>
            <p:spPr>
              <a:xfrm>
                <a:off x="-1" y="0"/>
                <a:ext cx="233684" cy="154942"/>
              </a:xfrm>
              <a:prstGeom prst="rect">
                <a:avLst/>
              </a:prstGeom>
              <a:blipFill rotWithShape="1">
                <a:blip r:embed="rId3"/>
                <a:srcRect/>
                <a:stretch>
                  <a:fillRect/>
                </a:stretch>
              </a:blip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grpSp>
      </p:grpSp>
      <p:pic>
        <p:nvPicPr>
          <p:cNvPr id="120" name="图片 106" descr="图片 106">
            <a:extLst>
              <a:ext uri="{FF2B5EF4-FFF2-40B4-BE49-F238E27FC236}">
                <a16:creationId xmlns:a16="http://schemas.microsoft.com/office/drawing/2014/main" id="{B11A2BCD-4B17-41C6-B6BD-81A0FC90191A}"/>
              </a:ext>
            </a:extLst>
          </p:cNvPr>
          <p:cNvPicPr>
            <a:picLocks noChangeAspect="1"/>
          </p:cNvPicPr>
          <p:nvPr/>
        </p:nvPicPr>
        <p:blipFill>
          <a:blip r:embed="rId4"/>
          <a:stretch>
            <a:fillRect/>
          </a:stretch>
        </p:blipFill>
        <p:spPr>
          <a:xfrm>
            <a:off x="6087615" y="3837188"/>
            <a:ext cx="2686155" cy="2700002"/>
          </a:xfrm>
          <a:prstGeom prst="rect">
            <a:avLst/>
          </a:prstGeom>
          <a:ln w="12700">
            <a:miter lim="400000"/>
          </a:ln>
        </p:spPr>
      </p:pic>
      <p:pic>
        <p:nvPicPr>
          <p:cNvPr id="121" name="截屏2021-05-15 下午11.42.13.png" descr="截屏2021-05-15 下午11.42.13.png">
            <a:extLst>
              <a:ext uri="{FF2B5EF4-FFF2-40B4-BE49-F238E27FC236}">
                <a16:creationId xmlns:a16="http://schemas.microsoft.com/office/drawing/2014/main" id="{5A148145-AB87-4FB5-8CB1-D127BEFC6787}"/>
              </a:ext>
            </a:extLst>
          </p:cNvPr>
          <p:cNvPicPr>
            <a:picLocks noChangeAspect="1"/>
          </p:cNvPicPr>
          <p:nvPr/>
        </p:nvPicPr>
        <p:blipFill rotWithShape="1">
          <a:blip r:embed="rId5"/>
          <a:srcRect r="9910"/>
          <a:stretch/>
        </p:blipFill>
        <p:spPr>
          <a:xfrm>
            <a:off x="608812" y="1761639"/>
            <a:ext cx="4185017" cy="2549287"/>
          </a:xfrm>
          <a:prstGeom prst="rect">
            <a:avLst/>
          </a:prstGeom>
          <a:ln w="12700">
            <a:miter lim="400000"/>
          </a:ln>
        </p:spPr>
      </p:pic>
      <p:sp>
        <p:nvSpPr>
          <p:cNvPr id="122" name="矩形 121">
            <a:extLst>
              <a:ext uri="{FF2B5EF4-FFF2-40B4-BE49-F238E27FC236}">
                <a16:creationId xmlns:a16="http://schemas.microsoft.com/office/drawing/2014/main" id="{3F8589DD-3B9A-4F90-A5CE-AD7D73A1E2B4}"/>
              </a:ext>
            </a:extLst>
          </p:cNvPr>
          <p:cNvSpPr/>
          <p:nvPr/>
        </p:nvSpPr>
        <p:spPr>
          <a:xfrm>
            <a:off x="921064" y="2953994"/>
            <a:ext cx="3872765" cy="432000"/>
          </a:xfrm>
          <a:prstGeom prst="rect">
            <a:avLst/>
          </a:prstGeom>
          <a:noFill/>
          <a:ln w="25400" cap="flat">
            <a:solidFill>
              <a:srgbClr val="FF000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grpSp>
        <p:nvGrpSpPr>
          <p:cNvPr id="123" name="组合 122">
            <a:extLst>
              <a:ext uri="{FF2B5EF4-FFF2-40B4-BE49-F238E27FC236}">
                <a16:creationId xmlns:a16="http://schemas.microsoft.com/office/drawing/2014/main" id="{D80681BD-DDF2-4F46-8E28-E8A2EFCF4392}"/>
              </a:ext>
            </a:extLst>
          </p:cNvPr>
          <p:cNvGrpSpPr/>
          <p:nvPr/>
        </p:nvGrpSpPr>
        <p:grpSpPr>
          <a:xfrm>
            <a:off x="6174344" y="1213610"/>
            <a:ext cx="2081691" cy="2174300"/>
            <a:chOff x="6174344" y="1213610"/>
            <a:chExt cx="2081691" cy="2174300"/>
          </a:xfrm>
        </p:grpSpPr>
        <p:sp>
          <p:nvSpPr>
            <p:cNvPr id="124" name="object 4">
              <a:extLst>
                <a:ext uri="{FF2B5EF4-FFF2-40B4-BE49-F238E27FC236}">
                  <a16:creationId xmlns:a16="http://schemas.microsoft.com/office/drawing/2014/main" id="{AFDFFE53-8082-4239-BA9E-68DB38E30A43}"/>
                </a:ext>
              </a:extLst>
            </p:cNvPr>
            <p:cNvSpPr/>
            <p:nvPr/>
          </p:nvSpPr>
          <p:spPr>
            <a:xfrm>
              <a:off x="6375795" y="1218374"/>
              <a:ext cx="1880240" cy="1899290"/>
            </a:xfrm>
            <a:prstGeom prst="rect">
              <a:avLst/>
            </a:prstGeom>
            <a:solidFill>
              <a:srgbClr val="E5F9EE"/>
            </a:solidFill>
            <a:ln>
              <a:solidFill>
                <a:srgbClr val="000000"/>
              </a:solidFill>
            </a:ln>
          </p:spPr>
          <p:txBody>
            <a:bodyPr lIns="34289" tIns="34289" rIns="34289" bIns="34289"/>
            <a:lstStyle/>
            <a:p>
              <a:pPr marL="0" marR="0" lvl="0" indent="0" defTabSz="342900" eaLnBrk="1" fontAlgn="auto" latinLnBrk="0" hangingPunct="0">
                <a:lnSpc>
                  <a:spcPct val="100000"/>
                </a:lnSpc>
                <a:spcBef>
                  <a:spcPts val="0"/>
                </a:spcBef>
                <a:spcAft>
                  <a:spcPts val="0"/>
                </a:spcAft>
                <a:buClrTx/>
                <a:buSzTx/>
                <a:buFontTx/>
                <a:buNone/>
                <a:tabLst/>
                <a:defRPr>
                  <a:ln w="9525" cap="flat">
                    <a:solidFill>
                      <a:srgbClr val="000000"/>
                    </a:solidFill>
                    <a:prstDash val="solid"/>
                    <a:round/>
                  </a:ln>
                  <a:latin typeface="+mj-lt"/>
                  <a:ea typeface="+mj-ea"/>
                  <a:cs typeface="+mj-cs"/>
                  <a:sym typeface="Calibri"/>
                </a:defRPr>
              </a:pPr>
              <a:endParaRPr kumimoji="0" sz="1350" b="0" i="0" u="none" strike="noStrike" kern="0" cap="none" spc="0" normalizeH="0" baseline="0" noProof="0">
                <a:ln w="9525" cap="flat">
                  <a:solidFill>
                    <a:srgbClr val="000000"/>
                  </a:solidFill>
                  <a:prstDash val="solid"/>
                  <a:round/>
                </a:ln>
                <a:solidFill>
                  <a:srgbClr val="000000"/>
                </a:solidFill>
                <a:effectLst/>
                <a:uLnTx/>
                <a:uFillTx/>
                <a:latin typeface="Calibri"/>
                <a:ea typeface="Calibri"/>
                <a:cs typeface="Calibri"/>
                <a:sym typeface="Calibri"/>
              </a:endParaRPr>
            </a:p>
          </p:txBody>
        </p:sp>
        <p:grpSp>
          <p:nvGrpSpPr>
            <p:cNvPr id="125" name="object 2">
              <a:extLst>
                <a:ext uri="{FF2B5EF4-FFF2-40B4-BE49-F238E27FC236}">
                  <a16:creationId xmlns:a16="http://schemas.microsoft.com/office/drawing/2014/main" id="{DA1E3B77-8AFF-475B-BF2E-C4ABE1117D3B}"/>
                </a:ext>
              </a:extLst>
            </p:cNvPr>
            <p:cNvGrpSpPr/>
            <p:nvPr/>
          </p:nvGrpSpPr>
          <p:grpSpPr>
            <a:xfrm>
              <a:off x="6375317" y="1213610"/>
              <a:ext cx="1879288" cy="1908817"/>
              <a:chOff x="-3" y="-2"/>
              <a:chExt cx="2505716" cy="2545086"/>
            </a:xfrm>
          </p:grpSpPr>
          <p:grpSp>
            <p:nvGrpSpPr>
              <p:cNvPr id="247" name="object 4">
                <a:extLst>
                  <a:ext uri="{FF2B5EF4-FFF2-40B4-BE49-F238E27FC236}">
                    <a16:creationId xmlns:a16="http://schemas.microsoft.com/office/drawing/2014/main" id="{87BDCB54-72E0-4B76-A9FD-3A2164DE8102}"/>
                  </a:ext>
                </a:extLst>
              </p:cNvPr>
              <p:cNvGrpSpPr/>
              <p:nvPr/>
            </p:nvGrpSpPr>
            <p:grpSpPr>
              <a:xfrm>
                <a:off x="-3" y="-2"/>
                <a:ext cx="2505716" cy="2545086"/>
                <a:chOff x="-1" y="0"/>
                <a:chExt cx="2505715" cy="2545084"/>
              </a:xfrm>
            </p:grpSpPr>
            <p:sp>
              <p:nvSpPr>
                <p:cNvPr id="291" name="形状">
                  <a:extLst>
                    <a:ext uri="{FF2B5EF4-FFF2-40B4-BE49-F238E27FC236}">
                      <a16:creationId xmlns:a16="http://schemas.microsoft.com/office/drawing/2014/main" id="{4A4658BC-630E-4EC9-AF88-2D605F47C5A6}"/>
                    </a:ext>
                  </a:extLst>
                </p:cNvPr>
                <p:cNvSpPr/>
                <p:nvPr/>
              </p:nvSpPr>
              <p:spPr>
                <a:xfrm>
                  <a:off x="-2" y="10158"/>
                  <a:ext cx="2505716" cy="2532388"/>
                </a:xfrm>
                <a:custGeom>
                  <a:avLst/>
                  <a:gdLst/>
                  <a:ahLst/>
                  <a:cxnLst>
                    <a:cxn ang="0">
                      <a:pos x="wd2" y="hd2"/>
                    </a:cxn>
                    <a:cxn ang="5400000">
                      <a:pos x="wd2" y="hd2"/>
                    </a:cxn>
                    <a:cxn ang="10800000">
                      <a:pos x="wd2" y="hd2"/>
                    </a:cxn>
                    <a:cxn ang="16200000">
                      <a:pos x="wd2" y="hd2"/>
                    </a:cxn>
                  </a:cxnLst>
                  <a:rect l="0" t="0" r="r" b="b"/>
                  <a:pathLst>
                    <a:path w="21600" h="21600" extrusionOk="0">
                      <a:moveTo>
                        <a:pt x="10805" y="21600"/>
                      </a:moveTo>
                      <a:lnTo>
                        <a:pt x="0" y="21600"/>
                      </a:lnTo>
                      <a:lnTo>
                        <a:pt x="0" y="0"/>
                      </a:lnTo>
                      <a:lnTo>
                        <a:pt x="21600" y="0"/>
                      </a:lnTo>
                      <a:lnTo>
                        <a:pt x="21600" y="21600"/>
                      </a:lnTo>
                      <a:lnTo>
                        <a:pt x="10805" y="21600"/>
                      </a:lnTo>
                      <a:close/>
                    </a:path>
                  </a:pathLst>
                </a:custGeom>
                <a:noFill/>
                <a:ln w="12579" cap="flat">
                  <a:solidFill>
                    <a:srgbClr val="000000"/>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2" name="线条">
                  <a:extLst>
                    <a:ext uri="{FF2B5EF4-FFF2-40B4-BE49-F238E27FC236}">
                      <a16:creationId xmlns:a16="http://schemas.microsoft.com/office/drawing/2014/main" id="{6D42F585-F215-42A8-8F4B-5CE3BC7D838B}"/>
                    </a:ext>
                  </a:extLst>
                </p:cNvPr>
                <p:cNvSpPr/>
                <p:nvPr/>
              </p:nvSpPr>
              <p:spPr>
                <a:xfrm flipV="1">
                  <a:off x="486409" y="-1"/>
                  <a:ext cx="10161" cy="254508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293" name="线条">
                  <a:extLst>
                    <a:ext uri="{FF2B5EF4-FFF2-40B4-BE49-F238E27FC236}">
                      <a16:creationId xmlns:a16="http://schemas.microsoft.com/office/drawing/2014/main" id="{001A832B-E02B-41FF-8244-C2B713AEAB04}"/>
                    </a:ext>
                  </a:extLst>
                </p:cNvPr>
                <p:cNvSpPr/>
                <p:nvPr/>
              </p:nvSpPr>
              <p:spPr>
                <a:xfrm flipV="1">
                  <a:off x="988060" y="-1"/>
                  <a:ext cx="11431" cy="254127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294" name="线条">
                  <a:extLst>
                    <a:ext uri="{FF2B5EF4-FFF2-40B4-BE49-F238E27FC236}">
                      <a16:creationId xmlns:a16="http://schemas.microsoft.com/office/drawing/2014/main" id="{505D640A-5EAD-45C4-AB58-1E53776FA9C5}"/>
                    </a:ext>
                  </a:extLst>
                </p:cNvPr>
                <p:cNvSpPr/>
                <p:nvPr/>
              </p:nvSpPr>
              <p:spPr>
                <a:xfrm flipV="1">
                  <a:off x="1490981" y="-1"/>
                  <a:ext cx="10160" cy="254127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295" name="线条">
                  <a:extLst>
                    <a:ext uri="{FF2B5EF4-FFF2-40B4-BE49-F238E27FC236}">
                      <a16:creationId xmlns:a16="http://schemas.microsoft.com/office/drawing/2014/main" id="{E5DAA42B-CC4E-4560-906B-34F045623048}"/>
                    </a:ext>
                  </a:extLst>
                </p:cNvPr>
                <p:cNvSpPr/>
                <p:nvPr/>
              </p:nvSpPr>
              <p:spPr>
                <a:xfrm flipH="1" flipV="1">
                  <a:off x="2004061" y="-1"/>
                  <a:ext cx="1273" cy="254127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296" name="形状">
                  <a:extLst>
                    <a:ext uri="{FF2B5EF4-FFF2-40B4-BE49-F238E27FC236}">
                      <a16:creationId xmlns:a16="http://schemas.microsoft.com/office/drawing/2014/main" id="{F58662B4-8BAA-46D3-BD45-A32ACC79E4B8}"/>
                    </a:ext>
                  </a:extLst>
                </p:cNvPr>
                <p:cNvSpPr/>
                <p:nvPr/>
              </p:nvSpPr>
              <p:spPr>
                <a:xfrm>
                  <a:off x="-2" y="513079"/>
                  <a:ext cx="2496826" cy="15316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
                      </a:lnTo>
                      <a:moveTo>
                        <a:pt x="0" y="7164"/>
                      </a:moveTo>
                      <a:lnTo>
                        <a:pt x="21600" y="7290"/>
                      </a:lnTo>
                      <a:moveTo>
                        <a:pt x="0" y="14328"/>
                      </a:moveTo>
                      <a:lnTo>
                        <a:pt x="21600" y="14454"/>
                      </a:lnTo>
                      <a:moveTo>
                        <a:pt x="0" y="21475"/>
                      </a:moveTo>
                      <a:lnTo>
                        <a:pt x="21600" y="21600"/>
                      </a:lnTo>
                    </a:path>
                  </a:pathLst>
                </a:custGeom>
                <a:noFill/>
                <a:ln w="12579" cap="flat">
                  <a:solidFill>
                    <a:srgbClr val="000000"/>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48" name="object 5">
                <a:extLst>
                  <a:ext uri="{FF2B5EF4-FFF2-40B4-BE49-F238E27FC236}">
                    <a16:creationId xmlns:a16="http://schemas.microsoft.com/office/drawing/2014/main" id="{9E2F236D-7FE9-44A5-B5A7-2AA985B5ADEE}"/>
                  </a:ext>
                </a:extLst>
              </p:cNvPr>
              <p:cNvSpPr/>
              <p:nvPr/>
            </p:nvSpPr>
            <p:spPr>
              <a:xfrm>
                <a:off x="93980" y="116839"/>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9" name="object 6">
                <a:extLst>
                  <a:ext uri="{FF2B5EF4-FFF2-40B4-BE49-F238E27FC236}">
                    <a16:creationId xmlns:a16="http://schemas.microsoft.com/office/drawing/2014/main" id="{6705DB51-ADF1-4C4C-9BD1-9B33014BB7CC}"/>
                  </a:ext>
                </a:extLst>
              </p:cNvPr>
              <p:cNvSpPr/>
              <p:nvPr/>
            </p:nvSpPr>
            <p:spPr>
              <a:xfrm>
                <a:off x="93980" y="11683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0" name="object 7">
                <a:extLst>
                  <a:ext uri="{FF2B5EF4-FFF2-40B4-BE49-F238E27FC236}">
                    <a16:creationId xmlns:a16="http://schemas.microsoft.com/office/drawing/2014/main" id="{69D08D11-7FE9-4F82-856B-424433732BC9}"/>
                  </a:ext>
                </a:extLst>
              </p:cNvPr>
              <p:cNvSpPr/>
              <p:nvPr/>
            </p:nvSpPr>
            <p:spPr>
              <a:xfrm>
                <a:off x="68580" y="91439"/>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 name="object 8">
                <a:extLst>
                  <a:ext uri="{FF2B5EF4-FFF2-40B4-BE49-F238E27FC236}">
                    <a16:creationId xmlns:a16="http://schemas.microsoft.com/office/drawing/2014/main" id="{8FE494DC-C931-4471-B777-9E4916E18C80}"/>
                  </a:ext>
                </a:extLst>
              </p:cNvPr>
              <p:cNvSpPr/>
              <p:nvPr/>
            </p:nvSpPr>
            <p:spPr>
              <a:xfrm>
                <a:off x="68580" y="91439"/>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 name="object 9">
                <a:extLst>
                  <a:ext uri="{FF2B5EF4-FFF2-40B4-BE49-F238E27FC236}">
                    <a16:creationId xmlns:a16="http://schemas.microsoft.com/office/drawing/2014/main" id="{15B45AB2-0219-4E58-8200-C328FF6AEDF6}"/>
                  </a:ext>
                </a:extLst>
              </p:cNvPr>
              <p:cNvSpPr/>
              <p:nvPr/>
            </p:nvSpPr>
            <p:spPr>
              <a:xfrm>
                <a:off x="589280" y="599440"/>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47"/>
                    </a:lnTo>
                    <a:lnTo>
                      <a:pt x="1439" y="16348"/>
                    </a:lnTo>
                    <a:lnTo>
                      <a:pt x="3103" y="18518"/>
                    </a:lnTo>
                    <a:lnTo>
                      <a:pt x="5278" y="20174"/>
                    </a:lnTo>
                    <a:lnTo>
                      <a:pt x="7873" y="21229"/>
                    </a:lnTo>
                    <a:lnTo>
                      <a:pt x="10800" y="21600"/>
                    </a:lnTo>
                    <a:lnTo>
                      <a:pt x="13727" y="21229"/>
                    </a:lnTo>
                    <a:lnTo>
                      <a:pt x="16322" y="20174"/>
                    </a:lnTo>
                    <a:lnTo>
                      <a:pt x="18497" y="18518"/>
                    </a:lnTo>
                    <a:lnTo>
                      <a:pt x="20161" y="16348"/>
                    </a:lnTo>
                    <a:lnTo>
                      <a:pt x="21225" y="13747"/>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 name="object 10">
                <a:extLst>
                  <a:ext uri="{FF2B5EF4-FFF2-40B4-BE49-F238E27FC236}">
                    <a16:creationId xmlns:a16="http://schemas.microsoft.com/office/drawing/2014/main" id="{8AF464B6-75A3-4D5B-8B1C-81D8656027FC}"/>
                  </a:ext>
                </a:extLst>
              </p:cNvPr>
              <p:cNvSpPr/>
              <p:nvPr/>
            </p:nvSpPr>
            <p:spPr>
              <a:xfrm>
                <a:off x="589280" y="599440"/>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47"/>
                    </a:lnTo>
                    <a:lnTo>
                      <a:pt x="20161" y="16348"/>
                    </a:lnTo>
                    <a:lnTo>
                      <a:pt x="18497" y="18518"/>
                    </a:lnTo>
                    <a:lnTo>
                      <a:pt x="16322" y="20174"/>
                    </a:lnTo>
                    <a:lnTo>
                      <a:pt x="13727" y="21229"/>
                    </a:lnTo>
                    <a:lnTo>
                      <a:pt x="10800" y="21600"/>
                    </a:lnTo>
                    <a:lnTo>
                      <a:pt x="7873" y="21229"/>
                    </a:lnTo>
                    <a:lnTo>
                      <a:pt x="5278" y="20174"/>
                    </a:lnTo>
                    <a:lnTo>
                      <a:pt x="3103" y="18518"/>
                    </a:lnTo>
                    <a:lnTo>
                      <a:pt x="1439" y="16348"/>
                    </a:lnTo>
                    <a:lnTo>
                      <a:pt x="375" y="13747"/>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4" name="object 11">
                <a:extLst>
                  <a:ext uri="{FF2B5EF4-FFF2-40B4-BE49-F238E27FC236}">
                    <a16:creationId xmlns:a16="http://schemas.microsoft.com/office/drawing/2014/main" id="{624DA696-77DF-41DA-9CE1-1F59BD81C028}"/>
                  </a:ext>
                </a:extLst>
              </p:cNvPr>
              <p:cNvSpPr/>
              <p:nvPr/>
            </p:nvSpPr>
            <p:spPr>
              <a:xfrm>
                <a:off x="562610" y="5740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72" y="376"/>
                    </a:lnTo>
                    <a:lnTo>
                      <a:pt x="5294" y="1443"/>
                    </a:lnTo>
                    <a:lnTo>
                      <a:pt x="3122" y="3111"/>
                    </a:lnTo>
                    <a:lnTo>
                      <a:pt x="1451" y="5287"/>
                    </a:lnTo>
                    <a:lnTo>
                      <a:pt x="379" y="7880"/>
                    </a:lnTo>
                    <a:lnTo>
                      <a:pt x="0" y="10800"/>
                    </a:lnTo>
                    <a:lnTo>
                      <a:pt x="379" y="13720"/>
                    </a:lnTo>
                    <a:lnTo>
                      <a:pt x="1451" y="16313"/>
                    </a:lnTo>
                    <a:lnTo>
                      <a:pt x="3122" y="18489"/>
                    </a:lnTo>
                    <a:lnTo>
                      <a:pt x="5294" y="20156"/>
                    </a:lnTo>
                    <a:lnTo>
                      <a:pt x="7872"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5" name="object 12">
                <a:extLst>
                  <a:ext uri="{FF2B5EF4-FFF2-40B4-BE49-F238E27FC236}">
                    <a16:creationId xmlns:a16="http://schemas.microsoft.com/office/drawing/2014/main" id="{AD52D9F0-BD00-4180-B2D2-6D4A79B7FB1A}"/>
                  </a:ext>
                </a:extLst>
              </p:cNvPr>
              <p:cNvSpPr/>
              <p:nvPr/>
            </p:nvSpPr>
            <p:spPr>
              <a:xfrm>
                <a:off x="562610" y="5740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72" y="21224"/>
                    </a:lnTo>
                    <a:lnTo>
                      <a:pt x="5294" y="20156"/>
                    </a:lnTo>
                    <a:lnTo>
                      <a:pt x="3122" y="18489"/>
                    </a:lnTo>
                    <a:lnTo>
                      <a:pt x="1451" y="16313"/>
                    </a:lnTo>
                    <a:lnTo>
                      <a:pt x="379" y="13720"/>
                    </a:lnTo>
                    <a:lnTo>
                      <a:pt x="0" y="10800"/>
                    </a:lnTo>
                    <a:lnTo>
                      <a:pt x="379" y="7880"/>
                    </a:lnTo>
                    <a:lnTo>
                      <a:pt x="1451" y="5287"/>
                    </a:lnTo>
                    <a:lnTo>
                      <a:pt x="3122" y="3111"/>
                    </a:lnTo>
                    <a:lnTo>
                      <a:pt x="5294" y="1443"/>
                    </a:lnTo>
                    <a:lnTo>
                      <a:pt x="7872" y="376"/>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6" name="object 13">
                <a:extLst>
                  <a:ext uri="{FF2B5EF4-FFF2-40B4-BE49-F238E27FC236}">
                    <a16:creationId xmlns:a16="http://schemas.microsoft.com/office/drawing/2014/main" id="{E5A8D1D5-2E4F-41BF-A4EB-652CDB6D3A5B}"/>
                  </a:ext>
                </a:extLst>
              </p:cNvPr>
              <p:cNvSpPr/>
              <p:nvPr/>
            </p:nvSpPr>
            <p:spPr>
              <a:xfrm>
                <a:off x="1082040"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918" y="376"/>
                    </a:lnTo>
                    <a:lnTo>
                      <a:pt x="5317" y="1443"/>
                    </a:lnTo>
                    <a:lnTo>
                      <a:pt x="3132" y="3111"/>
                    </a:lnTo>
                    <a:lnTo>
                      <a:pt x="1454" y="5287"/>
                    </a:lnTo>
                    <a:lnTo>
                      <a:pt x="379" y="7880"/>
                    </a:lnTo>
                    <a:lnTo>
                      <a:pt x="0" y="10800"/>
                    </a:lnTo>
                    <a:lnTo>
                      <a:pt x="379" y="13720"/>
                    </a:lnTo>
                    <a:lnTo>
                      <a:pt x="1454" y="16313"/>
                    </a:lnTo>
                    <a:lnTo>
                      <a:pt x="3132" y="18489"/>
                    </a:lnTo>
                    <a:lnTo>
                      <a:pt x="5317" y="20156"/>
                    </a:lnTo>
                    <a:lnTo>
                      <a:pt x="7918" y="21224"/>
                    </a:lnTo>
                    <a:lnTo>
                      <a:pt x="10840" y="21600"/>
                    </a:lnTo>
                    <a:lnTo>
                      <a:pt x="13756" y="21224"/>
                    </a:lnTo>
                    <a:lnTo>
                      <a:pt x="16342" y="20156"/>
                    </a:lnTo>
                    <a:lnTo>
                      <a:pt x="18508"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 name="object 14">
                <a:extLst>
                  <a:ext uri="{FF2B5EF4-FFF2-40B4-BE49-F238E27FC236}">
                    <a16:creationId xmlns:a16="http://schemas.microsoft.com/office/drawing/2014/main" id="{E16565DE-EAB1-470F-98AD-FEE33EA0AB60}"/>
                  </a:ext>
                </a:extLst>
              </p:cNvPr>
              <p:cNvSpPr/>
              <p:nvPr/>
            </p:nvSpPr>
            <p:spPr>
              <a:xfrm>
                <a:off x="1082040"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6"/>
                    </a:lnTo>
                    <a:lnTo>
                      <a:pt x="13756" y="21224"/>
                    </a:lnTo>
                    <a:lnTo>
                      <a:pt x="10840" y="21600"/>
                    </a:lnTo>
                    <a:lnTo>
                      <a:pt x="7918" y="21224"/>
                    </a:lnTo>
                    <a:lnTo>
                      <a:pt x="5317" y="20156"/>
                    </a:lnTo>
                    <a:lnTo>
                      <a:pt x="3132" y="18489"/>
                    </a:lnTo>
                    <a:lnTo>
                      <a:pt x="1454" y="16313"/>
                    </a:lnTo>
                    <a:lnTo>
                      <a:pt x="379" y="13720"/>
                    </a:lnTo>
                    <a:lnTo>
                      <a:pt x="0" y="10800"/>
                    </a:lnTo>
                    <a:lnTo>
                      <a:pt x="379" y="7880"/>
                    </a:lnTo>
                    <a:lnTo>
                      <a:pt x="1454" y="5287"/>
                    </a:lnTo>
                    <a:lnTo>
                      <a:pt x="3132" y="3111"/>
                    </a:lnTo>
                    <a:lnTo>
                      <a:pt x="5317" y="1443"/>
                    </a:lnTo>
                    <a:lnTo>
                      <a:pt x="7918" y="376"/>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 name="object 15">
                <a:extLst>
                  <a:ext uri="{FF2B5EF4-FFF2-40B4-BE49-F238E27FC236}">
                    <a16:creationId xmlns:a16="http://schemas.microsoft.com/office/drawing/2014/main" id="{33F2494D-FD95-494F-82DD-C13714F466EA}"/>
                  </a:ext>
                </a:extLst>
              </p:cNvPr>
              <p:cNvSpPr/>
              <p:nvPr/>
            </p:nvSpPr>
            <p:spPr>
              <a:xfrm>
                <a:off x="1056640" y="11074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1"/>
                    </a:lnTo>
                    <a:lnTo>
                      <a:pt x="5282" y="1426"/>
                    </a:lnTo>
                    <a:lnTo>
                      <a:pt x="3101" y="3082"/>
                    </a:lnTo>
                    <a:lnTo>
                      <a:pt x="1436" y="5252"/>
                    </a:lnTo>
                    <a:lnTo>
                      <a:pt x="374" y="7853"/>
                    </a:lnTo>
                    <a:lnTo>
                      <a:pt x="0" y="10800"/>
                    </a:lnTo>
                    <a:lnTo>
                      <a:pt x="374" y="13720"/>
                    </a:lnTo>
                    <a:lnTo>
                      <a:pt x="1436" y="16313"/>
                    </a:lnTo>
                    <a:lnTo>
                      <a:pt x="3101" y="18489"/>
                    </a:lnTo>
                    <a:lnTo>
                      <a:pt x="5282" y="20156"/>
                    </a:lnTo>
                    <a:lnTo>
                      <a:pt x="7890" y="21224"/>
                    </a:lnTo>
                    <a:lnTo>
                      <a:pt x="10840" y="21600"/>
                    </a:lnTo>
                    <a:lnTo>
                      <a:pt x="13756" y="21224"/>
                    </a:lnTo>
                    <a:lnTo>
                      <a:pt x="16342" y="20156"/>
                    </a:lnTo>
                    <a:lnTo>
                      <a:pt x="18508" y="18489"/>
                    </a:lnTo>
                    <a:lnTo>
                      <a:pt x="20167" y="16313"/>
                    </a:lnTo>
                    <a:lnTo>
                      <a:pt x="21227" y="13720"/>
                    </a:lnTo>
                    <a:lnTo>
                      <a:pt x="21600" y="10800"/>
                    </a:lnTo>
                    <a:lnTo>
                      <a:pt x="21227" y="7853"/>
                    </a:lnTo>
                    <a:lnTo>
                      <a:pt x="20167" y="5252"/>
                    </a:lnTo>
                    <a:lnTo>
                      <a:pt x="18509" y="3082"/>
                    </a:lnTo>
                    <a:lnTo>
                      <a:pt x="16342" y="1426"/>
                    </a:lnTo>
                    <a:lnTo>
                      <a:pt x="13756" y="371"/>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9" name="object 16">
                <a:extLst>
                  <a:ext uri="{FF2B5EF4-FFF2-40B4-BE49-F238E27FC236}">
                    <a16:creationId xmlns:a16="http://schemas.microsoft.com/office/drawing/2014/main" id="{CCE64D20-EA65-44AC-BD0B-04F1BBB811A3}"/>
                  </a:ext>
                </a:extLst>
              </p:cNvPr>
              <p:cNvSpPr/>
              <p:nvPr/>
            </p:nvSpPr>
            <p:spPr>
              <a:xfrm>
                <a:off x="1056640" y="11074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1"/>
                    </a:lnTo>
                    <a:lnTo>
                      <a:pt x="16342" y="1426"/>
                    </a:lnTo>
                    <a:lnTo>
                      <a:pt x="18509" y="3082"/>
                    </a:lnTo>
                    <a:lnTo>
                      <a:pt x="20167" y="5252"/>
                    </a:lnTo>
                    <a:lnTo>
                      <a:pt x="21227" y="7853"/>
                    </a:lnTo>
                    <a:lnTo>
                      <a:pt x="21600" y="10800"/>
                    </a:lnTo>
                    <a:lnTo>
                      <a:pt x="21227" y="13720"/>
                    </a:lnTo>
                    <a:lnTo>
                      <a:pt x="20167" y="16313"/>
                    </a:lnTo>
                    <a:lnTo>
                      <a:pt x="18509" y="18489"/>
                    </a:lnTo>
                    <a:lnTo>
                      <a:pt x="16342" y="20156"/>
                    </a:lnTo>
                    <a:lnTo>
                      <a:pt x="13756" y="21224"/>
                    </a:lnTo>
                    <a:lnTo>
                      <a:pt x="10840" y="21600"/>
                    </a:lnTo>
                    <a:lnTo>
                      <a:pt x="7890" y="21224"/>
                    </a:lnTo>
                    <a:lnTo>
                      <a:pt x="5282" y="20156"/>
                    </a:lnTo>
                    <a:lnTo>
                      <a:pt x="3101" y="18489"/>
                    </a:lnTo>
                    <a:lnTo>
                      <a:pt x="1436" y="16313"/>
                    </a:lnTo>
                    <a:lnTo>
                      <a:pt x="374" y="13720"/>
                    </a:lnTo>
                    <a:lnTo>
                      <a:pt x="0" y="10800"/>
                    </a:lnTo>
                    <a:lnTo>
                      <a:pt x="374" y="7853"/>
                    </a:lnTo>
                    <a:lnTo>
                      <a:pt x="1436" y="5252"/>
                    </a:lnTo>
                    <a:lnTo>
                      <a:pt x="3101" y="3082"/>
                    </a:lnTo>
                    <a:lnTo>
                      <a:pt x="5282" y="1426"/>
                    </a:lnTo>
                    <a:lnTo>
                      <a:pt x="7890" y="371"/>
                    </a:lnTo>
                    <a:lnTo>
                      <a:pt x="1084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0" name="object 17">
                <a:extLst>
                  <a:ext uri="{FF2B5EF4-FFF2-40B4-BE49-F238E27FC236}">
                    <a16:creationId xmlns:a16="http://schemas.microsoft.com/office/drawing/2014/main" id="{D9EC8581-948A-4B5E-991F-A8A6E13EDC6F}"/>
                  </a:ext>
                </a:extLst>
              </p:cNvPr>
              <p:cNvSpPr/>
              <p:nvPr/>
            </p:nvSpPr>
            <p:spPr>
              <a:xfrm>
                <a:off x="1576071"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2"/>
                    </a:lnTo>
                    <a:lnTo>
                      <a:pt x="5258" y="1428"/>
                    </a:lnTo>
                    <a:lnTo>
                      <a:pt x="3091" y="3083"/>
                    </a:lnTo>
                    <a:lnTo>
                      <a:pt x="1433" y="5248"/>
                    </a:lnTo>
                    <a:lnTo>
                      <a:pt x="373" y="7836"/>
                    </a:lnTo>
                    <a:lnTo>
                      <a:pt x="0" y="10761"/>
                    </a:lnTo>
                    <a:lnTo>
                      <a:pt x="373" y="13691"/>
                    </a:lnTo>
                    <a:lnTo>
                      <a:pt x="1433" y="16294"/>
                    </a:lnTo>
                    <a:lnTo>
                      <a:pt x="3091" y="18478"/>
                    </a:lnTo>
                    <a:lnTo>
                      <a:pt x="5258" y="20151"/>
                    </a:lnTo>
                    <a:lnTo>
                      <a:pt x="7844" y="21222"/>
                    </a:lnTo>
                    <a:lnTo>
                      <a:pt x="10760" y="21600"/>
                    </a:lnTo>
                    <a:lnTo>
                      <a:pt x="13682" y="21222"/>
                    </a:lnTo>
                    <a:lnTo>
                      <a:pt x="16282" y="20151"/>
                    </a:lnTo>
                    <a:lnTo>
                      <a:pt x="18468" y="18478"/>
                    </a:lnTo>
                    <a:lnTo>
                      <a:pt x="20146" y="16294"/>
                    </a:lnTo>
                    <a:lnTo>
                      <a:pt x="21221" y="13691"/>
                    </a:lnTo>
                    <a:lnTo>
                      <a:pt x="21600" y="10761"/>
                    </a:lnTo>
                    <a:lnTo>
                      <a:pt x="21221" y="7836"/>
                    </a:lnTo>
                    <a:lnTo>
                      <a:pt x="20146" y="5248"/>
                    </a:lnTo>
                    <a:lnTo>
                      <a:pt x="18468" y="3083"/>
                    </a:lnTo>
                    <a:lnTo>
                      <a:pt x="16282" y="1428"/>
                    </a:lnTo>
                    <a:lnTo>
                      <a:pt x="13682" y="372"/>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1" name="object 18">
                <a:extLst>
                  <a:ext uri="{FF2B5EF4-FFF2-40B4-BE49-F238E27FC236}">
                    <a16:creationId xmlns:a16="http://schemas.microsoft.com/office/drawing/2014/main" id="{9D3DAA4D-5432-4539-80A3-AE0421A61BD4}"/>
                  </a:ext>
                </a:extLst>
              </p:cNvPr>
              <p:cNvSpPr/>
              <p:nvPr/>
            </p:nvSpPr>
            <p:spPr>
              <a:xfrm>
                <a:off x="1576071"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2" y="1428"/>
                    </a:lnTo>
                    <a:lnTo>
                      <a:pt x="18468" y="3083"/>
                    </a:lnTo>
                    <a:lnTo>
                      <a:pt x="20146" y="5248"/>
                    </a:lnTo>
                    <a:lnTo>
                      <a:pt x="21221" y="7836"/>
                    </a:lnTo>
                    <a:lnTo>
                      <a:pt x="21600" y="10761"/>
                    </a:lnTo>
                    <a:lnTo>
                      <a:pt x="21221" y="13691"/>
                    </a:lnTo>
                    <a:lnTo>
                      <a:pt x="20146" y="16294"/>
                    </a:lnTo>
                    <a:lnTo>
                      <a:pt x="18468" y="18478"/>
                    </a:lnTo>
                    <a:lnTo>
                      <a:pt x="16282" y="20151"/>
                    </a:lnTo>
                    <a:lnTo>
                      <a:pt x="13682" y="21222"/>
                    </a:lnTo>
                    <a:lnTo>
                      <a:pt x="10760" y="21600"/>
                    </a:lnTo>
                    <a:lnTo>
                      <a:pt x="7844" y="21222"/>
                    </a:lnTo>
                    <a:lnTo>
                      <a:pt x="5258" y="20151"/>
                    </a:lnTo>
                    <a:lnTo>
                      <a:pt x="3091" y="18478"/>
                    </a:lnTo>
                    <a:lnTo>
                      <a:pt x="1433" y="16294"/>
                    </a:lnTo>
                    <a:lnTo>
                      <a:pt x="373" y="13691"/>
                    </a:lnTo>
                    <a:lnTo>
                      <a:pt x="0" y="10761"/>
                    </a:lnTo>
                    <a:lnTo>
                      <a:pt x="373" y="7836"/>
                    </a:lnTo>
                    <a:lnTo>
                      <a:pt x="1433" y="5248"/>
                    </a:lnTo>
                    <a:lnTo>
                      <a:pt x="3091" y="3083"/>
                    </a:lnTo>
                    <a:lnTo>
                      <a:pt x="5258" y="1428"/>
                    </a:lnTo>
                    <a:lnTo>
                      <a:pt x="7844" y="372"/>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2" name="object 19">
                <a:extLst>
                  <a:ext uri="{FF2B5EF4-FFF2-40B4-BE49-F238E27FC236}">
                    <a16:creationId xmlns:a16="http://schemas.microsoft.com/office/drawing/2014/main" id="{916C1E5B-DDD1-4B16-BA88-CC5BC2552912}"/>
                  </a:ext>
                </a:extLst>
              </p:cNvPr>
              <p:cNvSpPr/>
              <p:nvPr/>
            </p:nvSpPr>
            <p:spPr>
              <a:xfrm>
                <a:off x="1550671"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3" name="object 20">
                <a:extLst>
                  <a:ext uri="{FF2B5EF4-FFF2-40B4-BE49-F238E27FC236}">
                    <a16:creationId xmlns:a16="http://schemas.microsoft.com/office/drawing/2014/main" id="{CE71DC8F-D4BA-45B1-9B0F-EF86A774DAD8}"/>
                  </a:ext>
                </a:extLst>
              </p:cNvPr>
              <p:cNvSpPr/>
              <p:nvPr/>
            </p:nvSpPr>
            <p:spPr>
              <a:xfrm>
                <a:off x="1550671"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3"/>
                    </a:lnTo>
                    <a:lnTo>
                      <a:pt x="16282" y="1434"/>
                    </a:lnTo>
                    <a:lnTo>
                      <a:pt x="18468" y="3094"/>
                    </a:lnTo>
                    <a:lnTo>
                      <a:pt x="20146" y="5267"/>
                    </a:lnTo>
                    <a:lnTo>
                      <a:pt x="21221" y="7865"/>
                    </a:lnTo>
                    <a:lnTo>
                      <a:pt x="21600" y="10800"/>
                    </a:lnTo>
                    <a:lnTo>
                      <a:pt x="21221" y="13735"/>
                    </a:lnTo>
                    <a:lnTo>
                      <a:pt x="20146" y="16333"/>
                    </a:lnTo>
                    <a:lnTo>
                      <a:pt x="18468" y="18506"/>
                    </a:lnTo>
                    <a:lnTo>
                      <a:pt x="16282" y="20166"/>
                    </a:lnTo>
                    <a:lnTo>
                      <a:pt x="13682" y="21227"/>
                    </a:lnTo>
                    <a:lnTo>
                      <a:pt x="10760" y="21600"/>
                    </a:lnTo>
                    <a:lnTo>
                      <a:pt x="7844" y="21227"/>
                    </a:lnTo>
                    <a:lnTo>
                      <a:pt x="5258" y="20166"/>
                    </a:lnTo>
                    <a:lnTo>
                      <a:pt x="3091" y="18506"/>
                    </a:lnTo>
                    <a:lnTo>
                      <a:pt x="1433" y="16333"/>
                    </a:lnTo>
                    <a:lnTo>
                      <a:pt x="373" y="13735"/>
                    </a:lnTo>
                    <a:lnTo>
                      <a:pt x="0" y="10800"/>
                    </a:lnTo>
                    <a:lnTo>
                      <a:pt x="373" y="7865"/>
                    </a:lnTo>
                    <a:lnTo>
                      <a:pt x="1433" y="5267"/>
                    </a:lnTo>
                    <a:lnTo>
                      <a:pt x="3091" y="3094"/>
                    </a:lnTo>
                    <a:lnTo>
                      <a:pt x="5258" y="1434"/>
                    </a:lnTo>
                    <a:lnTo>
                      <a:pt x="7844" y="373"/>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5" name="object 21">
                <a:extLst>
                  <a:ext uri="{FF2B5EF4-FFF2-40B4-BE49-F238E27FC236}">
                    <a16:creationId xmlns:a16="http://schemas.microsoft.com/office/drawing/2014/main" id="{734A81DA-89A8-4B4A-BD30-D6E8EB76663C}"/>
                  </a:ext>
                </a:extLst>
              </p:cNvPr>
              <p:cNvSpPr/>
              <p:nvPr/>
            </p:nvSpPr>
            <p:spPr>
              <a:xfrm>
                <a:off x="2106930" y="212216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1"/>
                    </a:lnTo>
                    <a:lnTo>
                      <a:pt x="5258" y="1426"/>
                    </a:lnTo>
                    <a:lnTo>
                      <a:pt x="3091" y="3082"/>
                    </a:lnTo>
                    <a:lnTo>
                      <a:pt x="1433" y="5252"/>
                    </a:lnTo>
                    <a:lnTo>
                      <a:pt x="373" y="7853"/>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9" y="18489"/>
                    </a:lnTo>
                    <a:lnTo>
                      <a:pt x="20164" y="16313"/>
                    </a:lnTo>
                    <a:lnTo>
                      <a:pt x="21226" y="13720"/>
                    </a:lnTo>
                    <a:lnTo>
                      <a:pt x="21600" y="10800"/>
                    </a:lnTo>
                    <a:lnTo>
                      <a:pt x="21226" y="7853"/>
                    </a:lnTo>
                    <a:lnTo>
                      <a:pt x="20164" y="5252"/>
                    </a:lnTo>
                    <a:lnTo>
                      <a:pt x="18499" y="3082"/>
                    </a:lnTo>
                    <a:lnTo>
                      <a:pt x="16318" y="1426"/>
                    </a:lnTo>
                    <a:lnTo>
                      <a:pt x="13710" y="371"/>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6" name="object 22">
                <a:extLst>
                  <a:ext uri="{FF2B5EF4-FFF2-40B4-BE49-F238E27FC236}">
                    <a16:creationId xmlns:a16="http://schemas.microsoft.com/office/drawing/2014/main" id="{E4B1E327-95B8-433A-8EED-BF6943AB01C8}"/>
                  </a:ext>
                </a:extLst>
              </p:cNvPr>
              <p:cNvSpPr/>
              <p:nvPr/>
            </p:nvSpPr>
            <p:spPr>
              <a:xfrm>
                <a:off x="2106930" y="212216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1"/>
                    </a:lnTo>
                    <a:lnTo>
                      <a:pt x="16318" y="1426"/>
                    </a:lnTo>
                    <a:lnTo>
                      <a:pt x="18499" y="3082"/>
                    </a:lnTo>
                    <a:lnTo>
                      <a:pt x="20164" y="5252"/>
                    </a:lnTo>
                    <a:lnTo>
                      <a:pt x="21226" y="7853"/>
                    </a:lnTo>
                    <a:lnTo>
                      <a:pt x="21600" y="10800"/>
                    </a:lnTo>
                    <a:lnTo>
                      <a:pt x="21226" y="13720"/>
                    </a:lnTo>
                    <a:lnTo>
                      <a:pt x="20164" y="16313"/>
                    </a:lnTo>
                    <a:lnTo>
                      <a:pt x="18499"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53"/>
                    </a:lnTo>
                    <a:lnTo>
                      <a:pt x="1433" y="5252"/>
                    </a:lnTo>
                    <a:lnTo>
                      <a:pt x="3091" y="3082"/>
                    </a:lnTo>
                    <a:lnTo>
                      <a:pt x="5258" y="1426"/>
                    </a:lnTo>
                    <a:lnTo>
                      <a:pt x="7844" y="371"/>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7" name="object 23">
                <a:extLst>
                  <a:ext uri="{FF2B5EF4-FFF2-40B4-BE49-F238E27FC236}">
                    <a16:creationId xmlns:a16="http://schemas.microsoft.com/office/drawing/2014/main" id="{4F9A85D1-0D40-405A-B48B-FC28F208F1F5}"/>
                  </a:ext>
                </a:extLst>
              </p:cNvPr>
              <p:cNvSpPr/>
              <p:nvPr/>
            </p:nvSpPr>
            <p:spPr>
              <a:xfrm>
                <a:off x="2081530" y="2096769"/>
                <a:ext cx="341633"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2"/>
                    </a:lnTo>
                    <a:lnTo>
                      <a:pt x="5258" y="1428"/>
                    </a:lnTo>
                    <a:lnTo>
                      <a:pt x="3091" y="3083"/>
                    </a:lnTo>
                    <a:lnTo>
                      <a:pt x="1433" y="5248"/>
                    </a:lnTo>
                    <a:lnTo>
                      <a:pt x="373" y="7836"/>
                    </a:lnTo>
                    <a:lnTo>
                      <a:pt x="0" y="10761"/>
                    </a:lnTo>
                    <a:lnTo>
                      <a:pt x="373" y="13718"/>
                    </a:lnTo>
                    <a:lnTo>
                      <a:pt x="1433" y="16329"/>
                    </a:lnTo>
                    <a:lnTo>
                      <a:pt x="3091" y="18507"/>
                    </a:lnTo>
                    <a:lnTo>
                      <a:pt x="5258" y="20169"/>
                    </a:lnTo>
                    <a:lnTo>
                      <a:pt x="7844" y="21228"/>
                    </a:lnTo>
                    <a:lnTo>
                      <a:pt x="10760" y="21600"/>
                    </a:lnTo>
                    <a:lnTo>
                      <a:pt x="13682" y="21228"/>
                    </a:lnTo>
                    <a:lnTo>
                      <a:pt x="16283" y="20169"/>
                    </a:lnTo>
                    <a:lnTo>
                      <a:pt x="18468" y="18507"/>
                    </a:lnTo>
                    <a:lnTo>
                      <a:pt x="20146" y="16329"/>
                    </a:lnTo>
                    <a:lnTo>
                      <a:pt x="21221" y="13718"/>
                    </a:lnTo>
                    <a:lnTo>
                      <a:pt x="21600" y="10761"/>
                    </a:lnTo>
                    <a:lnTo>
                      <a:pt x="21221" y="7836"/>
                    </a:lnTo>
                    <a:lnTo>
                      <a:pt x="20146" y="5248"/>
                    </a:lnTo>
                    <a:lnTo>
                      <a:pt x="18468" y="3083"/>
                    </a:lnTo>
                    <a:lnTo>
                      <a:pt x="16283" y="1428"/>
                    </a:lnTo>
                    <a:lnTo>
                      <a:pt x="13682" y="372"/>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8" name="object 24">
                <a:extLst>
                  <a:ext uri="{FF2B5EF4-FFF2-40B4-BE49-F238E27FC236}">
                    <a16:creationId xmlns:a16="http://schemas.microsoft.com/office/drawing/2014/main" id="{0F151144-20C7-45F5-872C-B15A0C47428E}"/>
                  </a:ext>
                </a:extLst>
              </p:cNvPr>
              <p:cNvSpPr/>
              <p:nvPr/>
            </p:nvSpPr>
            <p:spPr>
              <a:xfrm>
                <a:off x="2081530" y="2096769"/>
                <a:ext cx="341633"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3" y="1428"/>
                    </a:lnTo>
                    <a:lnTo>
                      <a:pt x="18468" y="3083"/>
                    </a:lnTo>
                    <a:lnTo>
                      <a:pt x="20146" y="5248"/>
                    </a:lnTo>
                    <a:lnTo>
                      <a:pt x="21221" y="7836"/>
                    </a:lnTo>
                    <a:lnTo>
                      <a:pt x="21600" y="10761"/>
                    </a:lnTo>
                    <a:lnTo>
                      <a:pt x="21221" y="13718"/>
                    </a:lnTo>
                    <a:lnTo>
                      <a:pt x="20146" y="16329"/>
                    </a:lnTo>
                    <a:lnTo>
                      <a:pt x="18468" y="18507"/>
                    </a:lnTo>
                    <a:lnTo>
                      <a:pt x="16283" y="20169"/>
                    </a:lnTo>
                    <a:lnTo>
                      <a:pt x="13682" y="21228"/>
                    </a:lnTo>
                    <a:lnTo>
                      <a:pt x="10760" y="21600"/>
                    </a:lnTo>
                    <a:lnTo>
                      <a:pt x="7844" y="21228"/>
                    </a:lnTo>
                    <a:lnTo>
                      <a:pt x="5258" y="20169"/>
                    </a:lnTo>
                    <a:lnTo>
                      <a:pt x="3091" y="18507"/>
                    </a:lnTo>
                    <a:lnTo>
                      <a:pt x="1433" y="16329"/>
                    </a:lnTo>
                    <a:lnTo>
                      <a:pt x="373" y="13718"/>
                    </a:lnTo>
                    <a:lnTo>
                      <a:pt x="0" y="10761"/>
                    </a:lnTo>
                    <a:lnTo>
                      <a:pt x="373" y="7836"/>
                    </a:lnTo>
                    <a:lnTo>
                      <a:pt x="1433" y="5248"/>
                    </a:lnTo>
                    <a:lnTo>
                      <a:pt x="3091" y="3083"/>
                    </a:lnTo>
                    <a:lnTo>
                      <a:pt x="5258" y="1428"/>
                    </a:lnTo>
                    <a:lnTo>
                      <a:pt x="7844" y="372"/>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9" name="object 25">
                <a:extLst>
                  <a:ext uri="{FF2B5EF4-FFF2-40B4-BE49-F238E27FC236}">
                    <a16:creationId xmlns:a16="http://schemas.microsoft.com/office/drawing/2014/main" id="{859C1B90-9C00-4977-9AD7-47E9EBB316BB}"/>
                  </a:ext>
                </a:extLst>
              </p:cNvPr>
              <p:cNvSpPr/>
              <p:nvPr/>
            </p:nvSpPr>
            <p:spPr>
              <a:xfrm>
                <a:off x="108204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918" y="372"/>
                    </a:lnTo>
                    <a:lnTo>
                      <a:pt x="5317" y="1428"/>
                    </a:lnTo>
                    <a:lnTo>
                      <a:pt x="3132" y="3083"/>
                    </a:lnTo>
                    <a:lnTo>
                      <a:pt x="1454" y="5248"/>
                    </a:lnTo>
                    <a:lnTo>
                      <a:pt x="379" y="7836"/>
                    </a:lnTo>
                    <a:lnTo>
                      <a:pt x="0" y="10761"/>
                    </a:lnTo>
                    <a:lnTo>
                      <a:pt x="379" y="13691"/>
                    </a:lnTo>
                    <a:lnTo>
                      <a:pt x="1454" y="16294"/>
                    </a:lnTo>
                    <a:lnTo>
                      <a:pt x="3132" y="18478"/>
                    </a:lnTo>
                    <a:lnTo>
                      <a:pt x="5317" y="20151"/>
                    </a:lnTo>
                    <a:lnTo>
                      <a:pt x="7918" y="21222"/>
                    </a:lnTo>
                    <a:lnTo>
                      <a:pt x="10840" y="21600"/>
                    </a:lnTo>
                    <a:lnTo>
                      <a:pt x="13756" y="21222"/>
                    </a:lnTo>
                    <a:lnTo>
                      <a:pt x="16342" y="20151"/>
                    </a:lnTo>
                    <a:lnTo>
                      <a:pt x="18508" y="18478"/>
                    </a:lnTo>
                    <a:lnTo>
                      <a:pt x="20167" y="16294"/>
                    </a:lnTo>
                    <a:lnTo>
                      <a:pt x="21227" y="13691"/>
                    </a:lnTo>
                    <a:lnTo>
                      <a:pt x="21600" y="10761"/>
                    </a:lnTo>
                    <a:lnTo>
                      <a:pt x="21227" y="7836"/>
                    </a:lnTo>
                    <a:lnTo>
                      <a:pt x="20167" y="5248"/>
                    </a:lnTo>
                    <a:lnTo>
                      <a:pt x="18509" y="3083"/>
                    </a:lnTo>
                    <a:lnTo>
                      <a:pt x="16342" y="1428"/>
                    </a:lnTo>
                    <a:lnTo>
                      <a:pt x="13756" y="372"/>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0" name="object 26">
                <a:extLst>
                  <a:ext uri="{FF2B5EF4-FFF2-40B4-BE49-F238E27FC236}">
                    <a16:creationId xmlns:a16="http://schemas.microsoft.com/office/drawing/2014/main" id="{5B7F34E4-4BF7-4475-B180-B00E35259463}"/>
                  </a:ext>
                </a:extLst>
              </p:cNvPr>
              <p:cNvSpPr/>
              <p:nvPr/>
            </p:nvSpPr>
            <p:spPr>
              <a:xfrm>
                <a:off x="108204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2"/>
                    </a:lnTo>
                    <a:lnTo>
                      <a:pt x="16342" y="1428"/>
                    </a:lnTo>
                    <a:lnTo>
                      <a:pt x="18509" y="3083"/>
                    </a:lnTo>
                    <a:lnTo>
                      <a:pt x="20167" y="5248"/>
                    </a:lnTo>
                    <a:lnTo>
                      <a:pt x="21227" y="7836"/>
                    </a:lnTo>
                    <a:lnTo>
                      <a:pt x="21600" y="10761"/>
                    </a:lnTo>
                    <a:lnTo>
                      <a:pt x="21227" y="13691"/>
                    </a:lnTo>
                    <a:lnTo>
                      <a:pt x="20167" y="16294"/>
                    </a:lnTo>
                    <a:lnTo>
                      <a:pt x="18509" y="18478"/>
                    </a:lnTo>
                    <a:lnTo>
                      <a:pt x="16342" y="20151"/>
                    </a:lnTo>
                    <a:lnTo>
                      <a:pt x="13756" y="21222"/>
                    </a:lnTo>
                    <a:lnTo>
                      <a:pt x="10840" y="21600"/>
                    </a:lnTo>
                    <a:lnTo>
                      <a:pt x="7918" y="21222"/>
                    </a:lnTo>
                    <a:lnTo>
                      <a:pt x="5317" y="20151"/>
                    </a:lnTo>
                    <a:lnTo>
                      <a:pt x="3132" y="18478"/>
                    </a:lnTo>
                    <a:lnTo>
                      <a:pt x="1454" y="16294"/>
                    </a:lnTo>
                    <a:lnTo>
                      <a:pt x="379" y="13691"/>
                    </a:lnTo>
                    <a:lnTo>
                      <a:pt x="0" y="10761"/>
                    </a:lnTo>
                    <a:lnTo>
                      <a:pt x="379" y="7836"/>
                    </a:lnTo>
                    <a:lnTo>
                      <a:pt x="1454" y="5248"/>
                    </a:lnTo>
                    <a:lnTo>
                      <a:pt x="3132" y="3083"/>
                    </a:lnTo>
                    <a:lnTo>
                      <a:pt x="5317" y="1428"/>
                    </a:lnTo>
                    <a:lnTo>
                      <a:pt x="7918" y="372"/>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1" name="object 27">
                <a:extLst>
                  <a:ext uri="{FF2B5EF4-FFF2-40B4-BE49-F238E27FC236}">
                    <a16:creationId xmlns:a16="http://schemas.microsoft.com/office/drawing/2014/main" id="{A1766B45-C0B0-49E3-BBE0-B4D6C6A5C7C8}"/>
                  </a:ext>
                </a:extLst>
              </p:cNvPr>
              <p:cNvSpPr/>
              <p:nvPr/>
            </p:nvSpPr>
            <p:spPr>
              <a:xfrm>
                <a:off x="105664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3"/>
                    </a:lnTo>
                    <a:lnTo>
                      <a:pt x="5282" y="1434"/>
                    </a:lnTo>
                    <a:lnTo>
                      <a:pt x="3101" y="3094"/>
                    </a:lnTo>
                    <a:lnTo>
                      <a:pt x="1436" y="5267"/>
                    </a:lnTo>
                    <a:lnTo>
                      <a:pt x="374" y="7865"/>
                    </a:lnTo>
                    <a:lnTo>
                      <a:pt x="0" y="10800"/>
                    </a:lnTo>
                    <a:lnTo>
                      <a:pt x="374" y="13735"/>
                    </a:lnTo>
                    <a:lnTo>
                      <a:pt x="1436" y="16333"/>
                    </a:lnTo>
                    <a:lnTo>
                      <a:pt x="3101" y="18506"/>
                    </a:lnTo>
                    <a:lnTo>
                      <a:pt x="5282" y="20166"/>
                    </a:lnTo>
                    <a:lnTo>
                      <a:pt x="7890" y="21227"/>
                    </a:lnTo>
                    <a:lnTo>
                      <a:pt x="10840" y="21600"/>
                    </a:lnTo>
                    <a:lnTo>
                      <a:pt x="13756" y="21227"/>
                    </a:lnTo>
                    <a:lnTo>
                      <a:pt x="16342" y="20166"/>
                    </a:lnTo>
                    <a:lnTo>
                      <a:pt x="18509" y="18506"/>
                    </a:lnTo>
                    <a:lnTo>
                      <a:pt x="20167" y="16333"/>
                    </a:lnTo>
                    <a:lnTo>
                      <a:pt x="21227" y="13735"/>
                    </a:lnTo>
                    <a:lnTo>
                      <a:pt x="21600" y="10800"/>
                    </a:lnTo>
                    <a:lnTo>
                      <a:pt x="21227" y="7865"/>
                    </a:lnTo>
                    <a:lnTo>
                      <a:pt x="20167" y="5267"/>
                    </a:lnTo>
                    <a:lnTo>
                      <a:pt x="18509" y="3094"/>
                    </a:lnTo>
                    <a:lnTo>
                      <a:pt x="16342" y="1434"/>
                    </a:lnTo>
                    <a:lnTo>
                      <a:pt x="13756" y="373"/>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2" name="object 28">
                <a:extLst>
                  <a:ext uri="{FF2B5EF4-FFF2-40B4-BE49-F238E27FC236}">
                    <a16:creationId xmlns:a16="http://schemas.microsoft.com/office/drawing/2014/main" id="{22A17D68-250E-452D-A2AB-F324EC33CB55}"/>
                  </a:ext>
                </a:extLst>
              </p:cNvPr>
              <p:cNvSpPr/>
              <p:nvPr/>
            </p:nvSpPr>
            <p:spPr>
              <a:xfrm>
                <a:off x="105664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3"/>
                    </a:lnTo>
                    <a:lnTo>
                      <a:pt x="16342" y="1434"/>
                    </a:lnTo>
                    <a:lnTo>
                      <a:pt x="18509" y="3094"/>
                    </a:lnTo>
                    <a:lnTo>
                      <a:pt x="20167" y="5267"/>
                    </a:lnTo>
                    <a:lnTo>
                      <a:pt x="21227" y="7865"/>
                    </a:lnTo>
                    <a:lnTo>
                      <a:pt x="21600" y="10800"/>
                    </a:lnTo>
                    <a:lnTo>
                      <a:pt x="21227" y="13735"/>
                    </a:lnTo>
                    <a:lnTo>
                      <a:pt x="20167" y="16333"/>
                    </a:lnTo>
                    <a:lnTo>
                      <a:pt x="18509" y="18506"/>
                    </a:lnTo>
                    <a:lnTo>
                      <a:pt x="16342" y="20166"/>
                    </a:lnTo>
                    <a:lnTo>
                      <a:pt x="13756" y="21227"/>
                    </a:lnTo>
                    <a:lnTo>
                      <a:pt x="10840" y="21600"/>
                    </a:lnTo>
                    <a:lnTo>
                      <a:pt x="7890" y="21227"/>
                    </a:lnTo>
                    <a:lnTo>
                      <a:pt x="5282" y="20166"/>
                    </a:lnTo>
                    <a:lnTo>
                      <a:pt x="3101" y="18506"/>
                    </a:lnTo>
                    <a:lnTo>
                      <a:pt x="1436" y="16333"/>
                    </a:lnTo>
                    <a:lnTo>
                      <a:pt x="374" y="13735"/>
                    </a:lnTo>
                    <a:lnTo>
                      <a:pt x="0" y="10800"/>
                    </a:lnTo>
                    <a:lnTo>
                      <a:pt x="374" y="7865"/>
                    </a:lnTo>
                    <a:lnTo>
                      <a:pt x="1436" y="5267"/>
                    </a:lnTo>
                    <a:lnTo>
                      <a:pt x="3101" y="3094"/>
                    </a:lnTo>
                    <a:lnTo>
                      <a:pt x="5282" y="1434"/>
                    </a:lnTo>
                    <a:lnTo>
                      <a:pt x="7890" y="373"/>
                    </a:lnTo>
                    <a:lnTo>
                      <a:pt x="1084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3" name="object 29">
                <a:extLst>
                  <a:ext uri="{FF2B5EF4-FFF2-40B4-BE49-F238E27FC236}">
                    <a16:creationId xmlns:a16="http://schemas.microsoft.com/office/drawing/2014/main" id="{1D9A1879-2AC0-4C07-98CE-67B838E16A02}"/>
                  </a:ext>
                </a:extLst>
              </p:cNvPr>
              <p:cNvSpPr/>
              <p:nvPr/>
            </p:nvSpPr>
            <p:spPr>
              <a:xfrm>
                <a:off x="9398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2"/>
                    </a:lnTo>
                    <a:lnTo>
                      <a:pt x="5258" y="1428"/>
                    </a:lnTo>
                    <a:lnTo>
                      <a:pt x="3091" y="3083"/>
                    </a:lnTo>
                    <a:lnTo>
                      <a:pt x="1433" y="5248"/>
                    </a:lnTo>
                    <a:lnTo>
                      <a:pt x="373" y="7836"/>
                    </a:lnTo>
                    <a:lnTo>
                      <a:pt x="0" y="10761"/>
                    </a:lnTo>
                    <a:lnTo>
                      <a:pt x="373" y="13691"/>
                    </a:lnTo>
                    <a:lnTo>
                      <a:pt x="1433" y="16294"/>
                    </a:lnTo>
                    <a:lnTo>
                      <a:pt x="3091" y="18478"/>
                    </a:lnTo>
                    <a:lnTo>
                      <a:pt x="5258" y="20151"/>
                    </a:lnTo>
                    <a:lnTo>
                      <a:pt x="7844" y="21222"/>
                    </a:lnTo>
                    <a:lnTo>
                      <a:pt x="10760" y="21600"/>
                    </a:lnTo>
                    <a:lnTo>
                      <a:pt x="13682" y="21222"/>
                    </a:lnTo>
                    <a:lnTo>
                      <a:pt x="16282" y="20151"/>
                    </a:lnTo>
                    <a:lnTo>
                      <a:pt x="18468" y="18478"/>
                    </a:lnTo>
                    <a:lnTo>
                      <a:pt x="20146" y="16294"/>
                    </a:lnTo>
                    <a:lnTo>
                      <a:pt x="21221" y="13691"/>
                    </a:lnTo>
                    <a:lnTo>
                      <a:pt x="21600" y="10761"/>
                    </a:lnTo>
                    <a:lnTo>
                      <a:pt x="21221" y="7836"/>
                    </a:lnTo>
                    <a:lnTo>
                      <a:pt x="20146" y="5248"/>
                    </a:lnTo>
                    <a:lnTo>
                      <a:pt x="18468" y="3083"/>
                    </a:lnTo>
                    <a:lnTo>
                      <a:pt x="16282" y="1428"/>
                    </a:lnTo>
                    <a:lnTo>
                      <a:pt x="13682" y="372"/>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4" name="object 30">
                <a:extLst>
                  <a:ext uri="{FF2B5EF4-FFF2-40B4-BE49-F238E27FC236}">
                    <a16:creationId xmlns:a16="http://schemas.microsoft.com/office/drawing/2014/main" id="{3D02BB89-C224-4FAB-BF10-EFA90922EFBF}"/>
                  </a:ext>
                </a:extLst>
              </p:cNvPr>
              <p:cNvSpPr/>
              <p:nvPr/>
            </p:nvSpPr>
            <p:spPr>
              <a:xfrm>
                <a:off x="9398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2" y="1428"/>
                    </a:lnTo>
                    <a:lnTo>
                      <a:pt x="18468" y="3083"/>
                    </a:lnTo>
                    <a:lnTo>
                      <a:pt x="20146" y="5248"/>
                    </a:lnTo>
                    <a:lnTo>
                      <a:pt x="21221" y="7836"/>
                    </a:lnTo>
                    <a:lnTo>
                      <a:pt x="21600" y="10761"/>
                    </a:lnTo>
                    <a:lnTo>
                      <a:pt x="21221" y="13691"/>
                    </a:lnTo>
                    <a:lnTo>
                      <a:pt x="20146" y="16294"/>
                    </a:lnTo>
                    <a:lnTo>
                      <a:pt x="18468" y="18478"/>
                    </a:lnTo>
                    <a:lnTo>
                      <a:pt x="16282" y="20151"/>
                    </a:lnTo>
                    <a:lnTo>
                      <a:pt x="13682" y="21222"/>
                    </a:lnTo>
                    <a:lnTo>
                      <a:pt x="10760" y="21600"/>
                    </a:lnTo>
                    <a:lnTo>
                      <a:pt x="7844" y="21222"/>
                    </a:lnTo>
                    <a:lnTo>
                      <a:pt x="5258" y="20151"/>
                    </a:lnTo>
                    <a:lnTo>
                      <a:pt x="3091" y="18478"/>
                    </a:lnTo>
                    <a:lnTo>
                      <a:pt x="1433" y="16294"/>
                    </a:lnTo>
                    <a:lnTo>
                      <a:pt x="373" y="13691"/>
                    </a:lnTo>
                    <a:lnTo>
                      <a:pt x="0" y="10761"/>
                    </a:lnTo>
                    <a:lnTo>
                      <a:pt x="373" y="7836"/>
                    </a:lnTo>
                    <a:lnTo>
                      <a:pt x="1433" y="5248"/>
                    </a:lnTo>
                    <a:lnTo>
                      <a:pt x="3091" y="3083"/>
                    </a:lnTo>
                    <a:lnTo>
                      <a:pt x="5258" y="1428"/>
                    </a:lnTo>
                    <a:lnTo>
                      <a:pt x="7844" y="372"/>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5" name="object 31">
                <a:extLst>
                  <a:ext uri="{FF2B5EF4-FFF2-40B4-BE49-F238E27FC236}">
                    <a16:creationId xmlns:a16="http://schemas.microsoft.com/office/drawing/2014/main" id="{45BF650F-2452-4294-A629-81D44341544C}"/>
                  </a:ext>
                </a:extLst>
              </p:cNvPr>
              <p:cNvSpPr/>
              <p:nvPr/>
            </p:nvSpPr>
            <p:spPr>
              <a:xfrm>
                <a:off x="6858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6" name="object 32">
                <a:extLst>
                  <a:ext uri="{FF2B5EF4-FFF2-40B4-BE49-F238E27FC236}">
                    <a16:creationId xmlns:a16="http://schemas.microsoft.com/office/drawing/2014/main" id="{58F83C0F-B830-4819-8601-442DBD292914}"/>
                  </a:ext>
                </a:extLst>
              </p:cNvPr>
              <p:cNvSpPr/>
              <p:nvPr/>
            </p:nvSpPr>
            <p:spPr>
              <a:xfrm>
                <a:off x="6858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3"/>
                    </a:lnTo>
                    <a:lnTo>
                      <a:pt x="16282" y="1434"/>
                    </a:lnTo>
                    <a:lnTo>
                      <a:pt x="18468" y="3094"/>
                    </a:lnTo>
                    <a:lnTo>
                      <a:pt x="20146" y="5267"/>
                    </a:lnTo>
                    <a:lnTo>
                      <a:pt x="21221" y="7865"/>
                    </a:lnTo>
                    <a:lnTo>
                      <a:pt x="21600" y="10800"/>
                    </a:lnTo>
                    <a:lnTo>
                      <a:pt x="21221" y="13735"/>
                    </a:lnTo>
                    <a:lnTo>
                      <a:pt x="20146" y="16333"/>
                    </a:lnTo>
                    <a:lnTo>
                      <a:pt x="18468" y="18506"/>
                    </a:lnTo>
                    <a:lnTo>
                      <a:pt x="16282" y="20166"/>
                    </a:lnTo>
                    <a:lnTo>
                      <a:pt x="13682" y="21227"/>
                    </a:lnTo>
                    <a:lnTo>
                      <a:pt x="10760" y="21600"/>
                    </a:lnTo>
                    <a:lnTo>
                      <a:pt x="7844" y="21227"/>
                    </a:lnTo>
                    <a:lnTo>
                      <a:pt x="5258" y="20166"/>
                    </a:lnTo>
                    <a:lnTo>
                      <a:pt x="3091" y="18506"/>
                    </a:lnTo>
                    <a:lnTo>
                      <a:pt x="1433" y="16333"/>
                    </a:lnTo>
                    <a:lnTo>
                      <a:pt x="373" y="13735"/>
                    </a:lnTo>
                    <a:lnTo>
                      <a:pt x="0" y="10800"/>
                    </a:lnTo>
                    <a:lnTo>
                      <a:pt x="373" y="7865"/>
                    </a:lnTo>
                    <a:lnTo>
                      <a:pt x="1433" y="5267"/>
                    </a:lnTo>
                    <a:lnTo>
                      <a:pt x="3091" y="3094"/>
                    </a:lnTo>
                    <a:lnTo>
                      <a:pt x="5258" y="1434"/>
                    </a:lnTo>
                    <a:lnTo>
                      <a:pt x="7844" y="373"/>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7" name="object 33">
                <a:extLst>
                  <a:ext uri="{FF2B5EF4-FFF2-40B4-BE49-F238E27FC236}">
                    <a16:creationId xmlns:a16="http://schemas.microsoft.com/office/drawing/2014/main" id="{4648180A-3134-4AB5-8EB8-7799B308FBBF}"/>
                  </a:ext>
                </a:extLst>
              </p:cNvPr>
              <p:cNvSpPr/>
              <p:nvPr/>
            </p:nvSpPr>
            <p:spPr>
              <a:xfrm>
                <a:off x="93980" y="6095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7"/>
                    </a:lnTo>
                    <a:lnTo>
                      <a:pt x="7844" y="21224"/>
                    </a:lnTo>
                    <a:lnTo>
                      <a:pt x="10760" y="21600"/>
                    </a:lnTo>
                    <a:lnTo>
                      <a:pt x="13682" y="21224"/>
                    </a:lnTo>
                    <a:lnTo>
                      <a:pt x="16282" y="20157"/>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8" name="object 34">
                <a:extLst>
                  <a:ext uri="{FF2B5EF4-FFF2-40B4-BE49-F238E27FC236}">
                    <a16:creationId xmlns:a16="http://schemas.microsoft.com/office/drawing/2014/main" id="{F941B79D-F28A-4A7A-AD44-51C114FA541E}"/>
                  </a:ext>
                </a:extLst>
              </p:cNvPr>
              <p:cNvSpPr/>
              <p:nvPr/>
            </p:nvSpPr>
            <p:spPr>
              <a:xfrm>
                <a:off x="93980" y="6095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7"/>
                    </a:lnTo>
                    <a:lnTo>
                      <a:pt x="13682" y="21224"/>
                    </a:lnTo>
                    <a:lnTo>
                      <a:pt x="10760" y="21600"/>
                    </a:lnTo>
                    <a:lnTo>
                      <a:pt x="7844" y="21224"/>
                    </a:lnTo>
                    <a:lnTo>
                      <a:pt x="5258" y="20157"/>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9" name="object 35">
                <a:extLst>
                  <a:ext uri="{FF2B5EF4-FFF2-40B4-BE49-F238E27FC236}">
                    <a16:creationId xmlns:a16="http://schemas.microsoft.com/office/drawing/2014/main" id="{C42938FF-651E-4779-A8E7-B0FEC41E409B}"/>
                  </a:ext>
                </a:extLst>
              </p:cNvPr>
              <p:cNvSpPr/>
              <p:nvPr/>
            </p:nvSpPr>
            <p:spPr>
              <a:xfrm>
                <a:off x="68580" y="5841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7"/>
                    </a:lnTo>
                    <a:lnTo>
                      <a:pt x="7844" y="21224"/>
                    </a:lnTo>
                    <a:lnTo>
                      <a:pt x="10760" y="21600"/>
                    </a:lnTo>
                    <a:lnTo>
                      <a:pt x="13682" y="21224"/>
                    </a:lnTo>
                    <a:lnTo>
                      <a:pt x="16282" y="20157"/>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0" name="object 36">
                <a:extLst>
                  <a:ext uri="{FF2B5EF4-FFF2-40B4-BE49-F238E27FC236}">
                    <a16:creationId xmlns:a16="http://schemas.microsoft.com/office/drawing/2014/main" id="{F6AB8132-0DF0-47E3-A52E-8C974CEAD046}"/>
                  </a:ext>
                </a:extLst>
              </p:cNvPr>
              <p:cNvSpPr/>
              <p:nvPr/>
            </p:nvSpPr>
            <p:spPr>
              <a:xfrm>
                <a:off x="68580" y="5841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7"/>
                    </a:lnTo>
                    <a:lnTo>
                      <a:pt x="13682" y="21224"/>
                    </a:lnTo>
                    <a:lnTo>
                      <a:pt x="10760" y="21600"/>
                    </a:lnTo>
                    <a:lnTo>
                      <a:pt x="7844" y="21224"/>
                    </a:lnTo>
                    <a:lnTo>
                      <a:pt x="5258" y="20157"/>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1" name="object 37">
                <a:extLst>
                  <a:ext uri="{FF2B5EF4-FFF2-40B4-BE49-F238E27FC236}">
                    <a16:creationId xmlns:a16="http://schemas.microsoft.com/office/drawing/2014/main" id="{6D63A64A-0D42-471A-BEE2-408E72ACE50C}"/>
                  </a:ext>
                </a:extLst>
              </p:cNvPr>
              <p:cNvSpPr/>
              <p:nvPr/>
            </p:nvSpPr>
            <p:spPr>
              <a:xfrm>
                <a:off x="589280" y="2122169"/>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1"/>
                    </a:lnTo>
                    <a:lnTo>
                      <a:pt x="5278" y="1426"/>
                    </a:lnTo>
                    <a:lnTo>
                      <a:pt x="3103" y="3082"/>
                    </a:lnTo>
                    <a:lnTo>
                      <a:pt x="1439" y="5252"/>
                    </a:lnTo>
                    <a:lnTo>
                      <a:pt x="375" y="7853"/>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53"/>
                    </a:lnTo>
                    <a:lnTo>
                      <a:pt x="20161" y="5252"/>
                    </a:lnTo>
                    <a:lnTo>
                      <a:pt x="18497" y="3082"/>
                    </a:lnTo>
                    <a:lnTo>
                      <a:pt x="16322" y="1426"/>
                    </a:lnTo>
                    <a:lnTo>
                      <a:pt x="13727" y="371"/>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2" name="object 38">
                <a:extLst>
                  <a:ext uri="{FF2B5EF4-FFF2-40B4-BE49-F238E27FC236}">
                    <a16:creationId xmlns:a16="http://schemas.microsoft.com/office/drawing/2014/main" id="{BCDD0396-A95C-4FA3-9ECF-FFDA071C76B8}"/>
                  </a:ext>
                </a:extLst>
              </p:cNvPr>
              <p:cNvSpPr/>
              <p:nvPr/>
            </p:nvSpPr>
            <p:spPr>
              <a:xfrm>
                <a:off x="589280" y="2122169"/>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1"/>
                    </a:lnTo>
                    <a:lnTo>
                      <a:pt x="16322" y="1426"/>
                    </a:lnTo>
                    <a:lnTo>
                      <a:pt x="18497" y="3082"/>
                    </a:lnTo>
                    <a:lnTo>
                      <a:pt x="20161" y="5252"/>
                    </a:lnTo>
                    <a:lnTo>
                      <a:pt x="21225" y="7853"/>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53"/>
                    </a:lnTo>
                    <a:lnTo>
                      <a:pt x="1439" y="5252"/>
                    </a:lnTo>
                    <a:lnTo>
                      <a:pt x="3103" y="3082"/>
                    </a:lnTo>
                    <a:lnTo>
                      <a:pt x="5278" y="1426"/>
                    </a:lnTo>
                    <a:lnTo>
                      <a:pt x="7873" y="371"/>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3" name="object 39">
                <a:extLst>
                  <a:ext uri="{FF2B5EF4-FFF2-40B4-BE49-F238E27FC236}">
                    <a16:creationId xmlns:a16="http://schemas.microsoft.com/office/drawing/2014/main" id="{7466712D-B4A9-4AAC-B76F-BA1E49DB86C7}"/>
                  </a:ext>
                </a:extLst>
              </p:cNvPr>
              <p:cNvSpPr/>
              <p:nvPr/>
            </p:nvSpPr>
            <p:spPr>
              <a:xfrm>
                <a:off x="562610" y="2096769"/>
                <a:ext cx="341632"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72" y="372"/>
                    </a:lnTo>
                    <a:lnTo>
                      <a:pt x="5294" y="1428"/>
                    </a:lnTo>
                    <a:lnTo>
                      <a:pt x="3122" y="3083"/>
                    </a:lnTo>
                    <a:lnTo>
                      <a:pt x="1451" y="5248"/>
                    </a:lnTo>
                    <a:lnTo>
                      <a:pt x="379" y="7836"/>
                    </a:lnTo>
                    <a:lnTo>
                      <a:pt x="0" y="10761"/>
                    </a:lnTo>
                    <a:lnTo>
                      <a:pt x="379" y="13718"/>
                    </a:lnTo>
                    <a:lnTo>
                      <a:pt x="1451" y="16329"/>
                    </a:lnTo>
                    <a:lnTo>
                      <a:pt x="3122" y="18507"/>
                    </a:lnTo>
                    <a:lnTo>
                      <a:pt x="5294" y="20169"/>
                    </a:lnTo>
                    <a:lnTo>
                      <a:pt x="7872" y="21228"/>
                    </a:lnTo>
                    <a:lnTo>
                      <a:pt x="10760" y="21600"/>
                    </a:lnTo>
                    <a:lnTo>
                      <a:pt x="13682" y="21228"/>
                    </a:lnTo>
                    <a:lnTo>
                      <a:pt x="16282" y="20169"/>
                    </a:lnTo>
                    <a:lnTo>
                      <a:pt x="18468" y="18507"/>
                    </a:lnTo>
                    <a:lnTo>
                      <a:pt x="20146" y="16329"/>
                    </a:lnTo>
                    <a:lnTo>
                      <a:pt x="21221" y="13718"/>
                    </a:lnTo>
                    <a:lnTo>
                      <a:pt x="21600" y="10761"/>
                    </a:lnTo>
                    <a:lnTo>
                      <a:pt x="21221" y="7836"/>
                    </a:lnTo>
                    <a:lnTo>
                      <a:pt x="20146" y="5248"/>
                    </a:lnTo>
                    <a:lnTo>
                      <a:pt x="18468" y="3083"/>
                    </a:lnTo>
                    <a:lnTo>
                      <a:pt x="16282" y="1428"/>
                    </a:lnTo>
                    <a:lnTo>
                      <a:pt x="13682" y="372"/>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4" name="object 40">
                <a:extLst>
                  <a:ext uri="{FF2B5EF4-FFF2-40B4-BE49-F238E27FC236}">
                    <a16:creationId xmlns:a16="http://schemas.microsoft.com/office/drawing/2014/main" id="{BDE82252-D878-48E2-815F-D35B07369A6B}"/>
                  </a:ext>
                </a:extLst>
              </p:cNvPr>
              <p:cNvSpPr/>
              <p:nvPr/>
            </p:nvSpPr>
            <p:spPr>
              <a:xfrm>
                <a:off x="562610" y="2096769"/>
                <a:ext cx="341632"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2" y="1428"/>
                    </a:lnTo>
                    <a:lnTo>
                      <a:pt x="18468" y="3083"/>
                    </a:lnTo>
                    <a:lnTo>
                      <a:pt x="20146" y="5248"/>
                    </a:lnTo>
                    <a:lnTo>
                      <a:pt x="21221" y="7836"/>
                    </a:lnTo>
                    <a:lnTo>
                      <a:pt x="21600" y="10761"/>
                    </a:lnTo>
                    <a:lnTo>
                      <a:pt x="21221" y="13718"/>
                    </a:lnTo>
                    <a:lnTo>
                      <a:pt x="20146" y="16329"/>
                    </a:lnTo>
                    <a:lnTo>
                      <a:pt x="18468" y="18507"/>
                    </a:lnTo>
                    <a:lnTo>
                      <a:pt x="16282" y="20169"/>
                    </a:lnTo>
                    <a:lnTo>
                      <a:pt x="13682" y="21228"/>
                    </a:lnTo>
                    <a:lnTo>
                      <a:pt x="10760" y="21600"/>
                    </a:lnTo>
                    <a:lnTo>
                      <a:pt x="7872" y="21228"/>
                    </a:lnTo>
                    <a:lnTo>
                      <a:pt x="5294" y="20169"/>
                    </a:lnTo>
                    <a:lnTo>
                      <a:pt x="3122" y="18507"/>
                    </a:lnTo>
                    <a:lnTo>
                      <a:pt x="1451" y="16329"/>
                    </a:lnTo>
                    <a:lnTo>
                      <a:pt x="379" y="13718"/>
                    </a:lnTo>
                    <a:lnTo>
                      <a:pt x="0" y="10761"/>
                    </a:lnTo>
                    <a:lnTo>
                      <a:pt x="379" y="7836"/>
                    </a:lnTo>
                    <a:lnTo>
                      <a:pt x="1451" y="5248"/>
                    </a:lnTo>
                    <a:lnTo>
                      <a:pt x="3122" y="3083"/>
                    </a:lnTo>
                    <a:lnTo>
                      <a:pt x="5294" y="1428"/>
                    </a:lnTo>
                    <a:lnTo>
                      <a:pt x="7872" y="372"/>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5" name="object 41">
                <a:extLst>
                  <a:ext uri="{FF2B5EF4-FFF2-40B4-BE49-F238E27FC236}">
                    <a16:creationId xmlns:a16="http://schemas.microsoft.com/office/drawing/2014/main" id="{6F9A75A6-69C2-40A3-B1D1-680DFE297397}"/>
                  </a:ext>
                </a:extLst>
              </p:cNvPr>
              <p:cNvSpPr/>
              <p:nvPr/>
            </p:nvSpPr>
            <p:spPr>
              <a:xfrm>
                <a:off x="2106930" y="11683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9" y="18489"/>
                    </a:lnTo>
                    <a:lnTo>
                      <a:pt x="20164" y="16313"/>
                    </a:lnTo>
                    <a:lnTo>
                      <a:pt x="21226" y="13720"/>
                    </a:lnTo>
                    <a:lnTo>
                      <a:pt x="21600" y="10800"/>
                    </a:lnTo>
                    <a:lnTo>
                      <a:pt x="21226" y="7880"/>
                    </a:lnTo>
                    <a:lnTo>
                      <a:pt x="20164" y="5287"/>
                    </a:lnTo>
                    <a:lnTo>
                      <a:pt x="18499" y="3111"/>
                    </a:lnTo>
                    <a:lnTo>
                      <a:pt x="16318" y="1443"/>
                    </a:lnTo>
                    <a:lnTo>
                      <a:pt x="13710"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6" name="object 42">
                <a:extLst>
                  <a:ext uri="{FF2B5EF4-FFF2-40B4-BE49-F238E27FC236}">
                    <a16:creationId xmlns:a16="http://schemas.microsoft.com/office/drawing/2014/main" id="{AA89B165-26FA-4CC3-9B24-B009275694FA}"/>
                  </a:ext>
                </a:extLst>
              </p:cNvPr>
              <p:cNvSpPr/>
              <p:nvPr/>
            </p:nvSpPr>
            <p:spPr>
              <a:xfrm>
                <a:off x="2106930" y="116839"/>
                <a:ext cx="341633"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6"/>
                    </a:lnTo>
                    <a:lnTo>
                      <a:pt x="16318" y="1443"/>
                    </a:lnTo>
                    <a:lnTo>
                      <a:pt x="18499" y="3111"/>
                    </a:lnTo>
                    <a:lnTo>
                      <a:pt x="20164" y="5287"/>
                    </a:lnTo>
                    <a:lnTo>
                      <a:pt x="21226" y="7880"/>
                    </a:lnTo>
                    <a:lnTo>
                      <a:pt x="21600" y="10800"/>
                    </a:lnTo>
                    <a:lnTo>
                      <a:pt x="21226" y="13720"/>
                    </a:lnTo>
                    <a:lnTo>
                      <a:pt x="20164" y="16313"/>
                    </a:lnTo>
                    <a:lnTo>
                      <a:pt x="18499"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7" name="object 45">
                <a:extLst>
                  <a:ext uri="{FF2B5EF4-FFF2-40B4-BE49-F238E27FC236}">
                    <a16:creationId xmlns:a16="http://schemas.microsoft.com/office/drawing/2014/main" id="{CE4ECE2D-173D-4587-9C31-99691FC26C68}"/>
                  </a:ext>
                </a:extLst>
              </p:cNvPr>
              <p:cNvSpPr/>
              <p:nvPr/>
            </p:nvSpPr>
            <p:spPr>
              <a:xfrm>
                <a:off x="589280" y="116839"/>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8" name="object 46">
                <a:extLst>
                  <a:ext uri="{FF2B5EF4-FFF2-40B4-BE49-F238E27FC236}">
                    <a16:creationId xmlns:a16="http://schemas.microsoft.com/office/drawing/2014/main" id="{DF8ADCD5-738E-4194-898C-408532765784}"/>
                  </a:ext>
                </a:extLst>
              </p:cNvPr>
              <p:cNvSpPr/>
              <p:nvPr/>
            </p:nvSpPr>
            <p:spPr>
              <a:xfrm>
                <a:off x="589280" y="116839"/>
                <a:ext cx="340361"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9" name="object 49">
                <a:extLst>
                  <a:ext uri="{FF2B5EF4-FFF2-40B4-BE49-F238E27FC236}">
                    <a16:creationId xmlns:a16="http://schemas.microsoft.com/office/drawing/2014/main" id="{A616C218-D3B8-47E2-96FE-EEA90B50DFED}"/>
                  </a:ext>
                </a:extLst>
              </p:cNvPr>
              <p:cNvSpPr/>
              <p:nvPr/>
            </p:nvSpPr>
            <p:spPr>
              <a:xfrm>
                <a:off x="1576071"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0" name="object 50">
                <a:extLst>
                  <a:ext uri="{FF2B5EF4-FFF2-40B4-BE49-F238E27FC236}">
                    <a16:creationId xmlns:a16="http://schemas.microsoft.com/office/drawing/2014/main" id="{BB066E12-86EA-45A6-AEC5-5F3C415B7EC7}"/>
                  </a:ext>
                </a:extLst>
              </p:cNvPr>
              <p:cNvSpPr/>
              <p:nvPr/>
            </p:nvSpPr>
            <p:spPr>
              <a:xfrm>
                <a:off x="1576071"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26" name="object 54">
              <a:extLst>
                <a:ext uri="{FF2B5EF4-FFF2-40B4-BE49-F238E27FC236}">
                  <a16:creationId xmlns:a16="http://schemas.microsoft.com/office/drawing/2014/main" id="{922811A2-3BD8-410C-9080-1347D1554EC6}"/>
                </a:ext>
              </a:extLst>
            </p:cNvPr>
            <p:cNvSpPr/>
            <p:nvPr/>
          </p:nvSpPr>
          <p:spPr>
            <a:xfrm>
              <a:off x="7565327" y="1304799"/>
              <a:ext cx="256226" cy="254307"/>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object 55">
              <a:extLst>
                <a:ext uri="{FF2B5EF4-FFF2-40B4-BE49-F238E27FC236}">
                  <a16:creationId xmlns:a16="http://schemas.microsoft.com/office/drawing/2014/main" id="{17869023-4E07-4878-94E8-78DC64380485}"/>
                </a:ext>
              </a:extLst>
            </p:cNvPr>
            <p:cNvSpPr/>
            <p:nvPr/>
          </p:nvSpPr>
          <p:spPr>
            <a:xfrm>
              <a:off x="7565327" y="1304799"/>
              <a:ext cx="256226" cy="254307"/>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object 60">
              <a:extLst>
                <a:ext uri="{FF2B5EF4-FFF2-40B4-BE49-F238E27FC236}">
                  <a16:creationId xmlns:a16="http://schemas.microsoft.com/office/drawing/2014/main" id="{E163081F-F07E-4DBD-8F2F-1915EC3F9FB9}"/>
                </a:ext>
              </a:extLst>
            </p:cNvPr>
            <p:cNvSpPr txBox="1"/>
            <p:nvPr/>
          </p:nvSpPr>
          <p:spPr>
            <a:xfrm>
              <a:off x="6174344" y="1278384"/>
              <a:ext cx="151925" cy="1769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24764" defTabSz="342900" eaLnBrk="1" fontAlgn="auto" latinLnBrk="0" hangingPunct="0">
                <a:lnSpc>
                  <a:spcPct val="100000"/>
                </a:lnSpc>
                <a:spcBef>
                  <a:spcPts val="900"/>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0</a:t>
              </a:r>
            </a:p>
            <a:p>
              <a:pPr marL="0" marR="0" lvl="0" indent="24764" defTabSz="342900" eaLnBrk="1" fontAlgn="auto" latinLnBrk="0" hangingPunct="0">
                <a:lnSpc>
                  <a:spcPct val="100000"/>
                </a:lnSpc>
                <a:spcBef>
                  <a:spcPts val="82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1</a:t>
              </a:r>
            </a:p>
            <a:p>
              <a:pPr marL="0" marR="0" lvl="0" indent="24764" defTabSz="342900" eaLnBrk="1" fontAlgn="auto" latinLnBrk="0" hangingPunct="0">
                <a:lnSpc>
                  <a:spcPct val="100000"/>
                </a:lnSpc>
                <a:spcBef>
                  <a:spcPts val="97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2</a:t>
              </a:r>
            </a:p>
            <a:p>
              <a:pPr marL="0" marR="0" lvl="0" indent="25718" defTabSz="342900" eaLnBrk="1" fontAlgn="auto" latinLnBrk="0" hangingPunct="0">
                <a:lnSpc>
                  <a:spcPct val="100000"/>
                </a:lnSpc>
                <a:spcBef>
                  <a:spcPts val="112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3</a:t>
              </a:r>
            </a:p>
            <a:p>
              <a:pPr marL="0" marR="0" lvl="0" indent="9525" defTabSz="342900" eaLnBrk="1" fontAlgn="auto" latinLnBrk="0" hangingPunct="0">
                <a:lnSpc>
                  <a:spcPct val="100000"/>
                </a:lnSpc>
                <a:spcBef>
                  <a:spcPts val="97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4</a:t>
              </a:r>
            </a:p>
          </p:txBody>
        </p:sp>
        <p:grpSp>
          <p:nvGrpSpPr>
            <p:cNvPr id="129" name="object 62">
              <a:extLst>
                <a:ext uri="{FF2B5EF4-FFF2-40B4-BE49-F238E27FC236}">
                  <a16:creationId xmlns:a16="http://schemas.microsoft.com/office/drawing/2014/main" id="{F6A67636-CF75-4590-9A1D-4930CAA950B4}"/>
                </a:ext>
              </a:extLst>
            </p:cNvPr>
            <p:cNvGrpSpPr/>
            <p:nvPr/>
          </p:nvGrpSpPr>
          <p:grpSpPr>
            <a:xfrm>
              <a:off x="7966950" y="1667956"/>
              <a:ext cx="256226" cy="262896"/>
              <a:chOff x="25400" y="25400"/>
              <a:chExt cx="341632" cy="350525"/>
            </a:xfrm>
          </p:grpSpPr>
          <p:sp>
            <p:nvSpPr>
              <p:cNvPr id="245" name="object 63">
                <a:extLst>
                  <a:ext uri="{FF2B5EF4-FFF2-40B4-BE49-F238E27FC236}">
                    <a16:creationId xmlns:a16="http://schemas.microsoft.com/office/drawing/2014/main" id="{B333F712-DDB3-4458-8545-B5D08A005AF4}"/>
                  </a:ext>
                </a:extLst>
              </p:cNvPr>
              <p:cNvSpPr/>
              <p:nvPr/>
            </p:nvSpPr>
            <p:spPr>
              <a:xfrm>
                <a:off x="25400"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3" y="20156"/>
                    </a:lnTo>
                    <a:lnTo>
                      <a:pt x="18468" y="18489"/>
                    </a:lnTo>
                    <a:lnTo>
                      <a:pt x="20146" y="16313"/>
                    </a:lnTo>
                    <a:lnTo>
                      <a:pt x="21221" y="13720"/>
                    </a:lnTo>
                    <a:lnTo>
                      <a:pt x="21600" y="10800"/>
                    </a:lnTo>
                    <a:lnTo>
                      <a:pt x="21221" y="7880"/>
                    </a:lnTo>
                    <a:lnTo>
                      <a:pt x="20146" y="5287"/>
                    </a:lnTo>
                    <a:lnTo>
                      <a:pt x="18468" y="3111"/>
                    </a:lnTo>
                    <a:lnTo>
                      <a:pt x="16283"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object 64">
                <a:extLst>
                  <a:ext uri="{FF2B5EF4-FFF2-40B4-BE49-F238E27FC236}">
                    <a16:creationId xmlns:a16="http://schemas.microsoft.com/office/drawing/2014/main" id="{0240BFAD-497D-4C79-9274-F6A2B1F17477}"/>
                  </a:ext>
                </a:extLst>
              </p:cNvPr>
              <p:cNvSpPr/>
              <p:nvPr/>
            </p:nvSpPr>
            <p:spPr>
              <a:xfrm>
                <a:off x="25400"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3" y="1443"/>
                    </a:lnTo>
                    <a:lnTo>
                      <a:pt x="18468" y="3111"/>
                    </a:lnTo>
                    <a:lnTo>
                      <a:pt x="20146" y="5287"/>
                    </a:lnTo>
                    <a:lnTo>
                      <a:pt x="21221" y="7880"/>
                    </a:lnTo>
                    <a:lnTo>
                      <a:pt x="21600" y="10800"/>
                    </a:lnTo>
                    <a:lnTo>
                      <a:pt x="21221" y="13720"/>
                    </a:lnTo>
                    <a:lnTo>
                      <a:pt x="20146" y="16313"/>
                    </a:lnTo>
                    <a:lnTo>
                      <a:pt x="18468" y="18489"/>
                    </a:lnTo>
                    <a:lnTo>
                      <a:pt x="16283"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30" name="object 67">
              <a:extLst>
                <a:ext uri="{FF2B5EF4-FFF2-40B4-BE49-F238E27FC236}">
                  <a16:creationId xmlns:a16="http://schemas.microsoft.com/office/drawing/2014/main" id="{00DEBDBA-3ABB-43E6-9FF2-53434A4706C5}"/>
                </a:ext>
              </a:extLst>
            </p:cNvPr>
            <p:cNvGrpSpPr/>
            <p:nvPr/>
          </p:nvGrpSpPr>
          <p:grpSpPr>
            <a:xfrm>
              <a:off x="7193517" y="1677481"/>
              <a:ext cx="256226" cy="262896"/>
              <a:chOff x="25399" y="25400"/>
              <a:chExt cx="341632" cy="350525"/>
            </a:xfrm>
          </p:grpSpPr>
          <p:sp>
            <p:nvSpPr>
              <p:cNvPr id="243" name="object 68">
                <a:extLst>
                  <a:ext uri="{FF2B5EF4-FFF2-40B4-BE49-F238E27FC236}">
                    <a16:creationId xmlns:a16="http://schemas.microsoft.com/office/drawing/2014/main" id="{5F96618F-C8A4-4D57-A1AC-E22C09D445BD}"/>
                  </a:ext>
                </a:extLst>
              </p:cNvPr>
              <p:cNvSpPr/>
              <p:nvPr/>
            </p:nvSpPr>
            <p:spPr>
              <a:xfrm>
                <a:off x="25399"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9" y="18489"/>
                    </a:lnTo>
                    <a:lnTo>
                      <a:pt x="20164" y="16313"/>
                    </a:lnTo>
                    <a:lnTo>
                      <a:pt x="21226" y="13720"/>
                    </a:lnTo>
                    <a:lnTo>
                      <a:pt x="21600" y="10800"/>
                    </a:lnTo>
                    <a:lnTo>
                      <a:pt x="21226" y="7880"/>
                    </a:lnTo>
                    <a:lnTo>
                      <a:pt x="20164" y="5287"/>
                    </a:lnTo>
                    <a:lnTo>
                      <a:pt x="18499" y="3111"/>
                    </a:lnTo>
                    <a:lnTo>
                      <a:pt x="16318" y="1443"/>
                    </a:lnTo>
                    <a:lnTo>
                      <a:pt x="13710"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 name="object 69">
                <a:extLst>
                  <a:ext uri="{FF2B5EF4-FFF2-40B4-BE49-F238E27FC236}">
                    <a16:creationId xmlns:a16="http://schemas.microsoft.com/office/drawing/2014/main" id="{E64F0E7B-44D6-4662-8B7F-4FEDD52DE617}"/>
                  </a:ext>
                </a:extLst>
              </p:cNvPr>
              <p:cNvSpPr/>
              <p:nvPr/>
            </p:nvSpPr>
            <p:spPr>
              <a:xfrm>
                <a:off x="25399"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6"/>
                    </a:lnTo>
                    <a:lnTo>
                      <a:pt x="16318" y="1443"/>
                    </a:lnTo>
                    <a:lnTo>
                      <a:pt x="18499" y="3111"/>
                    </a:lnTo>
                    <a:lnTo>
                      <a:pt x="20164" y="5287"/>
                    </a:lnTo>
                    <a:lnTo>
                      <a:pt x="21226" y="7880"/>
                    </a:lnTo>
                    <a:lnTo>
                      <a:pt x="21600" y="10800"/>
                    </a:lnTo>
                    <a:lnTo>
                      <a:pt x="21226" y="13720"/>
                    </a:lnTo>
                    <a:lnTo>
                      <a:pt x="20164" y="16313"/>
                    </a:lnTo>
                    <a:lnTo>
                      <a:pt x="18499"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5" name="object 58">
              <a:extLst>
                <a:ext uri="{FF2B5EF4-FFF2-40B4-BE49-F238E27FC236}">
                  <a16:creationId xmlns:a16="http://schemas.microsoft.com/office/drawing/2014/main" id="{0F67DF16-DD28-43F1-B4FA-A61BEDD641F0}"/>
                </a:ext>
              </a:extLst>
            </p:cNvPr>
            <p:cNvSpPr txBox="1"/>
            <p:nvPr/>
          </p:nvSpPr>
          <p:spPr>
            <a:xfrm>
              <a:off x="6482206" y="3133994"/>
              <a:ext cx="1636873"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defTabSz="457200">
                <a:spcBef>
                  <a:spcPts val="100"/>
                </a:spcBef>
                <a:tabLst>
                  <a:tab pos="520700" algn="l"/>
                  <a:tab pos="1016000" algn="l"/>
                  <a:tab pos="1511300" algn="l"/>
                  <a:tab pos="2006600" algn="l"/>
                </a:tabLst>
                <a:defRPr sz="2200">
                  <a:latin typeface="Liberation Sans"/>
                  <a:ea typeface="Liberation Sans"/>
                  <a:cs typeface="Liberation Sans"/>
                  <a:sym typeface="Liberation Sans"/>
                </a:defRPr>
              </a:lvl1pPr>
            </a:lstStyle>
            <a:p>
              <a:pPr marL="0" marR="0" lvl="0" indent="12700" defTabSz="457200" eaLnBrk="1" fontAlgn="auto" latinLnBrk="0" hangingPunct="0">
                <a:lnSpc>
                  <a:spcPct val="100000"/>
                </a:lnSpc>
                <a:spcBef>
                  <a:spcPts val="100"/>
                </a:spcBef>
                <a:spcAft>
                  <a:spcPts val="0"/>
                </a:spcAft>
                <a:buClrTx/>
                <a:buSzTx/>
                <a:buFontTx/>
                <a:buNone/>
                <a:tabLst>
                  <a:tab pos="520700" algn="l"/>
                  <a:tab pos="1016000" algn="l"/>
                  <a:tab pos="1511300" algn="l"/>
                  <a:tab pos="2006600" algn="l"/>
                </a:tabLst>
                <a:defRPr/>
              </a:pP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0</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1	</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2	</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3	4</a:t>
              </a:r>
            </a:p>
          </p:txBody>
        </p:sp>
        <p:sp>
          <p:nvSpPr>
            <p:cNvPr id="136" name="矩形 135">
              <a:extLst>
                <a:ext uri="{FF2B5EF4-FFF2-40B4-BE49-F238E27FC236}">
                  <a16:creationId xmlns:a16="http://schemas.microsoft.com/office/drawing/2014/main" id="{931CB500-F44D-4C51-BEFE-11221C9CA2B2}"/>
                </a:ext>
              </a:extLst>
            </p:cNvPr>
            <p:cNvSpPr/>
            <p:nvPr/>
          </p:nvSpPr>
          <p:spPr>
            <a:xfrm>
              <a:off x="6747747" y="1228494"/>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138" name="矩形 137">
              <a:extLst>
                <a:ext uri="{FF2B5EF4-FFF2-40B4-BE49-F238E27FC236}">
                  <a16:creationId xmlns:a16="http://schemas.microsoft.com/office/drawing/2014/main" id="{C8C9DD5F-1EF5-4506-8F70-6726B6ACDFB4}"/>
                </a:ext>
              </a:extLst>
            </p:cNvPr>
            <p:cNvSpPr/>
            <p:nvPr/>
          </p:nvSpPr>
          <p:spPr>
            <a:xfrm>
              <a:off x="7120396" y="1605685"/>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140" name="矩形 139">
              <a:extLst>
                <a:ext uri="{FF2B5EF4-FFF2-40B4-BE49-F238E27FC236}">
                  <a16:creationId xmlns:a16="http://schemas.microsoft.com/office/drawing/2014/main" id="{EF305AF0-5B99-4F14-9F8D-E1466FD4E539}"/>
                </a:ext>
              </a:extLst>
            </p:cNvPr>
            <p:cNvSpPr/>
            <p:nvPr/>
          </p:nvSpPr>
          <p:spPr>
            <a:xfrm>
              <a:off x="7503081" y="1229540"/>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240" name="矩形 239">
              <a:extLst>
                <a:ext uri="{FF2B5EF4-FFF2-40B4-BE49-F238E27FC236}">
                  <a16:creationId xmlns:a16="http://schemas.microsoft.com/office/drawing/2014/main" id="{EC536613-57DC-4549-A2EB-72E15BD146BB}"/>
                </a:ext>
              </a:extLst>
            </p:cNvPr>
            <p:cNvSpPr/>
            <p:nvPr/>
          </p:nvSpPr>
          <p:spPr>
            <a:xfrm>
              <a:off x="7879343" y="1228031"/>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241" name="object 19">
              <a:extLst>
                <a:ext uri="{FF2B5EF4-FFF2-40B4-BE49-F238E27FC236}">
                  <a16:creationId xmlns:a16="http://schemas.microsoft.com/office/drawing/2014/main" id="{F8EC94C0-745E-4802-A977-F616F4A3D20A}"/>
                </a:ext>
              </a:extLst>
            </p:cNvPr>
            <p:cNvSpPr/>
            <p:nvPr/>
          </p:nvSpPr>
          <p:spPr>
            <a:xfrm>
              <a:off x="7553562" y="2059281"/>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 name="object 19">
              <a:extLst>
                <a:ext uri="{FF2B5EF4-FFF2-40B4-BE49-F238E27FC236}">
                  <a16:creationId xmlns:a16="http://schemas.microsoft.com/office/drawing/2014/main" id="{83FB9FD6-FECB-419C-90D6-AFDF8B6965DC}"/>
                </a:ext>
              </a:extLst>
            </p:cNvPr>
            <p:cNvSpPr/>
            <p:nvPr/>
          </p:nvSpPr>
          <p:spPr>
            <a:xfrm>
              <a:off x="7955518" y="1676601"/>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97" name="object 7">
            <a:extLst>
              <a:ext uri="{FF2B5EF4-FFF2-40B4-BE49-F238E27FC236}">
                <a16:creationId xmlns:a16="http://schemas.microsoft.com/office/drawing/2014/main" id="{EF6932A5-E638-4108-AB4F-59FC583F2DCA}"/>
              </a:ext>
            </a:extLst>
          </p:cNvPr>
          <p:cNvSpPr/>
          <p:nvPr/>
        </p:nvSpPr>
        <p:spPr>
          <a:xfrm>
            <a:off x="6797986" y="1285749"/>
            <a:ext cx="256224" cy="26289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298" name="object 15">
            <a:extLst>
              <a:ext uri="{FF2B5EF4-FFF2-40B4-BE49-F238E27FC236}">
                <a16:creationId xmlns:a16="http://schemas.microsoft.com/office/drawing/2014/main" id="{18F424E3-27CC-491C-A3F3-12A953759B70}"/>
              </a:ext>
            </a:extLst>
          </p:cNvPr>
          <p:cNvSpPr/>
          <p:nvPr/>
        </p:nvSpPr>
        <p:spPr>
          <a:xfrm>
            <a:off x="7181133" y="1674621"/>
            <a:ext cx="256224" cy="26289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1"/>
                </a:lnTo>
                <a:lnTo>
                  <a:pt x="5282" y="1426"/>
                </a:lnTo>
                <a:lnTo>
                  <a:pt x="3101" y="3082"/>
                </a:lnTo>
                <a:lnTo>
                  <a:pt x="1436" y="5252"/>
                </a:lnTo>
                <a:lnTo>
                  <a:pt x="374" y="7853"/>
                </a:lnTo>
                <a:lnTo>
                  <a:pt x="0" y="10800"/>
                </a:lnTo>
                <a:lnTo>
                  <a:pt x="374" y="13720"/>
                </a:lnTo>
                <a:lnTo>
                  <a:pt x="1436" y="16313"/>
                </a:lnTo>
                <a:lnTo>
                  <a:pt x="3101" y="18489"/>
                </a:lnTo>
                <a:lnTo>
                  <a:pt x="5282" y="20156"/>
                </a:lnTo>
                <a:lnTo>
                  <a:pt x="7890" y="21224"/>
                </a:lnTo>
                <a:lnTo>
                  <a:pt x="10840" y="21600"/>
                </a:lnTo>
                <a:lnTo>
                  <a:pt x="13756" y="21224"/>
                </a:lnTo>
                <a:lnTo>
                  <a:pt x="16342" y="20156"/>
                </a:lnTo>
                <a:lnTo>
                  <a:pt x="18508" y="18489"/>
                </a:lnTo>
                <a:lnTo>
                  <a:pt x="20167" y="16313"/>
                </a:lnTo>
                <a:lnTo>
                  <a:pt x="21227" y="13720"/>
                </a:lnTo>
                <a:lnTo>
                  <a:pt x="21600" y="10800"/>
                </a:lnTo>
                <a:lnTo>
                  <a:pt x="21227" y="7853"/>
                </a:lnTo>
                <a:lnTo>
                  <a:pt x="20167" y="5252"/>
                </a:lnTo>
                <a:lnTo>
                  <a:pt x="18509" y="3082"/>
                </a:lnTo>
                <a:lnTo>
                  <a:pt x="16342" y="1426"/>
                </a:lnTo>
                <a:lnTo>
                  <a:pt x="13756" y="371"/>
                </a:lnTo>
                <a:lnTo>
                  <a:pt x="10840" y="0"/>
                </a:lnTo>
                <a:close/>
              </a:path>
            </a:pathLst>
          </a:custGeom>
          <a:solidFill>
            <a:srgbClr val="FF0000"/>
          </a:solidFill>
          <a:ln w="12700" cap="flat">
            <a:solidFill>
              <a:srgbClr val="FF0000"/>
            </a:solid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299" name="object 19">
            <a:extLst>
              <a:ext uri="{FF2B5EF4-FFF2-40B4-BE49-F238E27FC236}">
                <a16:creationId xmlns:a16="http://schemas.microsoft.com/office/drawing/2014/main" id="{EDDEEC06-BB26-48FC-8BFA-C3D8807F3576}"/>
              </a:ext>
            </a:extLst>
          </p:cNvPr>
          <p:cNvSpPr/>
          <p:nvPr/>
        </p:nvSpPr>
        <p:spPr>
          <a:xfrm>
            <a:off x="7556972" y="1294956"/>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300" name="object 19">
            <a:extLst>
              <a:ext uri="{FF2B5EF4-FFF2-40B4-BE49-F238E27FC236}">
                <a16:creationId xmlns:a16="http://schemas.microsoft.com/office/drawing/2014/main" id="{3F1D9A21-44A1-47F1-971C-E5CFFB5605EC}"/>
              </a:ext>
            </a:extLst>
          </p:cNvPr>
          <p:cNvSpPr/>
          <p:nvPr/>
        </p:nvSpPr>
        <p:spPr>
          <a:xfrm>
            <a:off x="7947820" y="1294956"/>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cxnSp>
        <p:nvCxnSpPr>
          <p:cNvPr id="301" name="直接箭头连接符 300">
            <a:extLst>
              <a:ext uri="{FF2B5EF4-FFF2-40B4-BE49-F238E27FC236}">
                <a16:creationId xmlns:a16="http://schemas.microsoft.com/office/drawing/2014/main" id="{3AC63A2E-F137-46B8-B304-64056282AE58}"/>
              </a:ext>
            </a:extLst>
          </p:cNvPr>
          <p:cNvCxnSpPr>
            <a:cxnSpLocks/>
            <a:stCxn id="122" idx="3"/>
            <a:endCxn id="298" idx="0"/>
          </p:cNvCxnSpPr>
          <p:nvPr/>
        </p:nvCxnSpPr>
        <p:spPr>
          <a:xfrm flipV="1">
            <a:off x="4793829" y="1806068"/>
            <a:ext cx="2515416" cy="1363926"/>
          </a:xfrm>
          <a:prstGeom prst="straightConnector1">
            <a:avLst/>
          </a:prstGeom>
          <a:noFill/>
          <a:ln w="25400" cap="flat">
            <a:solidFill>
              <a:srgbClr val="FF0000"/>
            </a:solidFill>
            <a:prstDash val="solid"/>
            <a:round/>
            <a:tailEnd type="triangle"/>
          </a:ln>
          <a:effectLst/>
          <a:sp3d/>
        </p:spPr>
      </p:cxnSp>
      <p:sp>
        <p:nvSpPr>
          <p:cNvPr id="302" name="文本框 301">
            <a:extLst>
              <a:ext uri="{FF2B5EF4-FFF2-40B4-BE49-F238E27FC236}">
                <a16:creationId xmlns:a16="http://schemas.microsoft.com/office/drawing/2014/main" id="{58501D14-03D6-412E-B89B-E2645EE8FD00}"/>
              </a:ext>
            </a:extLst>
          </p:cNvPr>
          <p:cNvSpPr txBox="1"/>
          <p:nvPr/>
        </p:nvSpPr>
        <p:spPr>
          <a:xfrm>
            <a:off x="921065" y="4640584"/>
            <a:ext cx="3872764" cy="369332"/>
          </a:xfrm>
          <a:prstGeom prst="rect">
            <a:avLst/>
          </a:prstGeom>
          <a:noFill/>
          <a:ln w="28575" cap="flat">
            <a:solidFill>
              <a:srgbClr val="FF0000"/>
            </a:solidFill>
            <a:miter lim="400000"/>
          </a:ln>
          <a:effectLst/>
          <a:sp3d/>
        </p:spPr>
        <p:txBody>
          <a:bodyPr wrap="square">
            <a:sp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333333"/>
                </a:solidFill>
                <a:effectLst/>
                <a:uLnTx/>
                <a:uFillTx/>
                <a:latin typeface="Arial" panose="020B0604020202020204" pitchFamily="34" charset="0"/>
                <a:cs typeface="Helvetica"/>
                <a:sym typeface="Helvetica"/>
              </a:rPr>
              <a:t>One element will be busy waiting.</a:t>
            </a:r>
          </a:p>
        </p:txBody>
      </p:sp>
      <p:sp>
        <p:nvSpPr>
          <p:cNvPr id="91" name="标题 1">
            <a:extLst>
              <a:ext uri="{FF2B5EF4-FFF2-40B4-BE49-F238E27FC236}">
                <a16:creationId xmlns:a16="http://schemas.microsoft.com/office/drawing/2014/main" id="{8513DAC7-A719-E843-868B-D5F7CB790A48}"/>
              </a:ext>
            </a:extLst>
          </p:cNvPr>
          <p:cNvSpPr>
            <a:spLocks noGrp="1"/>
          </p:cNvSpPr>
          <p:nvPr>
            <p:ph type="title"/>
          </p:nvPr>
        </p:nvSpPr>
        <p:spPr>
          <a:xfrm>
            <a:off x="107504" y="44624"/>
            <a:ext cx="8831767" cy="593711"/>
          </a:xfrm>
        </p:spPr>
        <p:txBody>
          <a:bodyPr/>
          <a:lstStyle/>
          <a:p>
            <a:r>
              <a:rPr lang="en" altLang="zh-CN" sz="2000" b="1" dirty="0"/>
              <a:t>SFLU: Synchronization-Free Sparse LU Factorization on GPUs</a:t>
            </a:r>
            <a:r>
              <a:rPr lang="en-US" altLang="zh-CN" sz="2000" b="1" dirty="0"/>
              <a:t> (DAC21)</a:t>
            </a:r>
            <a:endParaRPr lang="zh-CN" altLang="en-US" sz="2000" b="1" dirty="0"/>
          </a:p>
        </p:txBody>
      </p:sp>
    </p:spTree>
    <p:extLst>
      <p:ext uri="{BB962C8B-B14F-4D97-AF65-F5344CB8AC3E}">
        <p14:creationId xmlns:p14="http://schemas.microsoft.com/office/powerpoint/2010/main" val="3127239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83">
            <a:extLst>
              <a:ext uri="{FF2B5EF4-FFF2-40B4-BE49-F238E27FC236}">
                <a16:creationId xmlns:a16="http://schemas.microsoft.com/office/drawing/2014/main" id="{5B3BA814-CBF6-4574-A2E1-C260072B68BC}"/>
              </a:ext>
            </a:extLst>
          </p:cNvPr>
          <p:cNvSpPr txBox="1"/>
          <p:nvPr/>
        </p:nvSpPr>
        <p:spPr>
          <a:xfrm>
            <a:off x="6236335" y="3464526"/>
            <a:ext cx="3040196"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indent="9525" defTabSz="342900" fontAlgn="auto" hangingPunct="0">
              <a:spcBef>
                <a:spcPts val="75"/>
              </a:spcBef>
              <a:spcAft>
                <a:spcPts val="0"/>
              </a:spcAft>
              <a:tabLst>
                <a:tab pos="1228725" algn="l"/>
              </a:tabLst>
              <a:defRPr sz="2200" b="1">
                <a:solidFill>
                  <a:srgbClr val="FF0000"/>
                </a:solidFill>
                <a:latin typeface="Liberation Sans"/>
                <a:ea typeface="Liberation Sans"/>
                <a:cs typeface="Liberation Sans"/>
                <a:sym typeface="Liberation Sans"/>
              </a:defRPr>
            </a:pPr>
            <a:r>
              <a:rPr lang="en-US" sz="1650" b="1" kern="0" dirty="0">
                <a:solidFill>
                  <a:srgbClr val="FF0000"/>
                </a:solidFill>
                <a:latin typeface="Arial" panose="020B0604020202020204" pitchFamily="34" charset="0"/>
                <a:ea typeface="Liberation Sans"/>
                <a:cs typeface="Arial" panose="020B0604020202020204" pitchFamily="34" charset="0"/>
                <a:sym typeface="Liberation Sans"/>
              </a:rPr>
              <a:t>Three</a:t>
            </a:r>
            <a:r>
              <a:rPr sz="1650" b="1" kern="0" dirty="0">
                <a:solidFill>
                  <a:srgbClr val="FF0000"/>
                </a:solidFill>
                <a:latin typeface="Arial" panose="020B0604020202020204" pitchFamily="34" charset="0"/>
                <a:ea typeface="Liberation Sans"/>
                <a:cs typeface="Arial" panose="020B0604020202020204" pitchFamily="34" charset="0"/>
                <a:sym typeface="Liberation Sans"/>
              </a:rPr>
              <a:t> warp</a:t>
            </a:r>
            <a:r>
              <a:rPr sz="1650" b="1" kern="0" spc="-3" dirty="0">
                <a:solidFill>
                  <a:srgbClr val="FF0000"/>
                </a:solidFill>
                <a:latin typeface="Arial" panose="020B0604020202020204" pitchFamily="34" charset="0"/>
                <a:ea typeface="Liberation Sans"/>
                <a:cs typeface="Arial" panose="020B0604020202020204" pitchFamily="34" charset="0"/>
                <a:sym typeface="Liberation Sans"/>
              </a:rPr>
              <a:t>s</a:t>
            </a:r>
            <a:r>
              <a:rPr lang="en-US" sz="1650" b="1" kern="0" spc="3" dirty="0">
                <a:solidFill>
                  <a:srgbClr val="FF0000"/>
                </a:solidFill>
                <a:latin typeface="Arial" panose="020B0604020202020204" pitchFamily="34" charset="0"/>
                <a:ea typeface="Liberation Sans"/>
                <a:cs typeface="Arial" panose="020B0604020202020204" pitchFamily="34" charset="0"/>
                <a:sym typeface="Liberation Sans"/>
              </a:rPr>
              <a:t> </a:t>
            </a:r>
            <a:r>
              <a:rPr sz="1650" b="1" kern="0" spc="-3" dirty="0">
                <a:solidFill>
                  <a:srgbClr val="FF0000"/>
                </a:solidFill>
                <a:latin typeface="Arial" panose="020B0604020202020204" pitchFamily="34" charset="0"/>
                <a:ea typeface="Liberation Sans"/>
                <a:cs typeface="Arial" panose="020B0604020202020204" pitchFamily="34" charset="0"/>
                <a:sym typeface="Liberation Sans"/>
              </a:rPr>
              <a:t>are</a:t>
            </a:r>
            <a:r>
              <a:rPr lang="en-US" sz="1650" b="1" kern="0" spc="-3" dirty="0">
                <a:solidFill>
                  <a:srgbClr val="FF0000"/>
                </a:solidFill>
                <a:latin typeface="Arial" panose="020B0604020202020204" pitchFamily="34" charset="0"/>
                <a:ea typeface="Liberation Sans"/>
                <a:cs typeface="Arial" panose="020B0604020202020204" pitchFamily="34" charset="0"/>
                <a:sym typeface="Liberation Sans"/>
              </a:rPr>
              <a:t> </a:t>
            </a:r>
            <a:r>
              <a:rPr sz="1650" b="1" kern="0" spc="-3" dirty="0">
                <a:solidFill>
                  <a:srgbClr val="FF0000"/>
                </a:solidFill>
                <a:latin typeface="Arial" panose="020B0604020202020204" pitchFamily="34" charset="0"/>
                <a:ea typeface="Liberation Sans"/>
                <a:cs typeface="Arial" panose="020B0604020202020204" pitchFamily="34" charset="0"/>
                <a:sym typeface="Liberation Sans"/>
              </a:rPr>
              <a:t>working</a:t>
            </a:r>
          </a:p>
        </p:txBody>
      </p:sp>
      <p:grpSp>
        <p:nvGrpSpPr>
          <p:cNvPr id="4" name="组合 3">
            <a:extLst>
              <a:ext uri="{FF2B5EF4-FFF2-40B4-BE49-F238E27FC236}">
                <a16:creationId xmlns:a16="http://schemas.microsoft.com/office/drawing/2014/main" id="{B97BC419-310E-4A1C-84B1-1693AD34DE7B}"/>
              </a:ext>
            </a:extLst>
          </p:cNvPr>
          <p:cNvGrpSpPr/>
          <p:nvPr/>
        </p:nvGrpSpPr>
        <p:grpSpPr>
          <a:xfrm>
            <a:off x="4891293" y="904475"/>
            <a:ext cx="1228727" cy="633507"/>
            <a:chOff x="3303862" y="1676401"/>
            <a:chExt cx="1228727" cy="633507"/>
          </a:xfrm>
        </p:grpSpPr>
        <p:grpSp>
          <p:nvGrpSpPr>
            <p:cNvPr id="5" name="object 84">
              <a:extLst>
                <a:ext uri="{FF2B5EF4-FFF2-40B4-BE49-F238E27FC236}">
                  <a16:creationId xmlns:a16="http://schemas.microsoft.com/office/drawing/2014/main" id="{2A5D83EB-F8CE-4632-92DF-CD10B1114B9D}"/>
                </a:ext>
              </a:extLst>
            </p:cNvPr>
            <p:cNvGrpSpPr/>
            <p:nvPr/>
          </p:nvGrpSpPr>
          <p:grpSpPr>
            <a:xfrm>
              <a:off x="3339104" y="1716403"/>
              <a:ext cx="175263" cy="116207"/>
              <a:chOff x="0" y="-1"/>
              <a:chExt cx="233682" cy="154941"/>
            </a:xfrm>
          </p:grpSpPr>
          <p:sp>
            <p:nvSpPr>
              <p:cNvPr id="11" name="object 85">
                <a:extLst>
                  <a:ext uri="{FF2B5EF4-FFF2-40B4-BE49-F238E27FC236}">
                    <a16:creationId xmlns:a16="http://schemas.microsoft.com/office/drawing/2014/main" id="{FF2B606E-ACE3-4424-B80E-C342D901BF2E}"/>
                  </a:ext>
                </a:extLst>
              </p:cNvPr>
              <p:cNvSpPr/>
              <p:nvPr/>
            </p:nvSpPr>
            <p:spPr>
              <a:xfrm>
                <a:off x="25400" y="25400"/>
                <a:ext cx="208282" cy="104139"/>
              </a:xfrm>
              <a:prstGeom prst="rect">
                <a:avLst/>
              </a:prstGeom>
              <a:solidFill>
                <a:srgbClr val="7F7F7F"/>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2" name="object 86">
                <a:extLst>
                  <a:ext uri="{FF2B5EF4-FFF2-40B4-BE49-F238E27FC236}">
                    <a16:creationId xmlns:a16="http://schemas.microsoft.com/office/drawing/2014/main" id="{611B2026-E457-43D9-BF7B-6D029EB96A0F}"/>
                  </a:ext>
                </a:extLst>
              </p:cNvPr>
              <p:cNvSpPr/>
              <p:nvPr/>
            </p:nvSpPr>
            <p:spPr>
              <a:xfrm>
                <a:off x="-1" y="-2"/>
                <a:ext cx="233684" cy="154942"/>
              </a:xfrm>
              <a:prstGeom prst="rect">
                <a:avLst/>
              </a:prstGeom>
              <a:blipFill rotWithShape="1">
                <a:blip r:embed="rId2"/>
                <a:srcRect/>
                <a:stretch>
                  <a:fillRect/>
                </a:stretch>
              </a:blip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grpSp>
        <p:sp>
          <p:nvSpPr>
            <p:cNvPr id="6" name="object 87">
              <a:extLst>
                <a:ext uri="{FF2B5EF4-FFF2-40B4-BE49-F238E27FC236}">
                  <a16:creationId xmlns:a16="http://schemas.microsoft.com/office/drawing/2014/main" id="{8230613C-E0C9-4E45-9538-B32760DB30BC}"/>
                </a:ext>
              </a:extLst>
            </p:cNvPr>
            <p:cNvSpPr/>
            <p:nvPr/>
          </p:nvSpPr>
          <p:spPr>
            <a:xfrm>
              <a:off x="3352440" y="2137408"/>
              <a:ext cx="176214" cy="137162"/>
            </a:xfrm>
            <a:custGeom>
              <a:avLst/>
              <a:gdLst/>
              <a:ahLst/>
              <a:cxnLst>
                <a:cxn ang="0">
                  <a:pos x="wd2" y="hd2"/>
                </a:cxn>
                <a:cxn ang="5400000">
                  <a:pos x="wd2" y="hd2"/>
                </a:cxn>
                <a:cxn ang="10800000">
                  <a:pos x="wd2" y="hd2"/>
                </a:cxn>
                <a:cxn ang="16200000">
                  <a:pos x="wd2" y="hd2"/>
                </a:cxn>
              </a:cxnLst>
              <a:rect l="0" t="0" r="r" b="b"/>
              <a:pathLst>
                <a:path w="21600" h="21600" extrusionOk="0">
                  <a:moveTo>
                    <a:pt x="10858" y="0"/>
                  </a:moveTo>
                  <a:lnTo>
                    <a:pt x="21600" y="21600"/>
                  </a:lnTo>
                  <a:lnTo>
                    <a:pt x="0" y="21600"/>
                  </a:lnTo>
                  <a:lnTo>
                    <a:pt x="10858" y="0"/>
                  </a:lnTo>
                  <a:close/>
                </a:path>
              </a:pathLst>
            </a:custGeom>
            <a:ln w="19048">
              <a:solidFill>
                <a:srgbClr val="000000"/>
              </a:solidFill>
            </a:ln>
          </p:spPr>
          <p:txBody>
            <a:bodyPr lIns="34289" tIns="34289" rIns="34289" bIns="34289"/>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7" name="object 88">
              <a:extLst>
                <a:ext uri="{FF2B5EF4-FFF2-40B4-BE49-F238E27FC236}">
                  <a16:creationId xmlns:a16="http://schemas.microsoft.com/office/drawing/2014/main" id="{E33402BB-303C-42B2-9161-DA7E12D623C4}"/>
                </a:ext>
              </a:extLst>
            </p:cNvPr>
            <p:cNvSpPr txBox="1"/>
            <p:nvPr/>
          </p:nvSpPr>
          <p:spPr>
            <a:xfrm>
              <a:off x="3303862" y="1676401"/>
              <a:ext cx="1228727" cy="633507"/>
            </a:xfrm>
            <a:prstGeom prst="rect">
              <a:avLst/>
            </a:prstGeom>
            <a:ln w="31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20039" defTabSz="342900" fontAlgn="auto" hangingPunct="0">
                <a:lnSpc>
                  <a:spcPts val="1500"/>
                </a:lnSpc>
                <a:spcBef>
                  <a:spcPts val="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to</a:t>
              </a:r>
              <a:r>
                <a:rPr sz="1125" kern="0" spc="-8"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do</a:t>
              </a:r>
            </a:p>
            <a:p>
              <a:pPr indent="320039" defTabSz="342900" fontAlgn="auto" hangingPunct="0">
                <a:spcBef>
                  <a:spcPts val="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busy</a:t>
              </a:r>
              <a:r>
                <a:rPr sz="1125" kern="0" spc="-30" dirty="0">
                  <a:solidFill>
                    <a:srgbClr val="000000"/>
                  </a:solidFill>
                  <a:latin typeface="Liberation Sans"/>
                  <a:ea typeface="Liberation Sans"/>
                  <a:cs typeface="Liberation Sans"/>
                  <a:sym typeface="Liberation Sans"/>
                </a:rPr>
                <a:t> </a:t>
              </a:r>
              <a:r>
                <a:rPr sz="1125" kern="0" spc="-4" dirty="0">
                  <a:solidFill>
                    <a:srgbClr val="000000"/>
                  </a:solidFill>
                  <a:latin typeface="Liberation Sans"/>
                  <a:ea typeface="Liberation Sans"/>
                  <a:cs typeface="Liberation Sans"/>
                  <a:sym typeface="Liberation Sans"/>
                </a:rPr>
                <a:t>waiting</a:t>
              </a:r>
              <a:endParaRPr sz="1125" kern="0" dirty="0">
                <a:solidFill>
                  <a:srgbClr val="000000"/>
                </a:solidFill>
                <a:latin typeface="Liberation Sans"/>
                <a:ea typeface="Liberation Sans"/>
                <a:cs typeface="Liberation Sans"/>
                <a:sym typeface="Liberation Sans"/>
              </a:endParaRPr>
            </a:p>
            <a:p>
              <a:pPr indent="320039" defTabSz="342900" fontAlgn="auto" hangingPunct="0">
                <a:spcBef>
                  <a:spcPts val="15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new</a:t>
              </a:r>
              <a:r>
                <a:rPr sz="1125" kern="0" spc="-23"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fill-in</a:t>
              </a:r>
            </a:p>
          </p:txBody>
        </p:sp>
        <p:grpSp>
          <p:nvGrpSpPr>
            <p:cNvPr id="8" name="object 89">
              <a:extLst>
                <a:ext uri="{FF2B5EF4-FFF2-40B4-BE49-F238E27FC236}">
                  <a16:creationId xmlns:a16="http://schemas.microsoft.com/office/drawing/2014/main" id="{AE29CF52-20EA-4703-BAC8-C9CCBA05DB7C}"/>
                </a:ext>
              </a:extLst>
            </p:cNvPr>
            <p:cNvGrpSpPr/>
            <p:nvPr/>
          </p:nvGrpSpPr>
          <p:grpSpPr>
            <a:xfrm>
              <a:off x="3348629" y="1942148"/>
              <a:ext cx="175263" cy="116207"/>
              <a:chOff x="0" y="0"/>
              <a:chExt cx="233682" cy="154941"/>
            </a:xfrm>
          </p:grpSpPr>
          <p:sp>
            <p:nvSpPr>
              <p:cNvPr id="9" name="object 90">
                <a:extLst>
                  <a:ext uri="{FF2B5EF4-FFF2-40B4-BE49-F238E27FC236}">
                    <a16:creationId xmlns:a16="http://schemas.microsoft.com/office/drawing/2014/main" id="{67F32D57-A2AF-4DA1-B347-5086AB79717A}"/>
                  </a:ext>
                </a:extLst>
              </p:cNvPr>
              <p:cNvSpPr/>
              <p:nvPr/>
            </p:nvSpPr>
            <p:spPr>
              <a:xfrm>
                <a:off x="25400" y="25399"/>
                <a:ext cx="208282" cy="104143"/>
              </a:xfrm>
              <a:prstGeom prst="rect">
                <a:avLst/>
              </a:prstGeom>
              <a:solidFill>
                <a:srgbClr val="7F7F7F"/>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0" name="object 91">
                <a:extLst>
                  <a:ext uri="{FF2B5EF4-FFF2-40B4-BE49-F238E27FC236}">
                    <a16:creationId xmlns:a16="http://schemas.microsoft.com/office/drawing/2014/main" id="{F9972AD0-6603-4DDF-8279-D3C4968D4B63}"/>
                  </a:ext>
                </a:extLst>
              </p:cNvPr>
              <p:cNvSpPr/>
              <p:nvPr/>
            </p:nvSpPr>
            <p:spPr>
              <a:xfrm>
                <a:off x="-1" y="0"/>
                <a:ext cx="233684" cy="154942"/>
              </a:xfrm>
              <a:prstGeom prst="rect">
                <a:avLst/>
              </a:prstGeom>
              <a:blipFill rotWithShape="1">
                <a:blip r:embed="rId3"/>
                <a:srcRect/>
                <a:stretch>
                  <a:fillRect/>
                </a:stretch>
              </a:blip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grpSp>
      </p:grpSp>
      <p:pic>
        <p:nvPicPr>
          <p:cNvPr id="13" name="图片 106" descr="图片 106">
            <a:extLst>
              <a:ext uri="{FF2B5EF4-FFF2-40B4-BE49-F238E27FC236}">
                <a16:creationId xmlns:a16="http://schemas.microsoft.com/office/drawing/2014/main" id="{8A7BCD1D-6511-4D7A-A5BE-5030B27FCBD9}"/>
              </a:ext>
            </a:extLst>
          </p:cNvPr>
          <p:cNvPicPr>
            <a:picLocks noChangeAspect="1"/>
          </p:cNvPicPr>
          <p:nvPr/>
        </p:nvPicPr>
        <p:blipFill>
          <a:blip r:embed="rId4"/>
          <a:stretch>
            <a:fillRect/>
          </a:stretch>
        </p:blipFill>
        <p:spPr>
          <a:xfrm>
            <a:off x="6087615" y="3837188"/>
            <a:ext cx="2686155" cy="2700002"/>
          </a:xfrm>
          <a:prstGeom prst="rect">
            <a:avLst/>
          </a:prstGeom>
          <a:ln w="12700">
            <a:miter lim="400000"/>
          </a:ln>
        </p:spPr>
      </p:pic>
      <p:pic>
        <p:nvPicPr>
          <p:cNvPr id="14" name="截屏2021-05-15 下午11.42.13.png" descr="截屏2021-05-15 下午11.42.13.png">
            <a:extLst>
              <a:ext uri="{FF2B5EF4-FFF2-40B4-BE49-F238E27FC236}">
                <a16:creationId xmlns:a16="http://schemas.microsoft.com/office/drawing/2014/main" id="{7BEF29DD-9FAF-4CE0-BD16-1DCCF73845EF}"/>
              </a:ext>
            </a:extLst>
          </p:cNvPr>
          <p:cNvPicPr>
            <a:picLocks noChangeAspect="1"/>
          </p:cNvPicPr>
          <p:nvPr/>
        </p:nvPicPr>
        <p:blipFill rotWithShape="1">
          <a:blip r:embed="rId5"/>
          <a:srcRect r="9910"/>
          <a:stretch/>
        </p:blipFill>
        <p:spPr>
          <a:xfrm>
            <a:off x="608812" y="1761639"/>
            <a:ext cx="4185017" cy="2549287"/>
          </a:xfrm>
          <a:prstGeom prst="rect">
            <a:avLst/>
          </a:prstGeom>
          <a:ln w="12700">
            <a:miter lim="400000"/>
          </a:ln>
        </p:spPr>
      </p:pic>
      <p:grpSp>
        <p:nvGrpSpPr>
          <p:cNvPr id="15" name="组合 14">
            <a:extLst>
              <a:ext uri="{FF2B5EF4-FFF2-40B4-BE49-F238E27FC236}">
                <a16:creationId xmlns:a16="http://schemas.microsoft.com/office/drawing/2014/main" id="{E13A8CD7-5331-4B79-BC8F-98949B2EDE34}"/>
              </a:ext>
            </a:extLst>
          </p:cNvPr>
          <p:cNvGrpSpPr/>
          <p:nvPr/>
        </p:nvGrpSpPr>
        <p:grpSpPr>
          <a:xfrm>
            <a:off x="6174344" y="1213610"/>
            <a:ext cx="2081691" cy="2174300"/>
            <a:chOff x="6174344" y="1213610"/>
            <a:chExt cx="2081691" cy="2174300"/>
          </a:xfrm>
        </p:grpSpPr>
        <p:sp>
          <p:nvSpPr>
            <p:cNvPr id="16" name="object 4">
              <a:extLst>
                <a:ext uri="{FF2B5EF4-FFF2-40B4-BE49-F238E27FC236}">
                  <a16:creationId xmlns:a16="http://schemas.microsoft.com/office/drawing/2014/main" id="{BCD4A5B8-6D34-4495-B189-8EB5E8A947CF}"/>
                </a:ext>
              </a:extLst>
            </p:cNvPr>
            <p:cNvSpPr/>
            <p:nvPr/>
          </p:nvSpPr>
          <p:spPr>
            <a:xfrm>
              <a:off x="6375795" y="1218374"/>
              <a:ext cx="1880240" cy="1899290"/>
            </a:xfrm>
            <a:prstGeom prst="rect">
              <a:avLst/>
            </a:prstGeom>
            <a:solidFill>
              <a:srgbClr val="E5F9EE"/>
            </a:solidFill>
            <a:ln>
              <a:solidFill>
                <a:srgbClr val="000000"/>
              </a:solidFill>
            </a:ln>
          </p:spPr>
          <p:txBody>
            <a:bodyPr lIns="34289" tIns="34289" rIns="34289" bIns="34289"/>
            <a:lstStyle/>
            <a:p>
              <a:pPr marL="0" marR="0" lvl="0" indent="0" defTabSz="342900" eaLnBrk="1" fontAlgn="auto" latinLnBrk="0" hangingPunct="0">
                <a:lnSpc>
                  <a:spcPct val="100000"/>
                </a:lnSpc>
                <a:spcBef>
                  <a:spcPts val="0"/>
                </a:spcBef>
                <a:spcAft>
                  <a:spcPts val="0"/>
                </a:spcAft>
                <a:buClrTx/>
                <a:buSzTx/>
                <a:buFontTx/>
                <a:buNone/>
                <a:tabLst/>
                <a:defRPr>
                  <a:ln w="9525" cap="flat">
                    <a:solidFill>
                      <a:srgbClr val="000000"/>
                    </a:solidFill>
                    <a:prstDash val="solid"/>
                    <a:round/>
                  </a:ln>
                  <a:latin typeface="+mj-lt"/>
                  <a:ea typeface="+mj-ea"/>
                  <a:cs typeface="+mj-cs"/>
                  <a:sym typeface="Calibri"/>
                </a:defRPr>
              </a:pPr>
              <a:endParaRPr kumimoji="0" sz="1350" b="0" i="0" u="none" strike="noStrike" kern="0" cap="none" spc="0" normalizeH="0" baseline="0" noProof="0">
                <a:ln w="9525" cap="flat">
                  <a:solidFill>
                    <a:srgbClr val="000000"/>
                  </a:solidFill>
                  <a:prstDash val="solid"/>
                  <a:round/>
                </a:ln>
                <a:solidFill>
                  <a:srgbClr val="000000"/>
                </a:solidFill>
                <a:effectLst/>
                <a:uLnTx/>
                <a:uFillTx/>
                <a:latin typeface="Calibri"/>
                <a:ea typeface="Calibri"/>
                <a:cs typeface="Calibri"/>
                <a:sym typeface="Calibri"/>
              </a:endParaRPr>
            </a:p>
          </p:txBody>
        </p:sp>
        <p:grpSp>
          <p:nvGrpSpPr>
            <p:cNvPr id="17" name="object 2">
              <a:extLst>
                <a:ext uri="{FF2B5EF4-FFF2-40B4-BE49-F238E27FC236}">
                  <a16:creationId xmlns:a16="http://schemas.microsoft.com/office/drawing/2014/main" id="{8D076EC5-74F3-49C3-81A9-367846B44CB8}"/>
                </a:ext>
              </a:extLst>
            </p:cNvPr>
            <p:cNvGrpSpPr/>
            <p:nvPr/>
          </p:nvGrpSpPr>
          <p:grpSpPr>
            <a:xfrm>
              <a:off x="6375317" y="1213610"/>
              <a:ext cx="1879288" cy="1908817"/>
              <a:chOff x="-3" y="-2"/>
              <a:chExt cx="2505716" cy="2545086"/>
            </a:xfrm>
          </p:grpSpPr>
          <p:grpSp>
            <p:nvGrpSpPr>
              <p:cNvPr id="34" name="object 4">
                <a:extLst>
                  <a:ext uri="{FF2B5EF4-FFF2-40B4-BE49-F238E27FC236}">
                    <a16:creationId xmlns:a16="http://schemas.microsoft.com/office/drawing/2014/main" id="{7E302D1C-CF64-4CB7-9C45-A88B7110FC8C}"/>
                  </a:ext>
                </a:extLst>
              </p:cNvPr>
              <p:cNvGrpSpPr/>
              <p:nvPr/>
            </p:nvGrpSpPr>
            <p:grpSpPr>
              <a:xfrm>
                <a:off x="-3" y="-2"/>
                <a:ext cx="2505716" cy="2545086"/>
                <a:chOff x="-1" y="0"/>
                <a:chExt cx="2505715" cy="2545084"/>
              </a:xfrm>
            </p:grpSpPr>
            <p:sp>
              <p:nvSpPr>
                <p:cNvPr id="77" name="形状">
                  <a:extLst>
                    <a:ext uri="{FF2B5EF4-FFF2-40B4-BE49-F238E27FC236}">
                      <a16:creationId xmlns:a16="http://schemas.microsoft.com/office/drawing/2014/main" id="{932F663A-433C-4772-822D-7DD74DAEF3CB}"/>
                    </a:ext>
                  </a:extLst>
                </p:cNvPr>
                <p:cNvSpPr/>
                <p:nvPr/>
              </p:nvSpPr>
              <p:spPr>
                <a:xfrm>
                  <a:off x="-2" y="10158"/>
                  <a:ext cx="2505716" cy="2532388"/>
                </a:xfrm>
                <a:custGeom>
                  <a:avLst/>
                  <a:gdLst/>
                  <a:ahLst/>
                  <a:cxnLst>
                    <a:cxn ang="0">
                      <a:pos x="wd2" y="hd2"/>
                    </a:cxn>
                    <a:cxn ang="5400000">
                      <a:pos x="wd2" y="hd2"/>
                    </a:cxn>
                    <a:cxn ang="10800000">
                      <a:pos x="wd2" y="hd2"/>
                    </a:cxn>
                    <a:cxn ang="16200000">
                      <a:pos x="wd2" y="hd2"/>
                    </a:cxn>
                  </a:cxnLst>
                  <a:rect l="0" t="0" r="r" b="b"/>
                  <a:pathLst>
                    <a:path w="21600" h="21600" extrusionOk="0">
                      <a:moveTo>
                        <a:pt x="10805" y="21600"/>
                      </a:moveTo>
                      <a:lnTo>
                        <a:pt x="0" y="21600"/>
                      </a:lnTo>
                      <a:lnTo>
                        <a:pt x="0" y="0"/>
                      </a:lnTo>
                      <a:lnTo>
                        <a:pt x="21600" y="0"/>
                      </a:lnTo>
                      <a:lnTo>
                        <a:pt x="21600" y="21600"/>
                      </a:lnTo>
                      <a:lnTo>
                        <a:pt x="10805" y="21600"/>
                      </a:lnTo>
                      <a:close/>
                    </a:path>
                  </a:pathLst>
                </a:custGeom>
                <a:noFill/>
                <a:ln w="12579" cap="flat">
                  <a:solidFill>
                    <a:srgbClr val="000000"/>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线条">
                  <a:extLst>
                    <a:ext uri="{FF2B5EF4-FFF2-40B4-BE49-F238E27FC236}">
                      <a16:creationId xmlns:a16="http://schemas.microsoft.com/office/drawing/2014/main" id="{D12684D1-FBCE-4C1A-8E93-8486E732BE9A}"/>
                    </a:ext>
                  </a:extLst>
                </p:cNvPr>
                <p:cNvSpPr/>
                <p:nvPr/>
              </p:nvSpPr>
              <p:spPr>
                <a:xfrm flipV="1">
                  <a:off x="486409" y="-1"/>
                  <a:ext cx="10161" cy="254508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79" name="线条">
                  <a:extLst>
                    <a:ext uri="{FF2B5EF4-FFF2-40B4-BE49-F238E27FC236}">
                      <a16:creationId xmlns:a16="http://schemas.microsoft.com/office/drawing/2014/main" id="{178A4FB6-274A-4BC2-A48F-2927389A6D2A}"/>
                    </a:ext>
                  </a:extLst>
                </p:cNvPr>
                <p:cNvSpPr/>
                <p:nvPr/>
              </p:nvSpPr>
              <p:spPr>
                <a:xfrm flipV="1">
                  <a:off x="988060" y="-1"/>
                  <a:ext cx="11431" cy="254127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80" name="线条">
                  <a:extLst>
                    <a:ext uri="{FF2B5EF4-FFF2-40B4-BE49-F238E27FC236}">
                      <a16:creationId xmlns:a16="http://schemas.microsoft.com/office/drawing/2014/main" id="{4336A9AD-BB50-47E1-B3B9-AE477A4698E4}"/>
                    </a:ext>
                  </a:extLst>
                </p:cNvPr>
                <p:cNvSpPr/>
                <p:nvPr/>
              </p:nvSpPr>
              <p:spPr>
                <a:xfrm flipV="1">
                  <a:off x="1490981" y="-1"/>
                  <a:ext cx="10160" cy="254127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81" name="线条">
                  <a:extLst>
                    <a:ext uri="{FF2B5EF4-FFF2-40B4-BE49-F238E27FC236}">
                      <a16:creationId xmlns:a16="http://schemas.microsoft.com/office/drawing/2014/main" id="{2B9AB72C-8C0D-405F-88CA-45C369B17A1C}"/>
                    </a:ext>
                  </a:extLst>
                </p:cNvPr>
                <p:cNvSpPr/>
                <p:nvPr/>
              </p:nvSpPr>
              <p:spPr>
                <a:xfrm flipH="1" flipV="1">
                  <a:off x="2004061" y="-1"/>
                  <a:ext cx="1273" cy="254127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82" name="形状">
                  <a:extLst>
                    <a:ext uri="{FF2B5EF4-FFF2-40B4-BE49-F238E27FC236}">
                      <a16:creationId xmlns:a16="http://schemas.microsoft.com/office/drawing/2014/main" id="{A52B6838-2E19-4E6D-A43B-1F2E7EBAE966}"/>
                    </a:ext>
                  </a:extLst>
                </p:cNvPr>
                <p:cNvSpPr/>
                <p:nvPr/>
              </p:nvSpPr>
              <p:spPr>
                <a:xfrm>
                  <a:off x="-2" y="513079"/>
                  <a:ext cx="2496826" cy="15316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
                      </a:lnTo>
                      <a:moveTo>
                        <a:pt x="0" y="7164"/>
                      </a:moveTo>
                      <a:lnTo>
                        <a:pt x="21600" y="7290"/>
                      </a:lnTo>
                      <a:moveTo>
                        <a:pt x="0" y="14328"/>
                      </a:moveTo>
                      <a:lnTo>
                        <a:pt x="21600" y="14454"/>
                      </a:lnTo>
                      <a:moveTo>
                        <a:pt x="0" y="21475"/>
                      </a:moveTo>
                      <a:lnTo>
                        <a:pt x="21600" y="21600"/>
                      </a:lnTo>
                    </a:path>
                  </a:pathLst>
                </a:custGeom>
                <a:noFill/>
                <a:ln w="12579" cap="flat">
                  <a:solidFill>
                    <a:srgbClr val="000000"/>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5" name="object 5">
                <a:extLst>
                  <a:ext uri="{FF2B5EF4-FFF2-40B4-BE49-F238E27FC236}">
                    <a16:creationId xmlns:a16="http://schemas.microsoft.com/office/drawing/2014/main" id="{13A82A4F-2229-4A02-81FB-303750453EA5}"/>
                  </a:ext>
                </a:extLst>
              </p:cNvPr>
              <p:cNvSpPr/>
              <p:nvPr/>
            </p:nvSpPr>
            <p:spPr>
              <a:xfrm>
                <a:off x="93980" y="116839"/>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object 6">
                <a:extLst>
                  <a:ext uri="{FF2B5EF4-FFF2-40B4-BE49-F238E27FC236}">
                    <a16:creationId xmlns:a16="http://schemas.microsoft.com/office/drawing/2014/main" id="{ED68A3D8-EBD6-4651-8A26-F2F5FEB36A39}"/>
                  </a:ext>
                </a:extLst>
              </p:cNvPr>
              <p:cNvSpPr/>
              <p:nvPr/>
            </p:nvSpPr>
            <p:spPr>
              <a:xfrm>
                <a:off x="93980" y="11683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object 7">
                <a:extLst>
                  <a:ext uri="{FF2B5EF4-FFF2-40B4-BE49-F238E27FC236}">
                    <a16:creationId xmlns:a16="http://schemas.microsoft.com/office/drawing/2014/main" id="{466164DA-B9AA-45F5-AFE5-94296524DC24}"/>
                  </a:ext>
                </a:extLst>
              </p:cNvPr>
              <p:cNvSpPr/>
              <p:nvPr/>
            </p:nvSpPr>
            <p:spPr>
              <a:xfrm>
                <a:off x="68580" y="91439"/>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object 8">
                <a:extLst>
                  <a:ext uri="{FF2B5EF4-FFF2-40B4-BE49-F238E27FC236}">
                    <a16:creationId xmlns:a16="http://schemas.microsoft.com/office/drawing/2014/main" id="{F9CCF717-AA8F-4891-B308-11533D1A71A4}"/>
                  </a:ext>
                </a:extLst>
              </p:cNvPr>
              <p:cNvSpPr/>
              <p:nvPr/>
            </p:nvSpPr>
            <p:spPr>
              <a:xfrm>
                <a:off x="68580" y="91439"/>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object 9">
                <a:extLst>
                  <a:ext uri="{FF2B5EF4-FFF2-40B4-BE49-F238E27FC236}">
                    <a16:creationId xmlns:a16="http://schemas.microsoft.com/office/drawing/2014/main" id="{77B894BF-E61E-411A-8740-C1E68F8C6C99}"/>
                  </a:ext>
                </a:extLst>
              </p:cNvPr>
              <p:cNvSpPr/>
              <p:nvPr/>
            </p:nvSpPr>
            <p:spPr>
              <a:xfrm>
                <a:off x="589280" y="599440"/>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47"/>
                    </a:lnTo>
                    <a:lnTo>
                      <a:pt x="1439" y="16348"/>
                    </a:lnTo>
                    <a:lnTo>
                      <a:pt x="3103" y="18518"/>
                    </a:lnTo>
                    <a:lnTo>
                      <a:pt x="5278" y="20174"/>
                    </a:lnTo>
                    <a:lnTo>
                      <a:pt x="7873" y="21229"/>
                    </a:lnTo>
                    <a:lnTo>
                      <a:pt x="10800" y="21600"/>
                    </a:lnTo>
                    <a:lnTo>
                      <a:pt x="13727" y="21229"/>
                    </a:lnTo>
                    <a:lnTo>
                      <a:pt x="16322" y="20174"/>
                    </a:lnTo>
                    <a:lnTo>
                      <a:pt x="18497" y="18518"/>
                    </a:lnTo>
                    <a:lnTo>
                      <a:pt x="20161" y="16348"/>
                    </a:lnTo>
                    <a:lnTo>
                      <a:pt x="21225" y="13747"/>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object 10">
                <a:extLst>
                  <a:ext uri="{FF2B5EF4-FFF2-40B4-BE49-F238E27FC236}">
                    <a16:creationId xmlns:a16="http://schemas.microsoft.com/office/drawing/2014/main" id="{EE1FE6FE-F9EC-498C-A89B-AEAD0CBB06A6}"/>
                  </a:ext>
                </a:extLst>
              </p:cNvPr>
              <p:cNvSpPr/>
              <p:nvPr/>
            </p:nvSpPr>
            <p:spPr>
              <a:xfrm>
                <a:off x="589280" y="599440"/>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47"/>
                    </a:lnTo>
                    <a:lnTo>
                      <a:pt x="20161" y="16348"/>
                    </a:lnTo>
                    <a:lnTo>
                      <a:pt x="18497" y="18518"/>
                    </a:lnTo>
                    <a:lnTo>
                      <a:pt x="16322" y="20174"/>
                    </a:lnTo>
                    <a:lnTo>
                      <a:pt x="13727" y="21229"/>
                    </a:lnTo>
                    <a:lnTo>
                      <a:pt x="10800" y="21600"/>
                    </a:lnTo>
                    <a:lnTo>
                      <a:pt x="7873" y="21229"/>
                    </a:lnTo>
                    <a:lnTo>
                      <a:pt x="5278" y="20174"/>
                    </a:lnTo>
                    <a:lnTo>
                      <a:pt x="3103" y="18518"/>
                    </a:lnTo>
                    <a:lnTo>
                      <a:pt x="1439" y="16348"/>
                    </a:lnTo>
                    <a:lnTo>
                      <a:pt x="375" y="13747"/>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object 11">
                <a:extLst>
                  <a:ext uri="{FF2B5EF4-FFF2-40B4-BE49-F238E27FC236}">
                    <a16:creationId xmlns:a16="http://schemas.microsoft.com/office/drawing/2014/main" id="{2B3B7A80-035F-4B09-99F1-B0A6CB07F31A}"/>
                  </a:ext>
                </a:extLst>
              </p:cNvPr>
              <p:cNvSpPr/>
              <p:nvPr/>
            </p:nvSpPr>
            <p:spPr>
              <a:xfrm>
                <a:off x="562610" y="5740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72" y="376"/>
                    </a:lnTo>
                    <a:lnTo>
                      <a:pt x="5294" y="1443"/>
                    </a:lnTo>
                    <a:lnTo>
                      <a:pt x="3122" y="3111"/>
                    </a:lnTo>
                    <a:lnTo>
                      <a:pt x="1451" y="5287"/>
                    </a:lnTo>
                    <a:lnTo>
                      <a:pt x="379" y="7880"/>
                    </a:lnTo>
                    <a:lnTo>
                      <a:pt x="0" y="10800"/>
                    </a:lnTo>
                    <a:lnTo>
                      <a:pt x="379" y="13720"/>
                    </a:lnTo>
                    <a:lnTo>
                      <a:pt x="1451" y="16313"/>
                    </a:lnTo>
                    <a:lnTo>
                      <a:pt x="3122" y="18489"/>
                    </a:lnTo>
                    <a:lnTo>
                      <a:pt x="5294" y="20156"/>
                    </a:lnTo>
                    <a:lnTo>
                      <a:pt x="7872"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object 12">
                <a:extLst>
                  <a:ext uri="{FF2B5EF4-FFF2-40B4-BE49-F238E27FC236}">
                    <a16:creationId xmlns:a16="http://schemas.microsoft.com/office/drawing/2014/main" id="{E0ABA8BC-AFDB-4224-A288-C43DF1644B4C}"/>
                  </a:ext>
                </a:extLst>
              </p:cNvPr>
              <p:cNvSpPr/>
              <p:nvPr/>
            </p:nvSpPr>
            <p:spPr>
              <a:xfrm>
                <a:off x="562610" y="5740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72" y="21224"/>
                    </a:lnTo>
                    <a:lnTo>
                      <a:pt x="5294" y="20156"/>
                    </a:lnTo>
                    <a:lnTo>
                      <a:pt x="3122" y="18489"/>
                    </a:lnTo>
                    <a:lnTo>
                      <a:pt x="1451" y="16313"/>
                    </a:lnTo>
                    <a:lnTo>
                      <a:pt x="379" y="13720"/>
                    </a:lnTo>
                    <a:lnTo>
                      <a:pt x="0" y="10800"/>
                    </a:lnTo>
                    <a:lnTo>
                      <a:pt x="379" y="7880"/>
                    </a:lnTo>
                    <a:lnTo>
                      <a:pt x="1451" y="5287"/>
                    </a:lnTo>
                    <a:lnTo>
                      <a:pt x="3122" y="3111"/>
                    </a:lnTo>
                    <a:lnTo>
                      <a:pt x="5294" y="1443"/>
                    </a:lnTo>
                    <a:lnTo>
                      <a:pt x="7872" y="376"/>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object 13">
                <a:extLst>
                  <a:ext uri="{FF2B5EF4-FFF2-40B4-BE49-F238E27FC236}">
                    <a16:creationId xmlns:a16="http://schemas.microsoft.com/office/drawing/2014/main" id="{B7DB2A45-A00C-44A4-BC2B-2EB632CA2A0C}"/>
                  </a:ext>
                </a:extLst>
              </p:cNvPr>
              <p:cNvSpPr/>
              <p:nvPr/>
            </p:nvSpPr>
            <p:spPr>
              <a:xfrm>
                <a:off x="1082040"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918" y="376"/>
                    </a:lnTo>
                    <a:lnTo>
                      <a:pt x="5317" y="1443"/>
                    </a:lnTo>
                    <a:lnTo>
                      <a:pt x="3132" y="3111"/>
                    </a:lnTo>
                    <a:lnTo>
                      <a:pt x="1454" y="5287"/>
                    </a:lnTo>
                    <a:lnTo>
                      <a:pt x="379" y="7880"/>
                    </a:lnTo>
                    <a:lnTo>
                      <a:pt x="0" y="10800"/>
                    </a:lnTo>
                    <a:lnTo>
                      <a:pt x="379" y="13720"/>
                    </a:lnTo>
                    <a:lnTo>
                      <a:pt x="1454" y="16313"/>
                    </a:lnTo>
                    <a:lnTo>
                      <a:pt x="3132" y="18489"/>
                    </a:lnTo>
                    <a:lnTo>
                      <a:pt x="5317" y="20156"/>
                    </a:lnTo>
                    <a:lnTo>
                      <a:pt x="7918" y="21224"/>
                    </a:lnTo>
                    <a:lnTo>
                      <a:pt x="10840" y="21600"/>
                    </a:lnTo>
                    <a:lnTo>
                      <a:pt x="13756" y="21224"/>
                    </a:lnTo>
                    <a:lnTo>
                      <a:pt x="16342" y="20156"/>
                    </a:lnTo>
                    <a:lnTo>
                      <a:pt x="18508"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object 14">
                <a:extLst>
                  <a:ext uri="{FF2B5EF4-FFF2-40B4-BE49-F238E27FC236}">
                    <a16:creationId xmlns:a16="http://schemas.microsoft.com/office/drawing/2014/main" id="{FF83278D-9E32-456B-B762-A26EE925750E}"/>
                  </a:ext>
                </a:extLst>
              </p:cNvPr>
              <p:cNvSpPr/>
              <p:nvPr/>
            </p:nvSpPr>
            <p:spPr>
              <a:xfrm>
                <a:off x="1082040"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6"/>
                    </a:lnTo>
                    <a:lnTo>
                      <a:pt x="13756" y="21224"/>
                    </a:lnTo>
                    <a:lnTo>
                      <a:pt x="10840" y="21600"/>
                    </a:lnTo>
                    <a:lnTo>
                      <a:pt x="7918" y="21224"/>
                    </a:lnTo>
                    <a:lnTo>
                      <a:pt x="5317" y="20156"/>
                    </a:lnTo>
                    <a:lnTo>
                      <a:pt x="3132" y="18489"/>
                    </a:lnTo>
                    <a:lnTo>
                      <a:pt x="1454" y="16313"/>
                    </a:lnTo>
                    <a:lnTo>
                      <a:pt x="379" y="13720"/>
                    </a:lnTo>
                    <a:lnTo>
                      <a:pt x="0" y="10800"/>
                    </a:lnTo>
                    <a:lnTo>
                      <a:pt x="379" y="7880"/>
                    </a:lnTo>
                    <a:lnTo>
                      <a:pt x="1454" y="5287"/>
                    </a:lnTo>
                    <a:lnTo>
                      <a:pt x="3132" y="3111"/>
                    </a:lnTo>
                    <a:lnTo>
                      <a:pt x="5317" y="1443"/>
                    </a:lnTo>
                    <a:lnTo>
                      <a:pt x="7918" y="376"/>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object 15">
                <a:extLst>
                  <a:ext uri="{FF2B5EF4-FFF2-40B4-BE49-F238E27FC236}">
                    <a16:creationId xmlns:a16="http://schemas.microsoft.com/office/drawing/2014/main" id="{0BA8E115-8BA9-4576-A78E-0DD546F9186D}"/>
                  </a:ext>
                </a:extLst>
              </p:cNvPr>
              <p:cNvSpPr/>
              <p:nvPr/>
            </p:nvSpPr>
            <p:spPr>
              <a:xfrm>
                <a:off x="1056640" y="11074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1"/>
                    </a:lnTo>
                    <a:lnTo>
                      <a:pt x="5282" y="1426"/>
                    </a:lnTo>
                    <a:lnTo>
                      <a:pt x="3101" y="3082"/>
                    </a:lnTo>
                    <a:lnTo>
                      <a:pt x="1436" y="5252"/>
                    </a:lnTo>
                    <a:lnTo>
                      <a:pt x="374" y="7853"/>
                    </a:lnTo>
                    <a:lnTo>
                      <a:pt x="0" y="10800"/>
                    </a:lnTo>
                    <a:lnTo>
                      <a:pt x="374" y="13720"/>
                    </a:lnTo>
                    <a:lnTo>
                      <a:pt x="1436" y="16313"/>
                    </a:lnTo>
                    <a:lnTo>
                      <a:pt x="3101" y="18489"/>
                    </a:lnTo>
                    <a:lnTo>
                      <a:pt x="5282" y="20156"/>
                    </a:lnTo>
                    <a:lnTo>
                      <a:pt x="7890" y="21224"/>
                    </a:lnTo>
                    <a:lnTo>
                      <a:pt x="10840" y="21600"/>
                    </a:lnTo>
                    <a:lnTo>
                      <a:pt x="13756" y="21224"/>
                    </a:lnTo>
                    <a:lnTo>
                      <a:pt x="16342" y="20156"/>
                    </a:lnTo>
                    <a:lnTo>
                      <a:pt x="18508" y="18489"/>
                    </a:lnTo>
                    <a:lnTo>
                      <a:pt x="20167" y="16313"/>
                    </a:lnTo>
                    <a:lnTo>
                      <a:pt x="21227" y="13720"/>
                    </a:lnTo>
                    <a:lnTo>
                      <a:pt x="21600" y="10800"/>
                    </a:lnTo>
                    <a:lnTo>
                      <a:pt x="21227" y="7853"/>
                    </a:lnTo>
                    <a:lnTo>
                      <a:pt x="20167" y="5252"/>
                    </a:lnTo>
                    <a:lnTo>
                      <a:pt x="18509" y="3082"/>
                    </a:lnTo>
                    <a:lnTo>
                      <a:pt x="16342" y="1426"/>
                    </a:lnTo>
                    <a:lnTo>
                      <a:pt x="13756" y="371"/>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object 16">
                <a:extLst>
                  <a:ext uri="{FF2B5EF4-FFF2-40B4-BE49-F238E27FC236}">
                    <a16:creationId xmlns:a16="http://schemas.microsoft.com/office/drawing/2014/main" id="{8C7B9268-5C18-40F8-919D-55DC65EBE9AF}"/>
                  </a:ext>
                </a:extLst>
              </p:cNvPr>
              <p:cNvSpPr/>
              <p:nvPr/>
            </p:nvSpPr>
            <p:spPr>
              <a:xfrm>
                <a:off x="1056640" y="11074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1"/>
                    </a:lnTo>
                    <a:lnTo>
                      <a:pt x="16342" y="1426"/>
                    </a:lnTo>
                    <a:lnTo>
                      <a:pt x="18509" y="3082"/>
                    </a:lnTo>
                    <a:lnTo>
                      <a:pt x="20167" y="5252"/>
                    </a:lnTo>
                    <a:lnTo>
                      <a:pt x="21227" y="7853"/>
                    </a:lnTo>
                    <a:lnTo>
                      <a:pt x="21600" y="10800"/>
                    </a:lnTo>
                    <a:lnTo>
                      <a:pt x="21227" y="13720"/>
                    </a:lnTo>
                    <a:lnTo>
                      <a:pt x="20167" y="16313"/>
                    </a:lnTo>
                    <a:lnTo>
                      <a:pt x="18509" y="18489"/>
                    </a:lnTo>
                    <a:lnTo>
                      <a:pt x="16342" y="20156"/>
                    </a:lnTo>
                    <a:lnTo>
                      <a:pt x="13756" y="21224"/>
                    </a:lnTo>
                    <a:lnTo>
                      <a:pt x="10840" y="21600"/>
                    </a:lnTo>
                    <a:lnTo>
                      <a:pt x="7890" y="21224"/>
                    </a:lnTo>
                    <a:lnTo>
                      <a:pt x="5282" y="20156"/>
                    </a:lnTo>
                    <a:lnTo>
                      <a:pt x="3101" y="18489"/>
                    </a:lnTo>
                    <a:lnTo>
                      <a:pt x="1436" y="16313"/>
                    </a:lnTo>
                    <a:lnTo>
                      <a:pt x="374" y="13720"/>
                    </a:lnTo>
                    <a:lnTo>
                      <a:pt x="0" y="10800"/>
                    </a:lnTo>
                    <a:lnTo>
                      <a:pt x="374" y="7853"/>
                    </a:lnTo>
                    <a:lnTo>
                      <a:pt x="1436" y="5252"/>
                    </a:lnTo>
                    <a:lnTo>
                      <a:pt x="3101" y="3082"/>
                    </a:lnTo>
                    <a:lnTo>
                      <a:pt x="5282" y="1426"/>
                    </a:lnTo>
                    <a:lnTo>
                      <a:pt x="7890" y="371"/>
                    </a:lnTo>
                    <a:lnTo>
                      <a:pt x="1084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object 17">
                <a:extLst>
                  <a:ext uri="{FF2B5EF4-FFF2-40B4-BE49-F238E27FC236}">
                    <a16:creationId xmlns:a16="http://schemas.microsoft.com/office/drawing/2014/main" id="{09D85F48-AB23-412A-8647-E4DDE112EDBF}"/>
                  </a:ext>
                </a:extLst>
              </p:cNvPr>
              <p:cNvSpPr/>
              <p:nvPr/>
            </p:nvSpPr>
            <p:spPr>
              <a:xfrm>
                <a:off x="1576071"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2"/>
                    </a:lnTo>
                    <a:lnTo>
                      <a:pt x="5258" y="1428"/>
                    </a:lnTo>
                    <a:lnTo>
                      <a:pt x="3091" y="3083"/>
                    </a:lnTo>
                    <a:lnTo>
                      <a:pt x="1433" y="5248"/>
                    </a:lnTo>
                    <a:lnTo>
                      <a:pt x="373" y="7836"/>
                    </a:lnTo>
                    <a:lnTo>
                      <a:pt x="0" y="10761"/>
                    </a:lnTo>
                    <a:lnTo>
                      <a:pt x="373" y="13691"/>
                    </a:lnTo>
                    <a:lnTo>
                      <a:pt x="1433" y="16294"/>
                    </a:lnTo>
                    <a:lnTo>
                      <a:pt x="3091" y="18478"/>
                    </a:lnTo>
                    <a:lnTo>
                      <a:pt x="5258" y="20151"/>
                    </a:lnTo>
                    <a:lnTo>
                      <a:pt x="7844" y="21222"/>
                    </a:lnTo>
                    <a:lnTo>
                      <a:pt x="10760" y="21600"/>
                    </a:lnTo>
                    <a:lnTo>
                      <a:pt x="13682" y="21222"/>
                    </a:lnTo>
                    <a:lnTo>
                      <a:pt x="16282" y="20151"/>
                    </a:lnTo>
                    <a:lnTo>
                      <a:pt x="18468" y="18478"/>
                    </a:lnTo>
                    <a:lnTo>
                      <a:pt x="20146" y="16294"/>
                    </a:lnTo>
                    <a:lnTo>
                      <a:pt x="21221" y="13691"/>
                    </a:lnTo>
                    <a:lnTo>
                      <a:pt x="21600" y="10761"/>
                    </a:lnTo>
                    <a:lnTo>
                      <a:pt x="21221" y="7836"/>
                    </a:lnTo>
                    <a:lnTo>
                      <a:pt x="20146" y="5248"/>
                    </a:lnTo>
                    <a:lnTo>
                      <a:pt x="18468" y="3083"/>
                    </a:lnTo>
                    <a:lnTo>
                      <a:pt x="16282" y="1428"/>
                    </a:lnTo>
                    <a:lnTo>
                      <a:pt x="13682" y="372"/>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object 18">
                <a:extLst>
                  <a:ext uri="{FF2B5EF4-FFF2-40B4-BE49-F238E27FC236}">
                    <a16:creationId xmlns:a16="http://schemas.microsoft.com/office/drawing/2014/main" id="{46835636-577C-4307-90C1-77F30A77241F}"/>
                  </a:ext>
                </a:extLst>
              </p:cNvPr>
              <p:cNvSpPr/>
              <p:nvPr/>
            </p:nvSpPr>
            <p:spPr>
              <a:xfrm>
                <a:off x="1576071"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2" y="1428"/>
                    </a:lnTo>
                    <a:lnTo>
                      <a:pt x="18468" y="3083"/>
                    </a:lnTo>
                    <a:lnTo>
                      <a:pt x="20146" y="5248"/>
                    </a:lnTo>
                    <a:lnTo>
                      <a:pt x="21221" y="7836"/>
                    </a:lnTo>
                    <a:lnTo>
                      <a:pt x="21600" y="10761"/>
                    </a:lnTo>
                    <a:lnTo>
                      <a:pt x="21221" y="13691"/>
                    </a:lnTo>
                    <a:lnTo>
                      <a:pt x="20146" y="16294"/>
                    </a:lnTo>
                    <a:lnTo>
                      <a:pt x="18468" y="18478"/>
                    </a:lnTo>
                    <a:lnTo>
                      <a:pt x="16282" y="20151"/>
                    </a:lnTo>
                    <a:lnTo>
                      <a:pt x="13682" y="21222"/>
                    </a:lnTo>
                    <a:lnTo>
                      <a:pt x="10760" y="21600"/>
                    </a:lnTo>
                    <a:lnTo>
                      <a:pt x="7844" y="21222"/>
                    </a:lnTo>
                    <a:lnTo>
                      <a:pt x="5258" y="20151"/>
                    </a:lnTo>
                    <a:lnTo>
                      <a:pt x="3091" y="18478"/>
                    </a:lnTo>
                    <a:lnTo>
                      <a:pt x="1433" y="16294"/>
                    </a:lnTo>
                    <a:lnTo>
                      <a:pt x="373" y="13691"/>
                    </a:lnTo>
                    <a:lnTo>
                      <a:pt x="0" y="10761"/>
                    </a:lnTo>
                    <a:lnTo>
                      <a:pt x="373" y="7836"/>
                    </a:lnTo>
                    <a:lnTo>
                      <a:pt x="1433" y="5248"/>
                    </a:lnTo>
                    <a:lnTo>
                      <a:pt x="3091" y="3083"/>
                    </a:lnTo>
                    <a:lnTo>
                      <a:pt x="5258" y="1428"/>
                    </a:lnTo>
                    <a:lnTo>
                      <a:pt x="7844" y="372"/>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object 19">
                <a:extLst>
                  <a:ext uri="{FF2B5EF4-FFF2-40B4-BE49-F238E27FC236}">
                    <a16:creationId xmlns:a16="http://schemas.microsoft.com/office/drawing/2014/main" id="{5B3EBAA1-7EDC-4540-9B95-3912D33A4540}"/>
                  </a:ext>
                </a:extLst>
              </p:cNvPr>
              <p:cNvSpPr/>
              <p:nvPr/>
            </p:nvSpPr>
            <p:spPr>
              <a:xfrm>
                <a:off x="1550671"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object 20">
                <a:extLst>
                  <a:ext uri="{FF2B5EF4-FFF2-40B4-BE49-F238E27FC236}">
                    <a16:creationId xmlns:a16="http://schemas.microsoft.com/office/drawing/2014/main" id="{330DEB81-CAD5-4FB0-B53A-E75D407D088A}"/>
                  </a:ext>
                </a:extLst>
              </p:cNvPr>
              <p:cNvSpPr/>
              <p:nvPr/>
            </p:nvSpPr>
            <p:spPr>
              <a:xfrm>
                <a:off x="1550671"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3"/>
                    </a:lnTo>
                    <a:lnTo>
                      <a:pt x="16282" y="1434"/>
                    </a:lnTo>
                    <a:lnTo>
                      <a:pt x="18468" y="3094"/>
                    </a:lnTo>
                    <a:lnTo>
                      <a:pt x="20146" y="5267"/>
                    </a:lnTo>
                    <a:lnTo>
                      <a:pt x="21221" y="7865"/>
                    </a:lnTo>
                    <a:lnTo>
                      <a:pt x="21600" y="10800"/>
                    </a:lnTo>
                    <a:lnTo>
                      <a:pt x="21221" y="13735"/>
                    </a:lnTo>
                    <a:lnTo>
                      <a:pt x="20146" y="16333"/>
                    </a:lnTo>
                    <a:lnTo>
                      <a:pt x="18468" y="18506"/>
                    </a:lnTo>
                    <a:lnTo>
                      <a:pt x="16282" y="20166"/>
                    </a:lnTo>
                    <a:lnTo>
                      <a:pt x="13682" y="21227"/>
                    </a:lnTo>
                    <a:lnTo>
                      <a:pt x="10760" y="21600"/>
                    </a:lnTo>
                    <a:lnTo>
                      <a:pt x="7844" y="21227"/>
                    </a:lnTo>
                    <a:lnTo>
                      <a:pt x="5258" y="20166"/>
                    </a:lnTo>
                    <a:lnTo>
                      <a:pt x="3091" y="18506"/>
                    </a:lnTo>
                    <a:lnTo>
                      <a:pt x="1433" y="16333"/>
                    </a:lnTo>
                    <a:lnTo>
                      <a:pt x="373" y="13735"/>
                    </a:lnTo>
                    <a:lnTo>
                      <a:pt x="0" y="10800"/>
                    </a:lnTo>
                    <a:lnTo>
                      <a:pt x="373" y="7865"/>
                    </a:lnTo>
                    <a:lnTo>
                      <a:pt x="1433" y="5267"/>
                    </a:lnTo>
                    <a:lnTo>
                      <a:pt x="3091" y="3094"/>
                    </a:lnTo>
                    <a:lnTo>
                      <a:pt x="5258" y="1434"/>
                    </a:lnTo>
                    <a:lnTo>
                      <a:pt x="7844" y="373"/>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object 21">
                <a:extLst>
                  <a:ext uri="{FF2B5EF4-FFF2-40B4-BE49-F238E27FC236}">
                    <a16:creationId xmlns:a16="http://schemas.microsoft.com/office/drawing/2014/main" id="{FE155C73-476A-4376-92F8-92C78C8CA6A1}"/>
                  </a:ext>
                </a:extLst>
              </p:cNvPr>
              <p:cNvSpPr/>
              <p:nvPr/>
            </p:nvSpPr>
            <p:spPr>
              <a:xfrm>
                <a:off x="2106930" y="212216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1"/>
                    </a:lnTo>
                    <a:lnTo>
                      <a:pt x="5258" y="1426"/>
                    </a:lnTo>
                    <a:lnTo>
                      <a:pt x="3091" y="3082"/>
                    </a:lnTo>
                    <a:lnTo>
                      <a:pt x="1433" y="5252"/>
                    </a:lnTo>
                    <a:lnTo>
                      <a:pt x="373" y="7853"/>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9" y="18489"/>
                    </a:lnTo>
                    <a:lnTo>
                      <a:pt x="20164" y="16313"/>
                    </a:lnTo>
                    <a:lnTo>
                      <a:pt x="21226" y="13720"/>
                    </a:lnTo>
                    <a:lnTo>
                      <a:pt x="21600" y="10800"/>
                    </a:lnTo>
                    <a:lnTo>
                      <a:pt x="21226" y="7853"/>
                    </a:lnTo>
                    <a:lnTo>
                      <a:pt x="20164" y="5252"/>
                    </a:lnTo>
                    <a:lnTo>
                      <a:pt x="18499" y="3082"/>
                    </a:lnTo>
                    <a:lnTo>
                      <a:pt x="16318" y="1426"/>
                    </a:lnTo>
                    <a:lnTo>
                      <a:pt x="13710" y="371"/>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object 22">
                <a:extLst>
                  <a:ext uri="{FF2B5EF4-FFF2-40B4-BE49-F238E27FC236}">
                    <a16:creationId xmlns:a16="http://schemas.microsoft.com/office/drawing/2014/main" id="{6A7F83AC-B3F5-47DA-992F-1523448C52CD}"/>
                  </a:ext>
                </a:extLst>
              </p:cNvPr>
              <p:cNvSpPr/>
              <p:nvPr/>
            </p:nvSpPr>
            <p:spPr>
              <a:xfrm>
                <a:off x="2106930" y="212216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1"/>
                    </a:lnTo>
                    <a:lnTo>
                      <a:pt x="16318" y="1426"/>
                    </a:lnTo>
                    <a:lnTo>
                      <a:pt x="18499" y="3082"/>
                    </a:lnTo>
                    <a:lnTo>
                      <a:pt x="20164" y="5252"/>
                    </a:lnTo>
                    <a:lnTo>
                      <a:pt x="21226" y="7853"/>
                    </a:lnTo>
                    <a:lnTo>
                      <a:pt x="21600" y="10800"/>
                    </a:lnTo>
                    <a:lnTo>
                      <a:pt x="21226" y="13720"/>
                    </a:lnTo>
                    <a:lnTo>
                      <a:pt x="20164" y="16313"/>
                    </a:lnTo>
                    <a:lnTo>
                      <a:pt x="18499"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53"/>
                    </a:lnTo>
                    <a:lnTo>
                      <a:pt x="1433" y="5252"/>
                    </a:lnTo>
                    <a:lnTo>
                      <a:pt x="3091" y="3082"/>
                    </a:lnTo>
                    <a:lnTo>
                      <a:pt x="5258" y="1426"/>
                    </a:lnTo>
                    <a:lnTo>
                      <a:pt x="7844" y="371"/>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object 23">
                <a:extLst>
                  <a:ext uri="{FF2B5EF4-FFF2-40B4-BE49-F238E27FC236}">
                    <a16:creationId xmlns:a16="http://schemas.microsoft.com/office/drawing/2014/main" id="{558D95FB-7295-4367-B89B-33E106EF9BA5}"/>
                  </a:ext>
                </a:extLst>
              </p:cNvPr>
              <p:cNvSpPr/>
              <p:nvPr/>
            </p:nvSpPr>
            <p:spPr>
              <a:xfrm>
                <a:off x="2081530" y="2096769"/>
                <a:ext cx="341633"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2"/>
                    </a:lnTo>
                    <a:lnTo>
                      <a:pt x="5258" y="1428"/>
                    </a:lnTo>
                    <a:lnTo>
                      <a:pt x="3091" y="3083"/>
                    </a:lnTo>
                    <a:lnTo>
                      <a:pt x="1433" y="5248"/>
                    </a:lnTo>
                    <a:lnTo>
                      <a:pt x="373" y="7836"/>
                    </a:lnTo>
                    <a:lnTo>
                      <a:pt x="0" y="10761"/>
                    </a:lnTo>
                    <a:lnTo>
                      <a:pt x="373" y="13718"/>
                    </a:lnTo>
                    <a:lnTo>
                      <a:pt x="1433" y="16329"/>
                    </a:lnTo>
                    <a:lnTo>
                      <a:pt x="3091" y="18507"/>
                    </a:lnTo>
                    <a:lnTo>
                      <a:pt x="5258" y="20169"/>
                    </a:lnTo>
                    <a:lnTo>
                      <a:pt x="7844" y="21228"/>
                    </a:lnTo>
                    <a:lnTo>
                      <a:pt x="10760" y="21600"/>
                    </a:lnTo>
                    <a:lnTo>
                      <a:pt x="13682" y="21228"/>
                    </a:lnTo>
                    <a:lnTo>
                      <a:pt x="16283" y="20169"/>
                    </a:lnTo>
                    <a:lnTo>
                      <a:pt x="18468" y="18507"/>
                    </a:lnTo>
                    <a:lnTo>
                      <a:pt x="20146" y="16329"/>
                    </a:lnTo>
                    <a:lnTo>
                      <a:pt x="21221" y="13718"/>
                    </a:lnTo>
                    <a:lnTo>
                      <a:pt x="21600" y="10761"/>
                    </a:lnTo>
                    <a:lnTo>
                      <a:pt x="21221" y="7836"/>
                    </a:lnTo>
                    <a:lnTo>
                      <a:pt x="20146" y="5248"/>
                    </a:lnTo>
                    <a:lnTo>
                      <a:pt x="18468" y="3083"/>
                    </a:lnTo>
                    <a:lnTo>
                      <a:pt x="16283" y="1428"/>
                    </a:lnTo>
                    <a:lnTo>
                      <a:pt x="13682" y="372"/>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object 24">
                <a:extLst>
                  <a:ext uri="{FF2B5EF4-FFF2-40B4-BE49-F238E27FC236}">
                    <a16:creationId xmlns:a16="http://schemas.microsoft.com/office/drawing/2014/main" id="{6CC20215-FE18-41E4-AED7-D26245433861}"/>
                  </a:ext>
                </a:extLst>
              </p:cNvPr>
              <p:cNvSpPr/>
              <p:nvPr/>
            </p:nvSpPr>
            <p:spPr>
              <a:xfrm>
                <a:off x="2081530" y="2096769"/>
                <a:ext cx="341633"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3" y="1428"/>
                    </a:lnTo>
                    <a:lnTo>
                      <a:pt x="18468" y="3083"/>
                    </a:lnTo>
                    <a:lnTo>
                      <a:pt x="20146" y="5248"/>
                    </a:lnTo>
                    <a:lnTo>
                      <a:pt x="21221" y="7836"/>
                    </a:lnTo>
                    <a:lnTo>
                      <a:pt x="21600" y="10761"/>
                    </a:lnTo>
                    <a:lnTo>
                      <a:pt x="21221" y="13718"/>
                    </a:lnTo>
                    <a:lnTo>
                      <a:pt x="20146" y="16329"/>
                    </a:lnTo>
                    <a:lnTo>
                      <a:pt x="18468" y="18507"/>
                    </a:lnTo>
                    <a:lnTo>
                      <a:pt x="16283" y="20169"/>
                    </a:lnTo>
                    <a:lnTo>
                      <a:pt x="13682" y="21228"/>
                    </a:lnTo>
                    <a:lnTo>
                      <a:pt x="10760" y="21600"/>
                    </a:lnTo>
                    <a:lnTo>
                      <a:pt x="7844" y="21228"/>
                    </a:lnTo>
                    <a:lnTo>
                      <a:pt x="5258" y="20169"/>
                    </a:lnTo>
                    <a:lnTo>
                      <a:pt x="3091" y="18507"/>
                    </a:lnTo>
                    <a:lnTo>
                      <a:pt x="1433" y="16329"/>
                    </a:lnTo>
                    <a:lnTo>
                      <a:pt x="373" y="13718"/>
                    </a:lnTo>
                    <a:lnTo>
                      <a:pt x="0" y="10761"/>
                    </a:lnTo>
                    <a:lnTo>
                      <a:pt x="373" y="7836"/>
                    </a:lnTo>
                    <a:lnTo>
                      <a:pt x="1433" y="5248"/>
                    </a:lnTo>
                    <a:lnTo>
                      <a:pt x="3091" y="3083"/>
                    </a:lnTo>
                    <a:lnTo>
                      <a:pt x="5258" y="1428"/>
                    </a:lnTo>
                    <a:lnTo>
                      <a:pt x="7844" y="372"/>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object 25">
                <a:extLst>
                  <a:ext uri="{FF2B5EF4-FFF2-40B4-BE49-F238E27FC236}">
                    <a16:creationId xmlns:a16="http://schemas.microsoft.com/office/drawing/2014/main" id="{676EC754-039D-4794-94A9-5C5663DD4789}"/>
                  </a:ext>
                </a:extLst>
              </p:cNvPr>
              <p:cNvSpPr/>
              <p:nvPr/>
            </p:nvSpPr>
            <p:spPr>
              <a:xfrm>
                <a:off x="108204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918" y="372"/>
                    </a:lnTo>
                    <a:lnTo>
                      <a:pt x="5317" y="1428"/>
                    </a:lnTo>
                    <a:lnTo>
                      <a:pt x="3132" y="3083"/>
                    </a:lnTo>
                    <a:lnTo>
                      <a:pt x="1454" y="5248"/>
                    </a:lnTo>
                    <a:lnTo>
                      <a:pt x="379" y="7836"/>
                    </a:lnTo>
                    <a:lnTo>
                      <a:pt x="0" y="10761"/>
                    </a:lnTo>
                    <a:lnTo>
                      <a:pt x="379" y="13691"/>
                    </a:lnTo>
                    <a:lnTo>
                      <a:pt x="1454" y="16294"/>
                    </a:lnTo>
                    <a:lnTo>
                      <a:pt x="3132" y="18478"/>
                    </a:lnTo>
                    <a:lnTo>
                      <a:pt x="5317" y="20151"/>
                    </a:lnTo>
                    <a:lnTo>
                      <a:pt x="7918" y="21222"/>
                    </a:lnTo>
                    <a:lnTo>
                      <a:pt x="10840" y="21600"/>
                    </a:lnTo>
                    <a:lnTo>
                      <a:pt x="13756" y="21222"/>
                    </a:lnTo>
                    <a:lnTo>
                      <a:pt x="16342" y="20151"/>
                    </a:lnTo>
                    <a:lnTo>
                      <a:pt x="18508" y="18478"/>
                    </a:lnTo>
                    <a:lnTo>
                      <a:pt x="20167" y="16294"/>
                    </a:lnTo>
                    <a:lnTo>
                      <a:pt x="21227" y="13691"/>
                    </a:lnTo>
                    <a:lnTo>
                      <a:pt x="21600" y="10761"/>
                    </a:lnTo>
                    <a:lnTo>
                      <a:pt x="21227" y="7836"/>
                    </a:lnTo>
                    <a:lnTo>
                      <a:pt x="20167" y="5248"/>
                    </a:lnTo>
                    <a:lnTo>
                      <a:pt x="18509" y="3083"/>
                    </a:lnTo>
                    <a:lnTo>
                      <a:pt x="16342" y="1428"/>
                    </a:lnTo>
                    <a:lnTo>
                      <a:pt x="13756" y="372"/>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object 26">
                <a:extLst>
                  <a:ext uri="{FF2B5EF4-FFF2-40B4-BE49-F238E27FC236}">
                    <a16:creationId xmlns:a16="http://schemas.microsoft.com/office/drawing/2014/main" id="{E6576975-922C-4F88-98C9-C8BE8715203B}"/>
                  </a:ext>
                </a:extLst>
              </p:cNvPr>
              <p:cNvSpPr/>
              <p:nvPr/>
            </p:nvSpPr>
            <p:spPr>
              <a:xfrm>
                <a:off x="108204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2"/>
                    </a:lnTo>
                    <a:lnTo>
                      <a:pt x="16342" y="1428"/>
                    </a:lnTo>
                    <a:lnTo>
                      <a:pt x="18509" y="3083"/>
                    </a:lnTo>
                    <a:lnTo>
                      <a:pt x="20167" y="5248"/>
                    </a:lnTo>
                    <a:lnTo>
                      <a:pt x="21227" y="7836"/>
                    </a:lnTo>
                    <a:lnTo>
                      <a:pt x="21600" y="10761"/>
                    </a:lnTo>
                    <a:lnTo>
                      <a:pt x="21227" y="13691"/>
                    </a:lnTo>
                    <a:lnTo>
                      <a:pt x="20167" y="16294"/>
                    </a:lnTo>
                    <a:lnTo>
                      <a:pt x="18509" y="18478"/>
                    </a:lnTo>
                    <a:lnTo>
                      <a:pt x="16342" y="20151"/>
                    </a:lnTo>
                    <a:lnTo>
                      <a:pt x="13756" y="21222"/>
                    </a:lnTo>
                    <a:lnTo>
                      <a:pt x="10840" y="21600"/>
                    </a:lnTo>
                    <a:lnTo>
                      <a:pt x="7918" y="21222"/>
                    </a:lnTo>
                    <a:lnTo>
                      <a:pt x="5317" y="20151"/>
                    </a:lnTo>
                    <a:lnTo>
                      <a:pt x="3132" y="18478"/>
                    </a:lnTo>
                    <a:lnTo>
                      <a:pt x="1454" y="16294"/>
                    </a:lnTo>
                    <a:lnTo>
                      <a:pt x="379" y="13691"/>
                    </a:lnTo>
                    <a:lnTo>
                      <a:pt x="0" y="10761"/>
                    </a:lnTo>
                    <a:lnTo>
                      <a:pt x="379" y="7836"/>
                    </a:lnTo>
                    <a:lnTo>
                      <a:pt x="1454" y="5248"/>
                    </a:lnTo>
                    <a:lnTo>
                      <a:pt x="3132" y="3083"/>
                    </a:lnTo>
                    <a:lnTo>
                      <a:pt x="5317" y="1428"/>
                    </a:lnTo>
                    <a:lnTo>
                      <a:pt x="7918" y="372"/>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object 27">
                <a:extLst>
                  <a:ext uri="{FF2B5EF4-FFF2-40B4-BE49-F238E27FC236}">
                    <a16:creationId xmlns:a16="http://schemas.microsoft.com/office/drawing/2014/main" id="{7DC4C1D2-8869-4058-AFF9-D693E8030233}"/>
                  </a:ext>
                </a:extLst>
              </p:cNvPr>
              <p:cNvSpPr/>
              <p:nvPr/>
            </p:nvSpPr>
            <p:spPr>
              <a:xfrm>
                <a:off x="105664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3"/>
                    </a:lnTo>
                    <a:lnTo>
                      <a:pt x="5282" y="1434"/>
                    </a:lnTo>
                    <a:lnTo>
                      <a:pt x="3101" y="3094"/>
                    </a:lnTo>
                    <a:lnTo>
                      <a:pt x="1436" y="5267"/>
                    </a:lnTo>
                    <a:lnTo>
                      <a:pt x="374" y="7865"/>
                    </a:lnTo>
                    <a:lnTo>
                      <a:pt x="0" y="10800"/>
                    </a:lnTo>
                    <a:lnTo>
                      <a:pt x="374" y="13735"/>
                    </a:lnTo>
                    <a:lnTo>
                      <a:pt x="1436" y="16333"/>
                    </a:lnTo>
                    <a:lnTo>
                      <a:pt x="3101" y="18506"/>
                    </a:lnTo>
                    <a:lnTo>
                      <a:pt x="5282" y="20166"/>
                    </a:lnTo>
                    <a:lnTo>
                      <a:pt x="7890" y="21227"/>
                    </a:lnTo>
                    <a:lnTo>
                      <a:pt x="10840" y="21600"/>
                    </a:lnTo>
                    <a:lnTo>
                      <a:pt x="13756" y="21227"/>
                    </a:lnTo>
                    <a:lnTo>
                      <a:pt x="16342" y="20166"/>
                    </a:lnTo>
                    <a:lnTo>
                      <a:pt x="18509" y="18506"/>
                    </a:lnTo>
                    <a:lnTo>
                      <a:pt x="20167" y="16333"/>
                    </a:lnTo>
                    <a:lnTo>
                      <a:pt x="21227" y="13735"/>
                    </a:lnTo>
                    <a:lnTo>
                      <a:pt x="21600" y="10800"/>
                    </a:lnTo>
                    <a:lnTo>
                      <a:pt x="21227" y="7865"/>
                    </a:lnTo>
                    <a:lnTo>
                      <a:pt x="20167" y="5267"/>
                    </a:lnTo>
                    <a:lnTo>
                      <a:pt x="18509" y="3094"/>
                    </a:lnTo>
                    <a:lnTo>
                      <a:pt x="16342" y="1434"/>
                    </a:lnTo>
                    <a:lnTo>
                      <a:pt x="13756" y="373"/>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object 28">
                <a:extLst>
                  <a:ext uri="{FF2B5EF4-FFF2-40B4-BE49-F238E27FC236}">
                    <a16:creationId xmlns:a16="http://schemas.microsoft.com/office/drawing/2014/main" id="{A4A003AA-5B9D-4F3C-9E4E-B0EF31160016}"/>
                  </a:ext>
                </a:extLst>
              </p:cNvPr>
              <p:cNvSpPr/>
              <p:nvPr/>
            </p:nvSpPr>
            <p:spPr>
              <a:xfrm>
                <a:off x="105664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3"/>
                    </a:lnTo>
                    <a:lnTo>
                      <a:pt x="16342" y="1434"/>
                    </a:lnTo>
                    <a:lnTo>
                      <a:pt x="18509" y="3094"/>
                    </a:lnTo>
                    <a:lnTo>
                      <a:pt x="20167" y="5267"/>
                    </a:lnTo>
                    <a:lnTo>
                      <a:pt x="21227" y="7865"/>
                    </a:lnTo>
                    <a:lnTo>
                      <a:pt x="21600" y="10800"/>
                    </a:lnTo>
                    <a:lnTo>
                      <a:pt x="21227" y="13735"/>
                    </a:lnTo>
                    <a:lnTo>
                      <a:pt x="20167" y="16333"/>
                    </a:lnTo>
                    <a:lnTo>
                      <a:pt x="18509" y="18506"/>
                    </a:lnTo>
                    <a:lnTo>
                      <a:pt x="16342" y="20166"/>
                    </a:lnTo>
                    <a:lnTo>
                      <a:pt x="13756" y="21227"/>
                    </a:lnTo>
                    <a:lnTo>
                      <a:pt x="10840" y="21600"/>
                    </a:lnTo>
                    <a:lnTo>
                      <a:pt x="7890" y="21227"/>
                    </a:lnTo>
                    <a:lnTo>
                      <a:pt x="5282" y="20166"/>
                    </a:lnTo>
                    <a:lnTo>
                      <a:pt x="3101" y="18506"/>
                    </a:lnTo>
                    <a:lnTo>
                      <a:pt x="1436" y="16333"/>
                    </a:lnTo>
                    <a:lnTo>
                      <a:pt x="374" y="13735"/>
                    </a:lnTo>
                    <a:lnTo>
                      <a:pt x="0" y="10800"/>
                    </a:lnTo>
                    <a:lnTo>
                      <a:pt x="374" y="7865"/>
                    </a:lnTo>
                    <a:lnTo>
                      <a:pt x="1436" y="5267"/>
                    </a:lnTo>
                    <a:lnTo>
                      <a:pt x="3101" y="3094"/>
                    </a:lnTo>
                    <a:lnTo>
                      <a:pt x="5282" y="1434"/>
                    </a:lnTo>
                    <a:lnTo>
                      <a:pt x="7890" y="373"/>
                    </a:lnTo>
                    <a:lnTo>
                      <a:pt x="1084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object 29">
                <a:extLst>
                  <a:ext uri="{FF2B5EF4-FFF2-40B4-BE49-F238E27FC236}">
                    <a16:creationId xmlns:a16="http://schemas.microsoft.com/office/drawing/2014/main" id="{A7B12D42-C2A1-4B6B-90FC-69077D917FC3}"/>
                  </a:ext>
                </a:extLst>
              </p:cNvPr>
              <p:cNvSpPr/>
              <p:nvPr/>
            </p:nvSpPr>
            <p:spPr>
              <a:xfrm>
                <a:off x="9398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2"/>
                    </a:lnTo>
                    <a:lnTo>
                      <a:pt x="5258" y="1428"/>
                    </a:lnTo>
                    <a:lnTo>
                      <a:pt x="3091" y="3083"/>
                    </a:lnTo>
                    <a:lnTo>
                      <a:pt x="1433" y="5248"/>
                    </a:lnTo>
                    <a:lnTo>
                      <a:pt x="373" y="7836"/>
                    </a:lnTo>
                    <a:lnTo>
                      <a:pt x="0" y="10761"/>
                    </a:lnTo>
                    <a:lnTo>
                      <a:pt x="373" y="13691"/>
                    </a:lnTo>
                    <a:lnTo>
                      <a:pt x="1433" y="16294"/>
                    </a:lnTo>
                    <a:lnTo>
                      <a:pt x="3091" y="18478"/>
                    </a:lnTo>
                    <a:lnTo>
                      <a:pt x="5258" y="20151"/>
                    </a:lnTo>
                    <a:lnTo>
                      <a:pt x="7844" y="21222"/>
                    </a:lnTo>
                    <a:lnTo>
                      <a:pt x="10760" y="21600"/>
                    </a:lnTo>
                    <a:lnTo>
                      <a:pt x="13682" y="21222"/>
                    </a:lnTo>
                    <a:lnTo>
                      <a:pt x="16282" y="20151"/>
                    </a:lnTo>
                    <a:lnTo>
                      <a:pt x="18468" y="18478"/>
                    </a:lnTo>
                    <a:lnTo>
                      <a:pt x="20146" y="16294"/>
                    </a:lnTo>
                    <a:lnTo>
                      <a:pt x="21221" y="13691"/>
                    </a:lnTo>
                    <a:lnTo>
                      <a:pt x="21600" y="10761"/>
                    </a:lnTo>
                    <a:lnTo>
                      <a:pt x="21221" y="7836"/>
                    </a:lnTo>
                    <a:lnTo>
                      <a:pt x="20146" y="5248"/>
                    </a:lnTo>
                    <a:lnTo>
                      <a:pt x="18468" y="3083"/>
                    </a:lnTo>
                    <a:lnTo>
                      <a:pt x="16282" y="1428"/>
                    </a:lnTo>
                    <a:lnTo>
                      <a:pt x="13682" y="372"/>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object 30">
                <a:extLst>
                  <a:ext uri="{FF2B5EF4-FFF2-40B4-BE49-F238E27FC236}">
                    <a16:creationId xmlns:a16="http://schemas.microsoft.com/office/drawing/2014/main" id="{F28179F8-13E1-4FD9-9D61-004714534F3B}"/>
                  </a:ext>
                </a:extLst>
              </p:cNvPr>
              <p:cNvSpPr/>
              <p:nvPr/>
            </p:nvSpPr>
            <p:spPr>
              <a:xfrm>
                <a:off x="93980" y="1615440"/>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2" y="1428"/>
                    </a:lnTo>
                    <a:lnTo>
                      <a:pt x="18468" y="3083"/>
                    </a:lnTo>
                    <a:lnTo>
                      <a:pt x="20146" y="5248"/>
                    </a:lnTo>
                    <a:lnTo>
                      <a:pt x="21221" y="7836"/>
                    </a:lnTo>
                    <a:lnTo>
                      <a:pt x="21600" y="10761"/>
                    </a:lnTo>
                    <a:lnTo>
                      <a:pt x="21221" y="13691"/>
                    </a:lnTo>
                    <a:lnTo>
                      <a:pt x="20146" y="16294"/>
                    </a:lnTo>
                    <a:lnTo>
                      <a:pt x="18468" y="18478"/>
                    </a:lnTo>
                    <a:lnTo>
                      <a:pt x="16282" y="20151"/>
                    </a:lnTo>
                    <a:lnTo>
                      <a:pt x="13682" y="21222"/>
                    </a:lnTo>
                    <a:lnTo>
                      <a:pt x="10760" y="21600"/>
                    </a:lnTo>
                    <a:lnTo>
                      <a:pt x="7844" y="21222"/>
                    </a:lnTo>
                    <a:lnTo>
                      <a:pt x="5258" y="20151"/>
                    </a:lnTo>
                    <a:lnTo>
                      <a:pt x="3091" y="18478"/>
                    </a:lnTo>
                    <a:lnTo>
                      <a:pt x="1433" y="16294"/>
                    </a:lnTo>
                    <a:lnTo>
                      <a:pt x="373" y="13691"/>
                    </a:lnTo>
                    <a:lnTo>
                      <a:pt x="0" y="10761"/>
                    </a:lnTo>
                    <a:lnTo>
                      <a:pt x="373" y="7836"/>
                    </a:lnTo>
                    <a:lnTo>
                      <a:pt x="1433" y="5248"/>
                    </a:lnTo>
                    <a:lnTo>
                      <a:pt x="3091" y="3083"/>
                    </a:lnTo>
                    <a:lnTo>
                      <a:pt x="5258" y="1428"/>
                    </a:lnTo>
                    <a:lnTo>
                      <a:pt x="7844" y="372"/>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object 31">
                <a:extLst>
                  <a:ext uri="{FF2B5EF4-FFF2-40B4-BE49-F238E27FC236}">
                    <a16:creationId xmlns:a16="http://schemas.microsoft.com/office/drawing/2014/main" id="{9C6D2171-CAE6-4715-B7E3-4A886B10B6C5}"/>
                  </a:ext>
                </a:extLst>
              </p:cNvPr>
              <p:cNvSpPr/>
              <p:nvPr/>
            </p:nvSpPr>
            <p:spPr>
              <a:xfrm>
                <a:off x="6858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object 32">
                <a:extLst>
                  <a:ext uri="{FF2B5EF4-FFF2-40B4-BE49-F238E27FC236}">
                    <a16:creationId xmlns:a16="http://schemas.microsoft.com/office/drawing/2014/main" id="{0F563D69-CEB7-4A60-8871-96460BCFB573}"/>
                  </a:ext>
                </a:extLst>
              </p:cNvPr>
              <p:cNvSpPr/>
              <p:nvPr/>
            </p:nvSpPr>
            <p:spPr>
              <a:xfrm>
                <a:off x="68580" y="1590040"/>
                <a:ext cx="341632" cy="347981"/>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3"/>
                    </a:lnTo>
                    <a:lnTo>
                      <a:pt x="16282" y="1434"/>
                    </a:lnTo>
                    <a:lnTo>
                      <a:pt x="18468" y="3094"/>
                    </a:lnTo>
                    <a:lnTo>
                      <a:pt x="20146" y="5267"/>
                    </a:lnTo>
                    <a:lnTo>
                      <a:pt x="21221" y="7865"/>
                    </a:lnTo>
                    <a:lnTo>
                      <a:pt x="21600" y="10800"/>
                    </a:lnTo>
                    <a:lnTo>
                      <a:pt x="21221" y="13735"/>
                    </a:lnTo>
                    <a:lnTo>
                      <a:pt x="20146" y="16333"/>
                    </a:lnTo>
                    <a:lnTo>
                      <a:pt x="18468" y="18506"/>
                    </a:lnTo>
                    <a:lnTo>
                      <a:pt x="16282" y="20166"/>
                    </a:lnTo>
                    <a:lnTo>
                      <a:pt x="13682" y="21227"/>
                    </a:lnTo>
                    <a:lnTo>
                      <a:pt x="10760" y="21600"/>
                    </a:lnTo>
                    <a:lnTo>
                      <a:pt x="7844" y="21227"/>
                    </a:lnTo>
                    <a:lnTo>
                      <a:pt x="5258" y="20166"/>
                    </a:lnTo>
                    <a:lnTo>
                      <a:pt x="3091" y="18506"/>
                    </a:lnTo>
                    <a:lnTo>
                      <a:pt x="1433" y="16333"/>
                    </a:lnTo>
                    <a:lnTo>
                      <a:pt x="373" y="13735"/>
                    </a:lnTo>
                    <a:lnTo>
                      <a:pt x="0" y="10800"/>
                    </a:lnTo>
                    <a:lnTo>
                      <a:pt x="373" y="7865"/>
                    </a:lnTo>
                    <a:lnTo>
                      <a:pt x="1433" y="5267"/>
                    </a:lnTo>
                    <a:lnTo>
                      <a:pt x="3091" y="3094"/>
                    </a:lnTo>
                    <a:lnTo>
                      <a:pt x="5258" y="1434"/>
                    </a:lnTo>
                    <a:lnTo>
                      <a:pt x="7844" y="373"/>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object 33">
                <a:extLst>
                  <a:ext uri="{FF2B5EF4-FFF2-40B4-BE49-F238E27FC236}">
                    <a16:creationId xmlns:a16="http://schemas.microsoft.com/office/drawing/2014/main" id="{AABCFCE0-F4A1-4C3B-BA57-4ABE0AB9D5C1}"/>
                  </a:ext>
                </a:extLst>
              </p:cNvPr>
              <p:cNvSpPr/>
              <p:nvPr/>
            </p:nvSpPr>
            <p:spPr>
              <a:xfrm>
                <a:off x="93980" y="6095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7"/>
                    </a:lnTo>
                    <a:lnTo>
                      <a:pt x="7844" y="21224"/>
                    </a:lnTo>
                    <a:lnTo>
                      <a:pt x="10760" y="21600"/>
                    </a:lnTo>
                    <a:lnTo>
                      <a:pt x="13682" y="21224"/>
                    </a:lnTo>
                    <a:lnTo>
                      <a:pt x="16282" y="20157"/>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object 34">
                <a:extLst>
                  <a:ext uri="{FF2B5EF4-FFF2-40B4-BE49-F238E27FC236}">
                    <a16:creationId xmlns:a16="http://schemas.microsoft.com/office/drawing/2014/main" id="{E28AFC52-0C06-420B-818F-0FC9417FEED0}"/>
                  </a:ext>
                </a:extLst>
              </p:cNvPr>
              <p:cNvSpPr/>
              <p:nvPr/>
            </p:nvSpPr>
            <p:spPr>
              <a:xfrm>
                <a:off x="93980" y="6095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7"/>
                    </a:lnTo>
                    <a:lnTo>
                      <a:pt x="13682" y="21224"/>
                    </a:lnTo>
                    <a:lnTo>
                      <a:pt x="10760" y="21600"/>
                    </a:lnTo>
                    <a:lnTo>
                      <a:pt x="7844" y="21224"/>
                    </a:lnTo>
                    <a:lnTo>
                      <a:pt x="5258" y="20157"/>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object 35">
                <a:extLst>
                  <a:ext uri="{FF2B5EF4-FFF2-40B4-BE49-F238E27FC236}">
                    <a16:creationId xmlns:a16="http://schemas.microsoft.com/office/drawing/2014/main" id="{169A18B8-2274-448F-BD3F-4EE43EE06DB9}"/>
                  </a:ext>
                </a:extLst>
              </p:cNvPr>
              <p:cNvSpPr/>
              <p:nvPr/>
            </p:nvSpPr>
            <p:spPr>
              <a:xfrm>
                <a:off x="68580" y="5841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7"/>
                    </a:lnTo>
                    <a:lnTo>
                      <a:pt x="7844" y="21224"/>
                    </a:lnTo>
                    <a:lnTo>
                      <a:pt x="10760" y="21600"/>
                    </a:lnTo>
                    <a:lnTo>
                      <a:pt x="13682" y="21224"/>
                    </a:lnTo>
                    <a:lnTo>
                      <a:pt x="16282" y="20157"/>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object 36">
                <a:extLst>
                  <a:ext uri="{FF2B5EF4-FFF2-40B4-BE49-F238E27FC236}">
                    <a16:creationId xmlns:a16="http://schemas.microsoft.com/office/drawing/2014/main" id="{62203EF6-4141-4FBD-AD41-86D29B6DAFE8}"/>
                  </a:ext>
                </a:extLst>
              </p:cNvPr>
              <p:cNvSpPr/>
              <p:nvPr/>
            </p:nvSpPr>
            <p:spPr>
              <a:xfrm>
                <a:off x="68580" y="58419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7"/>
                    </a:lnTo>
                    <a:lnTo>
                      <a:pt x="13682" y="21224"/>
                    </a:lnTo>
                    <a:lnTo>
                      <a:pt x="10760" y="21600"/>
                    </a:lnTo>
                    <a:lnTo>
                      <a:pt x="7844" y="21224"/>
                    </a:lnTo>
                    <a:lnTo>
                      <a:pt x="5258" y="20157"/>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object 37">
                <a:extLst>
                  <a:ext uri="{FF2B5EF4-FFF2-40B4-BE49-F238E27FC236}">
                    <a16:creationId xmlns:a16="http://schemas.microsoft.com/office/drawing/2014/main" id="{53A7C778-05A3-4767-8D68-EAE0E35FFA79}"/>
                  </a:ext>
                </a:extLst>
              </p:cNvPr>
              <p:cNvSpPr/>
              <p:nvPr/>
            </p:nvSpPr>
            <p:spPr>
              <a:xfrm>
                <a:off x="589280" y="2122169"/>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1"/>
                    </a:lnTo>
                    <a:lnTo>
                      <a:pt x="5278" y="1426"/>
                    </a:lnTo>
                    <a:lnTo>
                      <a:pt x="3103" y="3082"/>
                    </a:lnTo>
                    <a:lnTo>
                      <a:pt x="1439" y="5252"/>
                    </a:lnTo>
                    <a:lnTo>
                      <a:pt x="375" y="7853"/>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53"/>
                    </a:lnTo>
                    <a:lnTo>
                      <a:pt x="20161" y="5252"/>
                    </a:lnTo>
                    <a:lnTo>
                      <a:pt x="18497" y="3082"/>
                    </a:lnTo>
                    <a:lnTo>
                      <a:pt x="16322" y="1426"/>
                    </a:lnTo>
                    <a:lnTo>
                      <a:pt x="13727" y="371"/>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object 38">
                <a:extLst>
                  <a:ext uri="{FF2B5EF4-FFF2-40B4-BE49-F238E27FC236}">
                    <a16:creationId xmlns:a16="http://schemas.microsoft.com/office/drawing/2014/main" id="{C9941DD1-11D8-411D-B263-22C36B4E5EB5}"/>
                  </a:ext>
                </a:extLst>
              </p:cNvPr>
              <p:cNvSpPr/>
              <p:nvPr/>
            </p:nvSpPr>
            <p:spPr>
              <a:xfrm>
                <a:off x="589280" y="2122169"/>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1"/>
                    </a:lnTo>
                    <a:lnTo>
                      <a:pt x="16322" y="1426"/>
                    </a:lnTo>
                    <a:lnTo>
                      <a:pt x="18497" y="3082"/>
                    </a:lnTo>
                    <a:lnTo>
                      <a:pt x="20161" y="5252"/>
                    </a:lnTo>
                    <a:lnTo>
                      <a:pt x="21225" y="7853"/>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53"/>
                    </a:lnTo>
                    <a:lnTo>
                      <a:pt x="1439" y="5252"/>
                    </a:lnTo>
                    <a:lnTo>
                      <a:pt x="3103" y="3082"/>
                    </a:lnTo>
                    <a:lnTo>
                      <a:pt x="5278" y="1426"/>
                    </a:lnTo>
                    <a:lnTo>
                      <a:pt x="7873" y="371"/>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object 39">
                <a:extLst>
                  <a:ext uri="{FF2B5EF4-FFF2-40B4-BE49-F238E27FC236}">
                    <a16:creationId xmlns:a16="http://schemas.microsoft.com/office/drawing/2014/main" id="{7C68351C-78C4-4CC1-9431-6B75B5617162}"/>
                  </a:ext>
                </a:extLst>
              </p:cNvPr>
              <p:cNvSpPr/>
              <p:nvPr/>
            </p:nvSpPr>
            <p:spPr>
              <a:xfrm>
                <a:off x="562610" y="2096769"/>
                <a:ext cx="341632"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72" y="372"/>
                    </a:lnTo>
                    <a:lnTo>
                      <a:pt x="5294" y="1428"/>
                    </a:lnTo>
                    <a:lnTo>
                      <a:pt x="3122" y="3083"/>
                    </a:lnTo>
                    <a:lnTo>
                      <a:pt x="1451" y="5248"/>
                    </a:lnTo>
                    <a:lnTo>
                      <a:pt x="379" y="7836"/>
                    </a:lnTo>
                    <a:lnTo>
                      <a:pt x="0" y="10761"/>
                    </a:lnTo>
                    <a:lnTo>
                      <a:pt x="379" y="13718"/>
                    </a:lnTo>
                    <a:lnTo>
                      <a:pt x="1451" y="16329"/>
                    </a:lnTo>
                    <a:lnTo>
                      <a:pt x="3122" y="18507"/>
                    </a:lnTo>
                    <a:lnTo>
                      <a:pt x="5294" y="20169"/>
                    </a:lnTo>
                    <a:lnTo>
                      <a:pt x="7872" y="21228"/>
                    </a:lnTo>
                    <a:lnTo>
                      <a:pt x="10760" y="21600"/>
                    </a:lnTo>
                    <a:lnTo>
                      <a:pt x="13682" y="21228"/>
                    </a:lnTo>
                    <a:lnTo>
                      <a:pt x="16282" y="20169"/>
                    </a:lnTo>
                    <a:lnTo>
                      <a:pt x="18468" y="18507"/>
                    </a:lnTo>
                    <a:lnTo>
                      <a:pt x="20146" y="16329"/>
                    </a:lnTo>
                    <a:lnTo>
                      <a:pt x="21221" y="13718"/>
                    </a:lnTo>
                    <a:lnTo>
                      <a:pt x="21600" y="10761"/>
                    </a:lnTo>
                    <a:lnTo>
                      <a:pt x="21221" y="7836"/>
                    </a:lnTo>
                    <a:lnTo>
                      <a:pt x="20146" y="5248"/>
                    </a:lnTo>
                    <a:lnTo>
                      <a:pt x="18468" y="3083"/>
                    </a:lnTo>
                    <a:lnTo>
                      <a:pt x="16282" y="1428"/>
                    </a:lnTo>
                    <a:lnTo>
                      <a:pt x="13682" y="372"/>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object 40">
                <a:extLst>
                  <a:ext uri="{FF2B5EF4-FFF2-40B4-BE49-F238E27FC236}">
                    <a16:creationId xmlns:a16="http://schemas.microsoft.com/office/drawing/2014/main" id="{0F9DCB75-1E7B-42B6-84DC-ADAD0BE7989A}"/>
                  </a:ext>
                </a:extLst>
              </p:cNvPr>
              <p:cNvSpPr/>
              <p:nvPr/>
            </p:nvSpPr>
            <p:spPr>
              <a:xfrm>
                <a:off x="562610" y="2096769"/>
                <a:ext cx="341632"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2"/>
                    </a:lnTo>
                    <a:lnTo>
                      <a:pt x="16282" y="1428"/>
                    </a:lnTo>
                    <a:lnTo>
                      <a:pt x="18468" y="3083"/>
                    </a:lnTo>
                    <a:lnTo>
                      <a:pt x="20146" y="5248"/>
                    </a:lnTo>
                    <a:lnTo>
                      <a:pt x="21221" y="7836"/>
                    </a:lnTo>
                    <a:lnTo>
                      <a:pt x="21600" y="10761"/>
                    </a:lnTo>
                    <a:lnTo>
                      <a:pt x="21221" y="13718"/>
                    </a:lnTo>
                    <a:lnTo>
                      <a:pt x="20146" y="16329"/>
                    </a:lnTo>
                    <a:lnTo>
                      <a:pt x="18468" y="18507"/>
                    </a:lnTo>
                    <a:lnTo>
                      <a:pt x="16282" y="20169"/>
                    </a:lnTo>
                    <a:lnTo>
                      <a:pt x="13682" y="21228"/>
                    </a:lnTo>
                    <a:lnTo>
                      <a:pt x="10760" y="21600"/>
                    </a:lnTo>
                    <a:lnTo>
                      <a:pt x="7872" y="21228"/>
                    </a:lnTo>
                    <a:lnTo>
                      <a:pt x="5294" y="20169"/>
                    </a:lnTo>
                    <a:lnTo>
                      <a:pt x="3122" y="18507"/>
                    </a:lnTo>
                    <a:lnTo>
                      <a:pt x="1451" y="16329"/>
                    </a:lnTo>
                    <a:lnTo>
                      <a:pt x="379" y="13718"/>
                    </a:lnTo>
                    <a:lnTo>
                      <a:pt x="0" y="10761"/>
                    </a:lnTo>
                    <a:lnTo>
                      <a:pt x="379" y="7836"/>
                    </a:lnTo>
                    <a:lnTo>
                      <a:pt x="1451" y="5248"/>
                    </a:lnTo>
                    <a:lnTo>
                      <a:pt x="3122" y="3083"/>
                    </a:lnTo>
                    <a:lnTo>
                      <a:pt x="5294" y="1428"/>
                    </a:lnTo>
                    <a:lnTo>
                      <a:pt x="7872" y="372"/>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object 41">
                <a:extLst>
                  <a:ext uri="{FF2B5EF4-FFF2-40B4-BE49-F238E27FC236}">
                    <a16:creationId xmlns:a16="http://schemas.microsoft.com/office/drawing/2014/main" id="{D18507D6-587E-4140-9E72-3CC7EEA3CB24}"/>
                  </a:ext>
                </a:extLst>
              </p:cNvPr>
              <p:cNvSpPr/>
              <p:nvPr/>
            </p:nvSpPr>
            <p:spPr>
              <a:xfrm>
                <a:off x="2106930" y="116839"/>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9" y="18489"/>
                    </a:lnTo>
                    <a:lnTo>
                      <a:pt x="20164" y="16313"/>
                    </a:lnTo>
                    <a:lnTo>
                      <a:pt x="21226" y="13720"/>
                    </a:lnTo>
                    <a:lnTo>
                      <a:pt x="21600" y="10800"/>
                    </a:lnTo>
                    <a:lnTo>
                      <a:pt x="21226" y="7880"/>
                    </a:lnTo>
                    <a:lnTo>
                      <a:pt x="20164" y="5287"/>
                    </a:lnTo>
                    <a:lnTo>
                      <a:pt x="18499" y="3111"/>
                    </a:lnTo>
                    <a:lnTo>
                      <a:pt x="16318" y="1443"/>
                    </a:lnTo>
                    <a:lnTo>
                      <a:pt x="13710"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2" name="object 42">
                <a:extLst>
                  <a:ext uri="{FF2B5EF4-FFF2-40B4-BE49-F238E27FC236}">
                    <a16:creationId xmlns:a16="http://schemas.microsoft.com/office/drawing/2014/main" id="{8029F4E0-7ADE-4D74-974D-2F57BE9E8306}"/>
                  </a:ext>
                </a:extLst>
              </p:cNvPr>
              <p:cNvSpPr/>
              <p:nvPr/>
            </p:nvSpPr>
            <p:spPr>
              <a:xfrm>
                <a:off x="2106930" y="116839"/>
                <a:ext cx="341633"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6"/>
                    </a:lnTo>
                    <a:lnTo>
                      <a:pt x="16318" y="1443"/>
                    </a:lnTo>
                    <a:lnTo>
                      <a:pt x="18499" y="3111"/>
                    </a:lnTo>
                    <a:lnTo>
                      <a:pt x="20164" y="5287"/>
                    </a:lnTo>
                    <a:lnTo>
                      <a:pt x="21226" y="7880"/>
                    </a:lnTo>
                    <a:lnTo>
                      <a:pt x="21600" y="10800"/>
                    </a:lnTo>
                    <a:lnTo>
                      <a:pt x="21226" y="13720"/>
                    </a:lnTo>
                    <a:lnTo>
                      <a:pt x="20164" y="16313"/>
                    </a:lnTo>
                    <a:lnTo>
                      <a:pt x="18499"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object 45">
                <a:extLst>
                  <a:ext uri="{FF2B5EF4-FFF2-40B4-BE49-F238E27FC236}">
                    <a16:creationId xmlns:a16="http://schemas.microsoft.com/office/drawing/2014/main" id="{D9308BD1-D597-4C64-BE36-69BEDF57CC47}"/>
                  </a:ext>
                </a:extLst>
              </p:cNvPr>
              <p:cNvSpPr/>
              <p:nvPr/>
            </p:nvSpPr>
            <p:spPr>
              <a:xfrm>
                <a:off x="589280" y="116839"/>
                <a:ext cx="340361" cy="3505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6"/>
                    </a:lnTo>
                    <a:lnTo>
                      <a:pt x="7873" y="21224"/>
                    </a:lnTo>
                    <a:lnTo>
                      <a:pt x="10800" y="21600"/>
                    </a:lnTo>
                    <a:lnTo>
                      <a:pt x="13727" y="21224"/>
                    </a:lnTo>
                    <a:lnTo>
                      <a:pt x="16322" y="20156"/>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object 46">
                <a:extLst>
                  <a:ext uri="{FF2B5EF4-FFF2-40B4-BE49-F238E27FC236}">
                    <a16:creationId xmlns:a16="http://schemas.microsoft.com/office/drawing/2014/main" id="{0E32598F-361C-478C-9988-4F2B009624C0}"/>
                  </a:ext>
                </a:extLst>
              </p:cNvPr>
              <p:cNvSpPr/>
              <p:nvPr/>
            </p:nvSpPr>
            <p:spPr>
              <a:xfrm>
                <a:off x="589280" y="116839"/>
                <a:ext cx="340361"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6"/>
                    </a:lnTo>
                    <a:lnTo>
                      <a:pt x="13727" y="21224"/>
                    </a:lnTo>
                    <a:lnTo>
                      <a:pt x="10800" y="21600"/>
                    </a:lnTo>
                    <a:lnTo>
                      <a:pt x="7873" y="21224"/>
                    </a:lnTo>
                    <a:lnTo>
                      <a:pt x="5278" y="20156"/>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object 49">
                <a:extLst>
                  <a:ext uri="{FF2B5EF4-FFF2-40B4-BE49-F238E27FC236}">
                    <a16:creationId xmlns:a16="http://schemas.microsoft.com/office/drawing/2014/main" id="{78AAE10F-B359-4A0D-B42F-4F11395E3D7F}"/>
                  </a:ext>
                </a:extLst>
              </p:cNvPr>
              <p:cNvSpPr/>
              <p:nvPr/>
            </p:nvSpPr>
            <p:spPr>
              <a:xfrm>
                <a:off x="1576071"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object 50">
                <a:extLst>
                  <a:ext uri="{FF2B5EF4-FFF2-40B4-BE49-F238E27FC236}">
                    <a16:creationId xmlns:a16="http://schemas.microsoft.com/office/drawing/2014/main" id="{DF80A828-674A-40E2-94D4-45E8117B1606}"/>
                  </a:ext>
                </a:extLst>
              </p:cNvPr>
              <p:cNvSpPr/>
              <p:nvPr/>
            </p:nvSpPr>
            <p:spPr>
              <a:xfrm>
                <a:off x="1576071"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8" name="object 54">
              <a:extLst>
                <a:ext uri="{FF2B5EF4-FFF2-40B4-BE49-F238E27FC236}">
                  <a16:creationId xmlns:a16="http://schemas.microsoft.com/office/drawing/2014/main" id="{30A7D2E6-80F9-4E69-BC4B-4165EF0F7D84}"/>
                </a:ext>
              </a:extLst>
            </p:cNvPr>
            <p:cNvSpPr/>
            <p:nvPr/>
          </p:nvSpPr>
          <p:spPr>
            <a:xfrm>
              <a:off x="7565327" y="1304799"/>
              <a:ext cx="256226" cy="254307"/>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object 55">
              <a:extLst>
                <a:ext uri="{FF2B5EF4-FFF2-40B4-BE49-F238E27FC236}">
                  <a16:creationId xmlns:a16="http://schemas.microsoft.com/office/drawing/2014/main" id="{2F873650-BB57-42CF-8584-DBD045E34D8C}"/>
                </a:ext>
              </a:extLst>
            </p:cNvPr>
            <p:cNvSpPr/>
            <p:nvPr/>
          </p:nvSpPr>
          <p:spPr>
            <a:xfrm>
              <a:off x="7565327" y="1304799"/>
              <a:ext cx="256226" cy="254307"/>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object 60">
              <a:extLst>
                <a:ext uri="{FF2B5EF4-FFF2-40B4-BE49-F238E27FC236}">
                  <a16:creationId xmlns:a16="http://schemas.microsoft.com/office/drawing/2014/main" id="{93551F25-8776-4335-A47E-4353E783415B}"/>
                </a:ext>
              </a:extLst>
            </p:cNvPr>
            <p:cNvSpPr txBox="1"/>
            <p:nvPr/>
          </p:nvSpPr>
          <p:spPr>
            <a:xfrm>
              <a:off x="6174344" y="1278384"/>
              <a:ext cx="151925" cy="1769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24764" defTabSz="342900" eaLnBrk="1" fontAlgn="auto" latinLnBrk="0" hangingPunct="0">
                <a:lnSpc>
                  <a:spcPct val="100000"/>
                </a:lnSpc>
                <a:spcBef>
                  <a:spcPts val="900"/>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0</a:t>
              </a:r>
            </a:p>
            <a:p>
              <a:pPr marL="0" marR="0" lvl="0" indent="24764" defTabSz="342900" eaLnBrk="1" fontAlgn="auto" latinLnBrk="0" hangingPunct="0">
                <a:lnSpc>
                  <a:spcPct val="100000"/>
                </a:lnSpc>
                <a:spcBef>
                  <a:spcPts val="82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1</a:t>
              </a:r>
            </a:p>
            <a:p>
              <a:pPr marL="0" marR="0" lvl="0" indent="24764" defTabSz="342900" eaLnBrk="1" fontAlgn="auto" latinLnBrk="0" hangingPunct="0">
                <a:lnSpc>
                  <a:spcPct val="100000"/>
                </a:lnSpc>
                <a:spcBef>
                  <a:spcPts val="97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2</a:t>
              </a:r>
            </a:p>
            <a:p>
              <a:pPr marL="0" marR="0" lvl="0" indent="25718" defTabSz="342900" eaLnBrk="1" fontAlgn="auto" latinLnBrk="0" hangingPunct="0">
                <a:lnSpc>
                  <a:spcPct val="100000"/>
                </a:lnSpc>
                <a:spcBef>
                  <a:spcPts val="112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3</a:t>
              </a:r>
            </a:p>
            <a:p>
              <a:pPr marL="0" marR="0" lvl="0" indent="9525" defTabSz="342900" eaLnBrk="1" fontAlgn="auto" latinLnBrk="0" hangingPunct="0">
                <a:lnSpc>
                  <a:spcPct val="100000"/>
                </a:lnSpc>
                <a:spcBef>
                  <a:spcPts val="97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4</a:t>
              </a:r>
            </a:p>
          </p:txBody>
        </p:sp>
        <p:grpSp>
          <p:nvGrpSpPr>
            <p:cNvPr id="21" name="object 62">
              <a:extLst>
                <a:ext uri="{FF2B5EF4-FFF2-40B4-BE49-F238E27FC236}">
                  <a16:creationId xmlns:a16="http://schemas.microsoft.com/office/drawing/2014/main" id="{0F05504F-8423-44FE-9691-FFA52147EA5D}"/>
                </a:ext>
              </a:extLst>
            </p:cNvPr>
            <p:cNvGrpSpPr/>
            <p:nvPr/>
          </p:nvGrpSpPr>
          <p:grpSpPr>
            <a:xfrm>
              <a:off x="7966950" y="1667956"/>
              <a:ext cx="256226" cy="262896"/>
              <a:chOff x="25400" y="25400"/>
              <a:chExt cx="341632" cy="350525"/>
            </a:xfrm>
          </p:grpSpPr>
          <p:sp>
            <p:nvSpPr>
              <p:cNvPr id="32" name="object 63">
                <a:extLst>
                  <a:ext uri="{FF2B5EF4-FFF2-40B4-BE49-F238E27FC236}">
                    <a16:creationId xmlns:a16="http://schemas.microsoft.com/office/drawing/2014/main" id="{E796609F-4706-46C8-A720-2308F161AD1C}"/>
                  </a:ext>
                </a:extLst>
              </p:cNvPr>
              <p:cNvSpPr/>
              <p:nvPr/>
            </p:nvSpPr>
            <p:spPr>
              <a:xfrm>
                <a:off x="25400"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3" y="20156"/>
                    </a:lnTo>
                    <a:lnTo>
                      <a:pt x="18468" y="18489"/>
                    </a:lnTo>
                    <a:lnTo>
                      <a:pt x="20146" y="16313"/>
                    </a:lnTo>
                    <a:lnTo>
                      <a:pt x="21221" y="13720"/>
                    </a:lnTo>
                    <a:lnTo>
                      <a:pt x="21600" y="10800"/>
                    </a:lnTo>
                    <a:lnTo>
                      <a:pt x="21221" y="7880"/>
                    </a:lnTo>
                    <a:lnTo>
                      <a:pt x="20146" y="5287"/>
                    </a:lnTo>
                    <a:lnTo>
                      <a:pt x="18468" y="3111"/>
                    </a:lnTo>
                    <a:lnTo>
                      <a:pt x="16283"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object 64">
                <a:extLst>
                  <a:ext uri="{FF2B5EF4-FFF2-40B4-BE49-F238E27FC236}">
                    <a16:creationId xmlns:a16="http://schemas.microsoft.com/office/drawing/2014/main" id="{6D78DD7B-AD07-4641-8D29-3E056D0EA5BB}"/>
                  </a:ext>
                </a:extLst>
              </p:cNvPr>
              <p:cNvSpPr/>
              <p:nvPr/>
            </p:nvSpPr>
            <p:spPr>
              <a:xfrm>
                <a:off x="25400"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3" y="1443"/>
                    </a:lnTo>
                    <a:lnTo>
                      <a:pt x="18468" y="3111"/>
                    </a:lnTo>
                    <a:lnTo>
                      <a:pt x="20146" y="5287"/>
                    </a:lnTo>
                    <a:lnTo>
                      <a:pt x="21221" y="7880"/>
                    </a:lnTo>
                    <a:lnTo>
                      <a:pt x="21600" y="10800"/>
                    </a:lnTo>
                    <a:lnTo>
                      <a:pt x="21221" y="13720"/>
                    </a:lnTo>
                    <a:lnTo>
                      <a:pt x="20146" y="16313"/>
                    </a:lnTo>
                    <a:lnTo>
                      <a:pt x="18468" y="18489"/>
                    </a:lnTo>
                    <a:lnTo>
                      <a:pt x="16283" y="20156"/>
                    </a:lnTo>
                    <a:lnTo>
                      <a:pt x="13682"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2" name="object 67">
              <a:extLst>
                <a:ext uri="{FF2B5EF4-FFF2-40B4-BE49-F238E27FC236}">
                  <a16:creationId xmlns:a16="http://schemas.microsoft.com/office/drawing/2014/main" id="{9295787D-9C91-4586-B9BA-80F373F1EAF2}"/>
                </a:ext>
              </a:extLst>
            </p:cNvPr>
            <p:cNvGrpSpPr/>
            <p:nvPr/>
          </p:nvGrpSpPr>
          <p:grpSpPr>
            <a:xfrm>
              <a:off x="7193517" y="1677481"/>
              <a:ext cx="256226" cy="262896"/>
              <a:chOff x="25399" y="25400"/>
              <a:chExt cx="341632" cy="350525"/>
            </a:xfrm>
          </p:grpSpPr>
          <p:sp>
            <p:nvSpPr>
              <p:cNvPr id="30" name="object 68">
                <a:extLst>
                  <a:ext uri="{FF2B5EF4-FFF2-40B4-BE49-F238E27FC236}">
                    <a16:creationId xmlns:a16="http://schemas.microsoft.com/office/drawing/2014/main" id="{AC283F7E-BD27-4417-831F-06B544B32944}"/>
                  </a:ext>
                </a:extLst>
              </p:cNvPr>
              <p:cNvSpPr/>
              <p:nvPr/>
            </p:nvSpPr>
            <p:spPr>
              <a:xfrm>
                <a:off x="25399"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710" y="21224"/>
                    </a:lnTo>
                    <a:lnTo>
                      <a:pt x="16318" y="20156"/>
                    </a:lnTo>
                    <a:lnTo>
                      <a:pt x="18499" y="18489"/>
                    </a:lnTo>
                    <a:lnTo>
                      <a:pt x="20164" y="16313"/>
                    </a:lnTo>
                    <a:lnTo>
                      <a:pt x="21226" y="13720"/>
                    </a:lnTo>
                    <a:lnTo>
                      <a:pt x="21600" y="10800"/>
                    </a:lnTo>
                    <a:lnTo>
                      <a:pt x="21226" y="7880"/>
                    </a:lnTo>
                    <a:lnTo>
                      <a:pt x="20164" y="5287"/>
                    </a:lnTo>
                    <a:lnTo>
                      <a:pt x="18499" y="3111"/>
                    </a:lnTo>
                    <a:lnTo>
                      <a:pt x="16318" y="1443"/>
                    </a:lnTo>
                    <a:lnTo>
                      <a:pt x="13710"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object 69">
                <a:extLst>
                  <a:ext uri="{FF2B5EF4-FFF2-40B4-BE49-F238E27FC236}">
                    <a16:creationId xmlns:a16="http://schemas.microsoft.com/office/drawing/2014/main" id="{B5D50F59-4815-4889-B173-C11B5B40B767}"/>
                  </a:ext>
                </a:extLst>
              </p:cNvPr>
              <p:cNvSpPr/>
              <p:nvPr/>
            </p:nvSpPr>
            <p:spPr>
              <a:xfrm>
                <a:off x="25399" y="25400"/>
                <a:ext cx="341632" cy="35052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6"/>
                    </a:lnTo>
                    <a:lnTo>
                      <a:pt x="16318" y="1443"/>
                    </a:lnTo>
                    <a:lnTo>
                      <a:pt x="18499" y="3111"/>
                    </a:lnTo>
                    <a:lnTo>
                      <a:pt x="20164" y="5287"/>
                    </a:lnTo>
                    <a:lnTo>
                      <a:pt x="21226" y="7880"/>
                    </a:lnTo>
                    <a:lnTo>
                      <a:pt x="21600" y="10800"/>
                    </a:lnTo>
                    <a:lnTo>
                      <a:pt x="21226" y="13720"/>
                    </a:lnTo>
                    <a:lnTo>
                      <a:pt x="20164" y="16313"/>
                    </a:lnTo>
                    <a:lnTo>
                      <a:pt x="18499" y="18489"/>
                    </a:lnTo>
                    <a:lnTo>
                      <a:pt x="16318" y="20156"/>
                    </a:lnTo>
                    <a:lnTo>
                      <a:pt x="13710" y="21224"/>
                    </a:lnTo>
                    <a:lnTo>
                      <a:pt x="10760" y="21600"/>
                    </a:lnTo>
                    <a:lnTo>
                      <a:pt x="7844" y="21224"/>
                    </a:lnTo>
                    <a:lnTo>
                      <a:pt x="5258" y="20156"/>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3" name="object 58">
              <a:extLst>
                <a:ext uri="{FF2B5EF4-FFF2-40B4-BE49-F238E27FC236}">
                  <a16:creationId xmlns:a16="http://schemas.microsoft.com/office/drawing/2014/main" id="{BB29807E-AF0C-493D-A65E-780BAFF1E585}"/>
                </a:ext>
              </a:extLst>
            </p:cNvPr>
            <p:cNvSpPr txBox="1"/>
            <p:nvPr/>
          </p:nvSpPr>
          <p:spPr>
            <a:xfrm>
              <a:off x="6482206" y="3133994"/>
              <a:ext cx="1636873"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defTabSz="457200">
                <a:spcBef>
                  <a:spcPts val="100"/>
                </a:spcBef>
                <a:tabLst>
                  <a:tab pos="520700" algn="l"/>
                  <a:tab pos="1016000" algn="l"/>
                  <a:tab pos="1511300" algn="l"/>
                  <a:tab pos="2006600" algn="l"/>
                </a:tabLst>
                <a:defRPr sz="2200">
                  <a:latin typeface="Liberation Sans"/>
                  <a:ea typeface="Liberation Sans"/>
                  <a:cs typeface="Liberation Sans"/>
                  <a:sym typeface="Liberation Sans"/>
                </a:defRPr>
              </a:lvl1pPr>
            </a:lstStyle>
            <a:p>
              <a:pPr marL="0" marR="0" lvl="0" indent="12700" defTabSz="457200" eaLnBrk="1" fontAlgn="auto" latinLnBrk="0" hangingPunct="0">
                <a:lnSpc>
                  <a:spcPct val="100000"/>
                </a:lnSpc>
                <a:spcBef>
                  <a:spcPts val="100"/>
                </a:spcBef>
                <a:spcAft>
                  <a:spcPts val="0"/>
                </a:spcAft>
                <a:buClrTx/>
                <a:buSzTx/>
                <a:buFontTx/>
                <a:buNone/>
                <a:tabLst>
                  <a:tab pos="520700" algn="l"/>
                  <a:tab pos="1016000" algn="l"/>
                  <a:tab pos="1511300" algn="l"/>
                  <a:tab pos="2006600" algn="l"/>
                </a:tabLst>
                <a:defRPr/>
              </a:pP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0</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1	</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2	</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3	4</a:t>
              </a:r>
            </a:p>
          </p:txBody>
        </p:sp>
        <p:sp>
          <p:nvSpPr>
            <p:cNvPr id="24" name="矩形 23">
              <a:extLst>
                <a:ext uri="{FF2B5EF4-FFF2-40B4-BE49-F238E27FC236}">
                  <a16:creationId xmlns:a16="http://schemas.microsoft.com/office/drawing/2014/main" id="{9ECCCF4F-1BCF-4A92-BEDD-5E6A8A98EBC8}"/>
                </a:ext>
              </a:extLst>
            </p:cNvPr>
            <p:cNvSpPr/>
            <p:nvPr/>
          </p:nvSpPr>
          <p:spPr>
            <a:xfrm>
              <a:off x="6747747" y="1228494"/>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25" name="矩形 24">
              <a:extLst>
                <a:ext uri="{FF2B5EF4-FFF2-40B4-BE49-F238E27FC236}">
                  <a16:creationId xmlns:a16="http://schemas.microsoft.com/office/drawing/2014/main" id="{33B459CD-17D8-44A1-9B9A-62C778A2A5C8}"/>
                </a:ext>
              </a:extLst>
            </p:cNvPr>
            <p:cNvSpPr/>
            <p:nvPr/>
          </p:nvSpPr>
          <p:spPr>
            <a:xfrm>
              <a:off x="7120396" y="1605685"/>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26" name="矩形 25">
              <a:extLst>
                <a:ext uri="{FF2B5EF4-FFF2-40B4-BE49-F238E27FC236}">
                  <a16:creationId xmlns:a16="http://schemas.microsoft.com/office/drawing/2014/main" id="{B6C8494C-5E52-410A-807F-482DAE3D198E}"/>
                </a:ext>
              </a:extLst>
            </p:cNvPr>
            <p:cNvSpPr/>
            <p:nvPr/>
          </p:nvSpPr>
          <p:spPr>
            <a:xfrm>
              <a:off x="7503081" y="1229540"/>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27" name="矩形 26">
              <a:extLst>
                <a:ext uri="{FF2B5EF4-FFF2-40B4-BE49-F238E27FC236}">
                  <a16:creationId xmlns:a16="http://schemas.microsoft.com/office/drawing/2014/main" id="{0012A0C5-9B78-4567-B411-99C552B34AFA}"/>
                </a:ext>
              </a:extLst>
            </p:cNvPr>
            <p:cNvSpPr/>
            <p:nvPr/>
          </p:nvSpPr>
          <p:spPr>
            <a:xfrm>
              <a:off x="7879343" y="1228031"/>
              <a:ext cx="375284" cy="369328"/>
            </a:xfrm>
            <a:prstGeom prst="rect">
              <a:avLst/>
            </a:prstGeom>
            <a:noFill/>
            <a:ln w="57150" cap="flat">
              <a:solidFill>
                <a:srgbClr val="7030A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solidFill>
                    <a:srgbClr val="FF0000"/>
                  </a:solidFill>
                </a:ln>
                <a:solidFill>
                  <a:srgbClr val="000000"/>
                </a:solidFill>
                <a:effectLst/>
                <a:uLnTx/>
                <a:uFillTx/>
                <a:latin typeface="Helvetica"/>
                <a:ea typeface="+mn-ea"/>
                <a:cs typeface="Helvetica"/>
                <a:sym typeface="Helvetica"/>
              </a:endParaRPr>
            </a:p>
          </p:txBody>
        </p:sp>
        <p:sp>
          <p:nvSpPr>
            <p:cNvPr id="28" name="object 19">
              <a:extLst>
                <a:ext uri="{FF2B5EF4-FFF2-40B4-BE49-F238E27FC236}">
                  <a16:creationId xmlns:a16="http://schemas.microsoft.com/office/drawing/2014/main" id="{410ED523-AA58-49DF-801A-04E1914C31F2}"/>
                </a:ext>
              </a:extLst>
            </p:cNvPr>
            <p:cNvSpPr/>
            <p:nvPr/>
          </p:nvSpPr>
          <p:spPr>
            <a:xfrm>
              <a:off x="7553562" y="2059281"/>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object 19">
              <a:extLst>
                <a:ext uri="{FF2B5EF4-FFF2-40B4-BE49-F238E27FC236}">
                  <a16:creationId xmlns:a16="http://schemas.microsoft.com/office/drawing/2014/main" id="{785483E8-13F7-41BE-8A9F-A1DF76111AA9}"/>
                </a:ext>
              </a:extLst>
            </p:cNvPr>
            <p:cNvSpPr/>
            <p:nvPr/>
          </p:nvSpPr>
          <p:spPr>
            <a:xfrm>
              <a:off x="7955518" y="1676601"/>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3" name="object 7">
            <a:extLst>
              <a:ext uri="{FF2B5EF4-FFF2-40B4-BE49-F238E27FC236}">
                <a16:creationId xmlns:a16="http://schemas.microsoft.com/office/drawing/2014/main" id="{DBC652E3-1906-4B9F-A4DA-C0F6A0C971E1}"/>
              </a:ext>
            </a:extLst>
          </p:cNvPr>
          <p:cNvSpPr/>
          <p:nvPr/>
        </p:nvSpPr>
        <p:spPr>
          <a:xfrm>
            <a:off x="6797986" y="1285749"/>
            <a:ext cx="256224" cy="26289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6"/>
                </a:lnTo>
                <a:lnTo>
                  <a:pt x="7844" y="21224"/>
                </a:lnTo>
                <a:lnTo>
                  <a:pt x="10760" y="21600"/>
                </a:lnTo>
                <a:lnTo>
                  <a:pt x="13682" y="21224"/>
                </a:lnTo>
                <a:lnTo>
                  <a:pt x="16282" y="20156"/>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00B050"/>
          </a:solidFill>
          <a:ln w="12700" cap="flat">
            <a:solidFill>
              <a:srgbClr val="00B050"/>
            </a:solid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84" name="object 15">
            <a:extLst>
              <a:ext uri="{FF2B5EF4-FFF2-40B4-BE49-F238E27FC236}">
                <a16:creationId xmlns:a16="http://schemas.microsoft.com/office/drawing/2014/main" id="{6D31FA81-C51A-4CAC-BF81-3E7A06D17D9F}"/>
              </a:ext>
            </a:extLst>
          </p:cNvPr>
          <p:cNvSpPr/>
          <p:nvPr/>
        </p:nvSpPr>
        <p:spPr>
          <a:xfrm>
            <a:off x="7181133" y="1674621"/>
            <a:ext cx="256224" cy="26289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1"/>
                </a:lnTo>
                <a:lnTo>
                  <a:pt x="5282" y="1426"/>
                </a:lnTo>
                <a:lnTo>
                  <a:pt x="3101" y="3082"/>
                </a:lnTo>
                <a:lnTo>
                  <a:pt x="1436" y="5252"/>
                </a:lnTo>
                <a:lnTo>
                  <a:pt x="374" y="7853"/>
                </a:lnTo>
                <a:lnTo>
                  <a:pt x="0" y="10800"/>
                </a:lnTo>
                <a:lnTo>
                  <a:pt x="374" y="13720"/>
                </a:lnTo>
                <a:lnTo>
                  <a:pt x="1436" y="16313"/>
                </a:lnTo>
                <a:lnTo>
                  <a:pt x="3101" y="18489"/>
                </a:lnTo>
                <a:lnTo>
                  <a:pt x="5282" y="20156"/>
                </a:lnTo>
                <a:lnTo>
                  <a:pt x="7890" y="21224"/>
                </a:lnTo>
                <a:lnTo>
                  <a:pt x="10840" y="21600"/>
                </a:lnTo>
                <a:lnTo>
                  <a:pt x="13756" y="21224"/>
                </a:lnTo>
                <a:lnTo>
                  <a:pt x="16342" y="20156"/>
                </a:lnTo>
                <a:lnTo>
                  <a:pt x="18508" y="18489"/>
                </a:lnTo>
                <a:lnTo>
                  <a:pt x="20167" y="16313"/>
                </a:lnTo>
                <a:lnTo>
                  <a:pt x="21227" y="13720"/>
                </a:lnTo>
                <a:lnTo>
                  <a:pt x="21600" y="10800"/>
                </a:lnTo>
                <a:lnTo>
                  <a:pt x="21227" y="7853"/>
                </a:lnTo>
                <a:lnTo>
                  <a:pt x="20167" y="5252"/>
                </a:lnTo>
                <a:lnTo>
                  <a:pt x="18509" y="3082"/>
                </a:lnTo>
                <a:lnTo>
                  <a:pt x="16342" y="1426"/>
                </a:lnTo>
                <a:lnTo>
                  <a:pt x="13756" y="371"/>
                </a:lnTo>
                <a:lnTo>
                  <a:pt x="10840" y="0"/>
                </a:lnTo>
                <a:close/>
              </a:path>
            </a:pathLst>
          </a:custGeom>
          <a:solidFill>
            <a:srgbClr val="FF0000"/>
          </a:solidFill>
          <a:ln w="12700" cap="flat">
            <a:solidFill>
              <a:srgbClr val="FF0000"/>
            </a:solid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85" name="object 19">
            <a:extLst>
              <a:ext uri="{FF2B5EF4-FFF2-40B4-BE49-F238E27FC236}">
                <a16:creationId xmlns:a16="http://schemas.microsoft.com/office/drawing/2014/main" id="{93FC87DF-13A9-4863-B46B-14D921B47CFF}"/>
              </a:ext>
            </a:extLst>
          </p:cNvPr>
          <p:cNvSpPr/>
          <p:nvPr/>
        </p:nvSpPr>
        <p:spPr>
          <a:xfrm>
            <a:off x="7556972" y="1294956"/>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00B050"/>
          </a:solidFill>
          <a:ln w="12700" cap="flat">
            <a:solidFill>
              <a:srgbClr val="00B050"/>
            </a:solid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86" name="object 19">
            <a:extLst>
              <a:ext uri="{FF2B5EF4-FFF2-40B4-BE49-F238E27FC236}">
                <a16:creationId xmlns:a16="http://schemas.microsoft.com/office/drawing/2014/main" id="{8356A9F2-C843-4A4E-8129-3BE773C01451}"/>
              </a:ext>
            </a:extLst>
          </p:cNvPr>
          <p:cNvSpPr/>
          <p:nvPr/>
        </p:nvSpPr>
        <p:spPr>
          <a:xfrm>
            <a:off x="7947820" y="1294956"/>
            <a:ext cx="256224" cy="260986"/>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3"/>
                </a:lnTo>
                <a:lnTo>
                  <a:pt x="5258" y="1434"/>
                </a:lnTo>
                <a:lnTo>
                  <a:pt x="3091" y="3094"/>
                </a:lnTo>
                <a:lnTo>
                  <a:pt x="1433" y="5267"/>
                </a:lnTo>
                <a:lnTo>
                  <a:pt x="373" y="7865"/>
                </a:lnTo>
                <a:lnTo>
                  <a:pt x="0" y="10800"/>
                </a:lnTo>
                <a:lnTo>
                  <a:pt x="373" y="13735"/>
                </a:lnTo>
                <a:lnTo>
                  <a:pt x="1433" y="16333"/>
                </a:lnTo>
                <a:lnTo>
                  <a:pt x="3091" y="18506"/>
                </a:lnTo>
                <a:lnTo>
                  <a:pt x="5258" y="20166"/>
                </a:lnTo>
                <a:lnTo>
                  <a:pt x="7844" y="21227"/>
                </a:lnTo>
                <a:lnTo>
                  <a:pt x="10760" y="21600"/>
                </a:lnTo>
                <a:lnTo>
                  <a:pt x="13682" y="21227"/>
                </a:lnTo>
                <a:lnTo>
                  <a:pt x="16282" y="20166"/>
                </a:lnTo>
                <a:lnTo>
                  <a:pt x="18468" y="18506"/>
                </a:lnTo>
                <a:lnTo>
                  <a:pt x="20146" y="16333"/>
                </a:lnTo>
                <a:lnTo>
                  <a:pt x="21221" y="13735"/>
                </a:lnTo>
                <a:lnTo>
                  <a:pt x="21600" y="10800"/>
                </a:lnTo>
                <a:lnTo>
                  <a:pt x="21221" y="7865"/>
                </a:lnTo>
                <a:lnTo>
                  <a:pt x="20146" y="5267"/>
                </a:lnTo>
                <a:lnTo>
                  <a:pt x="18468" y="3094"/>
                </a:lnTo>
                <a:lnTo>
                  <a:pt x="16282" y="1434"/>
                </a:lnTo>
                <a:lnTo>
                  <a:pt x="13682" y="373"/>
                </a:lnTo>
                <a:lnTo>
                  <a:pt x="10760" y="0"/>
                </a:lnTo>
                <a:close/>
              </a:path>
            </a:pathLst>
          </a:custGeom>
          <a:solidFill>
            <a:srgbClr val="00B050"/>
          </a:solidFill>
          <a:ln w="12700" cap="flat">
            <a:solidFill>
              <a:srgbClr val="00B050"/>
            </a:solid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87" name="矩形 86">
            <a:extLst>
              <a:ext uri="{FF2B5EF4-FFF2-40B4-BE49-F238E27FC236}">
                <a16:creationId xmlns:a16="http://schemas.microsoft.com/office/drawing/2014/main" id="{BA1CA695-1D7F-4F98-AE7F-8901DF955645}"/>
              </a:ext>
            </a:extLst>
          </p:cNvPr>
          <p:cNvSpPr/>
          <p:nvPr/>
        </p:nvSpPr>
        <p:spPr>
          <a:xfrm>
            <a:off x="921064" y="3415130"/>
            <a:ext cx="3872765" cy="180000"/>
          </a:xfrm>
          <a:prstGeom prst="rect">
            <a:avLst/>
          </a:prstGeom>
          <a:noFill/>
          <a:ln w="25400" cap="flat">
            <a:solidFill>
              <a:srgbClr val="00B05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cxnSp>
        <p:nvCxnSpPr>
          <p:cNvPr id="88" name="直接箭头连接符 87">
            <a:extLst>
              <a:ext uri="{FF2B5EF4-FFF2-40B4-BE49-F238E27FC236}">
                <a16:creationId xmlns:a16="http://schemas.microsoft.com/office/drawing/2014/main" id="{57C97660-729A-47A7-B7C3-B3C30FCC277E}"/>
              </a:ext>
            </a:extLst>
          </p:cNvPr>
          <p:cNvCxnSpPr>
            <a:cxnSpLocks/>
            <a:stCxn id="87" idx="3"/>
            <a:endCxn id="83" idx="0"/>
          </p:cNvCxnSpPr>
          <p:nvPr/>
        </p:nvCxnSpPr>
        <p:spPr>
          <a:xfrm flipV="1">
            <a:off x="4793829" y="1417196"/>
            <a:ext cx="2132269" cy="2087934"/>
          </a:xfrm>
          <a:prstGeom prst="straightConnector1">
            <a:avLst/>
          </a:prstGeom>
          <a:noFill/>
          <a:ln w="25400" cap="flat">
            <a:solidFill>
              <a:srgbClr val="00B050"/>
            </a:solidFill>
            <a:prstDash val="solid"/>
            <a:round/>
            <a:tailEnd type="triangle"/>
          </a:ln>
          <a:effectLst/>
          <a:sp3d/>
        </p:spPr>
      </p:cxnSp>
      <p:cxnSp>
        <p:nvCxnSpPr>
          <p:cNvPr id="89" name="直接箭头连接符 88">
            <a:extLst>
              <a:ext uri="{FF2B5EF4-FFF2-40B4-BE49-F238E27FC236}">
                <a16:creationId xmlns:a16="http://schemas.microsoft.com/office/drawing/2014/main" id="{99AA0B12-3B98-4616-BD2C-C72DFAC8322F}"/>
              </a:ext>
            </a:extLst>
          </p:cNvPr>
          <p:cNvCxnSpPr>
            <a:cxnSpLocks/>
            <a:stCxn id="87" idx="3"/>
            <a:endCxn id="85" idx="0"/>
          </p:cNvCxnSpPr>
          <p:nvPr/>
        </p:nvCxnSpPr>
        <p:spPr>
          <a:xfrm flipV="1">
            <a:off x="4793829" y="1425449"/>
            <a:ext cx="2891255" cy="2079681"/>
          </a:xfrm>
          <a:prstGeom prst="straightConnector1">
            <a:avLst/>
          </a:prstGeom>
          <a:noFill/>
          <a:ln w="25400" cap="flat">
            <a:solidFill>
              <a:srgbClr val="00B050"/>
            </a:solidFill>
            <a:prstDash val="solid"/>
            <a:round/>
            <a:tailEnd type="triangle"/>
          </a:ln>
          <a:effectLst/>
          <a:sp3d/>
        </p:spPr>
      </p:cxnSp>
      <p:cxnSp>
        <p:nvCxnSpPr>
          <p:cNvPr id="90" name="直接箭头连接符 89">
            <a:extLst>
              <a:ext uri="{FF2B5EF4-FFF2-40B4-BE49-F238E27FC236}">
                <a16:creationId xmlns:a16="http://schemas.microsoft.com/office/drawing/2014/main" id="{C73427F9-F14B-4231-A7B0-58A5F76BE58B}"/>
              </a:ext>
            </a:extLst>
          </p:cNvPr>
          <p:cNvCxnSpPr>
            <a:cxnSpLocks/>
            <a:stCxn id="87" idx="3"/>
            <a:endCxn id="86" idx="0"/>
          </p:cNvCxnSpPr>
          <p:nvPr/>
        </p:nvCxnSpPr>
        <p:spPr>
          <a:xfrm flipV="1">
            <a:off x="4793829" y="1425449"/>
            <a:ext cx="3282103" cy="2079681"/>
          </a:xfrm>
          <a:prstGeom prst="straightConnector1">
            <a:avLst/>
          </a:prstGeom>
          <a:noFill/>
          <a:ln w="25400" cap="flat">
            <a:solidFill>
              <a:srgbClr val="00B050"/>
            </a:solidFill>
            <a:prstDash val="solid"/>
            <a:round/>
            <a:tailEnd type="triangle"/>
          </a:ln>
          <a:effectLst/>
          <a:sp3d/>
        </p:spPr>
      </p:cxnSp>
      <p:sp>
        <p:nvSpPr>
          <p:cNvPr id="91" name="文本框 90">
            <a:extLst>
              <a:ext uri="{FF2B5EF4-FFF2-40B4-BE49-F238E27FC236}">
                <a16:creationId xmlns:a16="http://schemas.microsoft.com/office/drawing/2014/main" id="{C4051AD6-52BB-44EF-8E4C-AD44DCD89119}"/>
              </a:ext>
            </a:extLst>
          </p:cNvPr>
          <p:cNvSpPr txBox="1"/>
          <p:nvPr/>
        </p:nvSpPr>
        <p:spPr>
          <a:xfrm>
            <a:off x="921065" y="4640584"/>
            <a:ext cx="3872764" cy="369332"/>
          </a:xfrm>
          <a:prstGeom prst="rect">
            <a:avLst/>
          </a:prstGeom>
          <a:noFill/>
          <a:ln w="28575" cap="flat">
            <a:solidFill>
              <a:srgbClr val="FF0000"/>
            </a:solidFill>
            <a:miter lim="400000"/>
          </a:ln>
          <a:effectLst/>
          <a:sp3d/>
        </p:spPr>
        <p:txBody>
          <a:bodyPr wrap="square">
            <a:sp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333333"/>
                </a:solidFill>
                <a:effectLst/>
                <a:uLnTx/>
                <a:uFillTx/>
                <a:latin typeface="Arial" panose="020B0604020202020204" pitchFamily="34" charset="0"/>
                <a:cs typeface="Helvetica"/>
                <a:sym typeface="Helvetica"/>
              </a:rPr>
              <a:t>One element will be busy waiting.</a:t>
            </a:r>
          </a:p>
        </p:txBody>
      </p:sp>
      <p:sp>
        <p:nvSpPr>
          <p:cNvPr id="92" name="文本框 91">
            <a:extLst>
              <a:ext uri="{FF2B5EF4-FFF2-40B4-BE49-F238E27FC236}">
                <a16:creationId xmlns:a16="http://schemas.microsoft.com/office/drawing/2014/main" id="{E039137D-729C-4E6E-8201-10BF50AFAD98}"/>
              </a:ext>
            </a:extLst>
          </p:cNvPr>
          <p:cNvSpPr txBox="1"/>
          <p:nvPr/>
        </p:nvSpPr>
        <p:spPr>
          <a:xfrm>
            <a:off x="921201" y="5318373"/>
            <a:ext cx="3872627" cy="369332"/>
          </a:xfrm>
          <a:prstGeom prst="rect">
            <a:avLst/>
          </a:prstGeom>
          <a:noFill/>
          <a:ln w="28575" cap="flat">
            <a:solidFill>
              <a:srgbClr val="00B050"/>
            </a:solidFill>
            <a:miter lim="400000"/>
          </a:ln>
          <a:effectLst/>
          <a:sp3d/>
        </p:spPr>
        <p:txBody>
          <a:bodyPr wrap="square">
            <a:sp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333333"/>
                </a:solidFill>
                <a:effectLst/>
                <a:uLnTx/>
                <a:uFillTx/>
                <a:latin typeface="Arial" panose="020B0604020202020204" pitchFamily="34" charset="0"/>
                <a:cs typeface="Helvetica"/>
                <a:sym typeface="Helvetica"/>
              </a:rPr>
              <a:t>Three elements will be eliminated.</a:t>
            </a:r>
          </a:p>
        </p:txBody>
      </p:sp>
      <p:sp>
        <p:nvSpPr>
          <p:cNvPr id="94" name="标题 1">
            <a:extLst>
              <a:ext uri="{FF2B5EF4-FFF2-40B4-BE49-F238E27FC236}">
                <a16:creationId xmlns:a16="http://schemas.microsoft.com/office/drawing/2014/main" id="{C54BD15F-6B02-B24A-8C8D-DDC815148A9C}"/>
              </a:ext>
            </a:extLst>
          </p:cNvPr>
          <p:cNvSpPr>
            <a:spLocks noGrp="1"/>
          </p:cNvSpPr>
          <p:nvPr>
            <p:ph type="title"/>
          </p:nvPr>
        </p:nvSpPr>
        <p:spPr>
          <a:xfrm>
            <a:off x="107504" y="44624"/>
            <a:ext cx="8831767" cy="593711"/>
          </a:xfrm>
        </p:spPr>
        <p:txBody>
          <a:bodyPr/>
          <a:lstStyle/>
          <a:p>
            <a:r>
              <a:rPr lang="en" altLang="zh-CN" sz="2000" b="1" dirty="0"/>
              <a:t>SFLU: Synchronization-Free Sparse LU Factorization on GPUs</a:t>
            </a:r>
            <a:r>
              <a:rPr lang="en-US" altLang="zh-CN" sz="2000" b="1" dirty="0"/>
              <a:t> (DAC21)</a:t>
            </a:r>
            <a:endParaRPr lang="zh-CN" altLang="en-US" sz="2000" b="1" dirty="0"/>
          </a:p>
        </p:txBody>
      </p:sp>
    </p:spTree>
    <p:extLst>
      <p:ext uri="{BB962C8B-B14F-4D97-AF65-F5344CB8AC3E}">
        <p14:creationId xmlns:p14="http://schemas.microsoft.com/office/powerpoint/2010/main" val="1323701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47E23F3-E591-4F02-90EC-115F73135018}"/>
              </a:ext>
            </a:extLst>
          </p:cNvPr>
          <p:cNvGrpSpPr/>
          <p:nvPr/>
        </p:nvGrpSpPr>
        <p:grpSpPr>
          <a:xfrm>
            <a:off x="6087600" y="3837600"/>
            <a:ext cx="2686155" cy="2700002"/>
            <a:chOff x="4571307" y="3128112"/>
            <a:chExt cx="2686155" cy="2700002"/>
          </a:xfrm>
        </p:grpSpPr>
        <p:pic>
          <p:nvPicPr>
            <p:cNvPr id="4" name="图片 2" descr="图片 2">
              <a:extLst>
                <a:ext uri="{FF2B5EF4-FFF2-40B4-BE49-F238E27FC236}">
                  <a16:creationId xmlns:a16="http://schemas.microsoft.com/office/drawing/2014/main" id="{CD9E7D15-758C-4290-A86E-FDA9AD87AF44}"/>
                </a:ext>
              </a:extLst>
            </p:cNvPr>
            <p:cNvPicPr>
              <a:picLocks noChangeAspect="1"/>
            </p:cNvPicPr>
            <p:nvPr/>
          </p:nvPicPr>
          <p:blipFill>
            <a:blip r:embed="rId2"/>
            <a:stretch>
              <a:fillRect/>
            </a:stretch>
          </p:blipFill>
          <p:spPr>
            <a:xfrm>
              <a:off x="4571307" y="3128112"/>
              <a:ext cx="2686155" cy="2700002"/>
            </a:xfrm>
            <a:prstGeom prst="rect">
              <a:avLst/>
            </a:prstGeom>
            <a:ln w="12700">
              <a:miter lim="400000"/>
            </a:ln>
          </p:spPr>
        </p:pic>
        <p:sp>
          <p:nvSpPr>
            <p:cNvPr id="5" name="直接连接符 8">
              <a:extLst>
                <a:ext uri="{FF2B5EF4-FFF2-40B4-BE49-F238E27FC236}">
                  <a16:creationId xmlns:a16="http://schemas.microsoft.com/office/drawing/2014/main" id="{0E1D836F-3385-4DAE-A0E4-FD3A679E997C}"/>
                </a:ext>
              </a:extLst>
            </p:cNvPr>
            <p:cNvSpPr/>
            <p:nvPr/>
          </p:nvSpPr>
          <p:spPr>
            <a:xfrm flipH="1">
              <a:off x="6195060" y="4057648"/>
              <a:ext cx="217172" cy="224792"/>
            </a:xfrm>
            <a:prstGeom prst="line">
              <a:avLst/>
            </a:prstGeom>
            <a:ln w="12700">
              <a:solidFill>
                <a:srgbClr val="000000"/>
              </a:solidFill>
            </a:ln>
          </p:spPr>
          <p:txBody>
            <a:bodyPr lIns="34289" tIns="34289" rIns="34289" bIns="34289"/>
            <a:lstStyle/>
            <a:p>
              <a:pPr fontAlgn="auto" hangingPunct="0">
                <a:spcBef>
                  <a:spcPts val="0"/>
                </a:spcBef>
                <a:spcAft>
                  <a:spcPts val="0"/>
                </a:spcAft>
              </a:pPr>
              <a:endParaRPr sz="1350" kern="0">
                <a:solidFill>
                  <a:srgbClr val="000000"/>
                </a:solidFill>
                <a:latin typeface="Helvetica"/>
                <a:cs typeface="Helvetica"/>
                <a:sym typeface="Helvetica"/>
              </a:endParaRPr>
            </a:p>
          </p:txBody>
        </p:sp>
        <p:sp>
          <p:nvSpPr>
            <p:cNvPr id="6" name="直接连接符 10">
              <a:extLst>
                <a:ext uri="{FF2B5EF4-FFF2-40B4-BE49-F238E27FC236}">
                  <a16:creationId xmlns:a16="http://schemas.microsoft.com/office/drawing/2014/main" id="{27B5035F-04A4-4FB1-9D55-D6849060AAAC}"/>
                </a:ext>
              </a:extLst>
            </p:cNvPr>
            <p:cNvSpPr/>
            <p:nvPr/>
          </p:nvSpPr>
          <p:spPr>
            <a:xfrm flipH="1">
              <a:off x="6648448" y="4055744"/>
              <a:ext cx="217172" cy="222888"/>
            </a:xfrm>
            <a:prstGeom prst="line">
              <a:avLst/>
            </a:prstGeom>
            <a:ln w="12700">
              <a:solidFill>
                <a:srgbClr val="000000"/>
              </a:solidFill>
            </a:ln>
          </p:spPr>
          <p:txBody>
            <a:bodyPr lIns="34289" tIns="34289" rIns="34289" bIns="34289"/>
            <a:lstStyle/>
            <a:p>
              <a:pPr fontAlgn="auto" hangingPunct="0">
                <a:spcBef>
                  <a:spcPts val="0"/>
                </a:spcBef>
                <a:spcAft>
                  <a:spcPts val="0"/>
                </a:spcAft>
              </a:pPr>
              <a:endParaRPr sz="1350" kern="0">
                <a:solidFill>
                  <a:srgbClr val="000000"/>
                </a:solidFill>
                <a:latin typeface="Helvetica"/>
                <a:cs typeface="Helvetica"/>
                <a:sym typeface="Helvetica"/>
              </a:endParaRPr>
            </a:p>
          </p:txBody>
        </p:sp>
        <p:sp>
          <p:nvSpPr>
            <p:cNvPr id="7" name="直接连接符 12">
              <a:extLst>
                <a:ext uri="{FF2B5EF4-FFF2-40B4-BE49-F238E27FC236}">
                  <a16:creationId xmlns:a16="http://schemas.microsoft.com/office/drawing/2014/main" id="{0E4D71EA-5482-4DC3-8DE0-555195E5EA71}"/>
                </a:ext>
              </a:extLst>
            </p:cNvPr>
            <p:cNvSpPr/>
            <p:nvPr/>
          </p:nvSpPr>
          <p:spPr>
            <a:xfrm flipH="1">
              <a:off x="6867524" y="4057648"/>
              <a:ext cx="226697" cy="224792"/>
            </a:xfrm>
            <a:prstGeom prst="line">
              <a:avLst/>
            </a:prstGeom>
            <a:ln w="12700">
              <a:solidFill>
                <a:srgbClr val="000000"/>
              </a:solidFill>
            </a:ln>
          </p:spPr>
          <p:txBody>
            <a:bodyPr lIns="34289" tIns="34289" rIns="34289" bIns="34289"/>
            <a:lstStyle/>
            <a:p>
              <a:pPr fontAlgn="auto" hangingPunct="0">
                <a:spcBef>
                  <a:spcPts val="0"/>
                </a:spcBef>
                <a:spcAft>
                  <a:spcPts val="0"/>
                </a:spcAft>
              </a:pPr>
              <a:endParaRPr sz="1350" kern="0">
                <a:solidFill>
                  <a:srgbClr val="000000"/>
                </a:solidFill>
                <a:latin typeface="Helvetica"/>
                <a:cs typeface="Helvetica"/>
                <a:sym typeface="Helvetica"/>
              </a:endParaRPr>
            </a:p>
          </p:txBody>
        </p:sp>
      </p:grpSp>
      <p:grpSp>
        <p:nvGrpSpPr>
          <p:cNvPr id="8" name="组合 7">
            <a:extLst>
              <a:ext uri="{FF2B5EF4-FFF2-40B4-BE49-F238E27FC236}">
                <a16:creationId xmlns:a16="http://schemas.microsoft.com/office/drawing/2014/main" id="{9A9F7FF6-1EAB-4AE3-9A32-FFE6183D2F2C}"/>
              </a:ext>
            </a:extLst>
          </p:cNvPr>
          <p:cNvGrpSpPr/>
          <p:nvPr/>
        </p:nvGrpSpPr>
        <p:grpSpPr>
          <a:xfrm>
            <a:off x="6300000" y="1213199"/>
            <a:ext cx="2084073" cy="2176203"/>
            <a:chOff x="946858" y="1658300"/>
            <a:chExt cx="2084073" cy="2176203"/>
          </a:xfrm>
        </p:grpSpPr>
        <p:sp>
          <p:nvSpPr>
            <p:cNvPr id="9" name="object 4">
              <a:extLst>
                <a:ext uri="{FF2B5EF4-FFF2-40B4-BE49-F238E27FC236}">
                  <a16:creationId xmlns:a16="http://schemas.microsoft.com/office/drawing/2014/main" id="{3945ED6E-CB1C-4569-A1C0-F03701285455}"/>
                </a:ext>
              </a:extLst>
            </p:cNvPr>
            <p:cNvSpPr/>
            <p:nvPr/>
          </p:nvSpPr>
          <p:spPr>
            <a:xfrm>
              <a:off x="1144263" y="1664254"/>
              <a:ext cx="1880240" cy="1899290"/>
            </a:xfrm>
            <a:prstGeom prst="rect">
              <a:avLst/>
            </a:prstGeom>
            <a:solidFill>
              <a:srgbClr val="E5F9EE"/>
            </a:solidFill>
            <a:ln>
              <a:solidFill>
                <a:srgbClr val="000000"/>
              </a:solidFill>
            </a:ln>
          </p:spPr>
          <p:txBody>
            <a:bodyPr lIns="34289" tIns="34289" rIns="34289" bIns="34289"/>
            <a:lstStyle/>
            <a:p>
              <a:pPr marL="0" marR="0" lvl="0" indent="0" defTabSz="342900" eaLnBrk="1" fontAlgn="auto" latinLnBrk="0" hangingPunct="0">
                <a:lnSpc>
                  <a:spcPct val="100000"/>
                </a:lnSpc>
                <a:spcBef>
                  <a:spcPts val="0"/>
                </a:spcBef>
                <a:spcAft>
                  <a:spcPts val="0"/>
                </a:spcAft>
                <a:buClrTx/>
                <a:buSzTx/>
                <a:buFontTx/>
                <a:buNone/>
                <a:tabLst/>
                <a:defRPr>
                  <a:ln w="9525" cap="flat">
                    <a:solidFill>
                      <a:srgbClr val="000000"/>
                    </a:solidFill>
                    <a:prstDash val="solid"/>
                    <a:round/>
                  </a:ln>
                  <a:latin typeface="+mj-lt"/>
                  <a:ea typeface="+mj-ea"/>
                  <a:cs typeface="+mj-cs"/>
                  <a:sym typeface="Calibri"/>
                </a:defRPr>
              </a:pPr>
              <a:endParaRPr kumimoji="0" sz="1350" b="0" i="0" u="none" strike="noStrike" kern="0" cap="none" spc="0" normalizeH="0" baseline="0" noProof="0">
                <a:ln w="9525" cap="flat">
                  <a:solidFill>
                    <a:srgbClr val="000000"/>
                  </a:solidFill>
                  <a:prstDash val="solid"/>
                  <a:round/>
                </a:ln>
                <a:solidFill>
                  <a:srgbClr val="000000"/>
                </a:solidFill>
                <a:effectLst/>
                <a:uLnTx/>
                <a:uFillTx/>
                <a:latin typeface="Calibri"/>
                <a:ea typeface="Calibri"/>
                <a:cs typeface="Calibri"/>
                <a:sym typeface="Calibri"/>
              </a:endParaRPr>
            </a:p>
          </p:txBody>
        </p:sp>
        <p:grpSp>
          <p:nvGrpSpPr>
            <p:cNvPr id="10" name="object 2">
              <a:extLst>
                <a:ext uri="{FF2B5EF4-FFF2-40B4-BE49-F238E27FC236}">
                  <a16:creationId xmlns:a16="http://schemas.microsoft.com/office/drawing/2014/main" id="{72F21586-BEA4-4000-82B1-B1EAC7FDE9E2}"/>
                </a:ext>
              </a:extLst>
            </p:cNvPr>
            <p:cNvGrpSpPr/>
            <p:nvPr/>
          </p:nvGrpSpPr>
          <p:grpSpPr>
            <a:xfrm>
              <a:off x="1147833" y="1658300"/>
              <a:ext cx="1880243" cy="1908816"/>
              <a:chOff x="-2" y="-2"/>
              <a:chExt cx="2506988" cy="2545087"/>
            </a:xfrm>
          </p:grpSpPr>
          <p:grpSp>
            <p:nvGrpSpPr>
              <p:cNvPr id="44" name="object 3">
                <a:extLst>
                  <a:ext uri="{FF2B5EF4-FFF2-40B4-BE49-F238E27FC236}">
                    <a16:creationId xmlns:a16="http://schemas.microsoft.com/office/drawing/2014/main" id="{D850BDB6-DC2F-4168-BC6C-6F9B835816E9}"/>
                  </a:ext>
                </a:extLst>
              </p:cNvPr>
              <p:cNvGrpSpPr/>
              <p:nvPr/>
            </p:nvGrpSpPr>
            <p:grpSpPr>
              <a:xfrm>
                <a:off x="-2" y="-2"/>
                <a:ext cx="2506988" cy="2545087"/>
                <a:chOff x="-1" y="0"/>
                <a:chExt cx="2506986" cy="2545086"/>
              </a:xfrm>
            </p:grpSpPr>
            <p:sp>
              <p:nvSpPr>
                <p:cNvPr id="91" name="形状">
                  <a:extLst>
                    <a:ext uri="{FF2B5EF4-FFF2-40B4-BE49-F238E27FC236}">
                      <a16:creationId xmlns:a16="http://schemas.microsoft.com/office/drawing/2014/main" id="{CEAA23E2-B6A5-473C-8F39-E5F87133D59A}"/>
                    </a:ext>
                  </a:extLst>
                </p:cNvPr>
                <p:cNvSpPr/>
                <p:nvPr/>
              </p:nvSpPr>
              <p:spPr>
                <a:xfrm>
                  <a:off x="-2" y="10157"/>
                  <a:ext cx="2506988" cy="253239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close/>
                    </a:path>
                  </a:pathLst>
                </a:custGeom>
                <a:noFill/>
                <a:ln w="12579" cap="flat">
                  <a:solidFill>
                    <a:srgbClr val="000000"/>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线条">
                  <a:extLst>
                    <a:ext uri="{FF2B5EF4-FFF2-40B4-BE49-F238E27FC236}">
                      <a16:creationId xmlns:a16="http://schemas.microsoft.com/office/drawing/2014/main" id="{F9B96775-6879-4A4A-9136-833EE7BCF622}"/>
                    </a:ext>
                  </a:extLst>
                </p:cNvPr>
                <p:cNvSpPr/>
                <p:nvPr/>
              </p:nvSpPr>
              <p:spPr>
                <a:xfrm flipV="1">
                  <a:off x="486410" y="-1"/>
                  <a:ext cx="11432" cy="2545087"/>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93" name="线条">
                  <a:extLst>
                    <a:ext uri="{FF2B5EF4-FFF2-40B4-BE49-F238E27FC236}">
                      <a16:creationId xmlns:a16="http://schemas.microsoft.com/office/drawing/2014/main" id="{3D2F96EA-355D-418F-9141-3976D1A5ED5A}"/>
                    </a:ext>
                  </a:extLst>
                </p:cNvPr>
                <p:cNvSpPr/>
                <p:nvPr/>
              </p:nvSpPr>
              <p:spPr>
                <a:xfrm flipV="1">
                  <a:off x="989331" y="-1"/>
                  <a:ext cx="10162" cy="2541277"/>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94" name="线条">
                  <a:extLst>
                    <a:ext uri="{FF2B5EF4-FFF2-40B4-BE49-F238E27FC236}">
                      <a16:creationId xmlns:a16="http://schemas.microsoft.com/office/drawing/2014/main" id="{87F60672-64DD-4997-B1D4-F2F248C49DB6}"/>
                    </a:ext>
                  </a:extLst>
                </p:cNvPr>
                <p:cNvSpPr/>
                <p:nvPr/>
              </p:nvSpPr>
              <p:spPr>
                <a:xfrm flipV="1">
                  <a:off x="1490981" y="-1"/>
                  <a:ext cx="11432" cy="2541277"/>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95" name="线条">
                  <a:extLst>
                    <a:ext uri="{FF2B5EF4-FFF2-40B4-BE49-F238E27FC236}">
                      <a16:creationId xmlns:a16="http://schemas.microsoft.com/office/drawing/2014/main" id="{F82843B8-29F4-41B6-83A0-4AEDBF620A9C}"/>
                    </a:ext>
                  </a:extLst>
                </p:cNvPr>
                <p:cNvSpPr/>
                <p:nvPr/>
              </p:nvSpPr>
              <p:spPr>
                <a:xfrm flipH="1" flipV="1">
                  <a:off x="2004062" y="0"/>
                  <a:ext cx="2542" cy="2541276"/>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96" name="形状">
                  <a:extLst>
                    <a:ext uri="{FF2B5EF4-FFF2-40B4-BE49-F238E27FC236}">
                      <a16:creationId xmlns:a16="http://schemas.microsoft.com/office/drawing/2014/main" id="{DA209A99-06C1-4E5D-B316-EE005ACF4177}"/>
                    </a:ext>
                  </a:extLst>
                </p:cNvPr>
                <p:cNvSpPr/>
                <p:nvPr/>
              </p:nvSpPr>
              <p:spPr>
                <a:xfrm>
                  <a:off x="-2" y="513079"/>
                  <a:ext cx="2498098" cy="15316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
                      </a:lnTo>
                      <a:moveTo>
                        <a:pt x="0" y="7164"/>
                      </a:moveTo>
                      <a:lnTo>
                        <a:pt x="21600" y="7290"/>
                      </a:lnTo>
                      <a:moveTo>
                        <a:pt x="0" y="14310"/>
                      </a:moveTo>
                      <a:lnTo>
                        <a:pt x="21600" y="14436"/>
                      </a:lnTo>
                      <a:moveTo>
                        <a:pt x="0" y="21475"/>
                      </a:moveTo>
                      <a:lnTo>
                        <a:pt x="21600" y="21600"/>
                      </a:lnTo>
                    </a:path>
                  </a:pathLst>
                </a:custGeom>
                <a:noFill/>
                <a:ln w="12579" cap="flat">
                  <a:solidFill>
                    <a:srgbClr val="000000"/>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5" name="object 4">
                <a:extLst>
                  <a:ext uri="{FF2B5EF4-FFF2-40B4-BE49-F238E27FC236}">
                    <a16:creationId xmlns:a16="http://schemas.microsoft.com/office/drawing/2014/main" id="{3120DDA4-205E-4DC7-AB72-D816CFF50805}"/>
                  </a:ext>
                </a:extLst>
              </p:cNvPr>
              <p:cNvSpPr/>
              <p:nvPr/>
            </p:nvSpPr>
            <p:spPr>
              <a:xfrm>
                <a:off x="95250" y="116840"/>
                <a:ext cx="340363"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7"/>
                    </a:lnTo>
                    <a:lnTo>
                      <a:pt x="7873" y="21224"/>
                    </a:lnTo>
                    <a:lnTo>
                      <a:pt x="10800" y="21600"/>
                    </a:lnTo>
                    <a:lnTo>
                      <a:pt x="13727" y="21224"/>
                    </a:lnTo>
                    <a:lnTo>
                      <a:pt x="16322" y="20157"/>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object 5">
                <a:extLst>
                  <a:ext uri="{FF2B5EF4-FFF2-40B4-BE49-F238E27FC236}">
                    <a16:creationId xmlns:a16="http://schemas.microsoft.com/office/drawing/2014/main" id="{A03EB5AF-D6D5-4F03-813A-9CC880C07882}"/>
                  </a:ext>
                </a:extLst>
              </p:cNvPr>
              <p:cNvSpPr/>
              <p:nvPr/>
            </p:nvSpPr>
            <p:spPr>
              <a:xfrm>
                <a:off x="95250" y="116840"/>
                <a:ext cx="34036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7"/>
                    </a:lnTo>
                    <a:lnTo>
                      <a:pt x="13727" y="21224"/>
                    </a:lnTo>
                    <a:lnTo>
                      <a:pt x="10800" y="21600"/>
                    </a:lnTo>
                    <a:lnTo>
                      <a:pt x="7873" y="21224"/>
                    </a:lnTo>
                    <a:lnTo>
                      <a:pt x="5278" y="20157"/>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object 6">
                <a:extLst>
                  <a:ext uri="{FF2B5EF4-FFF2-40B4-BE49-F238E27FC236}">
                    <a16:creationId xmlns:a16="http://schemas.microsoft.com/office/drawing/2014/main" id="{5F9C9AAA-ED12-4C43-8A04-B2A285A97C55}"/>
                  </a:ext>
                </a:extLst>
              </p:cNvPr>
              <p:cNvSpPr/>
              <p:nvPr/>
            </p:nvSpPr>
            <p:spPr>
              <a:xfrm>
                <a:off x="69850" y="91440"/>
                <a:ext cx="340363"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7"/>
                    </a:lnTo>
                    <a:lnTo>
                      <a:pt x="7873" y="21224"/>
                    </a:lnTo>
                    <a:lnTo>
                      <a:pt x="10800" y="21600"/>
                    </a:lnTo>
                    <a:lnTo>
                      <a:pt x="13727" y="21224"/>
                    </a:lnTo>
                    <a:lnTo>
                      <a:pt x="16322" y="20157"/>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object 7">
                <a:extLst>
                  <a:ext uri="{FF2B5EF4-FFF2-40B4-BE49-F238E27FC236}">
                    <a16:creationId xmlns:a16="http://schemas.microsoft.com/office/drawing/2014/main" id="{967428E0-980F-4D2B-826C-6C2D2D7B059B}"/>
                  </a:ext>
                </a:extLst>
              </p:cNvPr>
              <p:cNvSpPr/>
              <p:nvPr/>
            </p:nvSpPr>
            <p:spPr>
              <a:xfrm>
                <a:off x="69850" y="91440"/>
                <a:ext cx="340363"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7"/>
                    </a:lnTo>
                    <a:lnTo>
                      <a:pt x="13727" y="21224"/>
                    </a:lnTo>
                    <a:lnTo>
                      <a:pt x="10800" y="21600"/>
                    </a:lnTo>
                    <a:lnTo>
                      <a:pt x="7873" y="21224"/>
                    </a:lnTo>
                    <a:lnTo>
                      <a:pt x="5278" y="20157"/>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object 8">
                <a:extLst>
                  <a:ext uri="{FF2B5EF4-FFF2-40B4-BE49-F238E27FC236}">
                    <a16:creationId xmlns:a16="http://schemas.microsoft.com/office/drawing/2014/main" id="{BE0FB4CA-9F1B-42FC-A983-49AADAFA5F46}"/>
                  </a:ext>
                </a:extLst>
              </p:cNvPr>
              <p:cNvSpPr/>
              <p:nvPr/>
            </p:nvSpPr>
            <p:spPr>
              <a:xfrm>
                <a:off x="589280" y="599440"/>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7"/>
                    </a:lnTo>
                    <a:lnTo>
                      <a:pt x="7844" y="21224"/>
                    </a:lnTo>
                    <a:lnTo>
                      <a:pt x="10760" y="21600"/>
                    </a:lnTo>
                    <a:lnTo>
                      <a:pt x="13682" y="21224"/>
                    </a:lnTo>
                    <a:lnTo>
                      <a:pt x="16282" y="20157"/>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object 9">
                <a:extLst>
                  <a:ext uri="{FF2B5EF4-FFF2-40B4-BE49-F238E27FC236}">
                    <a16:creationId xmlns:a16="http://schemas.microsoft.com/office/drawing/2014/main" id="{370A83A6-6EF9-4C01-8548-B83019CC34D4}"/>
                  </a:ext>
                </a:extLst>
              </p:cNvPr>
              <p:cNvSpPr/>
              <p:nvPr/>
            </p:nvSpPr>
            <p:spPr>
              <a:xfrm>
                <a:off x="589280" y="599440"/>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7"/>
                    </a:lnTo>
                    <a:lnTo>
                      <a:pt x="13682" y="21224"/>
                    </a:lnTo>
                    <a:lnTo>
                      <a:pt x="10760" y="21600"/>
                    </a:lnTo>
                    <a:lnTo>
                      <a:pt x="7844" y="21224"/>
                    </a:lnTo>
                    <a:lnTo>
                      <a:pt x="5258" y="20157"/>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object 10">
                <a:extLst>
                  <a:ext uri="{FF2B5EF4-FFF2-40B4-BE49-F238E27FC236}">
                    <a16:creationId xmlns:a16="http://schemas.microsoft.com/office/drawing/2014/main" id="{D282937A-BCA7-4183-96E1-2A0767752E54}"/>
                  </a:ext>
                </a:extLst>
              </p:cNvPr>
              <p:cNvSpPr/>
              <p:nvPr/>
            </p:nvSpPr>
            <p:spPr>
              <a:xfrm>
                <a:off x="563880" y="574040"/>
                <a:ext cx="34036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7"/>
                    </a:lnTo>
                    <a:lnTo>
                      <a:pt x="7873" y="21224"/>
                    </a:lnTo>
                    <a:lnTo>
                      <a:pt x="10800" y="21600"/>
                    </a:lnTo>
                    <a:lnTo>
                      <a:pt x="13727" y="21224"/>
                    </a:lnTo>
                    <a:lnTo>
                      <a:pt x="16322" y="20157"/>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object 11">
                <a:extLst>
                  <a:ext uri="{FF2B5EF4-FFF2-40B4-BE49-F238E27FC236}">
                    <a16:creationId xmlns:a16="http://schemas.microsoft.com/office/drawing/2014/main" id="{1B81E087-CC88-47C1-8A11-0E180C6777B6}"/>
                  </a:ext>
                </a:extLst>
              </p:cNvPr>
              <p:cNvSpPr/>
              <p:nvPr/>
            </p:nvSpPr>
            <p:spPr>
              <a:xfrm>
                <a:off x="563880" y="574040"/>
                <a:ext cx="34036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7"/>
                    </a:lnTo>
                    <a:lnTo>
                      <a:pt x="13727" y="21224"/>
                    </a:lnTo>
                    <a:lnTo>
                      <a:pt x="10800" y="21600"/>
                    </a:lnTo>
                    <a:lnTo>
                      <a:pt x="7873" y="21224"/>
                    </a:lnTo>
                    <a:lnTo>
                      <a:pt x="5278" y="20157"/>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object 12">
                <a:extLst>
                  <a:ext uri="{FF2B5EF4-FFF2-40B4-BE49-F238E27FC236}">
                    <a16:creationId xmlns:a16="http://schemas.microsoft.com/office/drawing/2014/main" id="{8209D657-96B8-440F-8415-D1B11DCC79D9}"/>
                  </a:ext>
                </a:extLst>
              </p:cNvPr>
              <p:cNvSpPr/>
              <p:nvPr/>
            </p:nvSpPr>
            <p:spPr>
              <a:xfrm>
                <a:off x="1083310" y="1132840"/>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1"/>
                    </a:lnTo>
                    <a:lnTo>
                      <a:pt x="5258" y="1426"/>
                    </a:lnTo>
                    <a:lnTo>
                      <a:pt x="3091" y="3082"/>
                    </a:lnTo>
                    <a:lnTo>
                      <a:pt x="1433" y="5252"/>
                    </a:lnTo>
                    <a:lnTo>
                      <a:pt x="373" y="7853"/>
                    </a:lnTo>
                    <a:lnTo>
                      <a:pt x="0" y="10800"/>
                    </a:lnTo>
                    <a:lnTo>
                      <a:pt x="373" y="13720"/>
                    </a:lnTo>
                    <a:lnTo>
                      <a:pt x="1433" y="16313"/>
                    </a:lnTo>
                    <a:lnTo>
                      <a:pt x="3091" y="18489"/>
                    </a:lnTo>
                    <a:lnTo>
                      <a:pt x="5258" y="20157"/>
                    </a:lnTo>
                    <a:lnTo>
                      <a:pt x="7844" y="21224"/>
                    </a:lnTo>
                    <a:lnTo>
                      <a:pt x="10760" y="21600"/>
                    </a:lnTo>
                    <a:lnTo>
                      <a:pt x="13710" y="21224"/>
                    </a:lnTo>
                    <a:lnTo>
                      <a:pt x="16318" y="20157"/>
                    </a:lnTo>
                    <a:lnTo>
                      <a:pt x="18498" y="18489"/>
                    </a:lnTo>
                    <a:lnTo>
                      <a:pt x="20164" y="16313"/>
                    </a:lnTo>
                    <a:lnTo>
                      <a:pt x="21226" y="13720"/>
                    </a:lnTo>
                    <a:lnTo>
                      <a:pt x="21600" y="10800"/>
                    </a:lnTo>
                    <a:lnTo>
                      <a:pt x="21226" y="7853"/>
                    </a:lnTo>
                    <a:lnTo>
                      <a:pt x="20164" y="5252"/>
                    </a:lnTo>
                    <a:lnTo>
                      <a:pt x="18498" y="3082"/>
                    </a:lnTo>
                    <a:lnTo>
                      <a:pt x="16318" y="1426"/>
                    </a:lnTo>
                    <a:lnTo>
                      <a:pt x="13710" y="371"/>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object 13">
                <a:extLst>
                  <a:ext uri="{FF2B5EF4-FFF2-40B4-BE49-F238E27FC236}">
                    <a16:creationId xmlns:a16="http://schemas.microsoft.com/office/drawing/2014/main" id="{3AE0AE8D-FA8D-45C6-AA0E-50A2CC481F6C}"/>
                  </a:ext>
                </a:extLst>
              </p:cNvPr>
              <p:cNvSpPr/>
              <p:nvPr/>
            </p:nvSpPr>
            <p:spPr>
              <a:xfrm>
                <a:off x="1083310" y="1132840"/>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1"/>
                    </a:lnTo>
                    <a:lnTo>
                      <a:pt x="16318" y="1426"/>
                    </a:lnTo>
                    <a:lnTo>
                      <a:pt x="18498" y="3082"/>
                    </a:lnTo>
                    <a:lnTo>
                      <a:pt x="20164" y="5252"/>
                    </a:lnTo>
                    <a:lnTo>
                      <a:pt x="21226" y="7853"/>
                    </a:lnTo>
                    <a:lnTo>
                      <a:pt x="21600" y="10800"/>
                    </a:lnTo>
                    <a:lnTo>
                      <a:pt x="21226" y="13720"/>
                    </a:lnTo>
                    <a:lnTo>
                      <a:pt x="20164" y="16313"/>
                    </a:lnTo>
                    <a:lnTo>
                      <a:pt x="18498" y="18489"/>
                    </a:lnTo>
                    <a:lnTo>
                      <a:pt x="16318" y="20157"/>
                    </a:lnTo>
                    <a:lnTo>
                      <a:pt x="13710" y="21224"/>
                    </a:lnTo>
                    <a:lnTo>
                      <a:pt x="10760" y="21600"/>
                    </a:lnTo>
                    <a:lnTo>
                      <a:pt x="7844" y="21224"/>
                    </a:lnTo>
                    <a:lnTo>
                      <a:pt x="5258" y="20157"/>
                    </a:lnTo>
                    <a:lnTo>
                      <a:pt x="3091" y="18489"/>
                    </a:lnTo>
                    <a:lnTo>
                      <a:pt x="1433" y="16313"/>
                    </a:lnTo>
                    <a:lnTo>
                      <a:pt x="373" y="13720"/>
                    </a:lnTo>
                    <a:lnTo>
                      <a:pt x="0" y="10800"/>
                    </a:lnTo>
                    <a:lnTo>
                      <a:pt x="373" y="7853"/>
                    </a:lnTo>
                    <a:lnTo>
                      <a:pt x="1433" y="5252"/>
                    </a:lnTo>
                    <a:lnTo>
                      <a:pt x="3091" y="3082"/>
                    </a:lnTo>
                    <a:lnTo>
                      <a:pt x="5258" y="1426"/>
                    </a:lnTo>
                    <a:lnTo>
                      <a:pt x="7844" y="371"/>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object 14">
                <a:extLst>
                  <a:ext uri="{FF2B5EF4-FFF2-40B4-BE49-F238E27FC236}">
                    <a16:creationId xmlns:a16="http://schemas.microsoft.com/office/drawing/2014/main" id="{4471BC48-8ED7-43CC-AC27-976C8019BB5F}"/>
                  </a:ext>
                </a:extLst>
              </p:cNvPr>
              <p:cNvSpPr/>
              <p:nvPr/>
            </p:nvSpPr>
            <p:spPr>
              <a:xfrm>
                <a:off x="1057910" y="1106170"/>
                <a:ext cx="341633" cy="35179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5"/>
                    </a:lnTo>
                    <a:lnTo>
                      <a:pt x="5258" y="1438"/>
                    </a:lnTo>
                    <a:lnTo>
                      <a:pt x="3091" y="3100"/>
                    </a:lnTo>
                    <a:lnTo>
                      <a:pt x="1433" y="5268"/>
                    </a:lnTo>
                    <a:lnTo>
                      <a:pt x="373" y="7852"/>
                    </a:lnTo>
                    <a:lnTo>
                      <a:pt x="0" y="10761"/>
                    </a:lnTo>
                    <a:lnTo>
                      <a:pt x="373" y="13703"/>
                    </a:lnTo>
                    <a:lnTo>
                      <a:pt x="1433" y="16309"/>
                    </a:lnTo>
                    <a:lnTo>
                      <a:pt x="3091" y="18491"/>
                    </a:lnTo>
                    <a:lnTo>
                      <a:pt x="5258" y="20159"/>
                    </a:lnTo>
                    <a:lnTo>
                      <a:pt x="7844" y="21225"/>
                    </a:lnTo>
                    <a:lnTo>
                      <a:pt x="10760" y="21600"/>
                    </a:lnTo>
                    <a:lnTo>
                      <a:pt x="13682" y="21225"/>
                    </a:lnTo>
                    <a:lnTo>
                      <a:pt x="16282" y="20159"/>
                    </a:lnTo>
                    <a:lnTo>
                      <a:pt x="18468" y="18491"/>
                    </a:lnTo>
                    <a:lnTo>
                      <a:pt x="20146" y="16309"/>
                    </a:lnTo>
                    <a:lnTo>
                      <a:pt x="21221" y="13703"/>
                    </a:lnTo>
                    <a:lnTo>
                      <a:pt x="21600" y="10761"/>
                    </a:lnTo>
                    <a:lnTo>
                      <a:pt x="21221" y="7852"/>
                    </a:lnTo>
                    <a:lnTo>
                      <a:pt x="20146" y="5268"/>
                    </a:lnTo>
                    <a:lnTo>
                      <a:pt x="18468" y="3100"/>
                    </a:lnTo>
                    <a:lnTo>
                      <a:pt x="16282" y="1438"/>
                    </a:lnTo>
                    <a:lnTo>
                      <a:pt x="13682" y="375"/>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6" name="object 15">
                <a:extLst>
                  <a:ext uri="{FF2B5EF4-FFF2-40B4-BE49-F238E27FC236}">
                    <a16:creationId xmlns:a16="http://schemas.microsoft.com/office/drawing/2014/main" id="{0092C21E-2162-4B16-BA44-5078ACD4C5FB}"/>
                  </a:ext>
                </a:extLst>
              </p:cNvPr>
              <p:cNvSpPr/>
              <p:nvPr/>
            </p:nvSpPr>
            <p:spPr>
              <a:xfrm>
                <a:off x="1057910" y="1106170"/>
                <a:ext cx="341633" cy="35179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5"/>
                    </a:lnTo>
                    <a:lnTo>
                      <a:pt x="16282" y="1438"/>
                    </a:lnTo>
                    <a:lnTo>
                      <a:pt x="18468" y="3100"/>
                    </a:lnTo>
                    <a:lnTo>
                      <a:pt x="20146" y="5268"/>
                    </a:lnTo>
                    <a:lnTo>
                      <a:pt x="21221" y="7852"/>
                    </a:lnTo>
                    <a:lnTo>
                      <a:pt x="21600" y="10761"/>
                    </a:lnTo>
                    <a:lnTo>
                      <a:pt x="21221" y="13703"/>
                    </a:lnTo>
                    <a:lnTo>
                      <a:pt x="20146" y="16309"/>
                    </a:lnTo>
                    <a:lnTo>
                      <a:pt x="18468" y="18491"/>
                    </a:lnTo>
                    <a:lnTo>
                      <a:pt x="16282" y="20159"/>
                    </a:lnTo>
                    <a:lnTo>
                      <a:pt x="13682" y="21225"/>
                    </a:lnTo>
                    <a:lnTo>
                      <a:pt x="10760" y="21600"/>
                    </a:lnTo>
                    <a:lnTo>
                      <a:pt x="7844" y="21225"/>
                    </a:lnTo>
                    <a:lnTo>
                      <a:pt x="5258" y="20159"/>
                    </a:lnTo>
                    <a:lnTo>
                      <a:pt x="3091" y="18491"/>
                    </a:lnTo>
                    <a:lnTo>
                      <a:pt x="1433" y="16309"/>
                    </a:lnTo>
                    <a:lnTo>
                      <a:pt x="373" y="13703"/>
                    </a:lnTo>
                    <a:lnTo>
                      <a:pt x="0" y="10761"/>
                    </a:lnTo>
                    <a:lnTo>
                      <a:pt x="373" y="7852"/>
                    </a:lnTo>
                    <a:lnTo>
                      <a:pt x="1433" y="5268"/>
                    </a:lnTo>
                    <a:lnTo>
                      <a:pt x="3091" y="3100"/>
                    </a:lnTo>
                    <a:lnTo>
                      <a:pt x="5258" y="1438"/>
                    </a:lnTo>
                    <a:lnTo>
                      <a:pt x="7844" y="375"/>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object 16">
                <a:extLst>
                  <a:ext uri="{FF2B5EF4-FFF2-40B4-BE49-F238E27FC236}">
                    <a16:creationId xmlns:a16="http://schemas.microsoft.com/office/drawing/2014/main" id="{C6B48544-328D-4992-B1C3-1695DCD703A1}"/>
                  </a:ext>
                </a:extLst>
              </p:cNvPr>
              <p:cNvSpPr/>
              <p:nvPr/>
            </p:nvSpPr>
            <p:spPr>
              <a:xfrm>
                <a:off x="1576071" y="1614171"/>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7"/>
                    </a:lnTo>
                    <a:lnTo>
                      <a:pt x="5282" y="1449"/>
                    </a:lnTo>
                    <a:lnTo>
                      <a:pt x="3101" y="3122"/>
                    </a:lnTo>
                    <a:lnTo>
                      <a:pt x="1436" y="5306"/>
                    </a:lnTo>
                    <a:lnTo>
                      <a:pt x="374" y="7909"/>
                    </a:lnTo>
                    <a:lnTo>
                      <a:pt x="0" y="10839"/>
                    </a:lnTo>
                    <a:lnTo>
                      <a:pt x="374" y="13764"/>
                    </a:lnTo>
                    <a:lnTo>
                      <a:pt x="1436" y="16352"/>
                    </a:lnTo>
                    <a:lnTo>
                      <a:pt x="3101" y="18517"/>
                    </a:lnTo>
                    <a:lnTo>
                      <a:pt x="5282" y="20172"/>
                    </a:lnTo>
                    <a:lnTo>
                      <a:pt x="7890" y="21228"/>
                    </a:lnTo>
                    <a:lnTo>
                      <a:pt x="10840" y="21600"/>
                    </a:lnTo>
                    <a:lnTo>
                      <a:pt x="13756" y="21228"/>
                    </a:lnTo>
                    <a:lnTo>
                      <a:pt x="16342" y="20172"/>
                    </a:lnTo>
                    <a:lnTo>
                      <a:pt x="18509" y="18517"/>
                    </a:lnTo>
                    <a:lnTo>
                      <a:pt x="20167" y="16352"/>
                    </a:lnTo>
                    <a:lnTo>
                      <a:pt x="21227" y="13764"/>
                    </a:lnTo>
                    <a:lnTo>
                      <a:pt x="21600" y="10839"/>
                    </a:lnTo>
                    <a:lnTo>
                      <a:pt x="21227" y="7909"/>
                    </a:lnTo>
                    <a:lnTo>
                      <a:pt x="20167" y="5306"/>
                    </a:lnTo>
                    <a:lnTo>
                      <a:pt x="18509" y="3122"/>
                    </a:lnTo>
                    <a:lnTo>
                      <a:pt x="16342" y="1449"/>
                    </a:lnTo>
                    <a:lnTo>
                      <a:pt x="13756" y="377"/>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object 17">
                <a:extLst>
                  <a:ext uri="{FF2B5EF4-FFF2-40B4-BE49-F238E27FC236}">
                    <a16:creationId xmlns:a16="http://schemas.microsoft.com/office/drawing/2014/main" id="{A72FEB59-ECAF-429F-9964-2795EDAFA8B4}"/>
                  </a:ext>
                </a:extLst>
              </p:cNvPr>
              <p:cNvSpPr/>
              <p:nvPr/>
            </p:nvSpPr>
            <p:spPr>
              <a:xfrm>
                <a:off x="1576071" y="1614171"/>
                <a:ext cx="341632" cy="34925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7"/>
                    </a:lnTo>
                    <a:lnTo>
                      <a:pt x="16342" y="1449"/>
                    </a:lnTo>
                    <a:lnTo>
                      <a:pt x="18509" y="3122"/>
                    </a:lnTo>
                    <a:lnTo>
                      <a:pt x="20167" y="5306"/>
                    </a:lnTo>
                    <a:lnTo>
                      <a:pt x="21227" y="7909"/>
                    </a:lnTo>
                    <a:lnTo>
                      <a:pt x="21600" y="10839"/>
                    </a:lnTo>
                    <a:lnTo>
                      <a:pt x="21227" y="13764"/>
                    </a:lnTo>
                    <a:lnTo>
                      <a:pt x="20167" y="16352"/>
                    </a:lnTo>
                    <a:lnTo>
                      <a:pt x="18509" y="18517"/>
                    </a:lnTo>
                    <a:lnTo>
                      <a:pt x="16342" y="20172"/>
                    </a:lnTo>
                    <a:lnTo>
                      <a:pt x="13756" y="21228"/>
                    </a:lnTo>
                    <a:lnTo>
                      <a:pt x="10840" y="21600"/>
                    </a:lnTo>
                    <a:lnTo>
                      <a:pt x="7890" y="21228"/>
                    </a:lnTo>
                    <a:lnTo>
                      <a:pt x="5282" y="20172"/>
                    </a:lnTo>
                    <a:lnTo>
                      <a:pt x="3101" y="18517"/>
                    </a:lnTo>
                    <a:lnTo>
                      <a:pt x="1436" y="16352"/>
                    </a:lnTo>
                    <a:lnTo>
                      <a:pt x="374" y="13764"/>
                    </a:lnTo>
                    <a:lnTo>
                      <a:pt x="0" y="10839"/>
                    </a:lnTo>
                    <a:lnTo>
                      <a:pt x="374" y="7909"/>
                    </a:lnTo>
                    <a:lnTo>
                      <a:pt x="1436" y="5306"/>
                    </a:lnTo>
                    <a:lnTo>
                      <a:pt x="3101" y="3122"/>
                    </a:lnTo>
                    <a:lnTo>
                      <a:pt x="5282" y="1449"/>
                    </a:lnTo>
                    <a:lnTo>
                      <a:pt x="7890" y="377"/>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object 18">
                <a:extLst>
                  <a:ext uri="{FF2B5EF4-FFF2-40B4-BE49-F238E27FC236}">
                    <a16:creationId xmlns:a16="http://schemas.microsoft.com/office/drawing/2014/main" id="{E9DDBA31-0266-4C98-90D0-9E46609C5F39}"/>
                  </a:ext>
                </a:extLst>
              </p:cNvPr>
              <p:cNvSpPr/>
              <p:nvPr/>
            </p:nvSpPr>
            <p:spPr>
              <a:xfrm>
                <a:off x="1550671" y="1588771"/>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7"/>
                    </a:lnTo>
                    <a:lnTo>
                      <a:pt x="5282" y="1449"/>
                    </a:lnTo>
                    <a:lnTo>
                      <a:pt x="3101" y="3122"/>
                    </a:lnTo>
                    <a:lnTo>
                      <a:pt x="1436" y="5306"/>
                    </a:lnTo>
                    <a:lnTo>
                      <a:pt x="374" y="7909"/>
                    </a:lnTo>
                    <a:lnTo>
                      <a:pt x="0" y="10839"/>
                    </a:lnTo>
                    <a:lnTo>
                      <a:pt x="374" y="13764"/>
                    </a:lnTo>
                    <a:lnTo>
                      <a:pt x="1436" y="16352"/>
                    </a:lnTo>
                    <a:lnTo>
                      <a:pt x="3101" y="18517"/>
                    </a:lnTo>
                    <a:lnTo>
                      <a:pt x="5282" y="20172"/>
                    </a:lnTo>
                    <a:lnTo>
                      <a:pt x="7890" y="21228"/>
                    </a:lnTo>
                    <a:lnTo>
                      <a:pt x="10840" y="21600"/>
                    </a:lnTo>
                    <a:lnTo>
                      <a:pt x="13756" y="21228"/>
                    </a:lnTo>
                    <a:lnTo>
                      <a:pt x="16342" y="20172"/>
                    </a:lnTo>
                    <a:lnTo>
                      <a:pt x="18509" y="18517"/>
                    </a:lnTo>
                    <a:lnTo>
                      <a:pt x="20167" y="16352"/>
                    </a:lnTo>
                    <a:lnTo>
                      <a:pt x="21227" y="13764"/>
                    </a:lnTo>
                    <a:lnTo>
                      <a:pt x="21600" y="10839"/>
                    </a:lnTo>
                    <a:lnTo>
                      <a:pt x="21227" y="7909"/>
                    </a:lnTo>
                    <a:lnTo>
                      <a:pt x="20167" y="5306"/>
                    </a:lnTo>
                    <a:lnTo>
                      <a:pt x="18509" y="3122"/>
                    </a:lnTo>
                    <a:lnTo>
                      <a:pt x="16342" y="1449"/>
                    </a:lnTo>
                    <a:lnTo>
                      <a:pt x="13756" y="377"/>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object 19">
                <a:extLst>
                  <a:ext uri="{FF2B5EF4-FFF2-40B4-BE49-F238E27FC236}">
                    <a16:creationId xmlns:a16="http://schemas.microsoft.com/office/drawing/2014/main" id="{BDF6710A-6BA1-48DF-8553-FF5CEA5347F3}"/>
                  </a:ext>
                </a:extLst>
              </p:cNvPr>
              <p:cNvSpPr/>
              <p:nvPr/>
            </p:nvSpPr>
            <p:spPr>
              <a:xfrm>
                <a:off x="1550671" y="1588771"/>
                <a:ext cx="341632" cy="34925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7"/>
                    </a:lnTo>
                    <a:lnTo>
                      <a:pt x="16342" y="1449"/>
                    </a:lnTo>
                    <a:lnTo>
                      <a:pt x="18509" y="3122"/>
                    </a:lnTo>
                    <a:lnTo>
                      <a:pt x="20167" y="5306"/>
                    </a:lnTo>
                    <a:lnTo>
                      <a:pt x="21227" y="7909"/>
                    </a:lnTo>
                    <a:lnTo>
                      <a:pt x="21600" y="10839"/>
                    </a:lnTo>
                    <a:lnTo>
                      <a:pt x="21227" y="13764"/>
                    </a:lnTo>
                    <a:lnTo>
                      <a:pt x="20167" y="16352"/>
                    </a:lnTo>
                    <a:lnTo>
                      <a:pt x="18509" y="18517"/>
                    </a:lnTo>
                    <a:lnTo>
                      <a:pt x="16342" y="20172"/>
                    </a:lnTo>
                    <a:lnTo>
                      <a:pt x="13756" y="21228"/>
                    </a:lnTo>
                    <a:lnTo>
                      <a:pt x="10840" y="21600"/>
                    </a:lnTo>
                    <a:lnTo>
                      <a:pt x="7890" y="21228"/>
                    </a:lnTo>
                    <a:lnTo>
                      <a:pt x="5282" y="20172"/>
                    </a:lnTo>
                    <a:lnTo>
                      <a:pt x="3101" y="18517"/>
                    </a:lnTo>
                    <a:lnTo>
                      <a:pt x="1436" y="16352"/>
                    </a:lnTo>
                    <a:lnTo>
                      <a:pt x="374" y="13764"/>
                    </a:lnTo>
                    <a:lnTo>
                      <a:pt x="0" y="10839"/>
                    </a:lnTo>
                    <a:lnTo>
                      <a:pt x="374" y="7909"/>
                    </a:lnTo>
                    <a:lnTo>
                      <a:pt x="1436" y="5306"/>
                    </a:lnTo>
                    <a:lnTo>
                      <a:pt x="3101" y="3122"/>
                    </a:lnTo>
                    <a:lnTo>
                      <a:pt x="5282" y="1449"/>
                    </a:lnTo>
                    <a:lnTo>
                      <a:pt x="7890" y="377"/>
                    </a:lnTo>
                    <a:lnTo>
                      <a:pt x="1084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object 20">
                <a:extLst>
                  <a:ext uri="{FF2B5EF4-FFF2-40B4-BE49-F238E27FC236}">
                    <a16:creationId xmlns:a16="http://schemas.microsoft.com/office/drawing/2014/main" id="{556314FC-F67A-48AC-B66F-CB1E809EAEAC}"/>
                  </a:ext>
                </a:extLst>
              </p:cNvPr>
              <p:cNvSpPr/>
              <p:nvPr/>
            </p:nvSpPr>
            <p:spPr>
              <a:xfrm>
                <a:off x="2106931" y="2120901"/>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918" y="376"/>
                    </a:lnTo>
                    <a:lnTo>
                      <a:pt x="5317" y="1443"/>
                    </a:lnTo>
                    <a:lnTo>
                      <a:pt x="3132" y="3111"/>
                    </a:lnTo>
                    <a:lnTo>
                      <a:pt x="1454" y="5287"/>
                    </a:lnTo>
                    <a:lnTo>
                      <a:pt x="379" y="7880"/>
                    </a:lnTo>
                    <a:lnTo>
                      <a:pt x="0" y="10800"/>
                    </a:lnTo>
                    <a:lnTo>
                      <a:pt x="379" y="13720"/>
                    </a:lnTo>
                    <a:lnTo>
                      <a:pt x="1454" y="16313"/>
                    </a:lnTo>
                    <a:lnTo>
                      <a:pt x="3132" y="18489"/>
                    </a:lnTo>
                    <a:lnTo>
                      <a:pt x="5317" y="20157"/>
                    </a:lnTo>
                    <a:lnTo>
                      <a:pt x="7918" y="21224"/>
                    </a:lnTo>
                    <a:lnTo>
                      <a:pt x="10840" y="21600"/>
                    </a:lnTo>
                    <a:lnTo>
                      <a:pt x="13756" y="21224"/>
                    </a:lnTo>
                    <a:lnTo>
                      <a:pt x="16342" y="20157"/>
                    </a:lnTo>
                    <a:lnTo>
                      <a:pt x="18509"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object 21">
                <a:extLst>
                  <a:ext uri="{FF2B5EF4-FFF2-40B4-BE49-F238E27FC236}">
                    <a16:creationId xmlns:a16="http://schemas.microsoft.com/office/drawing/2014/main" id="{D19AB04D-B900-42BD-AB23-4BE3FF8D70C7}"/>
                  </a:ext>
                </a:extLst>
              </p:cNvPr>
              <p:cNvSpPr/>
              <p:nvPr/>
            </p:nvSpPr>
            <p:spPr>
              <a:xfrm>
                <a:off x="2106931" y="2120901"/>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7"/>
                    </a:lnTo>
                    <a:lnTo>
                      <a:pt x="13756" y="21224"/>
                    </a:lnTo>
                    <a:lnTo>
                      <a:pt x="10840" y="21600"/>
                    </a:lnTo>
                    <a:lnTo>
                      <a:pt x="7918" y="21224"/>
                    </a:lnTo>
                    <a:lnTo>
                      <a:pt x="5317" y="20157"/>
                    </a:lnTo>
                    <a:lnTo>
                      <a:pt x="3132" y="18489"/>
                    </a:lnTo>
                    <a:lnTo>
                      <a:pt x="1454" y="16313"/>
                    </a:lnTo>
                    <a:lnTo>
                      <a:pt x="379" y="13720"/>
                    </a:lnTo>
                    <a:lnTo>
                      <a:pt x="0" y="10800"/>
                    </a:lnTo>
                    <a:lnTo>
                      <a:pt x="379" y="7880"/>
                    </a:lnTo>
                    <a:lnTo>
                      <a:pt x="1454" y="5287"/>
                    </a:lnTo>
                    <a:lnTo>
                      <a:pt x="3132" y="3111"/>
                    </a:lnTo>
                    <a:lnTo>
                      <a:pt x="5317" y="1443"/>
                    </a:lnTo>
                    <a:lnTo>
                      <a:pt x="7918" y="376"/>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object 22">
                <a:extLst>
                  <a:ext uri="{FF2B5EF4-FFF2-40B4-BE49-F238E27FC236}">
                    <a16:creationId xmlns:a16="http://schemas.microsoft.com/office/drawing/2014/main" id="{FCF9A6F9-8AC8-4FED-86F3-E9359044C2FD}"/>
                  </a:ext>
                </a:extLst>
              </p:cNvPr>
              <p:cNvSpPr/>
              <p:nvPr/>
            </p:nvSpPr>
            <p:spPr>
              <a:xfrm>
                <a:off x="2081531" y="2095501"/>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6"/>
                    </a:lnTo>
                    <a:lnTo>
                      <a:pt x="5282" y="1443"/>
                    </a:lnTo>
                    <a:lnTo>
                      <a:pt x="3101" y="3111"/>
                    </a:lnTo>
                    <a:lnTo>
                      <a:pt x="1436" y="5287"/>
                    </a:lnTo>
                    <a:lnTo>
                      <a:pt x="374" y="7880"/>
                    </a:lnTo>
                    <a:lnTo>
                      <a:pt x="0" y="10800"/>
                    </a:lnTo>
                    <a:lnTo>
                      <a:pt x="374" y="13720"/>
                    </a:lnTo>
                    <a:lnTo>
                      <a:pt x="1436" y="16313"/>
                    </a:lnTo>
                    <a:lnTo>
                      <a:pt x="3101" y="18489"/>
                    </a:lnTo>
                    <a:lnTo>
                      <a:pt x="5282" y="20157"/>
                    </a:lnTo>
                    <a:lnTo>
                      <a:pt x="7890" y="21224"/>
                    </a:lnTo>
                    <a:lnTo>
                      <a:pt x="10840" y="21600"/>
                    </a:lnTo>
                    <a:lnTo>
                      <a:pt x="13756" y="21224"/>
                    </a:lnTo>
                    <a:lnTo>
                      <a:pt x="16342" y="20157"/>
                    </a:lnTo>
                    <a:lnTo>
                      <a:pt x="18509"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object 23">
                <a:extLst>
                  <a:ext uri="{FF2B5EF4-FFF2-40B4-BE49-F238E27FC236}">
                    <a16:creationId xmlns:a16="http://schemas.microsoft.com/office/drawing/2014/main" id="{F24AD1E5-00DD-4C1A-94D2-9ED7507C7A8D}"/>
                  </a:ext>
                </a:extLst>
              </p:cNvPr>
              <p:cNvSpPr/>
              <p:nvPr/>
            </p:nvSpPr>
            <p:spPr>
              <a:xfrm>
                <a:off x="2081531" y="2095501"/>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7"/>
                    </a:lnTo>
                    <a:lnTo>
                      <a:pt x="13756" y="21224"/>
                    </a:lnTo>
                    <a:lnTo>
                      <a:pt x="10840" y="21600"/>
                    </a:lnTo>
                    <a:lnTo>
                      <a:pt x="7890" y="21224"/>
                    </a:lnTo>
                    <a:lnTo>
                      <a:pt x="5282" y="20157"/>
                    </a:lnTo>
                    <a:lnTo>
                      <a:pt x="3101" y="18489"/>
                    </a:lnTo>
                    <a:lnTo>
                      <a:pt x="1436" y="16313"/>
                    </a:lnTo>
                    <a:lnTo>
                      <a:pt x="374" y="13720"/>
                    </a:lnTo>
                    <a:lnTo>
                      <a:pt x="0" y="10800"/>
                    </a:lnTo>
                    <a:lnTo>
                      <a:pt x="374" y="7880"/>
                    </a:lnTo>
                    <a:lnTo>
                      <a:pt x="1436" y="5287"/>
                    </a:lnTo>
                    <a:lnTo>
                      <a:pt x="3101" y="3111"/>
                    </a:lnTo>
                    <a:lnTo>
                      <a:pt x="5282" y="1443"/>
                    </a:lnTo>
                    <a:lnTo>
                      <a:pt x="7890" y="376"/>
                    </a:lnTo>
                    <a:lnTo>
                      <a:pt x="1084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object 24">
                <a:extLst>
                  <a:ext uri="{FF2B5EF4-FFF2-40B4-BE49-F238E27FC236}">
                    <a16:creationId xmlns:a16="http://schemas.microsoft.com/office/drawing/2014/main" id="{68670516-886D-4E96-9ACA-A90DEF4EAA58}"/>
                  </a:ext>
                </a:extLst>
              </p:cNvPr>
              <p:cNvSpPr/>
              <p:nvPr/>
            </p:nvSpPr>
            <p:spPr>
              <a:xfrm>
                <a:off x="1083310" y="1614171"/>
                <a:ext cx="341633"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7"/>
                    </a:lnTo>
                    <a:lnTo>
                      <a:pt x="5258" y="1449"/>
                    </a:lnTo>
                    <a:lnTo>
                      <a:pt x="3091" y="3122"/>
                    </a:lnTo>
                    <a:lnTo>
                      <a:pt x="1433" y="5306"/>
                    </a:lnTo>
                    <a:lnTo>
                      <a:pt x="373" y="7909"/>
                    </a:lnTo>
                    <a:lnTo>
                      <a:pt x="0" y="10839"/>
                    </a:lnTo>
                    <a:lnTo>
                      <a:pt x="373" y="13764"/>
                    </a:lnTo>
                    <a:lnTo>
                      <a:pt x="1433" y="16352"/>
                    </a:lnTo>
                    <a:lnTo>
                      <a:pt x="3091" y="18517"/>
                    </a:lnTo>
                    <a:lnTo>
                      <a:pt x="5258" y="20172"/>
                    </a:lnTo>
                    <a:lnTo>
                      <a:pt x="7844" y="21228"/>
                    </a:lnTo>
                    <a:lnTo>
                      <a:pt x="10760" y="21600"/>
                    </a:lnTo>
                    <a:lnTo>
                      <a:pt x="13710" y="21228"/>
                    </a:lnTo>
                    <a:lnTo>
                      <a:pt x="16318" y="20172"/>
                    </a:lnTo>
                    <a:lnTo>
                      <a:pt x="18498" y="18517"/>
                    </a:lnTo>
                    <a:lnTo>
                      <a:pt x="20164" y="16352"/>
                    </a:lnTo>
                    <a:lnTo>
                      <a:pt x="21226" y="13764"/>
                    </a:lnTo>
                    <a:lnTo>
                      <a:pt x="21600" y="10839"/>
                    </a:lnTo>
                    <a:lnTo>
                      <a:pt x="21226" y="7909"/>
                    </a:lnTo>
                    <a:lnTo>
                      <a:pt x="20164" y="5306"/>
                    </a:lnTo>
                    <a:lnTo>
                      <a:pt x="18498" y="3122"/>
                    </a:lnTo>
                    <a:lnTo>
                      <a:pt x="16318" y="1449"/>
                    </a:lnTo>
                    <a:lnTo>
                      <a:pt x="13710" y="377"/>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object 25">
                <a:extLst>
                  <a:ext uri="{FF2B5EF4-FFF2-40B4-BE49-F238E27FC236}">
                    <a16:creationId xmlns:a16="http://schemas.microsoft.com/office/drawing/2014/main" id="{90AC8706-FCC8-419B-85BE-55E0CF4D65D2}"/>
                  </a:ext>
                </a:extLst>
              </p:cNvPr>
              <p:cNvSpPr/>
              <p:nvPr/>
            </p:nvSpPr>
            <p:spPr>
              <a:xfrm>
                <a:off x="1083310" y="1614171"/>
                <a:ext cx="341633" cy="34925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710" y="377"/>
                    </a:lnTo>
                    <a:lnTo>
                      <a:pt x="16318" y="1449"/>
                    </a:lnTo>
                    <a:lnTo>
                      <a:pt x="18498" y="3122"/>
                    </a:lnTo>
                    <a:lnTo>
                      <a:pt x="20164" y="5306"/>
                    </a:lnTo>
                    <a:lnTo>
                      <a:pt x="21226" y="7909"/>
                    </a:lnTo>
                    <a:lnTo>
                      <a:pt x="21600" y="10839"/>
                    </a:lnTo>
                    <a:lnTo>
                      <a:pt x="21226" y="13764"/>
                    </a:lnTo>
                    <a:lnTo>
                      <a:pt x="20164" y="16352"/>
                    </a:lnTo>
                    <a:lnTo>
                      <a:pt x="18498" y="18517"/>
                    </a:lnTo>
                    <a:lnTo>
                      <a:pt x="16318" y="20172"/>
                    </a:lnTo>
                    <a:lnTo>
                      <a:pt x="13710" y="21228"/>
                    </a:lnTo>
                    <a:lnTo>
                      <a:pt x="10760" y="21600"/>
                    </a:lnTo>
                    <a:lnTo>
                      <a:pt x="7844" y="21228"/>
                    </a:lnTo>
                    <a:lnTo>
                      <a:pt x="5258" y="20172"/>
                    </a:lnTo>
                    <a:lnTo>
                      <a:pt x="3091" y="18517"/>
                    </a:lnTo>
                    <a:lnTo>
                      <a:pt x="1433" y="16352"/>
                    </a:lnTo>
                    <a:lnTo>
                      <a:pt x="373" y="13764"/>
                    </a:lnTo>
                    <a:lnTo>
                      <a:pt x="0" y="10839"/>
                    </a:lnTo>
                    <a:lnTo>
                      <a:pt x="373" y="7909"/>
                    </a:lnTo>
                    <a:lnTo>
                      <a:pt x="1433" y="5306"/>
                    </a:lnTo>
                    <a:lnTo>
                      <a:pt x="3091" y="3122"/>
                    </a:lnTo>
                    <a:lnTo>
                      <a:pt x="5258" y="1449"/>
                    </a:lnTo>
                    <a:lnTo>
                      <a:pt x="7844" y="377"/>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object 26">
                <a:extLst>
                  <a:ext uri="{FF2B5EF4-FFF2-40B4-BE49-F238E27FC236}">
                    <a16:creationId xmlns:a16="http://schemas.microsoft.com/office/drawing/2014/main" id="{409E3B27-4B96-4187-932C-6A886D306680}"/>
                  </a:ext>
                </a:extLst>
              </p:cNvPr>
              <p:cNvSpPr/>
              <p:nvPr/>
            </p:nvSpPr>
            <p:spPr>
              <a:xfrm>
                <a:off x="1057910" y="1588771"/>
                <a:ext cx="341633"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7"/>
                    </a:lnTo>
                    <a:lnTo>
                      <a:pt x="5258" y="1449"/>
                    </a:lnTo>
                    <a:lnTo>
                      <a:pt x="3091" y="3122"/>
                    </a:lnTo>
                    <a:lnTo>
                      <a:pt x="1433" y="5306"/>
                    </a:lnTo>
                    <a:lnTo>
                      <a:pt x="373" y="7909"/>
                    </a:lnTo>
                    <a:lnTo>
                      <a:pt x="0" y="10839"/>
                    </a:lnTo>
                    <a:lnTo>
                      <a:pt x="373" y="13764"/>
                    </a:lnTo>
                    <a:lnTo>
                      <a:pt x="1433" y="16352"/>
                    </a:lnTo>
                    <a:lnTo>
                      <a:pt x="3091" y="18517"/>
                    </a:lnTo>
                    <a:lnTo>
                      <a:pt x="5258" y="20172"/>
                    </a:lnTo>
                    <a:lnTo>
                      <a:pt x="7844" y="21228"/>
                    </a:lnTo>
                    <a:lnTo>
                      <a:pt x="10760" y="21600"/>
                    </a:lnTo>
                    <a:lnTo>
                      <a:pt x="13682" y="21228"/>
                    </a:lnTo>
                    <a:lnTo>
                      <a:pt x="16282" y="20172"/>
                    </a:lnTo>
                    <a:lnTo>
                      <a:pt x="18468" y="18517"/>
                    </a:lnTo>
                    <a:lnTo>
                      <a:pt x="20146" y="16352"/>
                    </a:lnTo>
                    <a:lnTo>
                      <a:pt x="21221" y="13764"/>
                    </a:lnTo>
                    <a:lnTo>
                      <a:pt x="21600" y="10839"/>
                    </a:lnTo>
                    <a:lnTo>
                      <a:pt x="21221" y="7909"/>
                    </a:lnTo>
                    <a:lnTo>
                      <a:pt x="20146" y="5306"/>
                    </a:lnTo>
                    <a:lnTo>
                      <a:pt x="18468" y="3122"/>
                    </a:lnTo>
                    <a:lnTo>
                      <a:pt x="16282" y="1449"/>
                    </a:lnTo>
                    <a:lnTo>
                      <a:pt x="13682" y="377"/>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object 27">
                <a:extLst>
                  <a:ext uri="{FF2B5EF4-FFF2-40B4-BE49-F238E27FC236}">
                    <a16:creationId xmlns:a16="http://schemas.microsoft.com/office/drawing/2014/main" id="{9A82B8CD-855E-46EE-B220-24FE2E1EC579}"/>
                  </a:ext>
                </a:extLst>
              </p:cNvPr>
              <p:cNvSpPr/>
              <p:nvPr/>
            </p:nvSpPr>
            <p:spPr>
              <a:xfrm>
                <a:off x="1057910" y="1588771"/>
                <a:ext cx="341633" cy="34925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7"/>
                    </a:lnTo>
                    <a:lnTo>
                      <a:pt x="16282" y="1449"/>
                    </a:lnTo>
                    <a:lnTo>
                      <a:pt x="18468" y="3122"/>
                    </a:lnTo>
                    <a:lnTo>
                      <a:pt x="20146" y="5306"/>
                    </a:lnTo>
                    <a:lnTo>
                      <a:pt x="21221" y="7909"/>
                    </a:lnTo>
                    <a:lnTo>
                      <a:pt x="21600" y="10839"/>
                    </a:lnTo>
                    <a:lnTo>
                      <a:pt x="21221" y="13764"/>
                    </a:lnTo>
                    <a:lnTo>
                      <a:pt x="20146" y="16352"/>
                    </a:lnTo>
                    <a:lnTo>
                      <a:pt x="18468" y="18517"/>
                    </a:lnTo>
                    <a:lnTo>
                      <a:pt x="16282" y="20172"/>
                    </a:lnTo>
                    <a:lnTo>
                      <a:pt x="13682" y="21228"/>
                    </a:lnTo>
                    <a:lnTo>
                      <a:pt x="10760" y="21600"/>
                    </a:lnTo>
                    <a:lnTo>
                      <a:pt x="7844" y="21228"/>
                    </a:lnTo>
                    <a:lnTo>
                      <a:pt x="5258" y="20172"/>
                    </a:lnTo>
                    <a:lnTo>
                      <a:pt x="3091" y="18517"/>
                    </a:lnTo>
                    <a:lnTo>
                      <a:pt x="1433" y="16352"/>
                    </a:lnTo>
                    <a:lnTo>
                      <a:pt x="373" y="13764"/>
                    </a:lnTo>
                    <a:lnTo>
                      <a:pt x="0" y="10839"/>
                    </a:lnTo>
                    <a:lnTo>
                      <a:pt x="373" y="7909"/>
                    </a:lnTo>
                    <a:lnTo>
                      <a:pt x="1433" y="5306"/>
                    </a:lnTo>
                    <a:lnTo>
                      <a:pt x="3091" y="3122"/>
                    </a:lnTo>
                    <a:lnTo>
                      <a:pt x="5258" y="1449"/>
                    </a:lnTo>
                    <a:lnTo>
                      <a:pt x="7844" y="377"/>
                    </a:lnTo>
                    <a:lnTo>
                      <a:pt x="1076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object 28">
                <a:extLst>
                  <a:ext uri="{FF2B5EF4-FFF2-40B4-BE49-F238E27FC236}">
                    <a16:creationId xmlns:a16="http://schemas.microsoft.com/office/drawing/2014/main" id="{99BC1EB6-F309-4694-AEB3-52921F932F88}"/>
                  </a:ext>
                </a:extLst>
              </p:cNvPr>
              <p:cNvSpPr/>
              <p:nvPr/>
            </p:nvSpPr>
            <p:spPr>
              <a:xfrm>
                <a:off x="95250" y="1614171"/>
                <a:ext cx="340363" cy="3492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7"/>
                    </a:lnTo>
                    <a:lnTo>
                      <a:pt x="5278" y="1449"/>
                    </a:lnTo>
                    <a:lnTo>
                      <a:pt x="3103" y="3122"/>
                    </a:lnTo>
                    <a:lnTo>
                      <a:pt x="1439" y="5306"/>
                    </a:lnTo>
                    <a:lnTo>
                      <a:pt x="375" y="7909"/>
                    </a:lnTo>
                    <a:lnTo>
                      <a:pt x="0" y="10839"/>
                    </a:lnTo>
                    <a:lnTo>
                      <a:pt x="375" y="13764"/>
                    </a:lnTo>
                    <a:lnTo>
                      <a:pt x="1439" y="16352"/>
                    </a:lnTo>
                    <a:lnTo>
                      <a:pt x="3103" y="18517"/>
                    </a:lnTo>
                    <a:lnTo>
                      <a:pt x="5278" y="20172"/>
                    </a:lnTo>
                    <a:lnTo>
                      <a:pt x="7873" y="21228"/>
                    </a:lnTo>
                    <a:lnTo>
                      <a:pt x="10800" y="21600"/>
                    </a:lnTo>
                    <a:lnTo>
                      <a:pt x="13727" y="21228"/>
                    </a:lnTo>
                    <a:lnTo>
                      <a:pt x="16322" y="20172"/>
                    </a:lnTo>
                    <a:lnTo>
                      <a:pt x="18497" y="18517"/>
                    </a:lnTo>
                    <a:lnTo>
                      <a:pt x="20161" y="16352"/>
                    </a:lnTo>
                    <a:lnTo>
                      <a:pt x="21225" y="13764"/>
                    </a:lnTo>
                    <a:lnTo>
                      <a:pt x="21600" y="10839"/>
                    </a:lnTo>
                    <a:lnTo>
                      <a:pt x="21225" y="7909"/>
                    </a:lnTo>
                    <a:lnTo>
                      <a:pt x="20161" y="5306"/>
                    </a:lnTo>
                    <a:lnTo>
                      <a:pt x="18497" y="3122"/>
                    </a:lnTo>
                    <a:lnTo>
                      <a:pt x="16322" y="1449"/>
                    </a:lnTo>
                    <a:lnTo>
                      <a:pt x="13727" y="377"/>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object 29">
                <a:extLst>
                  <a:ext uri="{FF2B5EF4-FFF2-40B4-BE49-F238E27FC236}">
                    <a16:creationId xmlns:a16="http://schemas.microsoft.com/office/drawing/2014/main" id="{AB223E06-0AC0-4D0C-8632-4AE12B58B09C}"/>
                  </a:ext>
                </a:extLst>
              </p:cNvPr>
              <p:cNvSpPr/>
              <p:nvPr/>
            </p:nvSpPr>
            <p:spPr>
              <a:xfrm>
                <a:off x="95250" y="1614171"/>
                <a:ext cx="340362" cy="34925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7"/>
                    </a:lnTo>
                    <a:lnTo>
                      <a:pt x="16322" y="1449"/>
                    </a:lnTo>
                    <a:lnTo>
                      <a:pt x="18497" y="3122"/>
                    </a:lnTo>
                    <a:lnTo>
                      <a:pt x="20161" y="5306"/>
                    </a:lnTo>
                    <a:lnTo>
                      <a:pt x="21225" y="7909"/>
                    </a:lnTo>
                    <a:lnTo>
                      <a:pt x="21600" y="10839"/>
                    </a:lnTo>
                    <a:lnTo>
                      <a:pt x="21225" y="13764"/>
                    </a:lnTo>
                    <a:lnTo>
                      <a:pt x="20161" y="16352"/>
                    </a:lnTo>
                    <a:lnTo>
                      <a:pt x="18497" y="18517"/>
                    </a:lnTo>
                    <a:lnTo>
                      <a:pt x="16322" y="20172"/>
                    </a:lnTo>
                    <a:lnTo>
                      <a:pt x="13727" y="21228"/>
                    </a:lnTo>
                    <a:lnTo>
                      <a:pt x="10800" y="21600"/>
                    </a:lnTo>
                    <a:lnTo>
                      <a:pt x="7873" y="21228"/>
                    </a:lnTo>
                    <a:lnTo>
                      <a:pt x="5278" y="20172"/>
                    </a:lnTo>
                    <a:lnTo>
                      <a:pt x="3103" y="18517"/>
                    </a:lnTo>
                    <a:lnTo>
                      <a:pt x="1439" y="16352"/>
                    </a:lnTo>
                    <a:lnTo>
                      <a:pt x="375" y="13764"/>
                    </a:lnTo>
                    <a:lnTo>
                      <a:pt x="0" y="10839"/>
                    </a:lnTo>
                    <a:lnTo>
                      <a:pt x="375" y="7909"/>
                    </a:lnTo>
                    <a:lnTo>
                      <a:pt x="1439" y="5306"/>
                    </a:lnTo>
                    <a:lnTo>
                      <a:pt x="3103" y="3122"/>
                    </a:lnTo>
                    <a:lnTo>
                      <a:pt x="5278" y="1449"/>
                    </a:lnTo>
                    <a:lnTo>
                      <a:pt x="7873" y="377"/>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object 30">
                <a:extLst>
                  <a:ext uri="{FF2B5EF4-FFF2-40B4-BE49-F238E27FC236}">
                    <a16:creationId xmlns:a16="http://schemas.microsoft.com/office/drawing/2014/main" id="{D7DCBA78-71EF-4840-856D-A3AF242B8DEF}"/>
                  </a:ext>
                </a:extLst>
              </p:cNvPr>
              <p:cNvSpPr/>
              <p:nvPr/>
            </p:nvSpPr>
            <p:spPr>
              <a:xfrm>
                <a:off x="69850" y="1588771"/>
                <a:ext cx="340363" cy="3492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7"/>
                    </a:lnTo>
                    <a:lnTo>
                      <a:pt x="5278" y="1449"/>
                    </a:lnTo>
                    <a:lnTo>
                      <a:pt x="3103" y="3122"/>
                    </a:lnTo>
                    <a:lnTo>
                      <a:pt x="1439" y="5306"/>
                    </a:lnTo>
                    <a:lnTo>
                      <a:pt x="375" y="7909"/>
                    </a:lnTo>
                    <a:lnTo>
                      <a:pt x="0" y="10839"/>
                    </a:lnTo>
                    <a:lnTo>
                      <a:pt x="375" y="13764"/>
                    </a:lnTo>
                    <a:lnTo>
                      <a:pt x="1439" y="16352"/>
                    </a:lnTo>
                    <a:lnTo>
                      <a:pt x="3103" y="18517"/>
                    </a:lnTo>
                    <a:lnTo>
                      <a:pt x="5278" y="20172"/>
                    </a:lnTo>
                    <a:lnTo>
                      <a:pt x="7873" y="21228"/>
                    </a:lnTo>
                    <a:lnTo>
                      <a:pt x="10800" y="21600"/>
                    </a:lnTo>
                    <a:lnTo>
                      <a:pt x="13727" y="21228"/>
                    </a:lnTo>
                    <a:lnTo>
                      <a:pt x="16322" y="20172"/>
                    </a:lnTo>
                    <a:lnTo>
                      <a:pt x="18497" y="18517"/>
                    </a:lnTo>
                    <a:lnTo>
                      <a:pt x="20161" y="16352"/>
                    </a:lnTo>
                    <a:lnTo>
                      <a:pt x="21225" y="13764"/>
                    </a:lnTo>
                    <a:lnTo>
                      <a:pt x="21600" y="10839"/>
                    </a:lnTo>
                    <a:lnTo>
                      <a:pt x="21225" y="7909"/>
                    </a:lnTo>
                    <a:lnTo>
                      <a:pt x="20161" y="5306"/>
                    </a:lnTo>
                    <a:lnTo>
                      <a:pt x="18497" y="3122"/>
                    </a:lnTo>
                    <a:lnTo>
                      <a:pt x="16322" y="1449"/>
                    </a:lnTo>
                    <a:lnTo>
                      <a:pt x="13727" y="377"/>
                    </a:lnTo>
                    <a:lnTo>
                      <a:pt x="1080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object 31">
                <a:extLst>
                  <a:ext uri="{FF2B5EF4-FFF2-40B4-BE49-F238E27FC236}">
                    <a16:creationId xmlns:a16="http://schemas.microsoft.com/office/drawing/2014/main" id="{60F0AAEB-6BEF-4F44-A1C9-FF29653FCEEC}"/>
                  </a:ext>
                </a:extLst>
              </p:cNvPr>
              <p:cNvSpPr/>
              <p:nvPr/>
            </p:nvSpPr>
            <p:spPr>
              <a:xfrm>
                <a:off x="69850" y="1588771"/>
                <a:ext cx="340363" cy="34925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7"/>
                    </a:lnTo>
                    <a:lnTo>
                      <a:pt x="16322" y="1449"/>
                    </a:lnTo>
                    <a:lnTo>
                      <a:pt x="18497" y="3122"/>
                    </a:lnTo>
                    <a:lnTo>
                      <a:pt x="20161" y="5306"/>
                    </a:lnTo>
                    <a:lnTo>
                      <a:pt x="21225" y="7909"/>
                    </a:lnTo>
                    <a:lnTo>
                      <a:pt x="21600" y="10839"/>
                    </a:lnTo>
                    <a:lnTo>
                      <a:pt x="21225" y="13764"/>
                    </a:lnTo>
                    <a:lnTo>
                      <a:pt x="20161" y="16352"/>
                    </a:lnTo>
                    <a:lnTo>
                      <a:pt x="18497" y="18517"/>
                    </a:lnTo>
                    <a:lnTo>
                      <a:pt x="16322" y="20172"/>
                    </a:lnTo>
                    <a:lnTo>
                      <a:pt x="13727" y="21228"/>
                    </a:lnTo>
                    <a:lnTo>
                      <a:pt x="10800" y="21600"/>
                    </a:lnTo>
                    <a:lnTo>
                      <a:pt x="7873" y="21228"/>
                    </a:lnTo>
                    <a:lnTo>
                      <a:pt x="5278" y="20172"/>
                    </a:lnTo>
                    <a:lnTo>
                      <a:pt x="3103" y="18517"/>
                    </a:lnTo>
                    <a:lnTo>
                      <a:pt x="1439" y="16352"/>
                    </a:lnTo>
                    <a:lnTo>
                      <a:pt x="375" y="13764"/>
                    </a:lnTo>
                    <a:lnTo>
                      <a:pt x="0" y="10839"/>
                    </a:lnTo>
                    <a:lnTo>
                      <a:pt x="375" y="7909"/>
                    </a:lnTo>
                    <a:lnTo>
                      <a:pt x="1439" y="5306"/>
                    </a:lnTo>
                    <a:lnTo>
                      <a:pt x="3103" y="3122"/>
                    </a:lnTo>
                    <a:lnTo>
                      <a:pt x="5278" y="1449"/>
                    </a:lnTo>
                    <a:lnTo>
                      <a:pt x="7873" y="377"/>
                    </a:lnTo>
                    <a:lnTo>
                      <a:pt x="1080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object 32">
                <a:extLst>
                  <a:ext uri="{FF2B5EF4-FFF2-40B4-BE49-F238E27FC236}">
                    <a16:creationId xmlns:a16="http://schemas.microsoft.com/office/drawing/2014/main" id="{9D455AA5-3B8E-4932-B1EB-74776D76CAB7}"/>
                  </a:ext>
                </a:extLst>
              </p:cNvPr>
              <p:cNvSpPr/>
              <p:nvPr/>
            </p:nvSpPr>
            <p:spPr>
              <a:xfrm>
                <a:off x="95250" y="609600"/>
                <a:ext cx="340363"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1"/>
                    </a:lnTo>
                    <a:lnTo>
                      <a:pt x="5278" y="1426"/>
                    </a:lnTo>
                    <a:lnTo>
                      <a:pt x="3103" y="3082"/>
                    </a:lnTo>
                    <a:lnTo>
                      <a:pt x="1439" y="5252"/>
                    </a:lnTo>
                    <a:lnTo>
                      <a:pt x="375" y="7853"/>
                    </a:lnTo>
                    <a:lnTo>
                      <a:pt x="0" y="10800"/>
                    </a:lnTo>
                    <a:lnTo>
                      <a:pt x="375" y="13720"/>
                    </a:lnTo>
                    <a:lnTo>
                      <a:pt x="1439" y="16313"/>
                    </a:lnTo>
                    <a:lnTo>
                      <a:pt x="3103" y="18489"/>
                    </a:lnTo>
                    <a:lnTo>
                      <a:pt x="5278" y="20157"/>
                    </a:lnTo>
                    <a:lnTo>
                      <a:pt x="7873" y="21224"/>
                    </a:lnTo>
                    <a:lnTo>
                      <a:pt x="10800" y="21600"/>
                    </a:lnTo>
                    <a:lnTo>
                      <a:pt x="13727" y="21224"/>
                    </a:lnTo>
                    <a:lnTo>
                      <a:pt x="16322" y="20157"/>
                    </a:lnTo>
                    <a:lnTo>
                      <a:pt x="18497" y="18489"/>
                    </a:lnTo>
                    <a:lnTo>
                      <a:pt x="20161" y="16313"/>
                    </a:lnTo>
                    <a:lnTo>
                      <a:pt x="21225" y="13720"/>
                    </a:lnTo>
                    <a:lnTo>
                      <a:pt x="21600" y="10800"/>
                    </a:lnTo>
                    <a:lnTo>
                      <a:pt x="21225" y="7853"/>
                    </a:lnTo>
                    <a:lnTo>
                      <a:pt x="20161" y="5252"/>
                    </a:lnTo>
                    <a:lnTo>
                      <a:pt x="18497" y="3082"/>
                    </a:lnTo>
                    <a:lnTo>
                      <a:pt x="16322" y="1426"/>
                    </a:lnTo>
                    <a:lnTo>
                      <a:pt x="13727" y="371"/>
                    </a:lnTo>
                    <a:lnTo>
                      <a:pt x="1080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object 33">
                <a:extLst>
                  <a:ext uri="{FF2B5EF4-FFF2-40B4-BE49-F238E27FC236}">
                    <a16:creationId xmlns:a16="http://schemas.microsoft.com/office/drawing/2014/main" id="{6E1E635A-93F9-4BED-B375-3B3D5965B745}"/>
                  </a:ext>
                </a:extLst>
              </p:cNvPr>
              <p:cNvSpPr/>
              <p:nvPr/>
            </p:nvSpPr>
            <p:spPr>
              <a:xfrm>
                <a:off x="95250" y="609600"/>
                <a:ext cx="34036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1"/>
                    </a:lnTo>
                    <a:lnTo>
                      <a:pt x="16322" y="1426"/>
                    </a:lnTo>
                    <a:lnTo>
                      <a:pt x="18497" y="3082"/>
                    </a:lnTo>
                    <a:lnTo>
                      <a:pt x="20161" y="5252"/>
                    </a:lnTo>
                    <a:lnTo>
                      <a:pt x="21225" y="7853"/>
                    </a:lnTo>
                    <a:lnTo>
                      <a:pt x="21600" y="10800"/>
                    </a:lnTo>
                    <a:lnTo>
                      <a:pt x="21225" y="13720"/>
                    </a:lnTo>
                    <a:lnTo>
                      <a:pt x="20161" y="16313"/>
                    </a:lnTo>
                    <a:lnTo>
                      <a:pt x="18497" y="18489"/>
                    </a:lnTo>
                    <a:lnTo>
                      <a:pt x="16322" y="20157"/>
                    </a:lnTo>
                    <a:lnTo>
                      <a:pt x="13727" y="21224"/>
                    </a:lnTo>
                    <a:lnTo>
                      <a:pt x="10800" y="21600"/>
                    </a:lnTo>
                    <a:lnTo>
                      <a:pt x="7873" y="21224"/>
                    </a:lnTo>
                    <a:lnTo>
                      <a:pt x="5278" y="20157"/>
                    </a:lnTo>
                    <a:lnTo>
                      <a:pt x="3103" y="18489"/>
                    </a:lnTo>
                    <a:lnTo>
                      <a:pt x="1439" y="16313"/>
                    </a:lnTo>
                    <a:lnTo>
                      <a:pt x="375" y="13720"/>
                    </a:lnTo>
                    <a:lnTo>
                      <a:pt x="0" y="10800"/>
                    </a:lnTo>
                    <a:lnTo>
                      <a:pt x="375" y="7853"/>
                    </a:lnTo>
                    <a:lnTo>
                      <a:pt x="1439" y="5252"/>
                    </a:lnTo>
                    <a:lnTo>
                      <a:pt x="3103" y="3082"/>
                    </a:lnTo>
                    <a:lnTo>
                      <a:pt x="5278" y="1426"/>
                    </a:lnTo>
                    <a:lnTo>
                      <a:pt x="7873" y="371"/>
                    </a:lnTo>
                    <a:lnTo>
                      <a:pt x="1080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object 34">
                <a:extLst>
                  <a:ext uri="{FF2B5EF4-FFF2-40B4-BE49-F238E27FC236}">
                    <a16:creationId xmlns:a16="http://schemas.microsoft.com/office/drawing/2014/main" id="{D11B6B11-2A8C-4FDB-A5F9-B2605EC23565}"/>
                  </a:ext>
                </a:extLst>
              </p:cNvPr>
              <p:cNvSpPr/>
              <p:nvPr/>
            </p:nvSpPr>
            <p:spPr>
              <a:xfrm>
                <a:off x="69850" y="584200"/>
                <a:ext cx="340363"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1"/>
                    </a:lnTo>
                    <a:lnTo>
                      <a:pt x="5278" y="1426"/>
                    </a:lnTo>
                    <a:lnTo>
                      <a:pt x="3103" y="3082"/>
                    </a:lnTo>
                    <a:lnTo>
                      <a:pt x="1439" y="5252"/>
                    </a:lnTo>
                    <a:lnTo>
                      <a:pt x="375" y="7853"/>
                    </a:lnTo>
                    <a:lnTo>
                      <a:pt x="0" y="10800"/>
                    </a:lnTo>
                    <a:lnTo>
                      <a:pt x="375" y="13720"/>
                    </a:lnTo>
                    <a:lnTo>
                      <a:pt x="1439" y="16313"/>
                    </a:lnTo>
                    <a:lnTo>
                      <a:pt x="3103" y="18489"/>
                    </a:lnTo>
                    <a:lnTo>
                      <a:pt x="5278" y="20157"/>
                    </a:lnTo>
                    <a:lnTo>
                      <a:pt x="7873" y="21224"/>
                    </a:lnTo>
                    <a:lnTo>
                      <a:pt x="10800" y="21600"/>
                    </a:lnTo>
                    <a:lnTo>
                      <a:pt x="13727" y="21224"/>
                    </a:lnTo>
                    <a:lnTo>
                      <a:pt x="16322" y="20157"/>
                    </a:lnTo>
                    <a:lnTo>
                      <a:pt x="18497" y="18489"/>
                    </a:lnTo>
                    <a:lnTo>
                      <a:pt x="20161" y="16313"/>
                    </a:lnTo>
                    <a:lnTo>
                      <a:pt x="21225" y="13720"/>
                    </a:lnTo>
                    <a:lnTo>
                      <a:pt x="21600" y="10800"/>
                    </a:lnTo>
                    <a:lnTo>
                      <a:pt x="21225" y="7853"/>
                    </a:lnTo>
                    <a:lnTo>
                      <a:pt x="20161" y="5252"/>
                    </a:lnTo>
                    <a:lnTo>
                      <a:pt x="18497" y="3082"/>
                    </a:lnTo>
                    <a:lnTo>
                      <a:pt x="16322" y="1426"/>
                    </a:lnTo>
                    <a:lnTo>
                      <a:pt x="13727" y="371"/>
                    </a:lnTo>
                    <a:lnTo>
                      <a:pt x="1080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object 35">
                <a:extLst>
                  <a:ext uri="{FF2B5EF4-FFF2-40B4-BE49-F238E27FC236}">
                    <a16:creationId xmlns:a16="http://schemas.microsoft.com/office/drawing/2014/main" id="{10BEE4B5-2C58-48FF-9D81-AE6C58BA778E}"/>
                  </a:ext>
                </a:extLst>
              </p:cNvPr>
              <p:cNvSpPr/>
              <p:nvPr/>
            </p:nvSpPr>
            <p:spPr>
              <a:xfrm>
                <a:off x="69850" y="584200"/>
                <a:ext cx="340363"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1"/>
                    </a:lnTo>
                    <a:lnTo>
                      <a:pt x="16322" y="1426"/>
                    </a:lnTo>
                    <a:lnTo>
                      <a:pt x="18497" y="3082"/>
                    </a:lnTo>
                    <a:lnTo>
                      <a:pt x="20161" y="5252"/>
                    </a:lnTo>
                    <a:lnTo>
                      <a:pt x="21225" y="7853"/>
                    </a:lnTo>
                    <a:lnTo>
                      <a:pt x="21600" y="10800"/>
                    </a:lnTo>
                    <a:lnTo>
                      <a:pt x="21225" y="13720"/>
                    </a:lnTo>
                    <a:lnTo>
                      <a:pt x="20161" y="16313"/>
                    </a:lnTo>
                    <a:lnTo>
                      <a:pt x="18497" y="18489"/>
                    </a:lnTo>
                    <a:lnTo>
                      <a:pt x="16322" y="20157"/>
                    </a:lnTo>
                    <a:lnTo>
                      <a:pt x="13727" y="21224"/>
                    </a:lnTo>
                    <a:lnTo>
                      <a:pt x="10800" y="21600"/>
                    </a:lnTo>
                    <a:lnTo>
                      <a:pt x="7873" y="21224"/>
                    </a:lnTo>
                    <a:lnTo>
                      <a:pt x="5278" y="20157"/>
                    </a:lnTo>
                    <a:lnTo>
                      <a:pt x="3103" y="18489"/>
                    </a:lnTo>
                    <a:lnTo>
                      <a:pt x="1439" y="16313"/>
                    </a:lnTo>
                    <a:lnTo>
                      <a:pt x="375" y="13720"/>
                    </a:lnTo>
                    <a:lnTo>
                      <a:pt x="0" y="10800"/>
                    </a:lnTo>
                    <a:lnTo>
                      <a:pt x="375" y="7853"/>
                    </a:lnTo>
                    <a:lnTo>
                      <a:pt x="1439" y="5252"/>
                    </a:lnTo>
                    <a:lnTo>
                      <a:pt x="3103" y="3082"/>
                    </a:lnTo>
                    <a:lnTo>
                      <a:pt x="5278" y="1426"/>
                    </a:lnTo>
                    <a:lnTo>
                      <a:pt x="7873" y="371"/>
                    </a:lnTo>
                    <a:lnTo>
                      <a:pt x="1080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object 36">
                <a:extLst>
                  <a:ext uri="{FF2B5EF4-FFF2-40B4-BE49-F238E27FC236}">
                    <a16:creationId xmlns:a16="http://schemas.microsoft.com/office/drawing/2014/main" id="{80B5BFFA-F1BF-4A12-8D4C-C86CC15875E2}"/>
                  </a:ext>
                </a:extLst>
              </p:cNvPr>
              <p:cNvSpPr/>
              <p:nvPr/>
            </p:nvSpPr>
            <p:spPr>
              <a:xfrm>
                <a:off x="589280" y="2120901"/>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7"/>
                    </a:lnTo>
                    <a:lnTo>
                      <a:pt x="7844" y="21224"/>
                    </a:lnTo>
                    <a:lnTo>
                      <a:pt x="10760" y="21600"/>
                    </a:lnTo>
                    <a:lnTo>
                      <a:pt x="13682" y="21224"/>
                    </a:lnTo>
                    <a:lnTo>
                      <a:pt x="16282" y="20157"/>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object 37">
                <a:extLst>
                  <a:ext uri="{FF2B5EF4-FFF2-40B4-BE49-F238E27FC236}">
                    <a16:creationId xmlns:a16="http://schemas.microsoft.com/office/drawing/2014/main" id="{F210DD4E-8C90-4306-8AC8-EB8565450FD6}"/>
                  </a:ext>
                </a:extLst>
              </p:cNvPr>
              <p:cNvSpPr/>
              <p:nvPr/>
            </p:nvSpPr>
            <p:spPr>
              <a:xfrm>
                <a:off x="589280" y="2120901"/>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7"/>
                    </a:lnTo>
                    <a:lnTo>
                      <a:pt x="13682" y="21224"/>
                    </a:lnTo>
                    <a:lnTo>
                      <a:pt x="10760" y="21600"/>
                    </a:lnTo>
                    <a:lnTo>
                      <a:pt x="7844" y="21224"/>
                    </a:lnTo>
                    <a:lnTo>
                      <a:pt x="5258" y="20157"/>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object 38">
                <a:extLst>
                  <a:ext uri="{FF2B5EF4-FFF2-40B4-BE49-F238E27FC236}">
                    <a16:creationId xmlns:a16="http://schemas.microsoft.com/office/drawing/2014/main" id="{AA61443C-B7DA-42C3-A4DF-67343F7D0DB5}"/>
                  </a:ext>
                </a:extLst>
              </p:cNvPr>
              <p:cNvSpPr/>
              <p:nvPr/>
            </p:nvSpPr>
            <p:spPr>
              <a:xfrm>
                <a:off x="563880" y="2095501"/>
                <a:ext cx="34036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7"/>
                    </a:lnTo>
                    <a:lnTo>
                      <a:pt x="7873" y="21224"/>
                    </a:lnTo>
                    <a:lnTo>
                      <a:pt x="10800" y="21600"/>
                    </a:lnTo>
                    <a:lnTo>
                      <a:pt x="13727" y="21224"/>
                    </a:lnTo>
                    <a:lnTo>
                      <a:pt x="16322" y="20157"/>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object 39">
                <a:extLst>
                  <a:ext uri="{FF2B5EF4-FFF2-40B4-BE49-F238E27FC236}">
                    <a16:creationId xmlns:a16="http://schemas.microsoft.com/office/drawing/2014/main" id="{5CD3D712-E905-4272-B956-FD3F57F2BE21}"/>
                  </a:ext>
                </a:extLst>
              </p:cNvPr>
              <p:cNvSpPr/>
              <p:nvPr/>
            </p:nvSpPr>
            <p:spPr>
              <a:xfrm>
                <a:off x="563880" y="2095501"/>
                <a:ext cx="34036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7"/>
                    </a:lnTo>
                    <a:lnTo>
                      <a:pt x="13727" y="21224"/>
                    </a:lnTo>
                    <a:lnTo>
                      <a:pt x="10800" y="21600"/>
                    </a:lnTo>
                    <a:lnTo>
                      <a:pt x="7873" y="21224"/>
                    </a:lnTo>
                    <a:lnTo>
                      <a:pt x="5278" y="20157"/>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 name="object 40">
                <a:extLst>
                  <a:ext uri="{FF2B5EF4-FFF2-40B4-BE49-F238E27FC236}">
                    <a16:creationId xmlns:a16="http://schemas.microsoft.com/office/drawing/2014/main" id="{E3ACF2B0-7CE8-4216-A653-899EDAE1CD57}"/>
                  </a:ext>
                </a:extLst>
              </p:cNvPr>
              <p:cNvSpPr/>
              <p:nvPr/>
            </p:nvSpPr>
            <p:spPr>
              <a:xfrm>
                <a:off x="2106931" y="116840"/>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918" y="376"/>
                    </a:lnTo>
                    <a:lnTo>
                      <a:pt x="5317" y="1443"/>
                    </a:lnTo>
                    <a:lnTo>
                      <a:pt x="3132" y="3111"/>
                    </a:lnTo>
                    <a:lnTo>
                      <a:pt x="1454" y="5287"/>
                    </a:lnTo>
                    <a:lnTo>
                      <a:pt x="379" y="7880"/>
                    </a:lnTo>
                    <a:lnTo>
                      <a:pt x="0" y="10800"/>
                    </a:lnTo>
                    <a:lnTo>
                      <a:pt x="379" y="13720"/>
                    </a:lnTo>
                    <a:lnTo>
                      <a:pt x="1454" y="16313"/>
                    </a:lnTo>
                    <a:lnTo>
                      <a:pt x="3132" y="18489"/>
                    </a:lnTo>
                    <a:lnTo>
                      <a:pt x="5317" y="20157"/>
                    </a:lnTo>
                    <a:lnTo>
                      <a:pt x="7918" y="21224"/>
                    </a:lnTo>
                    <a:lnTo>
                      <a:pt x="10840" y="21600"/>
                    </a:lnTo>
                    <a:lnTo>
                      <a:pt x="13756" y="21224"/>
                    </a:lnTo>
                    <a:lnTo>
                      <a:pt x="16342" y="20157"/>
                    </a:lnTo>
                    <a:lnTo>
                      <a:pt x="18509"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2" name="object 41">
                <a:extLst>
                  <a:ext uri="{FF2B5EF4-FFF2-40B4-BE49-F238E27FC236}">
                    <a16:creationId xmlns:a16="http://schemas.microsoft.com/office/drawing/2014/main" id="{FF222FE0-9B18-4293-87F3-D38C7FC68A2D}"/>
                  </a:ext>
                </a:extLst>
              </p:cNvPr>
              <p:cNvSpPr/>
              <p:nvPr/>
            </p:nvSpPr>
            <p:spPr>
              <a:xfrm>
                <a:off x="2106931" y="116840"/>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7"/>
                    </a:lnTo>
                    <a:lnTo>
                      <a:pt x="13756" y="21224"/>
                    </a:lnTo>
                    <a:lnTo>
                      <a:pt x="10840" y="21600"/>
                    </a:lnTo>
                    <a:lnTo>
                      <a:pt x="7918" y="21224"/>
                    </a:lnTo>
                    <a:lnTo>
                      <a:pt x="5317" y="20157"/>
                    </a:lnTo>
                    <a:lnTo>
                      <a:pt x="3132" y="18489"/>
                    </a:lnTo>
                    <a:lnTo>
                      <a:pt x="1454" y="16313"/>
                    </a:lnTo>
                    <a:lnTo>
                      <a:pt x="379" y="13720"/>
                    </a:lnTo>
                    <a:lnTo>
                      <a:pt x="0" y="10800"/>
                    </a:lnTo>
                    <a:lnTo>
                      <a:pt x="379" y="7880"/>
                    </a:lnTo>
                    <a:lnTo>
                      <a:pt x="1454" y="5287"/>
                    </a:lnTo>
                    <a:lnTo>
                      <a:pt x="3132" y="3111"/>
                    </a:lnTo>
                    <a:lnTo>
                      <a:pt x="5317" y="1443"/>
                    </a:lnTo>
                    <a:lnTo>
                      <a:pt x="7918" y="376"/>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3" name="object 42">
                <a:extLst>
                  <a:ext uri="{FF2B5EF4-FFF2-40B4-BE49-F238E27FC236}">
                    <a16:creationId xmlns:a16="http://schemas.microsoft.com/office/drawing/2014/main" id="{1B62E5DF-5F2A-4092-9582-387C7026F2A3}"/>
                  </a:ext>
                </a:extLst>
              </p:cNvPr>
              <p:cNvSpPr/>
              <p:nvPr/>
            </p:nvSpPr>
            <p:spPr>
              <a:xfrm>
                <a:off x="2081531" y="91440"/>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6"/>
                    </a:lnTo>
                    <a:lnTo>
                      <a:pt x="5282" y="1443"/>
                    </a:lnTo>
                    <a:lnTo>
                      <a:pt x="3101" y="3111"/>
                    </a:lnTo>
                    <a:lnTo>
                      <a:pt x="1436" y="5287"/>
                    </a:lnTo>
                    <a:lnTo>
                      <a:pt x="374" y="7880"/>
                    </a:lnTo>
                    <a:lnTo>
                      <a:pt x="0" y="10800"/>
                    </a:lnTo>
                    <a:lnTo>
                      <a:pt x="374" y="13720"/>
                    </a:lnTo>
                    <a:lnTo>
                      <a:pt x="1436" y="16313"/>
                    </a:lnTo>
                    <a:lnTo>
                      <a:pt x="3101" y="18489"/>
                    </a:lnTo>
                    <a:lnTo>
                      <a:pt x="5282" y="20157"/>
                    </a:lnTo>
                    <a:lnTo>
                      <a:pt x="7890" y="21224"/>
                    </a:lnTo>
                    <a:lnTo>
                      <a:pt x="10840" y="21600"/>
                    </a:lnTo>
                    <a:lnTo>
                      <a:pt x="13756" y="21224"/>
                    </a:lnTo>
                    <a:lnTo>
                      <a:pt x="16342" y="20157"/>
                    </a:lnTo>
                    <a:lnTo>
                      <a:pt x="18509"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 name="object 43">
                <a:extLst>
                  <a:ext uri="{FF2B5EF4-FFF2-40B4-BE49-F238E27FC236}">
                    <a16:creationId xmlns:a16="http://schemas.microsoft.com/office/drawing/2014/main" id="{A33EBED9-E454-448B-8173-31C3D9B3D525}"/>
                  </a:ext>
                </a:extLst>
              </p:cNvPr>
              <p:cNvSpPr/>
              <p:nvPr/>
            </p:nvSpPr>
            <p:spPr>
              <a:xfrm>
                <a:off x="2081531" y="91440"/>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7"/>
                    </a:lnTo>
                    <a:lnTo>
                      <a:pt x="13756" y="21224"/>
                    </a:lnTo>
                    <a:lnTo>
                      <a:pt x="10840" y="21600"/>
                    </a:lnTo>
                    <a:lnTo>
                      <a:pt x="7890" y="21224"/>
                    </a:lnTo>
                    <a:lnTo>
                      <a:pt x="5282" y="20157"/>
                    </a:lnTo>
                    <a:lnTo>
                      <a:pt x="3101" y="18489"/>
                    </a:lnTo>
                    <a:lnTo>
                      <a:pt x="1436" y="16313"/>
                    </a:lnTo>
                    <a:lnTo>
                      <a:pt x="374" y="13720"/>
                    </a:lnTo>
                    <a:lnTo>
                      <a:pt x="0" y="10800"/>
                    </a:lnTo>
                    <a:lnTo>
                      <a:pt x="374" y="7880"/>
                    </a:lnTo>
                    <a:lnTo>
                      <a:pt x="1436" y="5287"/>
                    </a:lnTo>
                    <a:lnTo>
                      <a:pt x="3101" y="3111"/>
                    </a:lnTo>
                    <a:lnTo>
                      <a:pt x="5282" y="1443"/>
                    </a:lnTo>
                    <a:lnTo>
                      <a:pt x="7890" y="376"/>
                    </a:lnTo>
                    <a:lnTo>
                      <a:pt x="1084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 name="object 44">
                <a:extLst>
                  <a:ext uri="{FF2B5EF4-FFF2-40B4-BE49-F238E27FC236}">
                    <a16:creationId xmlns:a16="http://schemas.microsoft.com/office/drawing/2014/main" id="{A9D42953-437F-44F9-A1AB-DE4CB40039AC}"/>
                  </a:ext>
                </a:extLst>
              </p:cNvPr>
              <p:cNvSpPr/>
              <p:nvPr/>
            </p:nvSpPr>
            <p:spPr>
              <a:xfrm>
                <a:off x="589280" y="116840"/>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7"/>
                    </a:lnTo>
                    <a:lnTo>
                      <a:pt x="7844" y="21224"/>
                    </a:lnTo>
                    <a:lnTo>
                      <a:pt x="10760" y="21600"/>
                    </a:lnTo>
                    <a:lnTo>
                      <a:pt x="13682" y="21224"/>
                    </a:lnTo>
                    <a:lnTo>
                      <a:pt x="16282" y="20157"/>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object 45">
                <a:extLst>
                  <a:ext uri="{FF2B5EF4-FFF2-40B4-BE49-F238E27FC236}">
                    <a16:creationId xmlns:a16="http://schemas.microsoft.com/office/drawing/2014/main" id="{03D1B64C-DEFC-46D9-BB90-AFEF781C94C0}"/>
                  </a:ext>
                </a:extLst>
              </p:cNvPr>
              <p:cNvSpPr/>
              <p:nvPr/>
            </p:nvSpPr>
            <p:spPr>
              <a:xfrm>
                <a:off x="589280" y="116840"/>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7"/>
                    </a:lnTo>
                    <a:lnTo>
                      <a:pt x="13682" y="21224"/>
                    </a:lnTo>
                    <a:lnTo>
                      <a:pt x="10760" y="21600"/>
                    </a:lnTo>
                    <a:lnTo>
                      <a:pt x="7844" y="21224"/>
                    </a:lnTo>
                    <a:lnTo>
                      <a:pt x="5258" y="20157"/>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object 46">
                <a:extLst>
                  <a:ext uri="{FF2B5EF4-FFF2-40B4-BE49-F238E27FC236}">
                    <a16:creationId xmlns:a16="http://schemas.microsoft.com/office/drawing/2014/main" id="{A6DF1145-788F-46F6-B355-E57A78453AFC}"/>
                  </a:ext>
                </a:extLst>
              </p:cNvPr>
              <p:cNvSpPr/>
              <p:nvPr/>
            </p:nvSpPr>
            <p:spPr>
              <a:xfrm>
                <a:off x="563880" y="91440"/>
                <a:ext cx="34036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873" y="376"/>
                    </a:lnTo>
                    <a:lnTo>
                      <a:pt x="5278" y="1443"/>
                    </a:lnTo>
                    <a:lnTo>
                      <a:pt x="3103" y="3111"/>
                    </a:lnTo>
                    <a:lnTo>
                      <a:pt x="1439" y="5287"/>
                    </a:lnTo>
                    <a:lnTo>
                      <a:pt x="375" y="7880"/>
                    </a:lnTo>
                    <a:lnTo>
                      <a:pt x="0" y="10800"/>
                    </a:lnTo>
                    <a:lnTo>
                      <a:pt x="375" y="13720"/>
                    </a:lnTo>
                    <a:lnTo>
                      <a:pt x="1439" y="16313"/>
                    </a:lnTo>
                    <a:lnTo>
                      <a:pt x="3103" y="18489"/>
                    </a:lnTo>
                    <a:lnTo>
                      <a:pt x="5278" y="20157"/>
                    </a:lnTo>
                    <a:lnTo>
                      <a:pt x="7873" y="21224"/>
                    </a:lnTo>
                    <a:lnTo>
                      <a:pt x="10800" y="21600"/>
                    </a:lnTo>
                    <a:lnTo>
                      <a:pt x="13727" y="21224"/>
                    </a:lnTo>
                    <a:lnTo>
                      <a:pt x="16322" y="20157"/>
                    </a:lnTo>
                    <a:lnTo>
                      <a:pt x="18497" y="18489"/>
                    </a:lnTo>
                    <a:lnTo>
                      <a:pt x="20161" y="16313"/>
                    </a:lnTo>
                    <a:lnTo>
                      <a:pt x="21225" y="13720"/>
                    </a:lnTo>
                    <a:lnTo>
                      <a:pt x="21600" y="10800"/>
                    </a:lnTo>
                    <a:lnTo>
                      <a:pt x="21225" y="7880"/>
                    </a:lnTo>
                    <a:lnTo>
                      <a:pt x="20161" y="5287"/>
                    </a:lnTo>
                    <a:lnTo>
                      <a:pt x="18497" y="3111"/>
                    </a:lnTo>
                    <a:lnTo>
                      <a:pt x="16322" y="1443"/>
                    </a:lnTo>
                    <a:lnTo>
                      <a:pt x="13727" y="376"/>
                    </a:lnTo>
                    <a:lnTo>
                      <a:pt x="1080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object 47">
                <a:extLst>
                  <a:ext uri="{FF2B5EF4-FFF2-40B4-BE49-F238E27FC236}">
                    <a16:creationId xmlns:a16="http://schemas.microsoft.com/office/drawing/2014/main" id="{C11D7A34-31FE-4783-922E-780F2F933416}"/>
                  </a:ext>
                </a:extLst>
              </p:cNvPr>
              <p:cNvSpPr/>
              <p:nvPr/>
            </p:nvSpPr>
            <p:spPr>
              <a:xfrm>
                <a:off x="563880" y="91440"/>
                <a:ext cx="34036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3727" y="376"/>
                    </a:lnTo>
                    <a:lnTo>
                      <a:pt x="16322" y="1443"/>
                    </a:lnTo>
                    <a:lnTo>
                      <a:pt x="18497" y="3111"/>
                    </a:lnTo>
                    <a:lnTo>
                      <a:pt x="20161" y="5287"/>
                    </a:lnTo>
                    <a:lnTo>
                      <a:pt x="21225" y="7880"/>
                    </a:lnTo>
                    <a:lnTo>
                      <a:pt x="21600" y="10800"/>
                    </a:lnTo>
                    <a:lnTo>
                      <a:pt x="21225" y="13720"/>
                    </a:lnTo>
                    <a:lnTo>
                      <a:pt x="20161" y="16313"/>
                    </a:lnTo>
                    <a:lnTo>
                      <a:pt x="18497" y="18489"/>
                    </a:lnTo>
                    <a:lnTo>
                      <a:pt x="16322" y="20157"/>
                    </a:lnTo>
                    <a:lnTo>
                      <a:pt x="13727" y="21224"/>
                    </a:lnTo>
                    <a:lnTo>
                      <a:pt x="10800" y="21600"/>
                    </a:lnTo>
                    <a:lnTo>
                      <a:pt x="7873" y="21224"/>
                    </a:lnTo>
                    <a:lnTo>
                      <a:pt x="5278" y="20157"/>
                    </a:lnTo>
                    <a:lnTo>
                      <a:pt x="3103" y="18489"/>
                    </a:lnTo>
                    <a:lnTo>
                      <a:pt x="1439" y="16313"/>
                    </a:lnTo>
                    <a:lnTo>
                      <a:pt x="375" y="13720"/>
                    </a:lnTo>
                    <a:lnTo>
                      <a:pt x="0" y="10800"/>
                    </a:lnTo>
                    <a:lnTo>
                      <a:pt x="375" y="7880"/>
                    </a:lnTo>
                    <a:lnTo>
                      <a:pt x="1439" y="5287"/>
                    </a:lnTo>
                    <a:lnTo>
                      <a:pt x="3103" y="3111"/>
                    </a:lnTo>
                    <a:lnTo>
                      <a:pt x="5278" y="1443"/>
                    </a:lnTo>
                    <a:lnTo>
                      <a:pt x="7873" y="376"/>
                    </a:lnTo>
                    <a:lnTo>
                      <a:pt x="1080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object 48">
                <a:extLst>
                  <a:ext uri="{FF2B5EF4-FFF2-40B4-BE49-F238E27FC236}">
                    <a16:creationId xmlns:a16="http://schemas.microsoft.com/office/drawing/2014/main" id="{51B44363-59DB-4036-BA2D-9C68CDCDD418}"/>
                  </a:ext>
                </a:extLst>
              </p:cNvPr>
              <p:cNvSpPr/>
              <p:nvPr/>
            </p:nvSpPr>
            <p:spPr>
              <a:xfrm>
                <a:off x="1576071"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1"/>
                    </a:lnTo>
                    <a:lnTo>
                      <a:pt x="5282" y="1426"/>
                    </a:lnTo>
                    <a:lnTo>
                      <a:pt x="3101" y="3082"/>
                    </a:lnTo>
                    <a:lnTo>
                      <a:pt x="1436" y="5252"/>
                    </a:lnTo>
                    <a:lnTo>
                      <a:pt x="374" y="7853"/>
                    </a:lnTo>
                    <a:lnTo>
                      <a:pt x="0" y="10800"/>
                    </a:lnTo>
                    <a:lnTo>
                      <a:pt x="374" y="13720"/>
                    </a:lnTo>
                    <a:lnTo>
                      <a:pt x="1436" y="16313"/>
                    </a:lnTo>
                    <a:lnTo>
                      <a:pt x="3101" y="18489"/>
                    </a:lnTo>
                    <a:lnTo>
                      <a:pt x="5282" y="20157"/>
                    </a:lnTo>
                    <a:lnTo>
                      <a:pt x="7890" y="21224"/>
                    </a:lnTo>
                    <a:lnTo>
                      <a:pt x="10840" y="21600"/>
                    </a:lnTo>
                    <a:lnTo>
                      <a:pt x="13756" y="21224"/>
                    </a:lnTo>
                    <a:lnTo>
                      <a:pt x="16342" y="20157"/>
                    </a:lnTo>
                    <a:lnTo>
                      <a:pt x="18509" y="18489"/>
                    </a:lnTo>
                    <a:lnTo>
                      <a:pt x="20167" y="16313"/>
                    </a:lnTo>
                    <a:lnTo>
                      <a:pt x="21227" y="13720"/>
                    </a:lnTo>
                    <a:lnTo>
                      <a:pt x="21600" y="10800"/>
                    </a:lnTo>
                    <a:lnTo>
                      <a:pt x="21227" y="7853"/>
                    </a:lnTo>
                    <a:lnTo>
                      <a:pt x="20167" y="5252"/>
                    </a:lnTo>
                    <a:lnTo>
                      <a:pt x="18509" y="3082"/>
                    </a:lnTo>
                    <a:lnTo>
                      <a:pt x="16342" y="1426"/>
                    </a:lnTo>
                    <a:lnTo>
                      <a:pt x="13756" y="371"/>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object 49">
                <a:extLst>
                  <a:ext uri="{FF2B5EF4-FFF2-40B4-BE49-F238E27FC236}">
                    <a16:creationId xmlns:a16="http://schemas.microsoft.com/office/drawing/2014/main" id="{AC797A61-2ACB-453A-9948-066942D37B26}"/>
                  </a:ext>
                </a:extLst>
              </p:cNvPr>
              <p:cNvSpPr/>
              <p:nvPr/>
            </p:nvSpPr>
            <p:spPr>
              <a:xfrm>
                <a:off x="1576071" y="113284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1"/>
                    </a:lnTo>
                    <a:lnTo>
                      <a:pt x="16342" y="1426"/>
                    </a:lnTo>
                    <a:lnTo>
                      <a:pt x="18509" y="3082"/>
                    </a:lnTo>
                    <a:lnTo>
                      <a:pt x="20167" y="5252"/>
                    </a:lnTo>
                    <a:lnTo>
                      <a:pt x="21227" y="7853"/>
                    </a:lnTo>
                    <a:lnTo>
                      <a:pt x="21600" y="10800"/>
                    </a:lnTo>
                    <a:lnTo>
                      <a:pt x="21227" y="13720"/>
                    </a:lnTo>
                    <a:lnTo>
                      <a:pt x="20167" y="16313"/>
                    </a:lnTo>
                    <a:lnTo>
                      <a:pt x="18509" y="18489"/>
                    </a:lnTo>
                    <a:lnTo>
                      <a:pt x="16342" y="20157"/>
                    </a:lnTo>
                    <a:lnTo>
                      <a:pt x="13756" y="21224"/>
                    </a:lnTo>
                    <a:lnTo>
                      <a:pt x="10840" y="21600"/>
                    </a:lnTo>
                    <a:lnTo>
                      <a:pt x="7890" y="21224"/>
                    </a:lnTo>
                    <a:lnTo>
                      <a:pt x="5282" y="20157"/>
                    </a:lnTo>
                    <a:lnTo>
                      <a:pt x="3101" y="18489"/>
                    </a:lnTo>
                    <a:lnTo>
                      <a:pt x="1436" y="16313"/>
                    </a:lnTo>
                    <a:lnTo>
                      <a:pt x="374" y="13720"/>
                    </a:lnTo>
                    <a:lnTo>
                      <a:pt x="0" y="10800"/>
                    </a:lnTo>
                    <a:lnTo>
                      <a:pt x="374" y="7853"/>
                    </a:lnTo>
                    <a:lnTo>
                      <a:pt x="1436" y="5252"/>
                    </a:lnTo>
                    <a:lnTo>
                      <a:pt x="3101" y="3082"/>
                    </a:lnTo>
                    <a:lnTo>
                      <a:pt x="5282" y="1426"/>
                    </a:lnTo>
                    <a:lnTo>
                      <a:pt x="7890" y="371"/>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1" name="object 52">
              <a:extLst>
                <a:ext uri="{FF2B5EF4-FFF2-40B4-BE49-F238E27FC236}">
                  <a16:creationId xmlns:a16="http://schemas.microsoft.com/office/drawing/2014/main" id="{B66CC0B8-DB83-4F34-8A99-B5E4DD01676F}"/>
                </a:ext>
              </a:extLst>
            </p:cNvPr>
            <p:cNvGrpSpPr/>
            <p:nvPr/>
          </p:nvGrpSpPr>
          <p:grpSpPr>
            <a:xfrm>
              <a:off x="2279403" y="1668780"/>
              <a:ext cx="751528" cy="371477"/>
              <a:chOff x="-1" y="0"/>
              <a:chExt cx="1002035" cy="495302"/>
            </a:xfrm>
          </p:grpSpPr>
          <p:sp>
            <p:nvSpPr>
              <p:cNvPr id="37" name="object 53">
                <a:extLst>
                  <a:ext uri="{FF2B5EF4-FFF2-40B4-BE49-F238E27FC236}">
                    <a16:creationId xmlns:a16="http://schemas.microsoft.com/office/drawing/2014/main" id="{784F47FD-B4D5-43E8-8AA4-0AAE443FA1F4}"/>
                  </a:ext>
                </a:extLst>
              </p:cNvPr>
              <p:cNvSpPr/>
              <p:nvPr/>
            </p:nvSpPr>
            <p:spPr>
              <a:xfrm>
                <a:off x="67310" y="10286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6"/>
                    </a:lnTo>
                    <a:lnTo>
                      <a:pt x="5282" y="1443"/>
                    </a:lnTo>
                    <a:lnTo>
                      <a:pt x="3101" y="3111"/>
                    </a:lnTo>
                    <a:lnTo>
                      <a:pt x="1436" y="5287"/>
                    </a:lnTo>
                    <a:lnTo>
                      <a:pt x="374" y="7880"/>
                    </a:lnTo>
                    <a:lnTo>
                      <a:pt x="0" y="10800"/>
                    </a:lnTo>
                    <a:lnTo>
                      <a:pt x="374" y="13720"/>
                    </a:lnTo>
                    <a:lnTo>
                      <a:pt x="1436" y="16313"/>
                    </a:lnTo>
                    <a:lnTo>
                      <a:pt x="3101" y="18489"/>
                    </a:lnTo>
                    <a:lnTo>
                      <a:pt x="5282" y="20157"/>
                    </a:lnTo>
                    <a:lnTo>
                      <a:pt x="7890" y="21224"/>
                    </a:lnTo>
                    <a:lnTo>
                      <a:pt x="10840" y="21600"/>
                    </a:lnTo>
                    <a:lnTo>
                      <a:pt x="13756" y="21224"/>
                    </a:lnTo>
                    <a:lnTo>
                      <a:pt x="16342" y="20157"/>
                    </a:lnTo>
                    <a:lnTo>
                      <a:pt x="18509"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object 54">
                <a:extLst>
                  <a:ext uri="{FF2B5EF4-FFF2-40B4-BE49-F238E27FC236}">
                    <a16:creationId xmlns:a16="http://schemas.microsoft.com/office/drawing/2014/main" id="{0D3AD988-77C4-4AC0-824F-CD7ED31233B7}"/>
                  </a:ext>
                </a:extLst>
              </p:cNvPr>
              <p:cNvSpPr/>
              <p:nvPr/>
            </p:nvSpPr>
            <p:spPr>
              <a:xfrm>
                <a:off x="67310" y="102869"/>
                <a:ext cx="341632" cy="350522"/>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7"/>
                    </a:lnTo>
                    <a:lnTo>
                      <a:pt x="13756" y="21224"/>
                    </a:lnTo>
                    <a:lnTo>
                      <a:pt x="10840" y="21600"/>
                    </a:lnTo>
                    <a:lnTo>
                      <a:pt x="7890" y="21224"/>
                    </a:lnTo>
                    <a:lnTo>
                      <a:pt x="5282" y="20157"/>
                    </a:lnTo>
                    <a:lnTo>
                      <a:pt x="3101" y="18489"/>
                    </a:lnTo>
                    <a:lnTo>
                      <a:pt x="1436" y="16313"/>
                    </a:lnTo>
                    <a:lnTo>
                      <a:pt x="374" y="13720"/>
                    </a:lnTo>
                    <a:lnTo>
                      <a:pt x="0" y="10800"/>
                    </a:lnTo>
                    <a:lnTo>
                      <a:pt x="374" y="7880"/>
                    </a:lnTo>
                    <a:lnTo>
                      <a:pt x="1436" y="5287"/>
                    </a:lnTo>
                    <a:lnTo>
                      <a:pt x="3101" y="3111"/>
                    </a:lnTo>
                    <a:lnTo>
                      <a:pt x="5282" y="1443"/>
                    </a:lnTo>
                    <a:lnTo>
                      <a:pt x="7890" y="376"/>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object 55">
                <a:extLst>
                  <a:ext uri="{FF2B5EF4-FFF2-40B4-BE49-F238E27FC236}">
                    <a16:creationId xmlns:a16="http://schemas.microsoft.com/office/drawing/2014/main" id="{FEB2331E-ACB4-4523-8976-ED0DD54FCD40}"/>
                  </a:ext>
                </a:extLst>
              </p:cNvPr>
              <p:cNvSpPr/>
              <p:nvPr/>
            </p:nvSpPr>
            <p:spPr>
              <a:xfrm>
                <a:off x="41910" y="77469"/>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6"/>
                    </a:lnTo>
                    <a:lnTo>
                      <a:pt x="5282" y="1443"/>
                    </a:lnTo>
                    <a:lnTo>
                      <a:pt x="3101" y="3111"/>
                    </a:lnTo>
                    <a:lnTo>
                      <a:pt x="1436" y="5287"/>
                    </a:lnTo>
                    <a:lnTo>
                      <a:pt x="374" y="7880"/>
                    </a:lnTo>
                    <a:lnTo>
                      <a:pt x="0" y="10800"/>
                    </a:lnTo>
                    <a:lnTo>
                      <a:pt x="374" y="13720"/>
                    </a:lnTo>
                    <a:lnTo>
                      <a:pt x="1436" y="16313"/>
                    </a:lnTo>
                    <a:lnTo>
                      <a:pt x="3101" y="18489"/>
                    </a:lnTo>
                    <a:lnTo>
                      <a:pt x="5282" y="20157"/>
                    </a:lnTo>
                    <a:lnTo>
                      <a:pt x="7890" y="21224"/>
                    </a:lnTo>
                    <a:lnTo>
                      <a:pt x="10840" y="21600"/>
                    </a:lnTo>
                    <a:lnTo>
                      <a:pt x="13756" y="21224"/>
                    </a:lnTo>
                    <a:lnTo>
                      <a:pt x="16342" y="20157"/>
                    </a:lnTo>
                    <a:lnTo>
                      <a:pt x="18509"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object 56">
                <a:extLst>
                  <a:ext uri="{FF2B5EF4-FFF2-40B4-BE49-F238E27FC236}">
                    <a16:creationId xmlns:a16="http://schemas.microsoft.com/office/drawing/2014/main" id="{CA2E4FE3-F450-475B-9AC3-7FE140AE7A34}"/>
                  </a:ext>
                </a:extLst>
              </p:cNvPr>
              <p:cNvSpPr/>
              <p:nvPr/>
            </p:nvSpPr>
            <p:spPr>
              <a:xfrm>
                <a:off x="41910" y="77469"/>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6"/>
                    </a:lnTo>
                    <a:lnTo>
                      <a:pt x="16342" y="1443"/>
                    </a:lnTo>
                    <a:lnTo>
                      <a:pt x="18509" y="3111"/>
                    </a:lnTo>
                    <a:lnTo>
                      <a:pt x="20167" y="5287"/>
                    </a:lnTo>
                    <a:lnTo>
                      <a:pt x="21227" y="7880"/>
                    </a:lnTo>
                    <a:lnTo>
                      <a:pt x="21600" y="10800"/>
                    </a:lnTo>
                    <a:lnTo>
                      <a:pt x="21227" y="13720"/>
                    </a:lnTo>
                    <a:lnTo>
                      <a:pt x="20167" y="16313"/>
                    </a:lnTo>
                    <a:lnTo>
                      <a:pt x="18509" y="18489"/>
                    </a:lnTo>
                    <a:lnTo>
                      <a:pt x="16342" y="20157"/>
                    </a:lnTo>
                    <a:lnTo>
                      <a:pt x="13756" y="21224"/>
                    </a:lnTo>
                    <a:lnTo>
                      <a:pt x="10840" y="21600"/>
                    </a:lnTo>
                    <a:lnTo>
                      <a:pt x="7890" y="21224"/>
                    </a:lnTo>
                    <a:lnTo>
                      <a:pt x="5282" y="20157"/>
                    </a:lnTo>
                    <a:lnTo>
                      <a:pt x="3101" y="18489"/>
                    </a:lnTo>
                    <a:lnTo>
                      <a:pt x="1436" y="16313"/>
                    </a:lnTo>
                    <a:lnTo>
                      <a:pt x="374" y="13720"/>
                    </a:lnTo>
                    <a:lnTo>
                      <a:pt x="0" y="10800"/>
                    </a:lnTo>
                    <a:lnTo>
                      <a:pt x="374" y="7880"/>
                    </a:lnTo>
                    <a:lnTo>
                      <a:pt x="1436" y="5287"/>
                    </a:lnTo>
                    <a:lnTo>
                      <a:pt x="3101" y="3111"/>
                    </a:lnTo>
                    <a:lnTo>
                      <a:pt x="5282" y="1443"/>
                    </a:lnTo>
                    <a:lnTo>
                      <a:pt x="7890" y="376"/>
                    </a:lnTo>
                    <a:lnTo>
                      <a:pt x="10840"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1" name="object 57">
                <a:extLst>
                  <a:ext uri="{FF2B5EF4-FFF2-40B4-BE49-F238E27FC236}">
                    <a16:creationId xmlns:a16="http://schemas.microsoft.com/office/drawing/2014/main" id="{AFD60CB9-F513-47F3-9951-602F6D0EC313}"/>
                  </a:ext>
                </a:extLst>
              </p:cNvPr>
              <p:cNvGrpSpPr/>
              <p:nvPr/>
            </p:nvGrpSpPr>
            <p:grpSpPr>
              <a:xfrm>
                <a:off x="-2" y="-1"/>
                <a:ext cx="1002036" cy="495304"/>
                <a:chOff x="0" y="0"/>
                <a:chExt cx="1002035" cy="495302"/>
              </a:xfrm>
            </p:grpSpPr>
            <p:sp>
              <p:nvSpPr>
                <p:cNvPr id="42" name="线条">
                  <a:extLst>
                    <a:ext uri="{FF2B5EF4-FFF2-40B4-BE49-F238E27FC236}">
                      <a16:creationId xmlns:a16="http://schemas.microsoft.com/office/drawing/2014/main" id="{CDE4FFBF-32A7-4FBA-B141-E8229DDF6C9C}"/>
                    </a:ext>
                  </a:extLst>
                </p:cNvPr>
                <p:cNvSpPr/>
                <p:nvPr/>
              </p:nvSpPr>
              <p:spPr>
                <a:xfrm flipV="1">
                  <a:off x="504190" y="0"/>
                  <a:ext cx="497845" cy="495303"/>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43" name="线条">
                  <a:extLst>
                    <a:ext uri="{FF2B5EF4-FFF2-40B4-BE49-F238E27FC236}">
                      <a16:creationId xmlns:a16="http://schemas.microsoft.com/office/drawing/2014/main" id="{0F78F8E4-BD1B-47F1-BC6D-A037DDD6F4A1}"/>
                    </a:ext>
                  </a:extLst>
                </p:cNvPr>
                <p:cNvSpPr/>
                <p:nvPr/>
              </p:nvSpPr>
              <p:spPr>
                <a:xfrm flipV="1">
                  <a:off x="-1" y="0"/>
                  <a:ext cx="497842" cy="495303"/>
                </a:xfrm>
                <a:prstGeom prst="line">
                  <a:avLst/>
                </a:prstGeom>
                <a:noFill/>
                <a:ln w="12700" cap="flat">
                  <a:solidFill>
                    <a:srgbClr val="000000"/>
                  </a:solidFill>
                  <a:prstDash val="solid"/>
                  <a:round/>
                </a:ln>
                <a:effectLst/>
              </p:spPr>
              <p:txBody>
                <a:bodyPr wrap="square" lIns="34289" tIns="34289" rIns="34289" bIns="34289" numCol="1" anchor="t">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grpSp>
        </p:grpSp>
        <p:sp>
          <p:nvSpPr>
            <p:cNvPr id="12" name="object 58">
              <a:extLst>
                <a:ext uri="{FF2B5EF4-FFF2-40B4-BE49-F238E27FC236}">
                  <a16:creationId xmlns:a16="http://schemas.microsoft.com/office/drawing/2014/main" id="{E9C25556-CB49-4ABB-B12C-9EC28AFF7F95}"/>
                </a:ext>
              </a:extLst>
            </p:cNvPr>
            <p:cNvSpPr txBox="1"/>
            <p:nvPr/>
          </p:nvSpPr>
          <p:spPr>
            <a:xfrm>
              <a:off x="946858" y="1723073"/>
              <a:ext cx="151925" cy="1769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24288" defTabSz="342900" eaLnBrk="1" fontAlgn="auto" latinLnBrk="0" hangingPunct="0">
                <a:lnSpc>
                  <a:spcPct val="100000"/>
                </a:lnSpc>
                <a:spcBef>
                  <a:spcPts val="900"/>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0</a:t>
              </a:r>
            </a:p>
            <a:p>
              <a:pPr marL="0" marR="0" lvl="0" indent="25718" defTabSz="342900" eaLnBrk="1" fontAlgn="auto" latinLnBrk="0" hangingPunct="0">
                <a:lnSpc>
                  <a:spcPct val="100000"/>
                </a:lnSpc>
                <a:spcBef>
                  <a:spcPts val="82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1</a:t>
              </a:r>
            </a:p>
            <a:p>
              <a:pPr marL="0" marR="0" lvl="0" indent="25718" defTabSz="342900" eaLnBrk="1" fontAlgn="auto" latinLnBrk="0" hangingPunct="0">
                <a:lnSpc>
                  <a:spcPct val="100000"/>
                </a:lnSpc>
                <a:spcBef>
                  <a:spcPts val="97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2</a:t>
              </a:r>
            </a:p>
            <a:p>
              <a:pPr marL="0" marR="0" lvl="0" indent="25718" defTabSz="342900" eaLnBrk="1" fontAlgn="auto" latinLnBrk="0" hangingPunct="0">
                <a:lnSpc>
                  <a:spcPct val="100000"/>
                </a:lnSpc>
                <a:spcBef>
                  <a:spcPts val="112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3</a:t>
              </a:r>
            </a:p>
            <a:p>
              <a:pPr marL="0" marR="0" lvl="0" indent="9525" defTabSz="342900" eaLnBrk="1" fontAlgn="auto" latinLnBrk="0" hangingPunct="0">
                <a:lnSpc>
                  <a:spcPct val="100000"/>
                </a:lnSpc>
                <a:spcBef>
                  <a:spcPts val="975"/>
                </a:spcBef>
                <a:spcAft>
                  <a:spcPts val="0"/>
                </a:spcAft>
                <a:buClrTx/>
                <a:buSzTx/>
                <a:buFontTx/>
                <a:buNone/>
                <a:tabLst/>
                <a:defRPr sz="2200">
                  <a:latin typeface="Liberation Sans"/>
                  <a:ea typeface="Liberation Sans"/>
                  <a:cs typeface="Liberation Sans"/>
                  <a:sym typeface="Liberation Sans"/>
                </a:defRPr>
              </a:pPr>
              <a:r>
                <a:rPr kumimoji="0" sz="1650" b="0" i="0" u="none" strike="noStrike" kern="0" cap="none" spc="0" normalizeH="0" baseline="0" noProof="0">
                  <a:ln>
                    <a:noFill/>
                  </a:ln>
                  <a:solidFill>
                    <a:srgbClr val="000000"/>
                  </a:solidFill>
                  <a:effectLst/>
                  <a:uLnTx/>
                  <a:uFillTx/>
                  <a:latin typeface="Liberation Sans"/>
                  <a:ea typeface="Liberation Sans"/>
                  <a:cs typeface="Liberation Sans"/>
                  <a:sym typeface="Liberation Sans"/>
                </a:rPr>
                <a:t>4</a:t>
              </a:r>
            </a:p>
          </p:txBody>
        </p:sp>
        <p:grpSp>
          <p:nvGrpSpPr>
            <p:cNvPr id="13" name="object 60">
              <a:extLst>
                <a:ext uri="{FF2B5EF4-FFF2-40B4-BE49-F238E27FC236}">
                  <a16:creationId xmlns:a16="http://schemas.microsoft.com/office/drawing/2014/main" id="{7D9FEF50-6CD3-4E39-825F-A90078B06560}"/>
                </a:ext>
              </a:extLst>
            </p:cNvPr>
            <p:cNvGrpSpPr/>
            <p:nvPr/>
          </p:nvGrpSpPr>
          <p:grpSpPr>
            <a:xfrm>
              <a:off x="2739461" y="2112643"/>
              <a:ext cx="256227" cy="262894"/>
              <a:chOff x="25400" y="26670"/>
              <a:chExt cx="341634" cy="350523"/>
            </a:xfrm>
          </p:grpSpPr>
          <p:sp>
            <p:nvSpPr>
              <p:cNvPr id="35" name="object 61">
                <a:extLst>
                  <a:ext uri="{FF2B5EF4-FFF2-40B4-BE49-F238E27FC236}">
                    <a16:creationId xmlns:a16="http://schemas.microsoft.com/office/drawing/2014/main" id="{871E2D06-54A9-4FFC-BA8E-8DB7C33E6F2C}"/>
                  </a:ext>
                </a:extLst>
              </p:cNvPr>
              <p:cNvSpPr/>
              <p:nvPr/>
            </p:nvSpPr>
            <p:spPr>
              <a:xfrm>
                <a:off x="25400" y="26670"/>
                <a:ext cx="341634"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1"/>
                    </a:lnTo>
                    <a:lnTo>
                      <a:pt x="5282" y="1426"/>
                    </a:lnTo>
                    <a:lnTo>
                      <a:pt x="3101" y="3082"/>
                    </a:lnTo>
                    <a:lnTo>
                      <a:pt x="1436" y="5252"/>
                    </a:lnTo>
                    <a:lnTo>
                      <a:pt x="374" y="7853"/>
                    </a:lnTo>
                    <a:lnTo>
                      <a:pt x="0" y="10800"/>
                    </a:lnTo>
                    <a:lnTo>
                      <a:pt x="374" y="13720"/>
                    </a:lnTo>
                    <a:lnTo>
                      <a:pt x="1436" y="16313"/>
                    </a:lnTo>
                    <a:lnTo>
                      <a:pt x="3101" y="18489"/>
                    </a:lnTo>
                    <a:lnTo>
                      <a:pt x="5282" y="20157"/>
                    </a:lnTo>
                    <a:lnTo>
                      <a:pt x="7890" y="21224"/>
                    </a:lnTo>
                    <a:lnTo>
                      <a:pt x="10840" y="21600"/>
                    </a:lnTo>
                    <a:lnTo>
                      <a:pt x="13756" y="21224"/>
                    </a:lnTo>
                    <a:lnTo>
                      <a:pt x="16342" y="20157"/>
                    </a:lnTo>
                    <a:lnTo>
                      <a:pt x="18509" y="18489"/>
                    </a:lnTo>
                    <a:lnTo>
                      <a:pt x="20167" y="16313"/>
                    </a:lnTo>
                    <a:lnTo>
                      <a:pt x="21227" y="13720"/>
                    </a:lnTo>
                    <a:lnTo>
                      <a:pt x="21600" y="10800"/>
                    </a:lnTo>
                    <a:lnTo>
                      <a:pt x="21227" y="7853"/>
                    </a:lnTo>
                    <a:lnTo>
                      <a:pt x="20167" y="5252"/>
                    </a:lnTo>
                    <a:lnTo>
                      <a:pt x="18509" y="3082"/>
                    </a:lnTo>
                    <a:lnTo>
                      <a:pt x="16342" y="1426"/>
                    </a:lnTo>
                    <a:lnTo>
                      <a:pt x="13756" y="371"/>
                    </a:lnTo>
                    <a:lnTo>
                      <a:pt x="1084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object 62">
                <a:extLst>
                  <a:ext uri="{FF2B5EF4-FFF2-40B4-BE49-F238E27FC236}">
                    <a16:creationId xmlns:a16="http://schemas.microsoft.com/office/drawing/2014/main" id="{E39C6D07-5459-4A9A-9B5E-405D990B19BF}"/>
                  </a:ext>
                </a:extLst>
              </p:cNvPr>
              <p:cNvSpPr/>
              <p:nvPr/>
            </p:nvSpPr>
            <p:spPr>
              <a:xfrm>
                <a:off x="25400" y="26670"/>
                <a:ext cx="341632"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1"/>
                    </a:lnTo>
                    <a:lnTo>
                      <a:pt x="16342" y="1426"/>
                    </a:lnTo>
                    <a:lnTo>
                      <a:pt x="18509" y="3082"/>
                    </a:lnTo>
                    <a:lnTo>
                      <a:pt x="20167" y="5252"/>
                    </a:lnTo>
                    <a:lnTo>
                      <a:pt x="21227" y="7853"/>
                    </a:lnTo>
                    <a:lnTo>
                      <a:pt x="21600" y="10800"/>
                    </a:lnTo>
                    <a:lnTo>
                      <a:pt x="21227" y="13720"/>
                    </a:lnTo>
                    <a:lnTo>
                      <a:pt x="20167" y="16313"/>
                    </a:lnTo>
                    <a:lnTo>
                      <a:pt x="18509" y="18489"/>
                    </a:lnTo>
                    <a:lnTo>
                      <a:pt x="16342" y="20157"/>
                    </a:lnTo>
                    <a:lnTo>
                      <a:pt x="13756" y="21224"/>
                    </a:lnTo>
                    <a:lnTo>
                      <a:pt x="10840" y="21600"/>
                    </a:lnTo>
                    <a:lnTo>
                      <a:pt x="7890" y="21224"/>
                    </a:lnTo>
                    <a:lnTo>
                      <a:pt x="5282" y="20157"/>
                    </a:lnTo>
                    <a:lnTo>
                      <a:pt x="3101" y="18489"/>
                    </a:lnTo>
                    <a:lnTo>
                      <a:pt x="1436" y="16313"/>
                    </a:lnTo>
                    <a:lnTo>
                      <a:pt x="374" y="13720"/>
                    </a:lnTo>
                    <a:lnTo>
                      <a:pt x="0" y="10800"/>
                    </a:lnTo>
                    <a:lnTo>
                      <a:pt x="374" y="7853"/>
                    </a:lnTo>
                    <a:lnTo>
                      <a:pt x="1436" y="5252"/>
                    </a:lnTo>
                    <a:lnTo>
                      <a:pt x="3101" y="3082"/>
                    </a:lnTo>
                    <a:lnTo>
                      <a:pt x="5282" y="1426"/>
                    </a:lnTo>
                    <a:lnTo>
                      <a:pt x="7890" y="371"/>
                    </a:lnTo>
                    <a:lnTo>
                      <a:pt x="1084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object 65">
              <a:extLst>
                <a:ext uri="{FF2B5EF4-FFF2-40B4-BE49-F238E27FC236}">
                  <a16:creationId xmlns:a16="http://schemas.microsoft.com/office/drawing/2014/main" id="{5BA12077-F4D9-473C-955A-2ACC5D70D3B6}"/>
                </a:ext>
              </a:extLst>
            </p:cNvPr>
            <p:cNvGrpSpPr/>
            <p:nvPr/>
          </p:nvGrpSpPr>
          <p:grpSpPr>
            <a:xfrm>
              <a:off x="1946983" y="2103119"/>
              <a:ext cx="276227" cy="281943"/>
              <a:chOff x="0" y="0"/>
              <a:chExt cx="368302" cy="375923"/>
            </a:xfrm>
          </p:grpSpPr>
          <p:sp>
            <p:nvSpPr>
              <p:cNvPr id="31" name="object 66">
                <a:extLst>
                  <a:ext uri="{FF2B5EF4-FFF2-40B4-BE49-F238E27FC236}">
                    <a16:creationId xmlns:a16="http://schemas.microsoft.com/office/drawing/2014/main" id="{7BC616B8-71FE-4A51-B6BC-5A5E604733CE}"/>
                  </a:ext>
                </a:extLst>
              </p:cNvPr>
              <p:cNvSpPr/>
              <p:nvPr/>
            </p:nvSpPr>
            <p:spPr>
              <a:xfrm>
                <a:off x="26669" y="25399"/>
                <a:ext cx="341634" cy="350524"/>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6"/>
                    </a:lnTo>
                    <a:lnTo>
                      <a:pt x="5258" y="1443"/>
                    </a:lnTo>
                    <a:lnTo>
                      <a:pt x="3091" y="3111"/>
                    </a:lnTo>
                    <a:lnTo>
                      <a:pt x="1433" y="5287"/>
                    </a:lnTo>
                    <a:lnTo>
                      <a:pt x="373" y="7880"/>
                    </a:lnTo>
                    <a:lnTo>
                      <a:pt x="0" y="10800"/>
                    </a:lnTo>
                    <a:lnTo>
                      <a:pt x="373" y="13720"/>
                    </a:lnTo>
                    <a:lnTo>
                      <a:pt x="1433" y="16313"/>
                    </a:lnTo>
                    <a:lnTo>
                      <a:pt x="3091" y="18489"/>
                    </a:lnTo>
                    <a:lnTo>
                      <a:pt x="5258" y="20157"/>
                    </a:lnTo>
                    <a:lnTo>
                      <a:pt x="7844" y="21224"/>
                    </a:lnTo>
                    <a:lnTo>
                      <a:pt x="10760" y="21600"/>
                    </a:lnTo>
                    <a:lnTo>
                      <a:pt x="13682" y="21224"/>
                    </a:lnTo>
                    <a:lnTo>
                      <a:pt x="16282" y="20157"/>
                    </a:lnTo>
                    <a:lnTo>
                      <a:pt x="18468" y="18489"/>
                    </a:lnTo>
                    <a:lnTo>
                      <a:pt x="20146" y="16313"/>
                    </a:lnTo>
                    <a:lnTo>
                      <a:pt x="21221" y="13720"/>
                    </a:lnTo>
                    <a:lnTo>
                      <a:pt x="21600" y="10800"/>
                    </a:lnTo>
                    <a:lnTo>
                      <a:pt x="21221" y="7880"/>
                    </a:lnTo>
                    <a:lnTo>
                      <a:pt x="20146" y="5287"/>
                    </a:lnTo>
                    <a:lnTo>
                      <a:pt x="18468" y="3111"/>
                    </a:lnTo>
                    <a:lnTo>
                      <a:pt x="16282" y="1443"/>
                    </a:lnTo>
                    <a:lnTo>
                      <a:pt x="13682" y="376"/>
                    </a:lnTo>
                    <a:lnTo>
                      <a:pt x="10760" y="0"/>
                    </a:lnTo>
                    <a:close/>
                  </a:path>
                </a:pathLst>
              </a:custGeom>
              <a:solidFill>
                <a:srgbClr val="719ECE"/>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object 67">
                <a:extLst>
                  <a:ext uri="{FF2B5EF4-FFF2-40B4-BE49-F238E27FC236}">
                    <a16:creationId xmlns:a16="http://schemas.microsoft.com/office/drawing/2014/main" id="{B5E0C1B8-547E-4770-9544-2AFA48508D74}"/>
                  </a:ext>
                </a:extLst>
              </p:cNvPr>
              <p:cNvSpPr/>
              <p:nvPr/>
            </p:nvSpPr>
            <p:spPr>
              <a:xfrm>
                <a:off x="26669" y="25399"/>
                <a:ext cx="341634" cy="350524"/>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13682" y="376"/>
                    </a:lnTo>
                    <a:lnTo>
                      <a:pt x="16282" y="1443"/>
                    </a:lnTo>
                    <a:lnTo>
                      <a:pt x="18468" y="3111"/>
                    </a:lnTo>
                    <a:lnTo>
                      <a:pt x="20146" y="5287"/>
                    </a:lnTo>
                    <a:lnTo>
                      <a:pt x="21221" y="7880"/>
                    </a:lnTo>
                    <a:lnTo>
                      <a:pt x="21600" y="10800"/>
                    </a:lnTo>
                    <a:lnTo>
                      <a:pt x="21221" y="13720"/>
                    </a:lnTo>
                    <a:lnTo>
                      <a:pt x="20146" y="16313"/>
                    </a:lnTo>
                    <a:lnTo>
                      <a:pt x="18468" y="18489"/>
                    </a:lnTo>
                    <a:lnTo>
                      <a:pt x="16282" y="20157"/>
                    </a:lnTo>
                    <a:lnTo>
                      <a:pt x="13682" y="21224"/>
                    </a:lnTo>
                    <a:lnTo>
                      <a:pt x="10760" y="21600"/>
                    </a:lnTo>
                    <a:lnTo>
                      <a:pt x="7844" y="21224"/>
                    </a:lnTo>
                    <a:lnTo>
                      <a:pt x="5258" y="20157"/>
                    </a:lnTo>
                    <a:lnTo>
                      <a:pt x="3091" y="18489"/>
                    </a:lnTo>
                    <a:lnTo>
                      <a:pt x="1433" y="16313"/>
                    </a:lnTo>
                    <a:lnTo>
                      <a:pt x="373" y="13720"/>
                    </a:lnTo>
                    <a:lnTo>
                      <a:pt x="0" y="10800"/>
                    </a:lnTo>
                    <a:lnTo>
                      <a:pt x="373" y="7880"/>
                    </a:lnTo>
                    <a:lnTo>
                      <a:pt x="1433" y="5287"/>
                    </a:lnTo>
                    <a:lnTo>
                      <a:pt x="3091" y="3111"/>
                    </a:lnTo>
                    <a:lnTo>
                      <a:pt x="5258" y="1443"/>
                    </a:lnTo>
                    <a:lnTo>
                      <a:pt x="7844" y="376"/>
                    </a:lnTo>
                    <a:lnTo>
                      <a:pt x="10760" y="0"/>
                    </a:lnTo>
                    <a:close/>
                  </a:path>
                </a:pathLst>
              </a:custGeom>
              <a:noFill/>
              <a:ln w="3175" cap="flat">
                <a:solidFill>
                  <a:srgbClr val="719ECE"/>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object 68">
                <a:extLst>
                  <a:ext uri="{FF2B5EF4-FFF2-40B4-BE49-F238E27FC236}">
                    <a16:creationId xmlns:a16="http://schemas.microsoft.com/office/drawing/2014/main" id="{81BA1B1F-C753-4B42-8278-C29CF7B4FBF3}"/>
                  </a:ext>
                </a:extLst>
              </p:cNvPr>
              <p:cNvSpPr/>
              <p:nvPr/>
            </p:nvSpPr>
            <p:spPr>
              <a:xfrm>
                <a:off x="-1" y="-1"/>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918" y="371"/>
                    </a:lnTo>
                    <a:lnTo>
                      <a:pt x="5317" y="1426"/>
                    </a:lnTo>
                    <a:lnTo>
                      <a:pt x="3132" y="3082"/>
                    </a:lnTo>
                    <a:lnTo>
                      <a:pt x="1454" y="5252"/>
                    </a:lnTo>
                    <a:lnTo>
                      <a:pt x="379" y="7853"/>
                    </a:lnTo>
                    <a:lnTo>
                      <a:pt x="0" y="10800"/>
                    </a:lnTo>
                    <a:lnTo>
                      <a:pt x="379" y="13720"/>
                    </a:lnTo>
                    <a:lnTo>
                      <a:pt x="1454" y="16313"/>
                    </a:lnTo>
                    <a:lnTo>
                      <a:pt x="3132" y="18489"/>
                    </a:lnTo>
                    <a:lnTo>
                      <a:pt x="5317" y="20157"/>
                    </a:lnTo>
                    <a:lnTo>
                      <a:pt x="7918" y="21224"/>
                    </a:lnTo>
                    <a:lnTo>
                      <a:pt x="10840" y="21600"/>
                    </a:lnTo>
                    <a:lnTo>
                      <a:pt x="13756" y="21224"/>
                    </a:lnTo>
                    <a:lnTo>
                      <a:pt x="16342" y="20157"/>
                    </a:lnTo>
                    <a:lnTo>
                      <a:pt x="18509" y="18489"/>
                    </a:lnTo>
                    <a:lnTo>
                      <a:pt x="20167" y="16313"/>
                    </a:lnTo>
                    <a:lnTo>
                      <a:pt x="21227" y="13720"/>
                    </a:lnTo>
                    <a:lnTo>
                      <a:pt x="21600" y="10800"/>
                    </a:lnTo>
                    <a:lnTo>
                      <a:pt x="21227" y="7853"/>
                    </a:lnTo>
                    <a:lnTo>
                      <a:pt x="20167" y="5252"/>
                    </a:lnTo>
                    <a:lnTo>
                      <a:pt x="18509" y="3082"/>
                    </a:lnTo>
                    <a:lnTo>
                      <a:pt x="16342" y="1426"/>
                    </a:lnTo>
                    <a:lnTo>
                      <a:pt x="13756" y="371"/>
                    </a:lnTo>
                    <a:lnTo>
                      <a:pt x="10840" y="0"/>
                    </a:lnTo>
                    <a:close/>
                  </a:path>
                </a:pathLst>
              </a:custGeom>
              <a:solidFill>
                <a:srgbClr val="FF0101"/>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object 69">
                <a:extLst>
                  <a:ext uri="{FF2B5EF4-FFF2-40B4-BE49-F238E27FC236}">
                    <a16:creationId xmlns:a16="http://schemas.microsoft.com/office/drawing/2014/main" id="{BE8BC73C-F762-4F8C-9EA2-8424F9D28F18}"/>
                  </a:ext>
                </a:extLst>
              </p:cNvPr>
              <p:cNvSpPr/>
              <p:nvPr/>
            </p:nvSpPr>
            <p:spPr>
              <a:xfrm>
                <a:off x="-1" y="-1"/>
                <a:ext cx="341633" cy="35052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13756" y="371"/>
                    </a:lnTo>
                    <a:lnTo>
                      <a:pt x="16342" y="1426"/>
                    </a:lnTo>
                    <a:lnTo>
                      <a:pt x="18509" y="3082"/>
                    </a:lnTo>
                    <a:lnTo>
                      <a:pt x="20167" y="5252"/>
                    </a:lnTo>
                    <a:lnTo>
                      <a:pt x="21227" y="7853"/>
                    </a:lnTo>
                    <a:lnTo>
                      <a:pt x="21600" y="10800"/>
                    </a:lnTo>
                    <a:lnTo>
                      <a:pt x="21227" y="13720"/>
                    </a:lnTo>
                    <a:lnTo>
                      <a:pt x="20167" y="16313"/>
                    </a:lnTo>
                    <a:lnTo>
                      <a:pt x="18509" y="18489"/>
                    </a:lnTo>
                    <a:lnTo>
                      <a:pt x="16342" y="20157"/>
                    </a:lnTo>
                    <a:lnTo>
                      <a:pt x="13756" y="21224"/>
                    </a:lnTo>
                    <a:lnTo>
                      <a:pt x="10840" y="21600"/>
                    </a:lnTo>
                    <a:lnTo>
                      <a:pt x="7918" y="21224"/>
                    </a:lnTo>
                    <a:lnTo>
                      <a:pt x="5317" y="20157"/>
                    </a:lnTo>
                    <a:lnTo>
                      <a:pt x="3132" y="18489"/>
                    </a:lnTo>
                    <a:lnTo>
                      <a:pt x="1454" y="16313"/>
                    </a:lnTo>
                    <a:lnTo>
                      <a:pt x="379" y="13720"/>
                    </a:lnTo>
                    <a:lnTo>
                      <a:pt x="0" y="10800"/>
                    </a:lnTo>
                    <a:lnTo>
                      <a:pt x="379" y="7853"/>
                    </a:lnTo>
                    <a:lnTo>
                      <a:pt x="1454" y="5252"/>
                    </a:lnTo>
                    <a:lnTo>
                      <a:pt x="3132" y="3082"/>
                    </a:lnTo>
                    <a:lnTo>
                      <a:pt x="5317" y="1426"/>
                    </a:lnTo>
                    <a:lnTo>
                      <a:pt x="7918" y="371"/>
                    </a:lnTo>
                    <a:lnTo>
                      <a:pt x="10840" y="0"/>
                    </a:lnTo>
                    <a:close/>
                  </a:path>
                </a:pathLst>
              </a:custGeom>
              <a:noFill/>
              <a:ln w="3175" cap="flat">
                <a:solidFill>
                  <a:srgbClr val="FF0101"/>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5" name="object 70">
              <a:extLst>
                <a:ext uri="{FF2B5EF4-FFF2-40B4-BE49-F238E27FC236}">
                  <a16:creationId xmlns:a16="http://schemas.microsoft.com/office/drawing/2014/main" id="{F933A5C0-7303-4D82-942D-CEA7EE541D2A}"/>
                </a:ext>
              </a:extLst>
            </p:cNvPr>
            <p:cNvGrpSpPr/>
            <p:nvPr/>
          </p:nvGrpSpPr>
          <p:grpSpPr>
            <a:xfrm>
              <a:off x="1576461" y="2874646"/>
              <a:ext cx="269560" cy="265750"/>
              <a:chOff x="-1" y="0"/>
              <a:chExt cx="359411" cy="354331"/>
            </a:xfrm>
          </p:grpSpPr>
          <p:sp>
            <p:nvSpPr>
              <p:cNvPr id="27" name="object 71">
                <a:extLst>
                  <a:ext uri="{FF2B5EF4-FFF2-40B4-BE49-F238E27FC236}">
                    <a16:creationId xmlns:a16="http://schemas.microsoft.com/office/drawing/2014/main" id="{FF4ABA32-A570-435D-AE50-FB1A550329DB}"/>
                  </a:ext>
                </a:extLst>
              </p:cNvPr>
              <p:cNvSpPr/>
              <p:nvPr/>
            </p:nvSpPr>
            <p:spPr>
              <a:xfrm>
                <a:off x="25399" y="25400"/>
                <a:ext cx="334012" cy="328932"/>
              </a:xfrm>
              <a:custGeom>
                <a:avLst/>
                <a:gdLst/>
                <a:ahLst/>
                <a:cxnLst>
                  <a:cxn ang="0">
                    <a:pos x="wd2" y="hd2"/>
                  </a:cxn>
                  <a:cxn ang="5400000">
                    <a:pos x="wd2" y="hd2"/>
                  </a:cxn>
                  <a:cxn ang="10800000">
                    <a:pos x="wd2" y="hd2"/>
                  </a:cxn>
                  <a:cxn ang="16200000">
                    <a:pos x="wd2" y="hd2"/>
                  </a:cxn>
                </a:cxnLst>
                <a:rect l="0" t="0" r="r" b="b"/>
                <a:pathLst>
                  <a:path w="21600" h="21600" extrusionOk="0">
                    <a:moveTo>
                      <a:pt x="10841" y="0"/>
                    </a:moveTo>
                    <a:lnTo>
                      <a:pt x="0" y="21600"/>
                    </a:lnTo>
                    <a:lnTo>
                      <a:pt x="21600" y="21600"/>
                    </a:lnTo>
                    <a:lnTo>
                      <a:pt x="10841" y="0"/>
                    </a:lnTo>
                    <a:close/>
                  </a:path>
                </a:pathLst>
              </a:custGeom>
              <a:solidFill>
                <a:srgbClr val="7F7F7F"/>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object 72">
                <a:extLst>
                  <a:ext uri="{FF2B5EF4-FFF2-40B4-BE49-F238E27FC236}">
                    <a16:creationId xmlns:a16="http://schemas.microsoft.com/office/drawing/2014/main" id="{9A9334EA-71B5-483E-B3CD-B0A483E13BD6}"/>
                  </a:ext>
                </a:extLst>
              </p:cNvPr>
              <p:cNvSpPr/>
              <p:nvPr/>
            </p:nvSpPr>
            <p:spPr>
              <a:xfrm>
                <a:off x="25399" y="25400"/>
                <a:ext cx="334012" cy="328932"/>
              </a:xfrm>
              <a:custGeom>
                <a:avLst/>
                <a:gdLst/>
                <a:ahLst/>
                <a:cxnLst>
                  <a:cxn ang="0">
                    <a:pos x="wd2" y="hd2"/>
                  </a:cxn>
                  <a:cxn ang="5400000">
                    <a:pos x="wd2" y="hd2"/>
                  </a:cxn>
                  <a:cxn ang="10800000">
                    <a:pos x="wd2" y="hd2"/>
                  </a:cxn>
                  <a:cxn ang="16200000">
                    <a:pos x="wd2" y="hd2"/>
                  </a:cxn>
                </a:cxnLst>
                <a:rect l="0" t="0" r="r" b="b"/>
                <a:pathLst>
                  <a:path w="21600" h="21600" extrusionOk="0">
                    <a:moveTo>
                      <a:pt x="10841" y="0"/>
                    </a:moveTo>
                    <a:lnTo>
                      <a:pt x="21600" y="21600"/>
                    </a:lnTo>
                    <a:lnTo>
                      <a:pt x="0" y="21600"/>
                    </a:lnTo>
                    <a:lnTo>
                      <a:pt x="10841" y="0"/>
                    </a:lnTo>
                    <a:close/>
                  </a:path>
                </a:pathLst>
              </a:custGeom>
              <a:noFill/>
              <a:ln w="3175" cap="flat">
                <a:solidFill>
                  <a:srgbClr val="7F7F7F"/>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object 73">
                <a:extLst>
                  <a:ext uri="{FF2B5EF4-FFF2-40B4-BE49-F238E27FC236}">
                    <a16:creationId xmlns:a16="http://schemas.microsoft.com/office/drawing/2014/main" id="{FA170727-2135-4827-890B-3F2DE70FF84C}"/>
                  </a:ext>
                </a:extLst>
              </p:cNvPr>
              <p:cNvSpPr/>
              <p:nvPr/>
            </p:nvSpPr>
            <p:spPr>
              <a:xfrm>
                <a:off x="-2" y="0"/>
                <a:ext cx="334013" cy="328932"/>
              </a:xfrm>
              <a:custGeom>
                <a:avLst/>
                <a:gdLst/>
                <a:ahLst/>
                <a:cxnLst>
                  <a:cxn ang="0">
                    <a:pos x="wd2" y="hd2"/>
                  </a:cxn>
                  <a:cxn ang="5400000">
                    <a:pos x="wd2" y="hd2"/>
                  </a:cxn>
                  <a:cxn ang="10800000">
                    <a:pos x="wd2" y="hd2"/>
                  </a:cxn>
                  <a:cxn ang="16200000">
                    <a:pos x="wd2" y="hd2"/>
                  </a:cxn>
                </a:cxnLst>
                <a:rect l="0" t="0" r="r" b="b"/>
                <a:pathLst>
                  <a:path w="21600" h="21600" extrusionOk="0">
                    <a:moveTo>
                      <a:pt x="10759" y="0"/>
                    </a:moveTo>
                    <a:lnTo>
                      <a:pt x="0" y="21600"/>
                    </a:lnTo>
                    <a:lnTo>
                      <a:pt x="21600" y="21600"/>
                    </a:lnTo>
                    <a:lnTo>
                      <a:pt x="10759" y="0"/>
                    </a:lnTo>
                    <a:close/>
                  </a:path>
                </a:pathLst>
              </a:custGeom>
              <a:solidFill>
                <a:srgbClr val="3364A3"/>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object 74">
                <a:extLst>
                  <a:ext uri="{FF2B5EF4-FFF2-40B4-BE49-F238E27FC236}">
                    <a16:creationId xmlns:a16="http://schemas.microsoft.com/office/drawing/2014/main" id="{C66A2449-1AE5-44E3-890D-277FF0718C10}"/>
                  </a:ext>
                </a:extLst>
              </p:cNvPr>
              <p:cNvSpPr/>
              <p:nvPr/>
            </p:nvSpPr>
            <p:spPr>
              <a:xfrm>
                <a:off x="-2" y="0"/>
                <a:ext cx="334013" cy="328932"/>
              </a:xfrm>
              <a:custGeom>
                <a:avLst/>
                <a:gdLst/>
                <a:ahLst/>
                <a:cxnLst>
                  <a:cxn ang="0">
                    <a:pos x="wd2" y="hd2"/>
                  </a:cxn>
                  <a:cxn ang="5400000">
                    <a:pos x="wd2" y="hd2"/>
                  </a:cxn>
                  <a:cxn ang="10800000">
                    <a:pos x="wd2" y="hd2"/>
                  </a:cxn>
                  <a:cxn ang="16200000">
                    <a:pos x="wd2" y="hd2"/>
                  </a:cxn>
                </a:cxnLst>
                <a:rect l="0" t="0" r="r" b="b"/>
                <a:pathLst>
                  <a:path w="21600" h="21600" extrusionOk="0">
                    <a:moveTo>
                      <a:pt x="10759" y="0"/>
                    </a:moveTo>
                    <a:lnTo>
                      <a:pt x="21600" y="21600"/>
                    </a:lnTo>
                    <a:lnTo>
                      <a:pt x="0" y="21600"/>
                    </a:lnTo>
                    <a:lnTo>
                      <a:pt x="10759" y="0"/>
                    </a:lnTo>
                    <a:close/>
                  </a:path>
                </a:pathLst>
              </a:custGeom>
              <a:noFill/>
              <a:ln w="3175" cap="flat">
                <a:solidFill>
                  <a:srgbClr val="3364A3"/>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6" name="object 75">
              <a:extLst>
                <a:ext uri="{FF2B5EF4-FFF2-40B4-BE49-F238E27FC236}">
                  <a16:creationId xmlns:a16="http://schemas.microsoft.com/office/drawing/2014/main" id="{61990ACB-957F-43A7-9890-F6514CEC75B7}"/>
                </a:ext>
              </a:extLst>
            </p:cNvPr>
            <p:cNvGrpSpPr/>
            <p:nvPr/>
          </p:nvGrpSpPr>
          <p:grpSpPr>
            <a:xfrm>
              <a:off x="2739463" y="2872739"/>
              <a:ext cx="250510" cy="246701"/>
              <a:chOff x="26669" y="25399"/>
              <a:chExt cx="334012" cy="328932"/>
            </a:xfrm>
          </p:grpSpPr>
          <p:sp>
            <p:nvSpPr>
              <p:cNvPr id="25" name="object 76">
                <a:extLst>
                  <a:ext uri="{FF2B5EF4-FFF2-40B4-BE49-F238E27FC236}">
                    <a16:creationId xmlns:a16="http://schemas.microsoft.com/office/drawing/2014/main" id="{BD545720-0BDB-4D97-B0D1-F3E6C7F279DD}"/>
                  </a:ext>
                </a:extLst>
              </p:cNvPr>
              <p:cNvSpPr/>
              <p:nvPr/>
            </p:nvSpPr>
            <p:spPr>
              <a:xfrm>
                <a:off x="26669" y="25399"/>
                <a:ext cx="334012" cy="328932"/>
              </a:xfrm>
              <a:custGeom>
                <a:avLst/>
                <a:gdLst/>
                <a:ahLst/>
                <a:cxnLst>
                  <a:cxn ang="0">
                    <a:pos x="wd2" y="hd2"/>
                  </a:cxn>
                  <a:cxn ang="5400000">
                    <a:pos x="wd2" y="hd2"/>
                  </a:cxn>
                  <a:cxn ang="10800000">
                    <a:pos x="wd2" y="hd2"/>
                  </a:cxn>
                  <a:cxn ang="16200000">
                    <a:pos x="wd2" y="hd2"/>
                  </a:cxn>
                </a:cxnLst>
                <a:rect l="0" t="0" r="r" b="b"/>
                <a:pathLst>
                  <a:path w="21600" h="21600" extrusionOk="0">
                    <a:moveTo>
                      <a:pt x="10759" y="0"/>
                    </a:moveTo>
                    <a:lnTo>
                      <a:pt x="0" y="21600"/>
                    </a:lnTo>
                    <a:lnTo>
                      <a:pt x="21600" y="21600"/>
                    </a:lnTo>
                    <a:lnTo>
                      <a:pt x="10759" y="0"/>
                    </a:lnTo>
                    <a:close/>
                  </a:path>
                </a:pathLst>
              </a:custGeom>
              <a:solidFill>
                <a:srgbClr val="7F7F7F"/>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object 77">
                <a:extLst>
                  <a:ext uri="{FF2B5EF4-FFF2-40B4-BE49-F238E27FC236}">
                    <a16:creationId xmlns:a16="http://schemas.microsoft.com/office/drawing/2014/main" id="{C8FD490D-12E3-4275-9303-B2DB815613B8}"/>
                  </a:ext>
                </a:extLst>
              </p:cNvPr>
              <p:cNvSpPr/>
              <p:nvPr/>
            </p:nvSpPr>
            <p:spPr>
              <a:xfrm>
                <a:off x="26669" y="25399"/>
                <a:ext cx="334012" cy="328932"/>
              </a:xfrm>
              <a:custGeom>
                <a:avLst/>
                <a:gdLst/>
                <a:ahLst/>
                <a:cxnLst>
                  <a:cxn ang="0">
                    <a:pos x="wd2" y="hd2"/>
                  </a:cxn>
                  <a:cxn ang="5400000">
                    <a:pos x="wd2" y="hd2"/>
                  </a:cxn>
                  <a:cxn ang="10800000">
                    <a:pos x="wd2" y="hd2"/>
                  </a:cxn>
                  <a:cxn ang="16200000">
                    <a:pos x="wd2" y="hd2"/>
                  </a:cxn>
                </a:cxnLst>
                <a:rect l="0" t="0" r="r" b="b"/>
                <a:pathLst>
                  <a:path w="21600" h="21600" extrusionOk="0">
                    <a:moveTo>
                      <a:pt x="10759" y="0"/>
                    </a:moveTo>
                    <a:lnTo>
                      <a:pt x="21600" y="21600"/>
                    </a:lnTo>
                    <a:lnTo>
                      <a:pt x="0" y="21600"/>
                    </a:lnTo>
                    <a:lnTo>
                      <a:pt x="10759" y="0"/>
                    </a:lnTo>
                    <a:close/>
                  </a:path>
                </a:pathLst>
              </a:custGeom>
              <a:noFill/>
              <a:ln w="3175" cap="flat">
                <a:solidFill>
                  <a:srgbClr val="7F7F7F"/>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7" name="object 80">
              <a:extLst>
                <a:ext uri="{FF2B5EF4-FFF2-40B4-BE49-F238E27FC236}">
                  <a16:creationId xmlns:a16="http://schemas.microsoft.com/office/drawing/2014/main" id="{567D26D6-E55C-4610-89C7-217B7C9189B8}"/>
                </a:ext>
              </a:extLst>
            </p:cNvPr>
            <p:cNvGrpSpPr/>
            <p:nvPr/>
          </p:nvGrpSpPr>
          <p:grpSpPr>
            <a:xfrm>
              <a:off x="2344176" y="2125978"/>
              <a:ext cx="250511" cy="247652"/>
              <a:chOff x="26669" y="25400"/>
              <a:chExt cx="334013" cy="330201"/>
            </a:xfrm>
          </p:grpSpPr>
          <p:sp>
            <p:nvSpPr>
              <p:cNvPr id="23" name="object 81">
                <a:extLst>
                  <a:ext uri="{FF2B5EF4-FFF2-40B4-BE49-F238E27FC236}">
                    <a16:creationId xmlns:a16="http://schemas.microsoft.com/office/drawing/2014/main" id="{23B86046-FB1B-4A8C-8040-3ABA47E93418}"/>
                  </a:ext>
                </a:extLst>
              </p:cNvPr>
              <p:cNvSpPr/>
              <p:nvPr/>
            </p:nvSpPr>
            <p:spPr>
              <a:xfrm>
                <a:off x="26669" y="25400"/>
                <a:ext cx="334013" cy="330201"/>
              </a:xfrm>
              <a:custGeom>
                <a:avLst/>
                <a:gdLst/>
                <a:ahLst/>
                <a:cxnLst>
                  <a:cxn ang="0">
                    <a:pos x="wd2" y="hd2"/>
                  </a:cxn>
                  <a:cxn ang="5400000">
                    <a:pos x="wd2" y="hd2"/>
                  </a:cxn>
                  <a:cxn ang="10800000">
                    <a:pos x="wd2" y="hd2"/>
                  </a:cxn>
                  <a:cxn ang="16200000">
                    <a:pos x="wd2" y="hd2"/>
                  </a:cxn>
                </a:cxnLst>
                <a:rect l="0" t="0" r="r" b="b"/>
                <a:pathLst>
                  <a:path w="21600" h="21600" extrusionOk="0">
                    <a:moveTo>
                      <a:pt x="10759" y="0"/>
                    </a:moveTo>
                    <a:lnTo>
                      <a:pt x="0" y="21600"/>
                    </a:lnTo>
                    <a:lnTo>
                      <a:pt x="21600" y="21600"/>
                    </a:lnTo>
                    <a:lnTo>
                      <a:pt x="10759" y="0"/>
                    </a:lnTo>
                    <a:close/>
                  </a:path>
                </a:pathLst>
              </a:custGeom>
              <a:solidFill>
                <a:srgbClr val="7F7F7F"/>
              </a:solidFill>
              <a:ln w="12700" cap="flat">
                <a:noFill/>
                <a:miter lim="400000"/>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object 82">
                <a:extLst>
                  <a:ext uri="{FF2B5EF4-FFF2-40B4-BE49-F238E27FC236}">
                    <a16:creationId xmlns:a16="http://schemas.microsoft.com/office/drawing/2014/main" id="{1265D436-084E-46C9-9303-12DAC8C9A728}"/>
                  </a:ext>
                </a:extLst>
              </p:cNvPr>
              <p:cNvSpPr/>
              <p:nvPr/>
            </p:nvSpPr>
            <p:spPr>
              <a:xfrm>
                <a:off x="26669" y="25400"/>
                <a:ext cx="334013" cy="330201"/>
              </a:xfrm>
              <a:custGeom>
                <a:avLst/>
                <a:gdLst/>
                <a:ahLst/>
                <a:cxnLst>
                  <a:cxn ang="0">
                    <a:pos x="wd2" y="hd2"/>
                  </a:cxn>
                  <a:cxn ang="5400000">
                    <a:pos x="wd2" y="hd2"/>
                  </a:cxn>
                  <a:cxn ang="10800000">
                    <a:pos x="wd2" y="hd2"/>
                  </a:cxn>
                  <a:cxn ang="16200000">
                    <a:pos x="wd2" y="hd2"/>
                  </a:cxn>
                </a:cxnLst>
                <a:rect l="0" t="0" r="r" b="b"/>
                <a:pathLst>
                  <a:path w="21600" h="21600" extrusionOk="0">
                    <a:moveTo>
                      <a:pt x="10759" y="0"/>
                    </a:moveTo>
                    <a:lnTo>
                      <a:pt x="21600" y="21600"/>
                    </a:lnTo>
                    <a:lnTo>
                      <a:pt x="0" y="21600"/>
                    </a:lnTo>
                    <a:lnTo>
                      <a:pt x="10759" y="0"/>
                    </a:lnTo>
                    <a:close/>
                  </a:path>
                </a:pathLst>
              </a:custGeom>
              <a:noFill/>
              <a:ln w="3175" cap="flat">
                <a:solidFill>
                  <a:srgbClr val="7F7F7F"/>
                </a:solidFill>
                <a:prstDash val="solid"/>
                <a:round/>
              </a:ln>
              <a:effectLst/>
            </p:spPr>
            <p:txBody>
              <a:bodyPr wrap="square" lIns="34289" tIns="34289" rIns="34289" bIns="34289" numCol="1" anchor="t">
                <a:noAutofit/>
              </a:bodyPr>
              <a:lstStyle/>
              <a:p>
                <a:pPr marL="0" marR="0" lvl="0" indent="0" defTabSz="342900" eaLnBrk="1" fontAlgn="auto" latinLnBrk="0" hangingPunct="0">
                  <a:lnSpc>
                    <a:spcPct val="100000"/>
                  </a:lnSpc>
                  <a:spcBef>
                    <a:spcPts val="0"/>
                  </a:spcBef>
                  <a:spcAft>
                    <a:spcPts val="0"/>
                  </a:spcAft>
                  <a:buClrTx/>
                  <a:buSzTx/>
                  <a:buFontTx/>
                  <a:buNone/>
                  <a:tabLst/>
                  <a:defRPr>
                    <a:latin typeface="+mj-lt"/>
                    <a:ea typeface="+mj-ea"/>
                    <a:cs typeface="+mj-cs"/>
                    <a:sym typeface="Calibri"/>
                  </a:defRPr>
                </a:pPr>
                <a:endParaRPr kumimoji="0" sz="13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8" name="object 85">
              <a:extLst>
                <a:ext uri="{FF2B5EF4-FFF2-40B4-BE49-F238E27FC236}">
                  <a16:creationId xmlns:a16="http://schemas.microsoft.com/office/drawing/2014/main" id="{31859C00-E136-4D3F-B460-00336C49A230}"/>
                </a:ext>
              </a:extLst>
            </p:cNvPr>
            <p:cNvSpPr/>
            <p:nvPr/>
          </p:nvSpPr>
          <p:spPr>
            <a:xfrm flipV="1">
              <a:off x="1523121" y="1668778"/>
              <a:ext cx="373381" cy="371477"/>
            </a:xfrm>
            <a:prstGeom prst="line">
              <a:avLst/>
            </a:prstGeom>
            <a:ln w="12700">
              <a:solidFill>
                <a:srgbClr val="000000"/>
              </a:solidFill>
            </a:ln>
          </p:spPr>
          <p:txBody>
            <a:bodyPr lIns="34289" tIns="34289" rIns="34289" bIns="34289"/>
            <a:lstStyle/>
            <a:p>
              <a:pPr marL="0" marR="0" lvl="0" indent="0" defTabSz="91440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
                <a:cs typeface="Helvetica"/>
                <a:sym typeface="Helvetica"/>
              </a:endParaRPr>
            </a:p>
          </p:txBody>
        </p:sp>
        <p:sp>
          <p:nvSpPr>
            <p:cNvPr id="19" name="椭圆 232">
              <a:extLst>
                <a:ext uri="{FF2B5EF4-FFF2-40B4-BE49-F238E27FC236}">
                  <a16:creationId xmlns:a16="http://schemas.microsoft.com/office/drawing/2014/main" id="{C42DB369-28B3-4874-8A2E-CBED47D0FE74}"/>
                </a:ext>
              </a:extLst>
            </p:cNvPr>
            <p:cNvSpPr/>
            <p:nvPr/>
          </p:nvSpPr>
          <p:spPr>
            <a:xfrm>
              <a:off x="1528356" y="2828925"/>
              <a:ext cx="347189" cy="350520"/>
            </a:xfrm>
            <a:prstGeom prst="ellipse">
              <a:avLst/>
            </a:prstGeom>
            <a:ln w="15875">
              <a:solidFill>
                <a:srgbClr val="FF0000"/>
              </a:solidFill>
            </a:ln>
          </p:spPr>
          <p:txBody>
            <a:bodyPr lIns="34289" tIns="34289" rIns="34289" bIns="34289" anchor="ctr"/>
            <a:lstStyle/>
            <a:p>
              <a:pPr marL="0" marR="0" lvl="0" indent="0" algn="ctr" defTabSz="342900" eaLnBrk="1" fontAlgn="auto" latinLnBrk="0" hangingPunct="0">
                <a:lnSpc>
                  <a:spcPct val="100000"/>
                </a:lnSpc>
                <a:spcBef>
                  <a:spcPts val="0"/>
                </a:spcBef>
                <a:spcAft>
                  <a:spcPts val="0"/>
                </a:spcAft>
                <a:buClrTx/>
                <a:buSzTx/>
                <a:buFontTx/>
                <a:buNone/>
                <a:tabLst/>
                <a:defRPr>
                  <a:ln w="9525" cap="flat">
                    <a:solidFill>
                      <a:srgbClr val="FF0000"/>
                    </a:solidFill>
                    <a:prstDash val="solid"/>
                    <a:round/>
                  </a:ln>
                  <a:solidFill>
                    <a:srgbClr val="FFFFFF"/>
                  </a:solidFill>
                  <a:latin typeface="+mj-lt"/>
                  <a:ea typeface="+mj-ea"/>
                  <a:cs typeface="+mj-cs"/>
                  <a:sym typeface="Calibri"/>
                </a:defRPr>
              </a:pPr>
              <a:endParaRPr kumimoji="0" sz="1350" b="0" i="0" u="none" strike="noStrike" kern="0" cap="none" spc="0" normalizeH="0" baseline="0" noProof="0" dirty="0">
                <a:ln w="9525" cap="flat">
                  <a:solidFill>
                    <a:srgbClr val="FF0000"/>
                  </a:solidFill>
                  <a:prstDash val="solid"/>
                  <a:round/>
                </a:ln>
                <a:solidFill>
                  <a:srgbClr val="FFFFFF"/>
                </a:solidFill>
                <a:effectLst/>
                <a:uLnTx/>
                <a:uFillTx/>
                <a:latin typeface="Calibri"/>
                <a:ea typeface="Calibri"/>
                <a:cs typeface="Calibri"/>
                <a:sym typeface="Calibri"/>
              </a:endParaRPr>
            </a:p>
          </p:txBody>
        </p:sp>
        <p:sp>
          <p:nvSpPr>
            <p:cNvPr id="20" name="椭圆 233">
              <a:extLst>
                <a:ext uri="{FF2B5EF4-FFF2-40B4-BE49-F238E27FC236}">
                  <a16:creationId xmlns:a16="http://schemas.microsoft.com/office/drawing/2014/main" id="{EEF1DEE2-E796-4566-9E8B-A68C3B58A7D6}"/>
                </a:ext>
              </a:extLst>
            </p:cNvPr>
            <p:cNvSpPr/>
            <p:nvPr/>
          </p:nvSpPr>
          <p:spPr>
            <a:xfrm>
              <a:off x="2262997" y="2083845"/>
              <a:ext cx="347189" cy="350522"/>
            </a:xfrm>
            <a:prstGeom prst="ellipse">
              <a:avLst/>
            </a:prstGeom>
            <a:ln w="15875">
              <a:solidFill>
                <a:srgbClr val="FF0000"/>
              </a:solidFill>
            </a:ln>
          </p:spPr>
          <p:txBody>
            <a:bodyPr lIns="34289" tIns="34289" rIns="34289" bIns="34289" anchor="ctr"/>
            <a:lstStyle/>
            <a:p>
              <a:pPr marL="0" marR="0" lvl="0" indent="0" algn="ctr" defTabSz="342900" eaLnBrk="1" fontAlgn="auto" latinLnBrk="0" hangingPunct="0">
                <a:lnSpc>
                  <a:spcPct val="100000"/>
                </a:lnSpc>
                <a:spcBef>
                  <a:spcPts val="0"/>
                </a:spcBef>
                <a:spcAft>
                  <a:spcPts val="0"/>
                </a:spcAft>
                <a:buClrTx/>
                <a:buSzTx/>
                <a:buFontTx/>
                <a:buNone/>
                <a:tabLst/>
                <a:defRPr>
                  <a:ln w="9525" cap="flat">
                    <a:solidFill>
                      <a:srgbClr val="FF0000"/>
                    </a:solidFill>
                    <a:prstDash val="solid"/>
                    <a:round/>
                  </a:ln>
                  <a:solidFill>
                    <a:srgbClr val="FFFFFF"/>
                  </a:solidFill>
                  <a:latin typeface="+mj-lt"/>
                  <a:ea typeface="+mj-ea"/>
                  <a:cs typeface="+mj-cs"/>
                  <a:sym typeface="Calibri"/>
                </a:defRPr>
              </a:pPr>
              <a:endParaRPr kumimoji="0" sz="1350" b="0" i="0" u="none" strike="noStrike" kern="0" cap="none" spc="0" normalizeH="0" baseline="0" noProof="0">
                <a:ln w="9525" cap="flat">
                  <a:solidFill>
                    <a:srgbClr val="FF0000"/>
                  </a:solidFill>
                  <a:prstDash val="solid"/>
                  <a:round/>
                </a:ln>
                <a:solidFill>
                  <a:srgbClr val="FFFFFF"/>
                </a:solidFill>
                <a:effectLst/>
                <a:uLnTx/>
                <a:uFillTx/>
                <a:latin typeface="Calibri"/>
                <a:ea typeface="Calibri"/>
                <a:cs typeface="Calibri"/>
                <a:sym typeface="Calibri"/>
              </a:endParaRPr>
            </a:p>
          </p:txBody>
        </p:sp>
        <p:sp>
          <p:nvSpPr>
            <p:cNvPr id="21" name="椭圆 234">
              <a:extLst>
                <a:ext uri="{FF2B5EF4-FFF2-40B4-BE49-F238E27FC236}">
                  <a16:creationId xmlns:a16="http://schemas.microsoft.com/office/drawing/2014/main" id="{C28B3EDF-D9C1-4F27-ACDD-D15FFEFD00BF}"/>
                </a:ext>
              </a:extLst>
            </p:cNvPr>
            <p:cNvSpPr/>
            <p:nvPr/>
          </p:nvSpPr>
          <p:spPr>
            <a:xfrm>
              <a:off x="2675170" y="2833688"/>
              <a:ext cx="347189" cy="350520"/>
            </a:xfrm>
            <a:prstGeom prst="ellipse">
              <a:avLst/>
            </a:prstGeom>
            <a:ln w="15875">
              <a:solidFill>
                <a:srgbClr val="FF0000"/>
              </a:solidFill>
            </a:ln>
          </p:spPr>
          <p:txBody>
            <a:bodyPr lIns="34289" tIns="34289" rIns="34289" bIns="34289" anchor="ctr"/>
            <a:lstStyle/>
            <a:p>
              <a:pPr marL="0" marR="0" lvl="0" indent="0" algn="ctr" defTabSz="342900" eaLnBrk="1" fontAlgn="auto" latinLnBrk="0" hangingPunct="0">
                <a:lnSpc>
                  <a:spcPct val="100000"/>
                </a:lnSpc>
                <a:spcBef>
                  <a:spcPts val="0"/>
                </a:spcBef>
                <a:spcAft>
                  <a:spcPts val="0"/>
                </a:spcAft>
                <a:buClrTx/>
                <a:buSzTx/>
                <a:buFontTx/>
                <a:buNone/>
                <a:tabLst/>
                <a:defRPr>
                  <a:ln w="9525" cap="flat">
                    <a:solidFill>
                      <a:srgbClr val="FF0000"/>
                    </a:solidFill>
                    <a:prstDash val="solid"/>
                    <a:round/>
                  </a:ln>
                  <a:solidFill>
                    <a:srgbClr val="FFFFFF"/>
                  </a:solidFill>
                  <a:latin typeface="+mj-lt"/>
                  <a:ea typeface="+mj-ea"/>
                  <a:cs typeface="+mj-cs"/>
                  <a:sym typeface="Calibri"/>
                </a:defRPr>
              </a:pPr>
              <a:endParaRPr kumimoji="0" sz="1350" b="0" i="0" u="none" strike="noStrike" kern="0" cap="none" spc="0" normalizeH="0" baseline="0" noProof="0">
                <a:ln w="9525" cap="flat">
                  <a:solidFill>
                    <a:srgbClr val="FF0000"/>
                  </a:solidFill>
                  <a:prstDash val="solid"/>
                  <a:round/>
                </a:ln>
                <a:solidFill>
                  <a:srgbClr val="FFFFFF"/>
                </a:solidFill>
                <a:effectLst/>
                <a:uLnTx/>
                <a:uFillTx/>
                <a:latin typeface="Calibri"/>
                <a:ea typeface="Calibri"/>
                <a:cs typeface="Calibri"/>
                <a:sym typeface="Calibri"/>
              </a:endParaRPr>
            </a:p>
          </p:txBody>
        </p:sp>
        <p:sp>
          <p:nvSpPr>
            <p:cNvPr id="22" name="object 58">
              <a:extLst>
                <a:ext uri="{FF2B5EF4-FFF2-40B4-BE49-F238E27FC236}">
                  <a16:creationId xmlns:a16="http://schemas.microsoft.com/office/drawing/2014/main" id="{56DAF45E-8D08-4793-9137-032C6162D5F5}"/>
                </a:ext>
              </a:extLst>
            </p:cNvPr>
            <p:cNvSpPr txBox="1"/>
            <p:nvPr/>
          </p:nvSpPr>
          <p:spPr>
            <a:xfrm>
              <a:off x="1266669" y="3580587"/>
              <a:ext cx="1636873"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indent="12700" defTabSz="457200">
                <a:spcBef>
                  <a:spcPts val="100"/>
                </a:spcBef>
                <a:tabLst>
                  <a:tab pos="520700" algn="l"/>
                  <a:tab pos="1016000" algn="l"/>
                  <a:tab pos="1511300" algn="l"/>
                  <a:tab pos="2006600" algn="l"/>
                </a:tabLst>
                <a:defRPr sz="2200">
                  <a:latin typeface="Liberation Sans"/>
                  <a:ea typeface="Liberation Sans"/>
                  <a:cs typeface="Liberation Sans"/>
                  <a:sym typeface="Liberation Sans"/>
                </a:defRPr>
              </a:lvl1pPr>
            </a:lstStyle>
            <a:p>
              <a:pPr marL="0" marR="0" lvl="0" indent="12700" defTabSz="457200" eaLnBrk="1" fontAlgn="auto" latinLnBrk="0" hangingPunct="0">
                <a:lnSpc>
                  <a:spcPct val="100000"/>
                </a:lnSpc>
                <a:spcBef>
                  <a:spcPts val="100"/>
                </a:spcBef>
                <a:spcAft>
                  <a:spcPts val="0"/>
                </a:spcAft>
                <a:buClrTx/>
                <a:buSzTx/>
                <a:buFontTx/>
                <a:buNone/>
                <a:tabLst>
                  <a:tab pos="520700" algn="l"/>
                  <a:tab pos="1016000" algn="l"/>
                  <a:tab pos="1511300" algn="l"/>
                  <a:tab pos="2006600" algn="l"/>
                </a:tabLst>
                <a:defRPr/>
              </a:pP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0</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1	</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2	</a:t>
              </a:r>
              <a:r>
                <a:rPr kumimoji="0" lang="zh-CN" altLang="en-US" sz="1650" b="0" i="0" u="none" strike="noStrike" kern="0" cap="none" spc="0" normalizeH="0" baseline="0" noProof="0" dirty="0">
                  <a:ln>
                    <a:noFill/>
                  </a:ln>
                  <a:solidFill>
                    <a:srgbClr val="000000"/>
                  </a:solidFill>
                  <a:effectLst/>
                  <a:uLnTx/>
                  <a:uFillTx/>
                  <a:latin typeface="Liberation Sans"/>
                  <a:cs typeface="Liberation Sans"/>
                  <a:sym typeface="Liberation Sans"/>
                </a:rPr>
                <a:t>  </a:t>
              </a:r>
              <a:r>
                <a:rPr kumimoji="0" sz="1650" b="0" i="0" u="none" strike="noStrike" kern="0" cap="none" spc="0" normalizeH="0" baseline="0" noProof="0" dirty="0">
                  <a:ln>
                    <a:noFill/>
                  </a:ln>
                  <a:solidFill>
                    <a:srgbClr val="000000"/>
                  </a:solidFill>
                  <a:effectLst/>
                  <a:uLnTx/>
                  <a:uFillTx/>
                  <a:latin typeface="Liberation Sans"/>
                  <a:ea typeface="Liberation Sans"/>
                  <a:cs typeface="Liberation Sans"/>
                  <a:sym typeface="Liberation Sans"/>
                </a:rPr>
                <a:t>3	4</a:t>
              </a:r>
            </a:p>
          </p:txBody>
        </p:sp>
      </p:grpSp>
      <p:grpSp>
        <p:nvGrpSpPr>
          <p:cNvPr id="97" name="组合 96">
            <a:extLst>
              <a:ext uri="{FF2B5EF4-FFF2-40B4-BE49-F238E27FC236}">
                <a16:creationId xmlns:a16="http://schemas.microsoft.com/office/drawing/2014/main" id="{EB5C45DA-7F31-4A46-A69D-2CEB19B6E0F4}"/>
              </a:ext>
            </a:extLst>
          </p:cNvPr>
          <p:cNvGrpSpPr/>
          <p:nvPr/>
        </p:nvGrpSpPr>
        <p:grpSpPr>
          <a:xfrm>
            <a:off x="4891293" y="904475"/>
            <a:ext cx="1228727" cy="633507"/>
            <a:chOff x="3303862" y="1676401"/>
            <a:chExt cx="1228727" cy="633507"/>
          </a:xfrm>
        </p:grpSpPr>
        <p:grpSp>
          <p:nvGrpSpPr>
            <p:cNvPr id="98" name="object 84">
              <a:extLst>
                <a:ext uri="{FF2B5EF4-FFF2-40B4-BE49-F238E27FC236}">
                  <a16:creationId xmlns:a16="http://schemas.microsoft.com/office/drawing/2014/main" id="{9E10FFD2-E71D-4D51-9A29-9AAD0CB3A559}"/>
                </a:ext>
              </a:extLst>
            </p:cNvPr>
            <p:cNvGrpSpPr/>
            <p:nvPr/>
          </p:nvGrpSpPr>
          <p:grpSpPr>
            <a:xfrm>
              <a:off x="3339104" y="1716403"/>
              <a:ext cx="175263" cy="116207"/>
              <a:chOff x="0" y="-1"/>
              <a:chExt cx="233682" cy="154941"/>
            </a:xfrm>
          </p:grpSpPr>
          <p:sp>
            <p:nvSpPr>
              <p:cNvPr id="104" name="object 85">
                <a:extLst>
                  <a:ext uri="{FF2B5EF4-FFF2-40B4-BE49-F238E27FC236}">
                    <a16:creationId xmlns:a16="http://schemas.microsoft.com/office/drawing/2014/main" id="{0AD96B85-4F8E-4408-A869-02B31C20E679}"/>
                  </a:ext>
                </a:extLst>
              </p:cNvPr>
              <p:cNvSpPr/>
              <p:nvPr/>
            </p:nvSpPr>
            <p:spPr>
              <a:xfrm>
                <a:off x="25400" y="25400"/>
                <a:ext cx="208282" cy="104139"/>
              </a:xfrm>
              <a:prstGeom prst="rect">
                <a:avLst/>
              </a:prstGeom>
              <a:solidFill>
                <a:srgbClr val="7F7F7F"/>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05" name="object 86">
                <a:extLst>
                  <a:ext uri="{FF2B5EF4-FFF2-40B4-BE49-F238E27FC236}">
                    <a16:creationId xmlns:a16="http://schemas.microsoft.com/office/drawing/2014/main" id="{37B38546-BE0F-48FA-932C-BA8237A882F5}"/>
                  </a:ext>
                </a:extLst>
              </p:cNvPr>
              <p:cNvSpPr/>
              <p:nvPr/>
            </p:nvSpPr>
            <p:spPr>
              <a:xfrm>
                <a:off x="-1" y="-2"/>
                <a:ext cx="233684" cy="154942"/>
              </a:xfrm>
              <a:prstGeom prst="rect">
                <a:avLst/>
              </a:prstGeom>
              <a:blipFill rotWithShape="1">
                <a:blip r:embed="rId3"/>
                <a:srcRect/>
                <a:stretch>
                  <a:fillRect/>
                </a:stretch>
              </a:blip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grpSp>
        <p:sp>
          <p:nvSpPr>
            <p:cNvPr id="99" name="object 87">
              <a:extLst>
                <a:ext uri="{FF2B5EF4-FFF2-40B4-BE49-F238E27FC236}">
                  <a16:creationId xmlns:a16="http://schemas.microsoft.com/office/drawing/2014/main" id="{E45D4CC3-EDAE-480D-BDEE-FA815C64CC70}"/>
                </a:ext>
              </a:extLst>
            </p:cNvPr>
            <p:cNvSpPr/>
            <p:nvPr/>
          </p:nvSpPr>
          <p:spPr>
            <a:xfrm>
              <a:off x="3352440" y="2137408"/>
              <a:ext cx="176214" cy="137162"/>
            </a:xfrm>
            <a:custGeom>
              <a:avLst/>
              <a:gdLst/>
              <a:ahLst/>
              <a:cxnLst>
                <a:cxn ang="0">
                  <a:pos x="wd2" y="hd2"/>
                </a:cxn>
                <a:cxn ang="5400000">
                  <a:pos x="wd2" y="hd2"/>
                </a:cxn>
                <a:cxn ang="10800000">
                  <a:pos x="wd2" y="hd2"/>
                </a:cxn>
                <a:cxn ang="16200000">
                  <a:pos x="wd2" y="hd2"/>
                </a:cxn>
              </a:cxnLst>
              <a:rect l="0" t="0" r="r" b="b"/>
              <a:pathLst>
                <a:path w="21600" h="21600" extrusionOk="0">
                  <a:moveTo>
                    <a:pt x="10858" y="0"/>
                  </a:moveTo>
                  <a:lnTo>
                    <a:pt x="21600" y="21600"/>
                  </a:lnTo>
                  <a:lnTo>
                    <a:pt x="0" y="21600"/>
                  </a:lnTo>
                  <a:lnTo>
                    <a:pt x="10858" y="0"/>
                  </a:lnTo>
                  <a:close/>
                </a:path>
              </a:pathLst>
            </a:custGeom>
            <a:ln w="19048">
              <a:solidFill>
                <a:srgbClr val="000000"/>
              </a:solidFill>
            </a:ln>
          </p:spPr>
          <p:txBody>
            <a:bodyPr lIns="34289" tIns="34289" rIns="34289" bIns="34289"/>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00" name="object 88">
              <a:extLst>
                <a:ext uri="{FF2B5EF4-FFF2-40B4-BE49-F238E27FC236}">
                  <a16:creationId xmlns:a16="http://schemas.microsoft.com/office/drawing/2014/main" id="{DE453B46-B40E-4626-99FB-DA412CA21CB2}"/>
                </a:ext>
              </a:extLst>
            </p:cNvPr>
            <p:cNvSpPr txBox="1"/>
            <p:nvPr/>
          </p:nvSpPr>
          <p:spPr>
            <a:xfrm>
              <a:off x="3303862" y="1676401"/>
              <a:ext cx="1228727" cy="633507"/>
            </a:xfrm>
            <a:prstGeom prst="rect">
              <a:avLst/>
            </a:prstGeom>
            <a:ln w="31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20039" defTabSz="342900" fontAlgn="auto" hangingPunct="0">
                <a:lnSpc>
                  <a:spcPts val="1500"/>
                </a:lnSpc>
                <a:spcBef>
                  <a:spcPts val="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to</a:t>
              </a:r>
              <a:r>
                <a:rPr sz="1125" kern="0" spc="-8"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do</a:t>
              </a:r>
            </a:p>
            <a:p>
              <a:pPr indent="320039" defTabSz="342900" fontAlgn="auto" hangingPunct="0">
                <a:spcBef>
                  <a:spcPts val="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busy</a:t>
              </a:r>
              <a:r>
                <a:rPr sz="1125" kern="0" spc="-30" dirty="0">
                  <a:solidFill>
                    <a:srgbClr val="000000"/>
                  </a:solidFill>
                  <a:latin typeface="Liberation Sans"/>
                  <a:ea typeface="Liberation Sans"/>
                  <a:cs typeface="Liberation Sans"/>
                  <a:sym typeface="Liberation Sans"/>
                </a:rPr>
                <a:t> </a:t>
              </a:r>
              <a:r>
                <a:rPr sz="1125" kern="0" spc="-4" dirty="0">
                  <a:solidFill>
                    <a:srgbClr val="000000"/>
                  </a:solidFill>
                  <a:latin typeface="Liberation Sans"/>
                  <a:ea typeface="Liberation Sans"/>
                  <a:cs typeface="Liberation Sans"/>
                  <a:sym typeface="Liberation Sans"/>
                </a:rPr>
                <a:t>waiting</a:t>
              </a:r>
              <a:endParaRPr sz="1125" kern="0" dirty="0">
                <a:solidFill>
                  <a:srgbClr val="000000"/>
                </a:solidFill>
                <a:latin typeface="Liberation Sans"/>
                <a:ea typeface="Liberation Sans"/>
                <a:cs typeface="Liberation Sans"/>
                <a:sym typeface="Liberation Sans"/>
              </a:endParaRPr>
            </a:p>
            <a:p>
              <a:pPr indent="320039" defTabSz="342900" fontAlgn="auto" hangingPunct="0">
                <a:spcBef>
                  <a:spcPts val="150"/>
                </a:spcBef>
                <a:spcAft>
                  <a:spcPts val="0"/>
                </a:spcAft>
                <a:defRPr>
                  <a:latin typeface="Liberation Sans"/>
                  <a:ea typeface="Liberation Sans"/>
                  <a:cs typeface="Liberation Sans"/>
                  <a:sym typeface="Liberation Sans"/>
                </a:defRPr>
              </a:pPr>
              <a:r>
                <a:rPr sz="1350" kern="0"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new</a:t>
              </a:r>
              <a:r>
                <a:rPr sz="1125" kern="0" spc="-23" dirty="0">
                  <a:solidFill>
                    <a:srgbClr val="000000"/>
                  </a:solidFill>
                  <a:latin typeface="Liberation Sans"/>
                  <a:ea typeface="Liberation Sans"/>
                  <a:cs typeface="Liberation Sans"/>
                  <a:sym typeface="Liberation Sans"/>
                </a:rPr>
                <a:t> </a:t>
              </a:r>
              <a:r>
                <a:rPr sz="1125" kern="0" dirty="0">
                  <a:solidFill>
                    <a:srgbClr val="000000"/>
                  </a:solidFill>
                  <a:latin typeface="Liberation Sans"/>
                  <a:ea typeface="Liberation Sans"/>
                  <a:cs typeface="Liberation Sans"/>
                  <a:sym typeface="Liberation Sans"/>
                </a:rPr>
                <a:t>fill-in</a:t>
              </a:r>
            </a:p>
          </p:txBody>
        </p:sp>
        <p:grpSp>
          <p:nvGrpSpPr>
            <p:cNvPr id="101" name="object 89">
              <a:extLst>
                <a:ext uri="{FF2B5EF4-FFF2-40B4-BE49-F238E27FC236}">
                  <a16:creationId xmlns:a16="http://schemas.microsoft.com/office/drawing/2014/main" id="{BE81478B-92C4-47B4-8D6F-46E1FC313292}"/>
                </a:ext>
              </a:extLst>
            </p:cNvPr>
            <p:cNvGrpSpPr/>
            <p:nvPr/>
          </p:nvGrpSpPr>
          <p:grpSpPr>
            <a:xfrm>
              <a:off x="3348629" y="1942148"/>
              <a:ext cx="175263" cy="116207"/>
              <a:chOff x="0" y="0"/>
              <a:chExt cx="233682" cy="154941"/>
            </a:xfrm>
          </p:grpSpPr>
          <p:sp>
            <p:nvSpPr>
              <p:cNvPr id="102" name="object 90">
                <a:extLst>
                  <a:ext uri="{FF2B5EF4-FFF2-40B4-BE49-F238E27FC236}">
                    <a16:creationId xmlns:a16="http://schemas.microsoft.com/office/drawing/2014/main" id="{12459FCA-A43E-4C8E-BCA6-7B9B1A662C1D}"/>
                  </a:ext>
                </a:extLst>
              </p:cNvPr>
              <p:cNvSpPr/>
              <p:nvPr/>
            </p:nvSpPr>
            <p:spPr>
              <a:xfrm>
                <a:off x="25400" y="25399"/>
                <a:ext cx="208282" cy="104143"/>
              </a:xfrm>
              <a:prstGeom prst="rect">
                <a:avLst/>
              </a:prstGeom>
              <a:solidFill>
                <a:srgbClr val="7F7F7F"/>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03" name="object 91">
                <a:extLst>
                  <a:ext uri="{FF2B5EF4-FFF2-40B4-BE49-F238E27FC236}">
                    <a16:creationId xmlns:a16="http://schemas.microsoft.com/office/drawing/2014/main" id="{910D2835-58FA-49DF-8DC6-717F446B671F}"/>
                  </a:ext>
                </a:extLst>
              </p:cNvPr>
              <p:cNvSpPr/>
              <p:nvPr/>
            </p:nvSpPr>
            <p:spPr>
              <a:xfrm>
                <a:off x="-1" y="0"/>
                <a:ext cx="233684" cy="154942"/>
              </a:xfrm>
              <a:prstGeom prst="rect">
                <a:avLst/>
              </a:prstGeom>
              <a:blipFill rotWithShape="1">
                <a:blip r:embed="rId4"/>
                <a:srcRect/>
                <a:stretch>
                  <a:fillRect/>
                </a:stretch>
              </a:blip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grpSp>
      </p:grpSp>
      <p:pic>
        <p:nvPicPr>
          <p:cNvPr id="106" name="截屏2021-05-15 下午11.42.13.png" descr="截屏2021-05-15 下午11.42.13.png">
            <a:extLst>
              <a:ext uri="{FF2B5EF4-FFF2-40B4-BE49-F238E27FC236}">
                <a16:creationId xmlns:a16="http://schemas.microsoft.com/office/drawing/2014/main" id="{B11197B4-5594-45D7-A4B7-408459CB6196}"/>
              </a:ext>
            </a:extLst>
          </p:cNvPr>
          <p:cNvPicPr>
            <a:picLocks noChangeAspect="1"/>
          </p:cNvPicPr>
          <p:nvPr/>
        </p:nvPicPr>
        <p:blipFill rotWithShape="1">
          <a:blip r:embed="rId5"/>
          <a:srcRect r="9910"/>
          <a:stretch/>
        </p:blipFill>
        <p:spPr>
          <a:xfrm>
            <a:off x="608812" y="1761639"/>
            <a:ext cx="4185017" cy="2549287"/>
          </a:xfrm>
          <a:prstGeom prst="rect">
            <a:avLst/>
          </a:prstGeom>
          <a:ln w="12700">
            <a:miter lim="400000"/>
          </a:ln>
        </p:spPr>
      </p:pic>
      <p:sp>
        <p:nvSpPr>
          <p:cNvPr id="107" name="矩形 106">
            <a:extLst>
              <a:ext uri="{FF2B5EF4-FFF2-40B4-BE49-F238E27FC236}">
                <a16:creationId xmlns:a16="http://schemas.microsoft.com/office/drawing/2014/main" id="{1B584AEF-8745-4A0A-B3F6-B2276D05E725}"/>
              </a:ext>
            </a:extLst>
          </p:cNvPr>
          <p:cNvSpPr/>
          <p:nvPr/>
        </p:nvSpPr>
        <p:spPr>
          <a:xfrm>
            <a:off x="921064" y="3415130"/>
            <a:ext cx="3872765" cy="180000"/>
          </a:xfrm>
          <a:prstGeom prst="rect">
            <a:avLst/>
          </a:prstGeom>
          <a:noFill/>
          <a:ln w="25400" cap="flat">
            <a:solidFill>
              <a:srgbClr val="FF000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cxnSp>
        <p:nvCxnSpPr>
          <p:cNvPr id="108" name="直接箭头连接符 107">
            <a:extLst>
              <a:ext uri="{FF2B5EF4-FFF2-40B4-BE49-F238E27FC236}">
                <a16:creationId xmlns:a16="http://schemas.microsoft.com/office/drawing/2014/main" id="{1F8F7104-C820-4A40-8402-87F75F0DC28E}"/>
              </a:ext>
            </a:extLst>
          </p:cNvPr>
          <p:cNvCxnSpPr>
            <a:cxnSpLocks/>
            <a:stCxn id="107" idx="3"/>
            <a:endCxn id="30" idx="0"/>
          </p:cNvCxnSpPr>
          <p:nvPr/>
        </p:nvCxnSpPr>
        <p:spPr>
          <a:xfrm flipV="1">
            <a:off x="4793829" y="2552896"/>
            <a:ext cx="2261029" cy="952234"/>
          </a:xfrm>
          <a:prstGeom prst="straightConnector1">
            <a:avLst/>
          </a:prstGeom>
          <a:noFill/>
          <a:ln w="25400" cap="flat">
            <a:solidFill>
              <a:srgbClr val="FF0000"/>
            </a:solidFill>
            <a:prstDash val="solid"/>
            <a:round/>
            <a:tailEnd type="triangle"/>
          </a:ln>
          <a:effectLst/>
          <a:sp3d/>
        </p:spPr>
      </p:cxnSp>
      <p:sp>
        <p:nvSpPr>
          <p:cNvPr id="109" name="object 73">
            <a:extLst>
              <a:ext uri="{FF2B5EF4-FFF2-40B4-BE49-F238E27FC236}">
                <a16:creationId xmlns:a16="http://schemas.microsoft.com/office/drawing/2014/main" id="{3A0A35B3-C21F-40C3-A5F5-55DF6C73C4E9}"/>
              </a:ext>
            </a:extLst>
          </p:cNvPr>
          <p:cNvSpPr/>
          <p:nvPr/>
        </p:nvSpPr>
        <p:spPr>
          <a:xfrm>
            <a:off x="7683430" y="1672291"/>
            <a:ext cx="250511" cy="246701"/>
          </a:xfrm>
          <a:custGeom>
            <a:avLst/>
            <a:gdLst/>
            <a:ahLst/>
            <a:cxnLst>
              <a:cxn ang="0">
                <a:pos x="wd2" y="hd2"/>
              </a:cxn>
              <a:cxn ang="5400000">
                <a:pos x="wd2" y="hd2"/>
              </a:cxn>
              <a:cxn ang="10800000">
                <a:pos x="wd2" y="hd2"/>
              </a:cxn>
              <a:cxn ang="16200000">
                <a:pos x="wd2" y="hd2"/>
              </a:cxn>
            </a:cxnLst>
            <a:rect l="0" t="0" r="r" b="b"/>
            <a:pathLst>
              <a:path w="21600" h="21600" extrusionOk="0">
                <a:moveTo>
                  <a:pt x="10759" y="0"/>
                </a:moveTo>
                <a:lnTo>
                  <a:pt x="0" y="21600"/>
                </a:lnTo>
                <a:lnTo>
                  <a:pt x="21600" y="21600"/>
                </a:lnTo>
                <a:lnTo>
                  <a:pt x="10759" y="0"/>
                </a:lnTo>
                <a:close/>
              </a:path>
            </a:pathLst>
          </a:custGeom>
          <a:solidFill>
            <a:srgbClr val="3364A3"/>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sp>
        <p:nvSpPr>
          <p:cNvPr id="110" name="矩形 109">
            <a:extLst>
              <a:ext uri="{FF2B5EF4-FFF2-40B4-BE49-F238E27FC236}">
                <a16:creationId xmlns:a16="http://schemas.microsoft.com/office/drawing/2014/main" id="{8CAEA40E-77DA-42C3-B03E-8DEA69460F77}"/>
              </a:ext>
            </a:extLst>
          </p:cNvPr>
          <p:cNvSpPr/>
          <p:nvPr/>
        </p:nvSpPr>
        <p:spPr>
          <a:xfrm>
            <a:off x="921063" y="3617941"/>
            <a:ext cx="3872765" cy="324000"/>
          </a:xfrm>
          <a:prstGeom prst="rect">
            <a:avLst/>
          </a:prstGeom>
          <a:noFill/>
          <a:ln w="25400" cap="flat">
            <a:solidFill>
              <a:srgbClr val="0070C0"/>
            </a:solidFill>
            <a:prstDash val="solid"/>
            <a:round/>
          </a:ln>
          <a:effectLst/>
          <a:sp3d/>
        </p:spPr>
        <p:txBody>
          <a:bodyPr rot="0" spcFirstLastPara="1" vertOverflow="overflow" horzOverflow="overflow" vert="horz" wrap="square" lIns="45718" tIns="45718" rIns="45718" bIns="45718"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12" name="object 55">
            <a:extLst>
              <a:ext uri="{FF2B5EF4-FFF2-40B4-BE49-F238E27FC236}">
                <a16:creationId xmlns:a16="http://schemas.microsoft.com/office/drawing/2014/main" id="{35AF366F-7956-412B-AC07-92B62C009BDD}"/>
              </a:ext>
            </a:extLst>
          </p:cNvPr>
          <p:cNvSpPr/>
          <p:nvPr/>
        </p:nvSpPr>
        <p:spPr>
          <a:xfrm>
            <a:off x="8083340" y="1661370"/>
            <a:ext cx="256225" cy="262893"/>
          </a:xfrm>
          <a:custGeom>
            <a:avLst/>
            <a:gdLst/>
            <a:ahLst/>
            <a:cxnLst>
              <a:cxn ang="0">
                <a:pos x="wd2" y="hd2"/>
              </a:cxn>
              <a:cxn ang="5400000">
                <a:pos x="wd2" y="hd2"/>
              </a:cxn>
              <a:cxn ang="10800000">
                <a:pos x="wd2" y="hd2"/>
              </a:cxn>
              <a:cxn ang="16200000">
                <a:pos x="wd2" y="hd2"/>
              </a:cxn>
            </a:cxnLst>
            <a:rect l="0" t="0" r="r" b="b"/>
            <a:pathLst>
              <a:path w="21600" h="21600" extrusionOk="0">
                <a:moveTo>
                  <a:pt x="10840" y="0"/>
                </a:moveTo>
                <a:lnTo>
                  <a:pt x="7890" y="376"/>
                </a:lnTo>
                <a:lnTo>
                  <a:pt x="5282" y="1443"/>
                </a:lnTo>
                <a:lnTo>
                  <a:pt x="3101" y="3111"/>
                </a:lnTo>
                <a:lnTo>
                  <a:pt x="1436" y="5287"/>
                </a:lnTo>
                <a:lnTo>
                  <a:pt x="374" y="7880"/>
                </a:lnTo>
                <a:lnTo>
                  <a:pt x="0" y="10800"/>
                </a:lnTo>
                <a:lnTo>
                  <a:pt x="374" y="13720"/>
                </a:lnTo>
                <a:lnTo>
                  <a:pt x="1436" y="16313"/>
                </a:lnTo>
                <a:lnTo>
                  <a:pt x="3101" y="18489"/>
                </a:lnTo>
                <a:lnTo>
                  <a:pt x="5282" y="20157"/>
                </a:lnTo>
                <a:lnTo>
                  <a:pt x="7890" y="21224"/>
                </a:lnTo>
                <a:lnTo>
                  <a:pt x="10840" y="21600"/>
                </a:lnTo>
                <a:lnTo>
                  <a:pt x="13756" y="21224"/>
                </a:lnTo>
                <a:lnTo>
                  <a:pt x="16342" y="20157"/>
                </a:lnTo>
                <a:lnTo>
                  <a:pt x="18509" y="18489"/>
                </a:lnTo>
                <a:lnTo>
                  <a:pt x="20167" y="16313"/>
                </a:lnTo>
                <a:lnTo>
                  <a:pt x="21227" y="13720"/>
                </a:lnTo>
                <a:lnTo>
                  <a:pt x="21600" y="10800"/>
                </a:lnTo>
                <a:lnTo>
                  <a:pt x="21227" y="7880"/>
                </a:lnTo>
                <a:lnTo>
                  <a:pt x="20167" y="5287"/>
                </a:lnTo>
                <a:lnTo>
                  <a:pt x="18509" y="3111"/>
                </a:lnTo>
                <a:lnTo>
                  <a:pt x="16342" y="1443"/>
                </a:lnTo>
                <a:lnTo>
                  <a:pt x="13756" y="376"/>
                </a:lnTo>
                <a:lnTo>
                  <a:pt x="10840" y="0"/>
                </a:lnTo>
                <a:close/>
              </a:path>
            </a:pathLst>
          </a:custGeom>
          <a:solidFill>
            <a:srgbClr val="3364A3"/>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cxnSp>
        <p:nvCxnSpPr>
          <p:cNvPr id="113" name="直接箭头连接符 112">
            <a:extLst>
              <a:ext uri="{FF2B5EF4-FFF2-40B4-BE49-F238E27FC236}">
                <a16:creationId xmlns:a16="http://schemas.microsoft.com/office/drawing/2014/main" id="{71E4132D-4CFB-4805-861D-55994159FA4D}"/>
              </a:ext>
            </a:extLst>
          </p:cNvPr>
          <p:cNvCxnSpPr>
            <a:cxnSpLocks/>
            <a:stCxn id="107" idx="3"/>
          </p:cNvCxnSpPr>
          <p:nvPr/>
        </p:nvCxnSpPr>
        <p:spPr>
          <a:xfrm flipV="1">
            <a:off x="4793829" y="1785653"/>
            <a:ext cx="3009218" cy="1719477"/>
          </a:xfrm>
          <a:prstGeom prst="straightConnector1">
            <a:avLst/>
          </a:prstGeom>
          <a:noFill/>
          <a:ln w="25400" cap="flat">
            <a:solidFill>
              <a:srgbClr val="FF0000"/>
            </a:solidFill>
            <a:prstDash val="solid"/>
            <a:round/>
            <a:tailEnd type="triangle"/>
          </a:ln>
          <a:effectLst/>
          <a:sp3d/>
        </p:spPr>
      </p:cxnSp>
      <p:sp>
        <p:nvSpPr>
          <p:cNvPr id="114" name="object 14">
            <a:extLst>
              <a:ext uri="{FF2B5EF4-FFF2-40B4-BE49-F238E27FC236}">
                <a16:creationId xmlns:a16="http://schemas.microsoft.com/office/drawing/2014/main" id="{182948B5-4726-49E2-A7A2-9EF1EDE99BBA}"/>
              </a:ext>
            </a:extLst>
          </p:cNvPr>
          <p:cNvSpPr/>
          <p:nvPr/>
        </p:nvSpPr>
        <p:spPr>
          <a:xfrm>
            <a:off x="7678430" y="2056876"/>
            <a:ext cx="256225" cy="263845"/>
          </a:xfrm>
          <a:custGeom>
            <a:avLst/>
            <a:gdLst/>
            <a:ahLst/>
            <a:cxnLst>
              <a:cxn ang="0">
                <a:pos x="wd2" y="hd2"/>
              </a:cxn>
              <a:cxn ang="5400000">
                <a:pos x="wd2" y="hd2"/>
              </a:cxn>
              <a:cxn ang="10800000">
                <a:pos x="wd2" y="hd2"/>
              </a:cxn>
              <a:cxn ang="16200000">
                <a:pos x="wd2" y="hd2"/>
              </a:cxn>
            </a:cxnLst>
            <a:rect l="0" t="0" r="r" b="b"/>
            <a:pathLst>
              <a:path w="21600" h="21600" extrusionOk="0">
                <a:moveTo>
                  <a:pt x="10760" y="0"/>
                </a:moveTo>
                <a:lnTo>
                  <a:pt x="7844" y="375"/>
                </a:lnTo>
                <a:lnTo>
                  <a:pt x="5258" y="1438"/>
                </a:lnTo>
                <a:lnTo>
                  <a:pt x="3091" y="3100"/>
                </a:lnTo>
                <a:lnTo>
                  <a:pt x="1433" y="5268"/>
                </a:lnTo>
                <a:lnTo>
                  <a:pt x="373" y="7852"/>
                </a:lnTo>
                <a:lnTo>
                  <a:pt x="0" y="10761"/>
                </a:lnTo>
                <a:lnTo>
                  <a:pt x="373" y="13703"/>
                </a:lnTo>
                <a:lnTo>
                  <a:pt x="1433" y="16309"/>
                </a:lnTo>
                <a:lnTo>
                  <a:pt x="3091" y="18491"/>
                </a:lnTo>
                <a:lnTo>
                  <a:pt x="5258" y="20159"/>
                </a:lnTo>
                <a:lnTo>
                  <a:pt x="7844" y="21225"/>
                </a:lnTo>
                <a:lnTo>
                  <a:pt x="10760" y="21600"/>
                </a:lnTo>
                <a:lnTo>
                  <a:pt x="13682" y="21225"/>
                </a:lnTo>
                <a:lnTo>
                  <a:pt x="16282" y="20159"/>
                </a:lnTo>
                <a:lnTo>
                  <a:pt x="18468" y="18491"/>
                </a:lnTo>
                <a:lnTo>
                  <a:pt x="20146" y="16309"/>
                </a:lnTo>
                <a:lnTo>
                  <a:pt x="21221" y="13703"/>
                </a:lnTo>
                <a:lnTo>
                  <a:pt x="21600" y="10761"/>
                </a:lnTo>
                <a:lnTo>
                  <a:pt x="21221" y="7852"/>
                </a:lnTo>
                <a:lnTo>
                  <a:pt x="20146" y="5268"/>
                </a:lnTo>
                <a:lnTo>
                  <a:pt x="18468" y="3100"/>
                </a:lnTo>
                <a:lnTo>
                  <a:pt x="16282" y="1438"/>
                </a:lnTo>
                <a:lnTo>
                  <a:pt x="13682" y="375"/>
                </a:lnTo>
                <a:lnTo>
                  <a:pt x="10760" y="0"/>
                </a:lnTo>
                <a:close/>
              </a:path>
            </a:pathLst>
          </a:custGeom>
          <a:solidFill>
            <a:srgbClr val="3364A3"/>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dirty="0">
              <a:solidFill>
                <a:srgbClr val="000000"/>
              </a:solidFill>
              <a:latin typeface="Calibri"/>
              <a:ea typeface="Calibri"/>
              <a:cs typeface="Calibri"/>
              <a:sym typeface="Calibri"/>
            </a:endParaRPr>
          </a:p>
        </p:txBody>
      </p:sp>
      <p:sp>
        <p:nvSpPr>
          <p:cNvPr id="115" name="object 73">
            <a:extLst>
              <a:ext uri="{FF2B5EF4-FFF2-40B4-BE49-F238E27FC236}">
                <a16:creationId xmlns:a16="http://schemas.microsoft.com/office/drawing/2014/main" id="{86292821-65CB-4B5A-8574-44CB40C618F8}"/>
              </a:ext>
            </a:extLst>
          </p:cNvPr>
          <p:cNvSpPr/>
          <p:nvPr/>
        </p:nvSpPr>
        <p:spPr>
          <a:xfrm>
            <a:off x="8080218" y="2420684"/>
            <a:ext cx="250511" cy="246701"/>
          </a:xfrm>
          <a:custGeom>
            <a:avLst/>
            <a:gdLst/>
            <a:ahLst/>
            <a:cxnLst>
              <a:cxn ang="0">
                <a:pos x="wd2" y="hd2"/>
              </a:cxn>
              <a:cxn ang="5400000">
                <a:pos x="wd2" y="hd2"/>
              </a:cxn>
              <a:cxn ang="10800000">
                <a:pos x="wd2" y="hd2"/>
              </a:cxn>
              <a:cxn ang="16200000">
                <a:pos x="wd2" y="hd2"/>
              </a:cxn>
            </a:cxnLst>
            <a:rect l="0" t="0" r="r" b="b"/>
            <a:pathLst>
              <a:path w="21600" h="21600" extrusionOk="0">
                <a:moveTo>
                  <a:pt x="10759" y="0"/>
                </a:moveTo>
                <a:lnTo>
                  <a:pt x="0" y="21600"/>
                </a:lnTo>
                <a:lnTo>
                  <a:pt x="21600" y="21600"/>
                </a:lnTo>
                <a:lnTo>
                  <a:pt x="10759" y="0"/>
                </a:lnTo>
                <a:close/>
              </a:path>
            </a:pathLst>
          </a:custGeom>
          <a:solidFill>
            <a:srgbClr val="3364A3"/>
          </a:solidFill>
          <a:ln w="12700" cap="flat">
            <a:noFill/>
            <a:miter lim="400000"/>
          </a:ln>
          <a:effectLst/>
        </p:spPr>
        <p:txBody>
          <a:bodyPr wrap="square" lIns="34289" tIns="34289" rIns="34289" bIns="34289" numCol="1" anchor="t">
            <a:noAutofit/>
          </a:bodyPr>
          <a:lstStyle/>
          <a:p>
            <a:pPr defTabSz="342900" fontAlgn="auto" hangingPunct="0">
              <a:spcBef>
                <a:spcPts val="0"/>
              </a:spcBef>
              <a:spcAft>
                <a:spcPts val="0"/>
              </a:spcAft>
              <a:defRPr>
                <a:latin typeface="+mj-lt"/>
                <a:ea typeface="+mj-ea"/>
                <a:cs typeface="+mj-cs"/>
                <a:sym typeface="Calibri"/>
              </a:defRPr>
            </a:pPr>
            <a:endParaRPr sz="1350" kern="0">
              <a:solidFill>
                <a:srgbClr val="000000"/>
              </a:solidFill>
              <a:latin typeface="Calibri"/>
              <a:ea typeface="Calibri"/>
              <a:cs typeface="Calibri"/>
              <a:sym typeface="Calibri"/>
            </a:endParaRPr>
          </a:p>
        </p:txBody>
      </p:sp>
      <p:cxnSp>
        <p:nvCxnSpPr>
          <p:cNvPr id="116" name="直接箭头连接符 115">
            <a:extLst>
              <a:ext uri="{FF2B5EF4-FFF2-40B4-BE49-F238E27FC236}">
                <a16:creationId xmlns:a16="http://schemas.microsoft.com/office/drawing/2014/main" id="{52999F1C-A276-4996-9427-DFE6BC9CE964}"/>
              </a:ext>
            </a:extLst>
          </p:cNvPr>
          <p:cNvCxnSpPr>
            <a:cxnSpLocks/>
            <a:stCxn id="107" idx="3"/>
          </p:cNvCxnSpPr>
          <p:nvPr/>
        </p:nvCxnSpPr>
        <p:spPr>
          <a:xfrm flipV="1">
            <a:off x="4793829" y="2531939"/>
            <a:ext cx="3404505" cy="973191"/>
          </a:xfrm>
          <a:prstGeom prst="straightConnector1">
            <a:avLst/>
          </a:prstGeom>
          <a:noFill/>
          <a:ln w="25400" cap="flat">
            <a:solidFill>
              <a:srgbClr val="FF0000"/>
            </a:solidFill>
            <a:prstDash val="solid"/>
            <a:round/>
            <a:tailEnd type="triangle"/>
          </a:ln>
          <a:effectLst/>
          <a:sp3d/>
        </p:spPr>
      </p:cxnSp>
      <p:cxnSp>
        <p:nvCxnSpPr>
          <p:cNvPr id="117" name="直接箭头连接符 116">
            <a:extLst>
              <a:ext uri="{FF2B5EF4-FFF2-40B4-BE49-F238E27FC236}">
                <a16:creationId xmlns:a16="http://schemas.microsoft.com/office/drawing/2014/main" id="{8FA964BD-5E32-447C-9B75-DCE4F229B5C4}"/>
              </a:ext>
            </a:extLst>
          </p:cNvPr>
          <p:cNvCxnSpPr>
            <a:stCxn id="110" idx="3"/>
          </p:cNvCxnSpPr>
          <p:nvPr/>
        </p:nvCxnSpPr>
        <p:spPr>
          <a:xfrm>
            <a:off x="4793828" y="3779941"/>
            <a:ext cx="2149109" cy="413985"/>
          </a:xfrm>
          <a:prstGeom prst="straightConnector1">
            <a:avLst/>
          </a:prstGeom>
          <a:noFill/>
          <a:ln w="25400" cap="flat">
            <a:solidFill>
              <a:srgbClr val="0070C0"/>
            </a:solidFill>
            <a:prstDash val="solid"/>
            <a:round/>
            <a:tailEnd type="triangle"/>
          </a:ln>
          <a:effectLst/>
          <a:sp3d/>
        </p:spPr>
      </p:cxnSp>
      <p:sp>
        <p:nvSpPr>
          <p:cNvPr id="118" name="文本框 117">
            <a:extLst>
              <a:ext uri="{FF2B5EF4-FFF2-40B4-BE49-F238E27FC236}">
                <a16:creationId xmlns:a16="http://schemas.microsoft.com/office/drawing/2014/main" id="{DD5D4B45-14E0-4A4E-AEB1-18F5A41F624A}"/>
              </a:ext>
            </a:extLst>
          </p:cNvPr>
          <p:cNvSpPr txBox="1"/>
          <p:nvPr/>
        </p:nvSpPr>
        <p:spPr>
          <a:xfrm>
            <a:off x="664622" y="4668933"/>
            <a:ext cx="4129206" cy="369332"/>
          </a:xfrm>
          <a:prstGeom prst="rect">
            <a:avLst/>
          </a:prstGeom>
          <a:noFill/>
          <a:ln w="28575" cap="flat">
            <a:solidFill>
              <a:srgbClr val="FF0000"/>
            </a:solidFill>
            <a:miter lim="400000"/>
          </a:ln>
          <a:effectLst/>
          <a:sp3d/>
        </p:spPr>
        <p:txBody>
          <a:bodyPr wrap="square">
            <a:sp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333333"/>
                </a:solidFill>
                <a:effectLst/>
                <a:uLnTx/>
                <a:uFillTx/>
                <a:latin typeface="Arial" panose="020B0604020202020204" pitchFamily="34" charset="0"/>
                <a:cs typeface="Helvetica"/>
                <a:sym typeface="Helvetica"/>
              </a:rPr>
              <a:t>Three nonzero elements were filled in.</a:t>
            </a:r>
          </a:p>
        </p:txBody>
      </p:sp>
      <p:sp>
        <p:nvSpPr>
          <p:cNvPr id="119" name="文本框 118">
            <a:extLst>
              <a:ext uri="{FF2B5EF4-FFF2-40B4-BE49-F238E27FC236}">
                <a16:creationId xmlns:a16="http://schemas.microsoft.com/office/drawing/2014/main" id="{603A2D4C-24E5-4F7E-AA8E-B4C58C95A474}"/>
              </a:ext>
            </a:extLst>
          </p:cNvPr>
          <p:cNvSpPr txBox="1"/>
          <p:nvPr/>
        </p:nvSpPr>
        <p:spPr>
          <a:xfrm>
            <a:off x="664758" y="5346722"/>
            <a:ext cx="4129069" cy="369332"/>
          </a:xfrm>
          <a:prstGeom prst="rect">
            <a:avLst/>
          </a:prstGeom>
          <a:noFill/>
          <a:ln w="28575" cap="flat">
            <a:solidFill>
              <a:srgbClr val="0070C0"/>
            </a:solidFill>
            <a:miter lim="400000"/>
          </a:ln>
          <a:effectLst/>
          <a:sp3d/>
        </p:spPr>
        <p:txBody>
          <a:bodyPr wrap="square">
            <a:spAutoFit/>
          </a:bodyP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333333"/>
                </a:solidFill>
                <a:effectLst/>
                <a:uLnTx/>
                <a:uFillTx/>
                <a:latin typeface="Arial" panose="020B0604020202020204" pitchFamily="34" charset="0"/>
                <a:cs typeface="Helvetica"/>
                <a:sym typeface="Helvetica"/>
              </a:rPr>
              <a:t>Degree Changed.</a:t>
            </a:r>
          </a:p>
        </p:txBody>
      </p:sp>
      <p:sp>
        <p:nvSpPr>
          <p:cNvPr id="120" name="标题 1">
            <a:extLst>
              <a:ext uri="{FF2B5EF4-FFF2-40B4-BE49-F238E27FC236}">
                <a16:creationId xmlns:a16="http://schemas.microsoft.com/office/drawing/2014/main" id="{36C8913B-1036-314A-87DE-B0D3B3E92DEB}"/>
              </a:ext>
            </a:extLst>
          </p:cNvPr>
          <p:cNvSpPr>
            <a:spLocks noGrp="1"/>
          </p:cNvSpPr>
          <p:nvPr>
            <p:ph type="title"/>
          </p:nvPr>
        </p:nvSpPr>
        <p:spPr>
          <a:xfrm>
            <a:off x="107504" y="44624"/>
            <a:ext cx="8831767" cy="593711"/>
          </a:xfrm>
        </p:spPr>
        <p:txBody>
          <a:bodyPr/>
          <a:lstStyle/>
          <a:p>
            <a:r>
              <a:rPr lang="en" altLang="zh-CN" sz="2000" b="1" dirty="0"/>
              <a:t>SFLU: Synchronization-Free Sparse LU Factorization on GPUs</a:t>
            </a:r>
            <a:r>
              <a:rPr lang="en-US" altLang="zh-CN" sz="2000" b="1" dirty="0"/>
              <a:t> (DAC21)</a:t>
            </a:r>
            <a:endParaRPr lang="zh-CN" altLang="en-US" sz="2000" b="1" dirty="0"/>
          </a:p>
        </p:txBody>
      </p:sp>
    </p:spTree>
    <p:extLst>
      <p:ext uri="{BB962C8B-B14F-4D97-AF65-F5344CB8AC3E}">
        <p14:creationId xmlns:p14="http://schemas.microsoft.com/office/powerpoint/2010/main" val="2032979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F3356E9-44AF-681F-70A7-63A36C55DB94}"/>
              </a:ext>
            </a:extLst>
          </p:cNvPr>
          <p:cNvSpPr>
            <a:spLocks noGrp="1"/>
          </p:cNvSpPr>
          <p:nvPr>
            <p:ph type="ctrTitle"/>
          </p:nvPr>
        </p:nvSpPr>
        <p:spPr>
          <a:xfrm>
            <a:off x="0" y="0"/>
            <a:ext cx="7992268" cy="747192"/>
          </a:xfrm>
        </p:spPr>
        <p:txBody>
          <a:bodyPr/>
          <a:lstStyle/>
          <a:p>
            <a:r>
              <a:rPr lang="en-US" altLang="zh-CN" sz="4000" b="1" dirty="0"/>
              <a:t>Contents</a:t>
            </a:r>
            <a:endParaRPr kumimoji="1" lang="zh-CN" altLang="en-US" sz="4000" b="1" dirty="0"/>
          </a:p>
        </p:txBody>
      </p:sp>
      <p:sp>
        <p:nvSpPr>
          <p:cNvPr id="6" name="Rectangle 8">
            <a:extLst>
              <a:ext uri="{FF2B5EF4-FFF2-40B4-BE49-F238E27FC236}">
                <a16:creationId xmlns:a16="http://schemas.microsoft.com/office/drawing/2014/main" id="{DC86E73E-B4CF-FE99-AE49-4112F442D805}"/>
              </a:ext>
            </a:extLst>
          </p:cNvPr>
          <p:cNvSpPr>
            <a:spLocks noChangeArrowheads="1"/>
          </p:cNvSpPr>
          <p:nvPr/>
        </p:nvSpPr>
        <p:spPr bwMode="auto">
          <a:xfrm>
            <a:off x="219869" y="836712"/>
            <a:ext cx="8600604" cy="36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folHlink"/>
              </a:buClr>
              <a:buSzPct val="60000"/>
              <a:buFont typeface="Wingdings" charset="0"/>
              <a:buChar char="n"/>
            </a:pPr>
            <a:r>
              <a:rPr lang="en-US" altLang="ko-KR" sz="2800" dirty="0"/>
              <a:t>Background</a:t>
            </a:r>
          </a:p>
          <a:p>
            <a:pPr marL="342900" indent="-342900">
              <a:spcBef>
                <a:spcPct val="20000"/>
              </a:spcBef>
              <a:buClr>
                <a:schemeClr val="folHlink"/>
              </a:buClr>
              <a:buSzPct val="60000"/>
              <a:buFont typeface="Wingdings" charset="0"/>
              <a:buChar char="n"/>
            </a:pPr>
            <a:r>
              <a:rPr lang="en-US" altLang="ko-KR" sz="2800" dirty="0"/>
              <a:t>Sparse Linear Solvers for Circuit Simulation</a:t>
            </a:r>
          </a:p>
          <a:p>
            <a:pPr marL="800100" lvl="1" indent="-342900">
              <a:spcBef>
                <a:spcPct val="20000"/>
              </a:spcBef>
              <a:buClr>
                <a:srgbClr val="FF0000"/>
              </a:buClr>
              <a:buSzPct val="50000"/>
              <a:buFont typeface="Wingdings" charset="0"/>
              <a:buChar char="n"/>
            </a:pPr>
            <a:r>
              <a:rPr lang="en-US" altLang="zh-CN" dirty="0"/>
              <a:t>SFLU: Synchronization-Free Sparse LU Factorization for Fast Circuit Simulation on GPUs</a:t>
            </a:r>
          </a:p>
          <a:p>
            <a:pPr marL="800100" lvl="1" indent="-342900">
              <a:spcBef>
                <a:spcPct val="20000"/>
              </a:spcBef>
              <a:buClr>
                <a:srgbClr val="FF0000"/>
              </a:buClr>
              <a:buSzPct val="50000"/>
              <a:buFont typeface="Wingdings" charset="0"/>
              <a:buChar char="n"/>
            </a:pPr>
            <a:r>
              <a:rPr lang="en-US" altLang="ja-JP" dirty="0"/>
              <a:t>Accelerating Sparse LU Factorization with Density-Aware Adaptive Matrix Multiplication for Circuit Simulation</a:t>
            </a:r>
            <a:endParaRPr lang="en-US" altLang="zh-CN" dirty="0"/>
          </a:p>
          <a:p>
            <a:pPr marL="800100" lvl="1" indent="-342900">
              <a:spcBef>
                <a:spcPct val="20000"/>
              </a:spcBef>
              <a:buClr>
                <a:srgbClr val="FF0000"/>
              </a:buClr>
              <a:buSzPct val="50000"/>
              <a:buFont typeface="Wingdings" charset="0"/>
              <a:buChar char="n"/>
            </a:pPr>
            <a:r>
              <a:rPr kumimoji="1" lang="en-US" altLang="zh-CN" dirty="0" err="1"/>
              <a:t>PanguLU</a:t>
            </a:r>
            <a:r>
              <a:rPr kumimoji="1" lang="en-US" altLang="zh-CN" dirty="0"/>
              <a:t>: A Scalable Regular Two-Dimensional Block-Cyclic Sparse Direct Solver on Distributed Heterogeneous Systems</a:t>
            </a:r>
          </a:p>
          <a:p>
            <a:pPr marL="342900" indent="-342900">
              <a:spcBef>
                <a:spcPct val="20000"/>
              </a:spcBef>
              <a:buClr>
                <a:schemeClr val="folHlink"/>
              </a:buClr>
              <a:buSzPct val="60000"/>
              <a:buFont typeface="Wingdings" charset="0"/>
              <a:buChar char="n"/>
            </a:pPr>
            <a:r>
              <a:rPr lang="en-US" altLang="ja-JP" sz="2800" dirty="0"/>
              <a:t>Conclusion</a:t>
            </a:r>
            <a:r>
              <a:rPr lang="en-US" altLang="zh-CN" sz="2800" dirty="0"/>
              <a:t>s</a:t>
            </a:r>
            <a:endParaRPr lang="en-US" altLang="ja-JP" sz="2800" dirty="0"/>
          </a:p>
        </p:txBody>
      </p:sp>
    </p:spTree>
    <p:extLst>
      <p:ext uri="{BB962C8B-B14F-4D97-AF65-F5344CB8AC3E}">
        <p14:creationId xmlns:p14="http://schemas.microsoft.com/office/powerpoint/2010/main" val="3411712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68AB3-CE4B-6FCD-89C9-AB12DE963F16}"/>
              </a:ext>
            </a:extLst>
          </p:cNvPr>
          <p:cNvSpPr>
            <a:spLocks noGrp="1"/>
          </p:cNvSpPr>
          <p:nvPr>
            <p:ph type="title"/>
          </p:nvPr>
        </p:nvSpPr>
        <p:spPr/>
        <p:txBody>
          <a:bodyPr/>
          <a:lstStyle/>
          <a:p>
            <a:r>
              <a:rPr lang="en-US" altLang="zh-CN" b="1" dirty="0"/>
              <a:t>Experimental Result</a:t>
            </a:r>
            <a:endParaRPr lang="zh-CN" altLang="en-US" b="1" dirty="0"/>
          </a:p>
        </p:txBody>
      </p:sp>
      <p:sp>
        <p:nvSpPr>
          <p:cNvPr id="4" name="文本框 3">
            <a:extLst>
              <a:ext uri="{FF2B5EF4-FFF2-40B4-BE49-F238E27FC236}">
                <a16:creationId xmlns:a16="http://schemas.microsoft.com/office/drawing/2014/main" id="{E9A6E964-E6DE-2320-C4EA-A518F03B6CDE}"/>
              </a:ext>
            </a:extLst>
          </p:cNvPr>
          <p:cNvSpPr txBox="1"/>
          <p:nvPr/>
        </p:nvSpPr>
        <p:spPr>
          <a:xfrm>
            <a:off x="116136" y="638335"/>
            <a:ext cx="9027864" cy="1015663"/>
          </a:xfrm>
          <a:prstGeom prst="rect">
            <a:avLst/>
          </a:prstGeom>
          <a:noFill/>
        </p:spPr>
        <p:txBody>
          <a:bodyPr wrap="square">
            <a:spAutoFit/>
          </a:bodyPr>
          <a:lstStyle/>
          <a:p>
            <a:r>
              <a:rPr lang="zh-CN" altLang="en-US" sz="2000" dirty="0"/>
              <a:t>We test 1309 matrices from the SuiteSparse matrix set on </a:t>
            </a:r>
            <a:r>
              <a:rPr lang="zh-CN" altLang="en-US" sz="2000" dirty="0">
                <a:solidFill>
                  <a:srgbClr val="C00000"/>
                </a:solidFill>
              </a:rPr>
              <a:t>Titan RTX (Turing) GPUs, Intel 20-core CPUs</a:t>
            </a:r>
            <a:r>
              <a:rPr lang="zh-CN" altLang="en-US" sz="2000" dirty="0"/>
              <a:t>, comparing the performance of SFLU with SuperLU and GLU.</a:t>
            </a:r>
          </a:p>
        </p:txBody>
      </p:sp>
      <p:sp>
        <p:nvSpPr>
          <p:cNvPr id="7" name="文本框 6">
            <a:extLst>
              <a:ext uri="{FF2B5EF4-FFF2-40B4-BE49-F238E27FC236}">
                <a16:creationId xmlns:a16="http://schemas.microsoft.com/office/drawing/2014/main" id="{B664DB9C-E1F8-310B-A3C0-80AA295D5724}"/>
              </a:ext>
            </a:extLst>
          </p:cNvPr>
          <p:cNvSpPr txBox="1"/>
          <p:nvPr/>
        </p:nvSpPr>
        <p:spPr>
          <a:xfrm>
            <a:off x="593217" y="4158192"/>
            <a:ext cx="3835176" cy="307777"/>
          </a:xfrm>
          <a:prstGeom prst="rect">
            <a:avLst/>
          </a:prstGeom>
          <a:noFill/>
        </p:spPr>
        <p:txBody>
          <a:bodyPr wrap="square">
            <a:spAutoFit/>
          </a:bodyPr>
          <a:lstStyle/>
          <a:p>
            <a:r>
              <a:rPr lang="en-US" altLang="zh-CN" sz="1400"/>
              <a:t>Figure 1. Symbolic factorization comparison.</a:t>
            </a:r>
            <a:endParaRPr lang="zh-CN" altLang="en-US" sz="1400"/>
          </a:p>
        </p:txBody>
      </p:sp>
      <p:sp>
        <p:nvSpPr>
          <p:cNvPr id="8" name="文本框 7">
            <a:extLst>
              <a:ext uri="{FF2B5EF4-FFF2-40B4-BE49-F238E27FC236}">
                <a16:creationId xmlns:a16="http://schemas.microsoft.com/office/drawing/2014/main" id="{81799A97-5D7A-9CAA-4631-7342D831532B}"/>
              </a:ext>
            </a:extLst>
          </p:cNvPr>
          <p:cNvSpPr txBox="1"/>
          <p:nvPr/>
        </p:nvSpPr>
        <p:spPr>
          <a:xfrm>
            <a:off x="5045273" y="4154595"/>
            <a:ext cx="3835176" cy="307777"/>
          </a:xfrm>
          <a:prstGeom prst="rect">
            <a:avLst/>
          </a:prstGeom>
          <a:noFill/>
        </p:spPr>
        <p:txBody>
          <a:bodyPr wrap="square">
            <a:spAutoFit/>
          </a:bodyPr>
          <a:lstStyle/>
          <a:p>
            <a:r>
              <a:rPr lang="en-US" altLang="zh-CN" sz="1400"/>
              <a:t>Figure 2. Numeric factorization comparison.</a:t>
            </a:r>
            <a:endParaRPr lang="zh-CN" altLang="en-US" sz="1400"/>
          </a:p>
        </p:txBody>
      </p:sp>
      <p:sp>
        <p:nvSpPr>
          <p:cNvPr id="10" name="文本框 9">
            <a:extLst>
              <a:ext uri="{FF2B5EF4-FFF2-40B4-BE49-F238E27FC236}">
                <a16:creationId xmlns:a16="http://schemas.microsoft.com/office/drawing/2014/main" id="{0B5FA02C-867E-06B5-9D65-6D60D3A0733B}"/>
              </a:ext>
            </a:extLst>
          </p:cNvPr>
          <p:cNvSpPr txBox="1"/>
          <p:nvPr/>
        </p:nvSpPr>
        <p:spPr>
          <a:xfrm>
            <a:off x="395536" y="4552670"/>
            <a:ext cx="8556921" cy="1477328"/>
          </a:xfrm>
          <a:prstGeom prst="rect">
            <a:avLst/>
          </a:prstGeom>
          <a:noFill/>
        </p:spPr>
        <p:txBody>
          <a:bodyPr wrap="square">
            <a:spAutoFit/>
          </a:bodyPr>
          <a:lstStyle/>
          <a:p>
            <a:pPr algn="just"/>
            <a:r>
              <a:rPr lang="zh-CN" altLang="en-US" sz="2000" dirty="0"/>
              <a:t>In the </a:t>
            </a:r>
            <a:r>
              <a:rPr lang="zh-CN" altLang="en-US" sz="2000" dirty="0">
                <a:solidFill>
                  <a:srgbClr val="C00000"/>
                </a:solidFill>
              </a:rPr>
              <a:t>symbolic</a:t>
            </a:r>
            <a:r>
              <a:rPr lang="en-US" altLang="zh-CN" sz="2000" dirty="0">
                <a:solidFill>
                  <a:srgbClr val="C00000"/>
                </a:solidFill>
              </a:rPr>
              <a:t> factorization</a:t>
            </a:r>
            <a:r>
              <a:rPr lang="zh-CN" altLang="en-US" sz="2000" dirty="0"/>
              <a:t>, the acceleration is </a:t>
            </a:r>
            <a:r>
              <a:rPr lang="en-US" altLang="zh-CN" sz="2000" dirty="0">
                <a:solidFill>
                  <a:srgbClr val="C00000"/>
                </a:solidFill>
              </a:rPr>
              <a:t>up to </a:t>
            </a:r>
            <a:r>
              <a:rPr lang="zh-CN" altLang="en-US" sz="2000" dirty="0">
                <a:solidFill>
                  <a:srgbClr val="C00000"/>
                </a:solidFill>
              </a:rPr>
              <a:t>205.14x and 701x </a:t>
            </a:r>
            <a:r>
              <a:rPr lang="zh-CN" altLang="en-US" sz="2000" dirty="0"/>
              <a:t>compared to SuperLU and GLU, respectively.</a:t>
            </a:r>
          </a:p>
          <a:p>
            <a:pPr algn="just"/>
            <a:r>
              <a:rPr lang="zh-CN" altLang="en-US" sz="2000" dirty="0"/>
              <a:t>In the </a:t>
            </a:r>
            <a:r>
              <a:rPr lang="zh-CN" altLang="en-US" sz="2000" dirty="0">
                <a:solidFill>
                  <a:srgbClr val="C00000"/>
                </a:solidFill>
              </a:rPr>
              <a:t>numeric </a:t>
            </a:r>
            <a:r>
              <a:rPr lang="en-US" altLang="zh-CN" sz="2000" dirty="0">
                <a:solidFill>
                  <a:srgbClr val="C00000"/>
                </a:solidFill>
              </a:rPr>
              <a:t>factorization</a:t>
            </a:r>
            <a:r>
              <a:rPr lang="zh-CN" altLang="en-US" sz="2000" dirty="0"/>
              <a:t>, the acceleration is </a:t>
            </a:r>
            <a:r>
              <a:rPr lang="en-US" altLang="zh-CN" sz="2000" dirty="0"/>
              <a:t> </a:t>
            </a:r>
            <a:r>
              <a:rPr lang="en-US" altLang="zh-CN" sz="2000" dirty="0">
                <a:solidFill>
                  <a:srgbClr val="C00000"/>
                </a:solidFill>
              </a:rPr>
              <a:t>up to </a:t>
            </a:r>
            <a:r>
              <a:rPr lang="zh-CN" altLang="en-US" sz="2000" dirty="0">
                <a:solidFill>
                  <a:srgbClr val="C00000"/>
                </a:solidFill>
              </a:rPr>
              <a:t>3585.2x and 252.2x </a:t>
            </a:r>
            <a:r>
              <a:rPr lang="zh-CN" altLang="en-US" sz="2000" dirty="0"/>
              <a:t>compared to SuperLU and GLU, respectively.</a:t>
            </a:r>
          </a:p>
        </p:txBody>
      </p:sp>
      <p:pic>
        <p:nvPicPr>
          <p:cNvPr id="9" name="图片 8">
            <a:extLst>
              <a:ext uri="{FF2B5EF4-FFF2-40B4-BE49-F238E27FC236}">
                <a16:creationId xmlns:a16="http://schemas.microsoft.com/office/drawing/2014/main" id="{2ECB5CC1-D5BD-4058-AB6A-345933277CE3}"/>
              </a:ext>
            </a:extLst>
          </p:cNvPr>
          <p:cNvPicPr>
            <a:picLocks noChangeAspect="1"/>
          </p:cNvPicPr>
          <p:nvPr/>
        </p:nvPicPr>
        <p:blipFill>
          <a:blip r:embed="rId2"/>
          <a:stretch>
            <a:fillRect/>
          </a:stretch>
        </p:blipFill>
        <p:spPr>
          <a:xfrm>
            <a:off x="309131" y="1700808"/>
            <a:ext cx="4187413" cy="2512448"/>
          </a:xfrm>
          <a:prstGeom prst="rect">
            <a:avLst/>
          </a:prstGeom>
        </p:spPr>
      </p:pic>
      <p:sp>
        <p:nvSpPr>
          <p:cNvPr id="11" name="矩形 10">
            <a:extLst>
              <a:ext uri="{FF2B5EF4-FFF2-40B4-BE49-F238E27FC236}">
                <a16:creationId xmlns:a16="http://schemas.microsoft.com/office/drawing/2014/main" id="{E195B9F3-B3CD-4976-B932-C998283F7258}"/>
              </a:ext>
            </a:extLst>
          </p:cNvPr>
          <p:cNvSpPr/>
          <p:nvPr/>
        </p:nvSpPr>
        <p:spPr bwMode="auto">
          <a:xfrm>
            <a:off x="741179" y="1767486"/>
            <a:ext cx="895551" cy="399456"/>
          </a:xfrm>
          <a:prstGeom prst="rect">
            <a:avLst/>
          </a:prstGeom>
          <a:noFill/>
          <a:ln w="28575"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4" name="椭圆 13">
            <a:extLst>
              <a:ext uri="{FF2B5EF4-FFF2-40B4-BE49-F238E27FC236}">
                <a16:creationId xmlns:a16="http://schemas.microsoft.com/office/drawing/2014/main" id="{36FFE072-32AB-48CE-8B4F-0890B4E2724D}"/>
              </a:ext>
            </a:extLst>
          </p:cNvPr>
          <p:cNvSpPr/>
          <p:nvPr/>
        </p:nvSpPr>
        <p:spPr bwMode="auto">
          <a:xfrm rot="21158522">
            <a:off x="1375176" y="2383215"/>
            <a:ext cx="2398715" cy="229082"/>
          </a:xfrm>
          <a:prstGeom prst="ellipse">
            <a:avLst/>
          </a:prstGeom>
          <a:noFill/>
          <a:ln w="28575"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endParaRPr lang="zh-CN" altLang="en-US"/>
          </a:p>
        </p:txBody>
      </p:sp>
      <p:pic>
        <p:nvPicPr>
          <p:cNvPr id="16" name="图片 15">
            <a:extLst>
              <a:ext uri="{FF2B5EF4-FFF2-40B4-BE49-F238E27FC236}">
                <a16:creationId xmlns:a16="http://schemas.microsoft.com/office/drawing/2014/main" id="{3B8D3E31-B4A7-40A6-B1C9-21775CD786D6}"/>
              </a:ext>
            </a:extLst>
          </p:cNvPr>
          <p:cNvPicPr>
            <a:picLocks noChangeAspect="1"/>
          </p:cNvPicPr>
          <p:nvPr/>
        </p:nvPicPr>
        <p:blipFill>
          <a:blip r:embed="rId3"/>
          <a:stretch>
            <a:fillRect/>
          </a:stretch>
        </p:blipFill>
        <p:spPr>
          <a:xfrm>
            <a:off x="4741402" y="1720035"/>
            <a:ext cx="4093467" cy="2453787"/>
          </a:xfrm>
          <a:prstGeom prst="rect">
            <a:avLst/>
          </a:prstGeom>
        </p:spPr>
      </p:pic>
      <p:sp>
        <p:nvSpPr>
          <p:cNvPr id="17" name="椭圆 16">
            <a:extLst>
              <a:ext uri="{FF2B5EF4-FFF2-40B4-BE49-F238E27FC236}">
                <a16:creationId xmlns:a16="http://schemas.microsoft.com/office/drawing/2014/main" id="{36E8A6F6-7585-4D34-AE4A-3435425CE096}"/>
              </a:ext>
            </a:extLst>
          </p:cNvPr>
          <p:cNvSpPr/>
          <p:nvPr/>
        </p:nvSpPr>
        <p:spPr bwMode="auto">
          <a:xfrm rot="21158522">
            <a:off x="5558671" y="2376684"/>
            <a:ext cx="2398715" cy="229082"/>
          </a:xfrm>
          <a:prstGeom prst="ellipse">
            <a:avLst/>
          </a:prstGeom>
          <a:noFill/>
          <a:ln w="28575"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3275959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a:extLst>
              <a:ext uri="{FF2B5EF4-FFF2-40B4-BE49-F238E27FC236}">
                <a16:creationId xmlns:a16="http://schemas.microsoft.com/office/drawing/2014/main" id="{59F441A6-922D-4718-8739-35040CE1452D}"/>
              </a:ext>
            </a:extLst>
          </p:cNvPr>
          <p:cNvSpPr>
            <a:spLocks noGrp="1"/>
          </p:cNvSpPr>
          <p:nvPr>
            <p:ph type="ctrTitle"/>
          </p:nvPr>
        </p:nvSpPr>
        <p:spPr>
          <a:xfrm>
            <a:off x="0" y="0"/>
            <a:ext cx="7992268" cy="747192"/>
          </a:xfrm>
        </p:spPr>
        <p:txBody>
          <a:bodyPr/>
          <a:lstStyle/>
          <a:p>
            <a:r>
              <a:rPr lang="en-US" altLang="zh-CN" sz="4000" b="1" dirty="0"/>
              <a:t>Contents</a:t>
            </a:r>
            <a:endParaRPr kumimoji="1" lang="zh-CN" altLang="en-US" sz="4000" b="1" dirty="0"/>
          </a:p>
        </p:txBody>
      </p:sp>
      <p:sp>
        <p:nvSpPr>
          <p:cNvPr id="9" name="Rectangle 8">
            <a:extLst>
              <a:ext uri="{FF2B5EF4-FFF2-40B4-BE49-F238E27FC236}">
                <a16:creationId xmlns:a16="http://schemas.microsoft.com/office/drawing/2014/main" id="{C0D0CD09-6CF1-4A2E-8AF8-C976A68F7874}"/>
              </a:ext>
            </a:extLst>
          </p:cNvPr>
          <p:cNvSpPr>
            <a:spLocks noChangeArrowheads="1"/>
          </p:cNvSpPr>
          <p:nvPr/>
        </p:nvSpPr>
        <p:spPr bwMode="auto">
          <a:xfrm>
            <a:off x="219869" y="836712"/>
            <a:ext cx="8600604" cy="36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folHlink"/>
              </a:buClr>
              <a:buSzPct val="60000"/>
              <a:buFont typeface="Wingdings" charset="0"/>
              <a:buChar char="n"/>
            </a:pPr>
            <a:r>
              <a:rPr lang="en-US" altLang="ko-KR" sz="2800" dirty="0"/>
              <a:t>Background</a:t>
            </a:r>
          </a:p>
          <a:p>
            <a:pPr marL="342900" indent="-342900">
              <a:spcBef>
                <a:spcPct val="20000"/>
              </a:spcBef>
              <a:buClr>
                <a:schemeClr val="folHlink"/>
              </a:buClr>
              <a:buSzPct val="60000"/>
              <a:buFont typeface="Wingdings" charset="0"/>
              <a:buChar char="n"/>
            </a:pPr>
            <a:r>
              <a:rPr lang="en-US" altLang="ko-KR" sz="2800" b="1" dirty="0">
                <a:solidFill>
                  <a:schemeClr val="tx2"/>
                </a:solidFill>
              </a:rPr>
              <a:t>Sparse Linear Solvers for Circuit Simulation</a:t>
            </a:r>
          </a:p>
          <a:p>
            <a:pPr marL="800100" lvl="1" indent="-342900">
              <a:spcBef>
                <a:spcPct val="20000"/>
              </a:spcBef>
              <a:buClr>
                <a:srgbClr val="FF0000"/>
              </a:buClr>
              <a:buSzPct val="50000"/>
              <a:buFont typeface="Wingdings" charset="0"/>
              <a:buChar char="n"/>
            </a:pPr>
            <a:r>
              <a:rPr lang="en-US" altLang="zh-CN" dirty="0"/>
              <a:t>SFLU: Synchronization-Free Sparse LU Factorization for Fast Circuit Simulation on GPUs</a:t>
            </a:r>
          </a:p>
          <a:p>
            <a:pPr marL="800100" lvl="1" indent="-342900">
              <a:spcBef>
                <a:spcPct val="20000"/>
              </a:spcBef>
              <a:buClr>
                <a:srgbClr val="FF0000"/>
              </a:buClr>
              <a:buSzPct val="50000"/>
              <a:buFont typeface="Wingdings" charset="0"/>
              <a:buChar char="n"/>
            </a:pPr>
            <a:r>
              <a:rPr lang="en-US" altLang="ja-JP" dirty="0">
                <a:solidFill>
                  <a:srgbClr val="FF0000"/>
                </a:solidFill>
              </a:rPr>
              <a:t>Accelerating Sparse LU Factorization with Density-Aware Adaptive Matrix Multiplication for Circuit Simulation</a:t>
            </a:r>
          </a:p>
          <a:p>
            <a:pPr marL="800100" lvl="1" indent="-342900">
              <a:spcBef>
                <a:spcPct val="20000"/>
              </a:spcBef>
              <a:buClr>
                <a:srgbClr val="FF0000"/>
              </a:buClr>
              <a:buSzPct val="50000"/>
              <a:buFont typeface="Wingdings" charset="0"/>
              <a:buChar char="n"/>
            </a:pPr>
            <a:r>
              <a:rPr kumimoji="1" lang="en-US" altLang="zh-CN" dirty="0" err="1"/>
              <a:t>PanguLU</a:t>
            </a:r>
            <a:r>
              <a:rPr kumimoji="1" lang="en-US" altLang="zh-CN" dirty="0"/>
              <a:t>: A Scalable Regular Two-Dimensional Block-Cyclic Sparse Direct Solver on Distributed Heterogeneous Systems</a:t>
            </a:r>
          </a:p>
          <a:p>
            <a:pPr marL="342900" indent="-342900">
              <a:spcBef>
                <a:spcPct val="20000"/>
              </a:spcBef>
              <a:buClr>
                <a:schemeClr val="folHlink"/>
              </a:buClr>
              <a:buSzPct val="60000"/>
              <a:buFont typeface="Wingdings" charset="0"/>
              <a:buChar char="n"/>
            </a:pPr>
            <a:r>
              <a:rPr lang="en-US" altLang="ja-JP" sz="2800" dirty="0"/>
              <a:t>Conclusion</a:t>
            </a:r>
            <a:r>
              <a:rPr lang="en-US" altLang="zh-CN" sz="2800" dirty="0"/>
              <a:t>s</a:t>
            </a:r>
            <a:endParaRPr lang="en-US" altLang="ja-JP" sz="2800" dirty="0"/>
          </a:p>
        </p:txBody>
      </p:sp>
    </p:spTree>
    <p:extLst>
      <p:ext uri="{BB962C8B-B14F-4D97-AF65-F5344CB8AC3E}">
        <p14:creationId xmlns:p14="http://schemas.microsoft.com/office/powerpoint/2010/main" val="3369168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68AB3-CE4B-6FCD-89C9-AB12DE963F16}"/>
              </a:ext>
            </a:extLst>
          </p:cNvPr>
          <p:cNvSpPr>
            <a:spLocks noGrp="1"/>
          </p:cNvSpPr>
          <p:nvPr>
            <p:ph type="title"/>
          </p:nvPr>
        </p:nvSpPr>
        <p:spPr/>
        <p:txBody>
          <a:bodyPr/>
          <a:lstStyle/>
          <a:p>
            <a:r>
              <a:rPr lang="en-US" altLang="zh-CN" sz="2000" b="1" dirty="0"/>
              <a:t>Sparse LU with Density-Aware Adaptive Matrix Multiplication (DAC23)</a:t>
            </a:r>
            <a:endParaRPr lang="zh-CN" altLang="en-US" sz="2000" b="1" dirty="0"/>
          </a:p>
        </p:txBody>
      </p:sp>
      <p:pic>
        <p:nvPicPr>
          <p:cNvPr id="3" name="图片 2">
            <a:extLst>
              <a:ext uri="{FF2B5EF4-FFF2-40B4-BE49-F238E27FC236}">
                <a16:creationId xmlns:a16="http://schemas.microsoft.com/office/drawing/2014/main" id="{159722A0-CEE5-A441-5A14-6219677E0942}"/>
              </a:ext>
            </a:extLst>
          </p:cNvPr>
          <p:cNvPicPr>
            <a:picLocks noChangeAspect="1"/>
          </p:cNvPicPr>
          <p:nvPr/>
        </p:nvPicPr>
        <p:blipFill>
          <a:blip r:embed="rId2"/>
          <a:stretch>
            <a:fillRect/>
          </a:stretch>
        </p:blipFill>
        <p:spPr>
          <a:xfrm>
            <a:off x="504577" y="1697210"/>
            <a:ext cx="7772400" cy="2761540"/>
          </a:xfrm>
          <a:prstGeom prst="rect">
            <a:avLst/>
          </a:prstGeom>
        </p:spPr>
      </p:pic>
      <p:sp>
        <p:nvSpPr>
          <p:cNvPr id="4" name="文本框 3">
            <a:extLst>
              <a:ext uri="{FF2B5EF4-FFF2-40B4-BE49-F238E27FC236}">
                <a16:creationId xmlns:a16="http://schemas.microsoft.com/office/drawing/2014/main" id="{CE9FB346-4E5E-DA8E-01FE-B93345710481}"/>
              </a:ext>
            </a:extLst>
          </p:cNvPr>
          <p:cNvSpPr txBox="1"/>
          <p:nvPr/>
        </p:nvSpPr>
        <p:spPr>
          <a:xfrm>
            <a:off x="115404" y="764684"/>
            <a:ext cx="8856984" cy="1166410"/>
          </a:xfrm>
          <a:prstGeom prst="rect">
            <a:avLst/>
          </a:prstGeom>
          <a:noFill/>
        </p:spPr>
        <p:txBody>
          <a:bodyPr wrap="square">
            <a:spAutoFit/>
          </a:bodyPr>
          <a:lstStyle/>
          <a:p>
            <a:pPr>
              <a:lnSpc>
                <a:spcPct val="120000"/>
              </a:lnSpc>
            </a:pPr>
            <a:r>
              <a:rPr lang="en-US" altLang="zh-CN" sz="2000">
                <a:solidFill>
                  <a:srgbClr val="000000"/>
                </a:solidFill>
                <a:latin typeface="+mn-lt"/>
                <a:cs typeface="Times New Roman" panose="02020603050405020304" pitchFamily="18" charset="0"/>
              </a:rPr>
              <a:t>The </a:t>
            </a:r>
            <a:r>
              <a:rPr lang="en" altLang="zh-CN" sz="2000">
                <a:solidFill>
                  <a:srgbClr val="000000"/>
                </a:solidFill>
                <a:latin typeface="+mn-lt"/>
                <a:cs typeface="Times New Roman" panose="02020603050405020304" pitchFamily="18" charset="0"/>
              </a:rPr>
              <a:t>numeric factorization in </a:t>
            </a:r>
            <a:r>
              <a:rPr lang="en-US" altLang="zh-CN" sz="2000">
                <a:solidFill>
                  <a:srgbClr val="000000"/>
                </a:solidFill>
                <a:latin typeface="+mn-lt"/>
                <a:cs typeface="Times New Roman" panose="02020603050405020304" pitchFamily="18" charset="0"/>
              </a:rPr>
              <a:t>supernodal LU factorization</a:t>
            </a:r>
            <a:r>
              <a:rPr lang="zh-CN" altLang="en-US" sz="2000">
                <a:solidFill>
                  <a:srgbClr val="000000"/>
                </a:solidFill>
                <a:latin typeface="+mn-lt"/>
                <a:cs typeface="Times New Roman" panose="02020603050405020304" pitchFamily="18" charset="0"/>
              </a:rPr>
              <a:t> follows four steps，where K signifies the K-th iteration and N denotes</a:t>
            </a:r>
            <a:r>
              <a:rPr lang="en-US" altLang="zh-CN" sz="2000">
                <a:solidFill>
                  <a:srgbClr val="000000"/>
                </a:solidFill>
                <a:latin typeface="+mn-lt"/>
                <a:cs typeface="Times New Roman" panose="02020603050405020304" pitchFamily="18" charset="0"/>
              </a:rPr>
              <a:t> </a:t>
            </a:r>
            <a:r>
              <a:rPr lang="zh-CN" altLang="en-US" sz="2000">
                <a:solidFill>
                  <a:srgbClr val="000000"/>
                </a:solidFill>
                <a:latin typeface="+mn-lt"/>
                <a:cs typeface="Times New Roman" panose="02020603050405020304" pitchFamily="18" charset="0"/>
              </a:rPr>
              <a:t>the number of matrix blocks on the diagonal</a:t>
            </a:r>
            <a:r>
              <a:rPr lang="en-US" altLang="zh-CN" sz="2000">
                <a:solidFill>
                  <a:srgbClr val="000000"/>
                </a:solidFill>
                <a:latin typeface="+mn-lt"/>
                <a:cs typeface="Times New Roman" panose="02020603050405020304" pitchFamily="18" charset="0"/>
              </a:rPr>
              <a:t>.</a:t>
            </a:r>
            <a:endParaRPr lang="zh-CN" altLang="en-US" sz="2000">
              <a:solidFill>
                <a:srgbClr val="000000"/>
              </a:solidFill>
              <a:latin typeface="+mn-lt"/>
              <a:cs typeface="Times New Roman" panose="02020603050405020304" pitchFamily="18" charset="0"/>
            </a:endParaRPr>
          </a:p>
        </p:txBody>
      </p:sp>
      <p:sp>
        <p:nvSpPr>
          <p:cNvPr id="9" name="矩形 8">
            <a:extLst>
              <a:ext uri="{FF2B5EF4-FFF2-40B4-BE49-F238E27FC236}">
                <a16:creationId xmlns:a16="http://schemas.microsoft.com/office/drawing/2014/main" id="{75742441-5724-12F0-ECC1-928221F0BC17}"/>
              </a:ext>
            </a:extLst>
          </p:cNvPr>
          <p:cNvSpPr/>
          <p:nvPr/>
        </p:nvSpPr>
        <p:spPr>
          <a:xfrm>
            <a:off x="6200696" y="2262650"/>
            <a:ext cx="595746" cy="65116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0F5B351C-5E7A-2F1D-1C59-58798DCE1B06}"/>
              </a:ext>
            </a:extLst>
          </p:cNvPr>
          <p:cNvSpPr/>
          <p:nvPr/>
        </p:nvSpPr>
        <p:spPr>
          <a:xfrm>
            <a:off x="6200696" y="2940434"/>
            <a:ext cx="595746" cy="141563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B050"/>
              </a:solidFill>
            </a:endParaRPr>
          </a:p>
        </p:txBody>
      </p:sp>
      <p:sp>
        <p:nvSpPr>
          <p:cNvPr id="11" name="矩形 10">
            <a:extLst>
              <a:ext uri="{FF2B5EF4-FFF2-40B4-BE49-F238E27FC236}">
                <a16:creationId xmlns:a16="http://schemas.microsoft.com/office/drawing/2014/main" id="{D96C0526-5261-E460-712D-F8D5D082CE5C}"/>
              </a:ext>
            </a:extLst>
          </p:cNvPr>
          <p:cNvSpPr/>
          <p:nvPr/>
        </p:nvSpPr>
        <p:spPr>
          <a:xfrm>
            <a:off x="6796442" y="2275960"/>
            <a:ext cx="1357745" cy="6511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a:extLst>
              <a:ext uri="{FF2B5EF4-FFF2-40B4-BE49-F238E27FC236}">
                <a16:creationId xmlns:a16="http://schemas.microsoft.com/office/drawing/2014/main" id="{06C10E73-BDCE-0F94-1B29-0B28E349AA36}"/>
              </a:ext>
            </a:extLst>
          </p:cNvPr>
          <p:cNvSpPr/>
          <p:nvPr/>
        </p:nvSpPr>
        <p:spPr>
          <a:xfrm>
            <a:off x="6796441" y="2927123"/>
            <a:ext cx="1357745" cy="142894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4" name="直线箭头连接符 13">
            <a:extLst>
              <a:ext uri="{FF2B5EF4-FFF2-40B4-BE49-F238E27FC236}">
                <a16:creationId xmlns:a16="http://schemas.microsoft.com/office/drawing/2014/main" id="{5F3F1253-931E-FD09-A009-D5AE27A85FA7}"/>
              </a:ext>
            </a:extLst>
          </p:cNvPr>
          <p:cNvCxnSpPr>
            <a:cxnSpLocks/>
          </p:cNvCxnSpPr>
          <p:nvPr/>
        </p:nvCxnSpPr>
        <p:spPr>
          <a:xfrm>
            <a:off x="6589482" y="3425084"/>
            <a:ext cx="55835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线箭头连接符 14">
            <a:extLst>
              <a:ext uri="{FF2B5EF4-FFF2-40B4-BE49-F238E27FC236}">
                <a16:creationId xmlns:a16="http://schemas.microsoft.com/office/drawing/2014/main" id="{4B686AC2-DADD-0C29-70D9-88EB49D1A3F6}"/>
              </a:ext>
            </a:extLst>
          </p:cNvPr>
          <p:cNvCxnSpPr>
            <a:cxnSpLocks/>
          </p:cNvCxnSpPr>
          <p:nvPr/>
        </p:nvCxnSpPr>
        <p:spPr>
          <a:xfrm>
            <a:off x="7332601" y="2752097"/>
            <a:ext cx="0" cy="50305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8">
            <a:extLst>
              <a:ext uri="{FF2B5EF4-FFF2-40B4-BE49-F238E27FC236}">
                <a16:creationId xmlns:a16="http://schemas.microsoft.com/office/drawing/2014/main" id="{DE82DC88-0CFB-7C1F-2955-202B91DE0F2B}"/>
              </a:ext>
            </a:extLst>
          </p:cNvPr>
          <p:cNvSpPr>
            <a:spLocks noChangeArrowheads="1"/>
          </p:cNvSpPr>
          <p:nvPr/>
        </p:nvSpPr>
        <p:spPr bwMode="auto">
          <a:xfrm>
            <a:off x="107504" y="4574392"/>
            <a:ext cx="8892480" cy="18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spcBef>
                <a:spcPct val="20000"/>
              </a:spcBef>
              <a:buClr>
                <a:schemeClr val="folHlink"/>
              </a:buClr>
              <a:buSzPct val="60000"/>
              <a:buFont typeface="Wingdings" charset="0"/>
              <a:buChar char="n"/>
            </a:pPr>
            <a:r>
              <a:rPr lang="zh-CN" altLang="en-US" sz="2000" dirty="0">
                <a:solidFill>
                  <a:srgbClr val="000000"/>
                </a:solidFill>
                <a:latin typeface="+mn-lt"/>
                <a:cs typeface="Times New Roman" panose="02020603050405020304" pitchFamily="18" charset="0"/>
              </a:rPr>
              <a:t>Factorize the diagonal block</a:t>
            </a:r>
            <a:r>
              <a:rPr lang="en-US" altLang="ja-JP" sz="2000" dirty="0">
                <a:solidFill>
                  <a:srgbClr val="000000"/>
                </a:solidFill>
                <a:latin typeface="+mn-lt"/>
                <a:cs typeface="Times New Roman" panose="02020603050405020304" pitchFamily="18" charset="0"/>
              </a:rPr>
              <a:t>.</a:t>
            </a:r>
          </a:p>
          <a:p>
            <a:pPr marL="342900" indent="-342900" algn="just">
              <a:spcBef>
                <a:spcPct val="20000"/>
              </a:spcBef>
              <a:buClr>
                <a:schemeClr val="folHlink"/>
              </a:buClr>
              <a:buSzPct val="60000"/>
              <a:buFont typeface="Wingdings" charset="0"/>
              <a:buChar char="n"/>
            </a:pPr>
            <a:r>
              <a:rPr lang="zh-CN" altLang="en-US" sz="2000" dirty="0">
                <a:solidFill>
                  <a:srgbClr val="000000"/>
                </a:solidFill>
                <a:latin typeface="+mn-lt"/>
                <a:cs typeface="Times New Roman" panose="02020603050405020304" pitchFamily="18" charset="0"/>
              </a:rPr>
              <a:t>Factorize the sub-matrices in L panel: L(K : N, K)</a:t>
            </a:r>
            <a:endParaRPr lang="en-US" altLang="zh-CN" sz="2000" dirty="0">
              <a:solidFill>
                <a:srgbClr val="000000"/>
              </a:solidFill>
              <a:latin typeface="+mn-lt"/>
              <a:cs typeface="Times New Roman" panose="02020603050405020304" pitchFamily="18" charset="0"/>
            </a:endParaRPr>
          </a:p>
          <a:p>
            <a:pPr marL="342900" indent="-342900" algn="just">
              <a:spcBef>
                <a:spcPct val="20000"/>
              </a:spcBef>
              <a:buClr>
                <a:schemeClr val="folHlink"/>
              </a:buClr>
              <a:buSzPct val="60000"/>
              <a:buFont typeface="Wingdings" charset="0"/>
              <a:buChar char="n"/>
            </a:pPr>
            <a:r>
              <a:rPr lang="zh-CN" altLang="en-US" sz="2000" dirty="0">
                <a:solidFill>
                  <a:srgbClr val="000000"/>
                </a:solidFill>
                <a:latin typeface="+mn-lt"/>
                <a:cs typeface="Times New Roman" panose="02020603050405020304" pitchFamily="18" charset="0"/>
              </a:rPr>
              <a:t>Factorize the sub-matrices in U panel: U(K, K +1 : N)</a:t>
            </a:r>
            <a:endParaRPr lang="en-US" altLang="zh-CN" sz="2000" dirty="0">
              <a:solidFill>
                <a:srgbClr val="000000"/>
              </a:solidFill>
              <a:latin typeface="+mn-lt"/>
              <a:cs typeface="Times New Roman" panose="02020603050405020304" pitchFamily="18" charset="0"/>
            </a:endParaRPr>
          </a:p>
          <a:p>
            <a:pPr marL="342900" indent="-342900" algn="just">
              <a:spcBef>
                <a:spcPct val="20000"/>
              </a:spcBef>
              <a:buClr>
                <a:schemeClr val="folHlink"/>
              </a:buClr>
              <a:buSzPct val="60000"/>
              <a:buFont typeface="Wingdings" charset="0"/>
              <a:buChar char="n"/>
            </a:pPr>
            <a:r>
              <a:rPr lang="zh-CN" altLang="en-US" sz="2000" dirty="0">
                <a:solidFill>
                  <a:srgbClr val="000000"/>
                </a:solidFill>
                <a:latin typeface="+mn-lt"/>
                <a:cs typeface="Times New Roman" panose="02020603050405020304" pitchFamily="18" charset="0"/>
              </a:rPr>
              <a:t>Perform the Schur-complement for all the tailing</a:t>
            </a:r>
            <a:r>
              <a:rPr lang="en-US" altLang="zh-CN" sz="2000" dirty="0">
                <a:solidFill>
                  <a:srgbClr val="000000"/>
                </a:solidFill>
                <a:latin typeface="+mn-lt"/>
                <a:cs typeface="Times New Roman" panose="02020603050405020304" pitchFamily="18" charset="0"/>
              </a:rPr>
              <a:t> </a:t>
            </a:r>
            <a:r>
              <a:rPr lang="zh-CN" altLang="en-US" sz="2000" dirty="0">
                <a:solidFill>
                  <a:srgbClr val="000000"/>
                </a:solidFill>
                <a:latin typeface="+mn-lt"/>
                <a:cs typeface="Times New Roman" panose="02020603050405020304" pitchFamily="18" charset="0"/>
              </a:rPr>
              <a:t>sub-matrices by </a:t>
            </a:r>
            <a:r>
              <a:rPr lang="zh-CN" altLang="en-US" sz="2000" dirty="0">
                <a:solidFill>
                  <a:srgbClr val="C00000"/>
                </a:solidFill>
                <a:latin typeface="+mn-lt"/>
                <a:cs typeface="Times New Roman" panose="02020603050405020304" pitchFamily="18" charset="0"/>
              </a:rPr>
              <a:t>using A = A−L×</a:t>
            </a:r>
            <a:r>
              <a:rPr lang="en-US" altLang="zh-CN" sz="2000" dirty="0">
                <a:solidFill>
                  <a:srgbClr val="C00000"/>
                </a:solidFill>
                <a:latin typeface="+mn-lt"/>
                <a:cs typeface="Times New Roman" panose="02020603050405020304" pitchFamily="18" charset="0"/>
              </a:rPr>
              <a:t>U.</a:t>
            </a:r>
            <a:endParaRPr lang="en-US" altLang="ja-JP" sz="2000" dirty="0">
              <a:solidFill>
                <a:srgbClr val="C00000"/>
              </a:solidFill>
              <a:latin typeface="+mn-lt"/>
              <a:cs typeface="Times New Roman" panose="02020603050405020304" pitchFamily="18" charset="0"/>
            </a:endParaRPr>
          </a:p>
        </p:txBody>
      </p:sp>
      <p:sp>
        <p:nvSpPr>
          <p:cNvPr id="16" name="文本框 15">
            <a:extLst>
              <a:ext uri="{FF2B5EF4-FFF2-40B4-BE49-F238E27FC236}">
                <a16:creationId xmlns:a16="http://schemas.microsoft.com/office/drawing/2014/main" id="{EC9A174C-6981-D74D-A96E-A7C1EA3ABF1D}"/>
              </a:ext>
            </a:extLst>
          </p:cNvPr>
          <p:cNvSpPr txBox="1"/>
          <p:nvPr/>
        </p:nvSpPr>
        <p:spPr>
          <a:xfrm>
            <a:off x="4856577" y="4382690"/>
            <a:ext cx="4582510" cy="1015663"/>
          </a:xfrm>
          <a:prstGeom prst="rect">
            <a:avLst/>
          </a:prstGeom>
          <a:noFill/>
        </p:spPr>
        <p:txBody>
          <a:bodyPr wrap="square">
            <a:spAutoFit/>
          </a:bodyPr>
          <a:lstStyle/>
          <a:p>
            <a:pPr algn="ctr"/>
            <a:r>
              <a:rPr lang="en" altLang="zh-CN" sz="2000" b="1" dirty="0">
                <a:solidFill>
                  <a:srgbClr val="000000"/>
                </a:solidFill>
                <a:ea typeface="ＭＳ Ｐゴシック" charset="0"/>
                <a:cs typeface="Times New Roman" panose="02020603050405020304" pitchFamily="18" charset="0"/>
              </a:rPr>
              <a:t>The Schur-complement phase contains </a:t>
            </a:r>
            <a:r>
              <a:rPr lang="en" altLang="zh-CN" sz="2000" b="1" dirty="0">
                <a:solidFill>
                  <a:srgbClr val="C00000"/>
                </a:solidFill>
                <a:ea typeface="ＭＳ Ｐゴシック" charset="0"/>
                <a:cs typeface="Times New Roman" panose="02020603050405020304" pitchFamily="18" charset="0"/>
              </a:rPr>
              <a:t>a large</a:t>
            </a:r>
            <a:r>
              <a:rPr lang="zh-CN" altLang="en-US" sz="2000" b="1" dirty="0">
                <a:solidFill>
                  <a:srgbClr val="C00000"/>
                </a:solidFill>
                <a:ea typeface="ＭＳ Ｐゴシック" charset="0"/>
                <a:cs typeface="Times New Roman" panose="02020603050405020304" pitchFamily="18" charset="0"/>
              </a:rPr>
              <a:t> </a:t>
            </a:r>
            <a:r>
              <a:rPr lang="en" altLang="zh-CN" sz="2000" b="1" dirty="0">
                <a:solidFill>
                  <a:srgbClr val="C00000"/>
                </a:solidFill>
                <a:ea typeface="ＭＳ Ｐゴシック" charset="0"/>
                <a:cs typeface="Times New Roman" panose="02020603050405020304" pitchFamily="18" charset="0"/>
              </a:rPr>
              <a:t>number of GEMM operations.</a:t>
            </a:r>
            <a:endParaRPr lang="zh-CN" altLang="en-US" sz="2000" b="1" dirty="0">
              <a:solidFill>
                <a:srgbClr val="C00000"/>
              </a:solidFill>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155210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0C1DD9-2F27-737B-9CF8-211111D03BE1}"/>
              </a:ext>
            </a:extLst>
          </p:cNvPr>
          <p:cNvSpPr txBox="1"/>
          <p:nvPr/>
        </p:nvSpPr>
        <p:spPr>
          <a:xfrm>
            <a:off x="107504" y="804885"/>
            <a:ext cx="6862776" cy="461665"/>
          </a:xfrm>
          <a:prstGeom prst="rect">
            <a:avLst/>
          </a:prstGeom>
          <a:noFill/>
        </p:spPr>
        <p:txBody>
          <a:bodyPr wrap="none" rtlCol="0">
            <a:spAutoFit/>
          </a:bodyPr>
          <a:lstStyle/>
          <a:p>
            <a:r>
              <a:rPr lang="en" altLang="zh-CN" sz="2000">
                <a:solidFill>
                  <a:srgbClr val="000000"/>
                </a:solidFill>
                <a:latin typeface="+mn-lt"/>
                <a:cs typeface="Times New Roman" panose="02020603050405020304" pitchFamily="18" charset="0"/>
              </a:rPr>
              <a:t>GEMM takes up much of the time for numeric factoriztaion</a:t>
            </a:r>
            <a:r>
              <a:rPr kumimoji="1" lang="en-US" altLang="zh-CN">
                <a:latin typeface="Times New Roman" panose="02020603050405020304" pitchFamily="18" charset="0"/>
                <a:cs typeface="Times New Roman" panose="02020603050405020304" pitchFamily="18" charset="0"/>
              </a:rPr>
              <a:t>.</a:t>
            </a:r>
            <a:endParaRPr kumimoji="1" lang="zh-CN" altLang="en-US">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79706F6C-FB22-7A09-9531-EB70021660B8}"/>
              </a:ext>
            </a:extLst>
          </p:cNvPr>
          <p:cNvSpPr txBox="1"/>
          <p:nvPr/>
        </p:nvSpPr>
        <p:spPr>
          <a:xfrm>
            <a:off x="154241" y="5013176"/>
            <a:ext cx="8399006" cy="1251048"/>
          </a:xfrm>
          <a:prstGeom prst="rect">
            <a:avLst/>
          </a:prstGeom>
          <a:noFill/>
        </p:spPr>
        <p:txBody>
          <a:bodyPr wrap="square">
            <a:spAutoFit/>
          </a:bodyPr>
          <a:lstStyle/>
          <a:p>
            <a:pPr>
              <a:lnSpc>
                <a:spcPct val="130000"/>
              </a:lnSpc>
            </a:pPr>
            <a:r>
              <a:rPr lang="en-US" altLang="zh-CN" sz="2000" dirty="0">
                <a:solidFill>
                  <a:srgbClr val="000000"/>
                </a:solidFill>
                <a:latin typeface="+mn-lt"/>
                <a:cs typeface="Times New Roman" panose="02020603050405020304" pitchFamily="18" charset="0"/>
              </a:rPr>
              <a:t>We tested some circuit matrices, </a:t>
            </a:r>
            <a:r>
              <a:rPr lang="zh-CN" altLang="en-US" sz="2000" dirty="0">
                <a:solidFill>
                  <a:srgbClr val="000000"/>
                </a:solidFill>
                <a:latin typeface="+mn-lt"/>
                <a:cs typeface="Times New Roman" panose="02020603050405020304" pitchFamily="18" charset="0"/>
              </a:rPr>
              <a:t>such as the G3_circuit matrix in the figure, which accounts for </a:t>
            </a:r>
            <a:r>
              <a:rPr lang="zh-CN" altLang="en-US" sz="2000" dirty="0">
                <a:solidFill>
                  <a:srgbClr val="C00000"/>
                </a:solidFill>
                <a:latin typeface="+mn-lt"/>
                <a:cs typeface="Times New Roman" panose="02020603050405020304" pitchFamily="18" charset="0"/>
              </a:rPr>
              <a:t>as much as 7</a:t>
            </a:r>
            <a:r>
              <a:rPr lang="en-US" altLang="zh-CN" sz="2000" dirty="0">
                <a:solidFill>
                  <a:srgbClr val="C00000"/>
                </a:solidFill>
                <a:latin typeface="+mn-lt"/>
                <a:cs typeface="Times New Roman" panose="02020603050405020304" pitchFamily="18" charset="0"/>
              </a:rPr>
              <a:t>3.4%</a:t>
            </a:r>
            <a:r>
              <a:rPr lang="zh-CN" altLang="en-US" sz="2000" dirty="0">
                <a:solidFill>
                  <a:srgbClr val="C00000"/>
                </a:solidFill>
                <a:latin typeface="+mn-lt"/>
                <a:cs typeface="Times New Roman" panose="02020603050405020304" pitchFamily="18" charset="0"/>
              </a:rPr>
              <a:t> of the time</a:t>
            </a:r>
            <a:r>
              <a:rPr lang="zh-CN" altLang="en-US" sz="2000" dirty="0">
                <a:solidFill>
                  <a:srgbClr val="000000"/>
                </a:solidFill>
                <a:latin typeface="+mn-lt"/>
                <a:cs typeface="Times New Roman" panose="02020603050405020304" pitchFamily="18" charset="0"/>
              </a:rPr>
              <a:t>, and most of the other matrices tend to account for 40%-60% of the GEMM time</a:t>
            </a:r>
            <a:r>
              <a:rPr lang="en-US" altLang="zh-CN" sz="2000" dirty="0">
                <a:solidFill>
                  <a:srgbClr val="000000"/>
                </a:solidFill>
                <a:latin typeface="+mn-lt"/>
                <a:cs typeface="Times New Roman" panose="02020603050405020304" pitchFamily="18" charset="0"/>
              </a:rPr>
              <a:t>.</a:t>
            </a:r>
            <a:r>
              <a:rPr lang="zh-CN" altLang="en-US" sz="2000" dirty="0">
                <a:solidFill>
                  <a:srgbClr val="000000"/>
                </a:solidFill>
                <a:latin typeface="+mn-lt"/>
                <a:cs typeface="Times New Roman" panose="02020603050405020304" pitchFamily="18" charset="0"/>
              </a:rPr>
              <a:t> </a:t>
            </a:r>
          </a:p>
        </p:txBody>
      </p:sp>
      <p:pic>
        <p:nvPicPr>
          <p:cNvPr id="3" name="图片 2">
            <a:extLst>
              <a:ext uri="{FF2B5EF4-FFF2-40B4-BE49-F238E27FC236}">
                <a16:creationId xmlns:a16="http://schemas.microsoft.com/office/drawing/2014/main" id="{A9B23903-2A22-4CC0-8F96-9D115F4D5799}"/>
              </a:ext>
            </a:extLst>
          </p:cNvPr>
          <p:cNvPicPr>
            <a:picLocks noChangeAspect="1"/>
          </p:cNvPicPr>
          <p:nvPr/>
        </p:nvPicPr>
        <p:blipFill>
          <a:blip r:embed="rId2"/>
          <a:stretch>
            <a:fillRect/>
          </a:stretch>
        </p:blipFill>
        <p:spPr>
          <a:xfrm>
            <a:off x="799595" y="1323723"/>
            <a:ext cx="7544810" cy="3861409"/>
          </a:xfrm>
          <a:prstGeom prst="rect">
            <a:avLst/>
          </a:prstGeom>
        </p:spPr>
      </p:pic>
      <p:sp>
        <p:nvSpPr>
          <p:cNvPr id="9" name="云形 8">
            <a:extLst>
              <a:ext uri="{FF2B5EF4-FFF2-40B4-BE49-F238E27FC236}">
                <a16:creationId xmlns:a16="http://schemas.microsoft.com/office/drawing/2014/main" id="{075E6FA1-127C-42BB-3B85-A5643140A102}"/>
              </a:ext>
            </a:extLst>
          </p:cNvPr>
          <p:cNvSpPr/>
          <p:nvPr/>
        </p:nvSpPr>
        <p:spPr>
          <a:xfrm>
            <a:off x="6012160" y="1319635"/>
            <a:ext cx="3128468" cy="3405509"/>
          </a:xfrm>
          <a:prstGeom prst="cloud">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000" dirty="0">
                <a:solidFill>
                  <a:srgbClr val="000000"/>
                </a:solidFill>
                <a:ea typeface="ＭＳ Ｐゴシック" charset="0"/>
                <a:cs typeface="Times New Roman" panose="02020603050405020304" pitchFamily="18" charset="0"/>
              </a:rPr>
              <a:t>A</a:t>
            </a:r>
            <a:r>
              <a:rPr lang="zh-CN" altLang="en-US" sz="2000" dirty="0">
                <a:solidFill>
                  <a:srgbClr val="000000"/>
                </a:solidFill>
                <a:ea typeface="ＭＳ Ｐゴシック" charset="0"/>
                <a:cs typeface="Times New Roman" panose="02020603050405020304" pitchFamily="18" charset="0"/>
              </a:rPr>
              <a:t>ccelerat</a:t>
            </a:r>
            <a:r>
              <a:rPr lang="en-US" altLang="zh-CN" sz="2000" dirty="0" err="1">
                <a:solidFill>
                  <a:srgbClr val="000000"/>
                </a:solidFill>
                <a:ea typeface="ＭＳ Ｐゴシック" charset="0"/>
                <a:cs typeface="Times New Roman" panose="02020603050405020304" pitchFamily="18" charset="0"/>
              </a:rPr>
              <a:t>ing</a:t>
            </a:r>
            <a:r>
              <a:rPr lang="zh-CN" altLang="en-US" sz="2000" dirty="0">
                <a:solidFill>
                  <a:srgbClr val="000000"/>
                </a:solidFill>
                <a:ea typeface="ＭＳ Ｐゴシック" charset="0"/>
                <a:cs typeface="Times New Roman" panose="02020603050405020304" pitchFamily="18" charset="0"/>
              </a:rPr>
              <a:t> GEMM</a:t>
            </a:r>
            <a:r>
              <a:rPr lang="zh-CN" altLang="en-US" sz="2000" dirty="0">
                <a:solidFill>
                  <a:srgbClr val="C00000"/>
                </a:solidFill>
                <a:ea typeface="ＭＳ Ｐゴシック" charset="0"/>
                <a:cs typeface="Times New Roman" panose="02020603050405020304" pitchFamily="18" charset="0"/>
              </a:rPr>
              <a:t> is of great significance </a:t>
            </a:r>
            <a:r>
              <a:rPr lang="zh-CN" altLang="en-US" sz="2000" dirty="0">
                <a:solidFill>
                  <a:srgbClr val="000000"/>
                </a:solidFill>
                <a:ea typeface="ＭＳ Ｐゴシック" charset="0"/>
                <a:cs typeface="Times New Roman" panose="02020603050405020304" pitchFamily="18" charset="0"/>
              </a:rPr>
              <a:t>for </a:t>
            </a:r>
            <a:r>
              <a:rPr lang="en" altLang="zh-CN" sz="2000" dirty="0">
                <a:solidFill>
                  <a:srgbClr val="000000"/>
                </a:solidFill>
                <a:ea typeface="ＭＳ Ｐゴシック" charset="0"/>
                <a:cs typeface="Times New Roman" panose="02020603050405020304" pitchFamily="18" charset="0"/>
              </a:rPr>
              <a:t>numeric factorization </a:t>
            </a:r>
            <a:r>
              <a:rPr lang="zh-CN" altLang="en-US" sz="2000" dirty="0">
                <a:solidFill>
                  <a:srgbClr val="000000"/>
                </a:solidFill>
                <a:ea typeface="ＭＳ Ｐゴシック" charset="0"/>
                <a:cs typeface="Times New Roman" panose="02020603050405020304" pitchFamily="18" charset="0"/>
              </a:rPr>
              <a:t>performance improvement.</a:t>
            </a:r>
          </a:p>
        </p:txBody>
      </p:sp>
      <p:sp>
        <p:nvSpPr>
          <p:cNvPr id="12" name="标题 1">
            <a:extLst>
              <a:ext uri="{FF2B5EF4-FFF2-40B4-BE49-F238E27FC236}">
                <a16:creationId xmlns:a16="http://schemas.microsoft.com/office/drawing/2014/main" id="{A33A983D-61FB-A44E-9BCC-6CE167D7116C}"/>
              </a:ext>
            </a:extLst>
          </p:cNvPr>
          <p:cNvSpPr>
            <a:spLocks noGrp="1"/>
          </p:cNvSpPr>
          <p:nvPr>
            <p:ph type="title"/>
          </p:nvPr>
        </p:nvSpPr>
        <p:spPr>
          <a:xfrm>
            <a:off x="107504" y="44624"/>
            <a:ext cx="8658225" cy="593711"/>
          </a:xfrm>
        </p:spPr>
        <p:txBody>
          <a:bodyPr/>
          <a:lstStyle/>
          <a:p>
            <a:r>
              <a:rPr lang="en-US" altLang="zh-CN" sz="2000" b="1" dirty="0"/>
              <a:t>Sparse LU with Density-Aware Adaptive Matrix Multiplication (DAC23)</a:t>
            </a:r>
            <a:endParaRPr lang="zh-CN" altLang="en-US" sz="2000" b="1" dirty="0"/>
          </a:p>
        </p:txBody>
      </p:sp>
    </p:spTree>
    <p:extLst>
      <p:ext uri="{BB962C8B-B14F-4D97-AF65-F5344CB8AC3E}">
        <p14:creationId xmlns:p14="http://schemas.microsoft.com/office/powerpoint/2010/main" val="47592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
                                        </p:tgtEl>
                                      </p:cBhvr>
                                      <p:by x="80000" y="80000"/>
                                    </p:animScale>
                                  </p:childTnLst>
                                </p:cTn>
                              </p:par>
                              <p:par>
                                <p:cTn id="7" presetID="42" presetClass="path" presetSubtype="0" accel="50000" decel="50000" fill="hold" nodeType="withEffect">
                                  <p:stCondLst>
                                    <p:cond delay="0"/>
                                  </p:stCondLst>
                                  <p:childTnLst>
                                    <p:animMotion origin="layout" path="M 0 2.96296E-6 L -0.17326 0.0044 " pathEditMode="relative" rAng="0" ptsTypes="AA">
                                      <p:cBhvr>
                                        <p:cTn id="8" dur="500" fill="hold"/>
                                        <p:tgtEl>
                                          <p:spTgt spid="3"/>
                                        </p:tgtEl>
                                        <p:attrNameLst>
                                          <p:attrName>ppt_x</p:attrName>
                                          <p:attrName>ppt_y</p:attrName>
                                        </p:attrNameLst>
                                      </p:cBhvr>
                                      <p:rCtr x="-8663" y="208"/>
                                    </p:animMotion>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a:extLst>
              <a:ext uri="{FF2B5EF4-FFF2-40B4-BE49-F238E27FC236}">
                <a16:creationId xmlns:a16="http://schemas.microsoft.com/office/drawing/2014/main" id="{DC9E9192-9D7B-0E68-BD8C-A4314C97240F}"/>
              </a:ext>
            </a:extLst>
          </p:cNvPr>
          <p:cNvGrpSpPr/>
          <p:nvPr/>
        </p:nvGrpSpPr>
        <p:grpSpPr>
          <a:xfrm>
            <a:off x="5580112" y="2369351"/>
            <a:ext cx="3429301" cy="2780030"/>
            <a:chOff x="7379068" y="973083"/>
            <a:chExt cx="4536504" cy="3397964"/>
          </a:xfrm>
        </p:grpSpPr>
        <p:sp>
          <p:nvSpPr>
            <p:cNvPr id="38" name="文本框 37">
              <a:extLst>
                <a:ext uri="{FF2B5EF4-FFF2-40B4-BE49-F238E27FC236}">
                  <a16:creationId xmlns:a16="http://schemas.microsoft.com/office/drawing/2014/main" id="{BD84B091-1551-7871-093D-7D5790D22A5E}"/>
                </a:ext>
              </a:extLst>
            </p:cNvPr>
            <p:cNvSpPr txBox="1"/>
            <p:nvPr/>
          </p:nvSpPr>
          <p:spPr>
            <a:xfrm>
              <a:off x="7722424" y="973083"/>
              <a:ext cx="4193148" cy="400110"/>
            </a:xfrm>
            <a:prstGeom prst="rect">
              <a:avLst/>
            </a:prstGeom>
            <a:noFill/>
          </p:spPr>
          <p:txBody>
            <a:bodyPr wrap="square">
              <a:spAutoFit/>
            </a:bodyPr>
            <a:lstStyle/>
            <a:p>
              <a:r>
                <a:rPr lang="en" altLang="zh-CN" sz="2000" b="1" dirty="0">
                  <a:solidFill>
                    <a:srgbClr val="0070C0"/>
                  </a:solidFill>
                  <a:latin typeface="微软雅黑" panose="020B0503020204020204" pitchFamily="34" charset="-122"/>
                  <a:ea typeface="微软雅黑" panose="020B0503020204020204" pitchFamily="34" charset="-122"/>
                </a:rPr>
                <a:t>Schur-complement</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pic>
          <p:nvPicPr>
            <p:cNvPr id="39" name="图片 38">
              <a:extLst>
                <a:ext uri="{FF2B5EF4-FFF2-40B4-BE49-F238E27FC236}">
                  <a16:creationId xmlns:a16="http://schemas.microsoft.com/office/drawing/2014/main" id="{7A33285F-ED2B-4F42-A982-3B36ACA22587}"/>
                </a:ext>
              </a:extLst>
            </p:cNvPr>
            <p:cNvPicPr>
              <a:picLocks noChangeAspect="1"/>
            </p:cNvPicPr>
            <p:nvPr/>
          </p:nvPicPr>
          <p:blipFill>
            <a:blip r:embed="rId2"/>
            <a:stretch>
              <a:fillRect/>
            </a:stretch>
          </p:blipFill>
          <p:spPr>
            <a:xfrm>
              <a:off x="7379068" y="2075481"/>
              <a:ext cx="4536504" cy="547006"/>
            </a:xfrm>
            <a:prstGeom prst="rect">
              <a:avLst/>
            </a:prstGeom>
          </p:spPr>
        </p:pic>
        <p:pic>
          <p:nvPicPr>
            <p:cNvPr id="42" name="图片 41">
              <a:extLst>
                <a:ext uri="{FF2B5EF4-FFF2-40B4-BE49-F238E27FC236}">
                  <a16:creationId xmlns:a16="http://schemas.microsoft.com/office/drawing/2014/main" id="{3CE297ED-0774-82DB-F9D3-D67B88EC554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54039"/>
            <a:stretch/>
          </p:blipFill>
          <p:spPr>
            <a:xfrm>
              <a:off x="7483094" y="3042347"/>
              <a:ext cx="4093855" cy="1328700"/>
            </a:xfrm>
            <a:prstGeom prst="rect">
              <a:avLst/>
            </a:prstGeom>
          </p:spPr>
        </p:pic>
      </p:grpSp>
      <p:grpSp>
        <p:nvGrpSpPr>
          <p:cNvPr id="52" name="组合 51">
            <a:extLst>
              <a:ext uri="{FF2B5EF4-FFF2-40B4-BE49-F238E27FC236}">
                <a16:creationId xmlns:a16="http://schemas.microsoft.com/office/drawing/2014/main" id="{DE8E50B5-6347-C6AC-DD11-1AB3955D52AB}"/>
              </a:ext>
            </a:extLst>
          </p:cNvPr>
          <p:cNvGrpSpPr/>
          <p:nvPr/>
        </p:nvGrpSpPr>
        <p:grpSpPr>
          <a:xfrm>
            <a:off x="0" y="2617449"/>
            <a:ext cx="5436096" cy="2889724"/>
            <a:chOff x="0" y="1530652"/>
            <a:chExt cx="7379068" cy="4140000"/>
          </a:xfrm>
        </p:grpSpPr>
        <p:pic>
          <p:nvPicPr>
            <p:cNvPr id="44" name="图片 43">
              <a:extLst>
                <a:ext uri="{FF2B5EF4-FFF2-40B4-BE49-F238E27FC236}">
                  <a16:creationId xmlns:a16="http://schemas.microsoft.com/office/drawing/2014/main" id="{3C2592D0-6D24-0B27-92EE-F5613BEC5AA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530652"/>
              <a:ext cx="7379068" cy="4140000"/>
            </a:xfrm>
            <a:prstGeom prst="rect">
              <a:avLst/>
            </a:prstGeom>
          </p:spPr>
        </p:pic>
        <p:sp>
          <p:nvSpPr>
            <p:cNvPr id="45" name="矩形 44">
              <a:extLst>
                <a:ext uri="{FF2B5EF4-FFF2-40B4-BE49-F238E27FC236}">
                  <a16:creationId xmlns:a16="http://schemas.microsoft.com/office/drawing/2014/main" id="{6935249B-A106-646E-9D8D-C7E1CB2CA482}"/>
                </a:ext>
              </a:extLst>
            </p:cNvPr>
            <p:cNvSpPr/>
            <p:nvPr/>
          </p:nvSpPr>
          <p:spPr>
            <a:xfrm>
              <a:off x="5005137" y="2512194"/>
              <a:ext cx="327259" cy="28875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矩形 45">
              <a:extLst>
                <a:ext uri="{FF2B5EF4-FFF2-40B4-BE49-F238E27FC236}">
                  <a16:creationId xmlns:a16="http://schemas.microsoft.com/office/drawing/2014/main" id="{33E63C0B-2CA9-DB42-381A-296C06B85B46}"/>
                </a:ext>
              </a:extLst>
            </p:cNvPr>
            <p:cNvSpPr/>
            <p:nvPr/>
          </p:nvSpPr>
          <p:spPr>
            <a:xfrm>
              <a:off x="5005137" y="3429000"/>
              <a:ext cx="327259" cy="28875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矩形 46">
              <a:extLst>
                <a:ext uri="{FF2B5EF4-FFF2-40B4-BE49-F238E27FC236}">
                  <a16:creationId xmlns:a16="http://schemas.microsoft.com/office/drawing/2014/main" id="{B24F66D4-53CD-5F0A-0075-72B8ADE520E0}"/>
                </a:ext>
              </a:extLst>
            </p:cNvPr>
            <p:cNvSpPr/>
            <p:nvPr/>
          </p:nvSpPr>
          <p:spPr>
            <a:xfrm>
              <a:off x="5632596" y="3116980"/>
              <a:ext cx="327259" cy="28875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矩形 47">
              <a:extLst>
                <a:ext uri="{FF2B5EF4-FFF2-40B4-BE49-F238E27FC236}">
                  <a16:creationId xmlns:a16="http://schemas.microsoft.com/office/drawing/2014/main" id="{CF7A330F-019D-D8EA-6955-EE218C103912}"/>
                </a:ext>
              </a:extLst>
            </p:cNvPr>
            <p:cNvSpPr/>
            <p:nvPr/>
          </p:nvSpPr>
          <p:spPr>
            <a:xfrm>
              <a:off x="5332396" y="4033786"/>
              <a:ext cx="327259" cy="28875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矩形 48">
              <a:extLst>
                <a:ext uri="{FF2B5EF4-FFF2-40B4-BE49-F238E27FC236}">
                  <a16:creationId xmlns:a16="http://schemas.microsoft.com/office/drawing/2014/main" id="{90375E6D-C522-40DA-57AA-61A4F476DAAA}"/>
                </a:ext>
              </a:extLst>
            </p:cNvPr>
            <p:cNvSpPr/>
            <p:nvPr/>
          </p:nvSpPr>
          <p:spPr>
            <a:xfrm>
              <a:off x="4706754" y="4033786"/>
              <a:ext cx="327259" cy="28875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矩形 49">
              <a:extLst>
                <a:ext uri="{FF2B5EF4-FFF2-40B4-BE49-F238E27FC236}">
                  <a16:creationId xmlns:a16="http://schemas.microsoft.com/office/drawing/2014/main" id="{FC802159-E507-F108-10A8-E6441FC5A4D9}"/>
                </a:ext>
              </a:extLst>
            </p:cNvPr>
            <p:cNvSpPr/>
            <p:nvPr/>
          </p:nvSpPr>
          <p:spPr>
            <a:xfrm>
              <a:off x="5630780" y="4359443"/>
              <a:ext cx="327259" cy="28875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50">
              <a:extLst>
                <a:ext uri="{FF2B5EF4-FFF2-40B4-BE49-F238E27FC236}">
                  <a16:creationId xmlns:a16="http://schemas.microsoft.com/office/drawing/2014/main" id="{07DE5222-E219-B20C-28FB-7B8CDB220DFE}"/>
                </a:ext>
              </a:extLst>
            </p:cNvPr>
            <p:cNvSpPr/>
            <p:nvPr/>
          </p:nvSpPr>
          <p:spPr>
            <a:xfrm>
              <a:off x="5005137" y="4638572"/>
              <a:ext cx="327259" cy="288758"/>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5" name="文本框 54">
            <a:extLst>
              <a:ext uri="{FF2B5EF4-FFF2-40B4-BE49-F238E27FC236}">
                <a16:creationId xmlns:a16="http://schemas.microsoft.com/office/drawing/2014/main" id="{2E540E07-A910-174B-67DC-42AEA1CC4DF3}"/>
              </a:ext>
            </a:extLst>
          </p:cNvPr>
          <p:cNvSpPr txBox="1"/>
          <p:nvPr/>
        </p:nvSpPr>
        <p:spPr>
          <a:xfrm>
            <a:off x="1311515" y="5444943"/>
            <a:ext cx="3117791" cy="307777"/>
          </a:xfrm>
          <a:prstGeom prst="rect">
            <a:avLst/>
          </a:prstGeom>
          <a:noFill/>
        </p:spPr>
        <p:txBody>
          <a:bodyPr wrap="square">
            <a:spAutoFit/>
          </a:bodyPr>
          <a:lstStyle/>
          <a:p>
            <a:r>
              <a:rPr lang="en" altLang="zh-CN" sz="1400" dirty="0">
                <a:latin typeface="+mn-lt"/>
                <a:ea typeface="微软雅黑" panose="020B0503020204020204" pitchFamily="34" charset="-122"/>
              </a:rPr>
              <a:t>Figure 1. </a:t>
            </a:r>
            <a:r>
              <a:rPr lang="en-US" altLang="zh-CN" sz="1400" dirty="0">
                <a:latin typeface="+mn-lt"/>
                <a:ea typeface="微软雅黑" panose="020B0503020204020204" pitchFamily="34" charset="-122"/>
              </a:rPr>
              <a:t>How to form s</a:t>
            </a:r>
            <a:r>
              <a:rPr lang="en" altLang="zh-CN" sz="1400" dirty="0">
                <a:latin typeface="+mn-lt"/>
                <a:ea typeface="微软雅黑" panose="020B0503020204020204" pitchFamily="34" charset="-122"/>
              </a:rPr>
              <a:t>upernodes.</a:t>
            </a:r>
            <a:endParaRPr lang="zh-CN" altLang="en-US" sz="1400" dirty="0"/>
          </a:p>
        </p:txBody>
      </p:sp>
      <p:sp>
        <p:nvSpPr>
          <p:cNvPr id="56" name="文本框 55">
            <a:extLst>
              <a:ext uri="{FF2B5EF4-FFF2-40B4-BE49-F238E27FC236}">
                <a16:creationId xmlns:a16="http://schemas.microsoft.com/office/drawing/2014/main" id="{776D38D2-FC8E-4D05-7844-8DF022D14E10}"/>
              </a:ext>
            </a:extLst>
          </p:cNvPr>
          <p:cNvSpPr txBox="1"/>
          <p:nvPr/>
        </p:nvSpPr>
        <p:spPr>
          <a:xfrm>
            <a:off x="5911191" y="5242424"/>
            <a:ext cx="2676018" cy="523220"/>
          </a:xfrm>
          <a:prstGeom prst="rect">
            <a:avLst/>
          </a:prstGeom>
          <a:noFill/>
        </p:spPr>
        <p:txBody>
          <a:bodyPr wrap="square">
            <a:spAutoFit/>
          </a:bodyPr>
          <a:lstStyle/>
          <a:p>
            <a:pPr algn="ctr"/>
            <a:r>
              <a:rPr lang="en" altLang="zh-CN" sz="1400" dirty="0">
                <a:latin typeface="+mn-lt"/>
                <a:ea typeface="微软雅黑" panose="020B0503020204020204" pitchFamily="34" charset="-122"/>
              </a:rPr>
              <a:t>Figure </a:t>
            </a:r>
            <a:r>
              <a:rPr lang="en-US" altLang="zh-CN" sz="1400" dirty="0">
                <a:latin typeface="+mn-lt"/>
                <a:ea typeface="微软雅黑" panose="020B0503020204020204" pitchFamily="34" charset="-122"/>
              </a:rPr>
              <a:t>2</a:t>
            </a:r>
            <a:r>
              <a:rPr lang="en" altLang="zh-CN" sz="1400" dirty="0">
                <a:latin typeface="+mn-lt"/>
                <a:ea typeface="微软雅黑" panose="020B0503020204020204" pitchFamily="34" charset="-122"/>
              </a:rPr>
              <a:t>. Example of Schur- complement</a:t>
            </a:r>
            <a:r>
              <a:rPr lang="zh-CN" altLang="en-US" sz="1400" dirty="0">
                <a:latin typeface="+mn-lt"/>
                <a:ea typeface="微软雅黑" panose="020B0503020204020204" pitchFamily="34" charset="-122"/>
              </a:rPr>
              <a:t> </a:t>
            </a:r>
            <a:r>
              <a:rPr lang="en-US" altLang="zh-CN" sz="1400" dirty="0">
                <a:latin typeface="+mn-lt"/>
                <a:ea typeface="微软雅黑" panose="020B0503020204020204" pitchFamily="34" charset="-122"/>
              </a:rPr>
              <a:t>computation.</a:t>
            </a:r>
            <a:endParaRPr lang="zh-CN" altLang="en-US" sz="1400" dirty="0"/>
          </a:p>
        </p:txBody>
      </p:sp>
      <p:sp>
        <p:nvSpPr>
          <p:cNvPr id="16" name="文本框 15">
            <a:extLst>
              <a:ext uri="{FF2B5EF4-FFF2-40B4-BE49-F238E27FC236}">
                <a16:creationId xmlns:a16="http://schemas.microsoft.com/office/drawing/2014/main" id="{44B6FB33-811B-BF22-D2E4-88024DC5CD19}"/>
              </a:ext>
            </a:extLst>
          </p:cNvPr>
          <p:cNvSpPr txBox="1"/>
          <p:nvPr/>
        </p:nvSpPr>
        <p:spPr>
          <a:xfrm>
            <a:off x="239283" y="713515"/>
            <a:ext cx="8658223" cy="1631216"/>
          </a:xfrm>
          <a:prstGeom prst="rect">
            <a:avLst/>
          </a:prstGeom>
          <a:solidFill>
            <a:schemeClr val="bg1"/>
          </a:solidFill>
        </p:spPr>
        <p:txBody>
          <a:bodyPr wrap="square">
            <a:spAutoFit/>
          </a:bodyPr>
          <a:lstStyle/>
          <a:p>
            <a:pPr algn="just"/>
            <a:r>
              <a:rPr lang="en-US" altLang="zh-CN" sz="2000" dirty="0">
                <a:latin typeface="+mn-lt"/>
                <a:ea typeface="微软雅黑" panose="020B0503020204020204" pitchFamily="34" charset="-122"/>
              </a:rPr>
              <a:t>In order to better </a:t>
            </a:r>
            <a:r>
              <a:rPr lang="en-US" altLang="zh-CN" sz="2000" b="1" dirty="0">
                <a:solidFill>
                  <a:srgbClr val="FF0000"/>
                </a:solidFill>
                <a:latin typeface="+mn-lt"/>
                <a:ea typeface="微软雅黑" panose="020B0503020204020204" pitchFamily="34" charset="-122"/>
              </a:rPr>
              <a:t>utilize the dense GEMM of Level-3 BLAS</a:t>
            </a:r>
            <a:r>
              <a:rPr lang="en-US" altLang="zh-CN" sz="2000" dirty="0">
                <a:latin typeface="+mn-lt"/>
                <a:ea typeface="微软雅黑" panose="020B0503020204020204" pitchFamily="34" charset="-122"/>
              </a:rPr>
              <a:t>, the traditional approach is to form dense blocks using </a:t>
            </a:r>
            <a:r>
              <a:rPr lang="en-US" altLang="zh-CN" sz="2000" dirty="0" err="1">
                <a:latin typeface="+mn-lt"/>
                <a:ea typeface="微软雅黑" panose="020B0503020204020204" pitchFamily="34" charset="-122"/>
              </a:rPr>
              <a:t>supernodal</a:t>
            </a:r>
            <a:r>
              <a:rPr lang="en-US" altLang="zh-CN" sz="2000" dirty="0">
                <a:latin typeface="+mn-lt"/>
                <a:ea typeface="微软雅黑" panose="020B0503020204020204" pitchFamily="34" charset="-122"/>
              </a:rPr>
              <a:t> </a:t>
            </a:r>
            <a:r>
              <a:rPr lang="en" altLang="zh-CN" sz="2000" dirty="0">
                <a:ea typeface="微软雅黑" panose="020B0503020204020204" pitchFamily="34" charset="-122"/>
              </a:rPr>
              <a:t>(shown in Figure 1) </a:t>
            </a:r>
            <a:r>
              <a:rPr lang="en-US" altLang="zh-CN" sz="2000" dirty="0">
                <a:latin typeface="+mn-lt"/>
                <a:ea typeface="微软雅黑" panose="020B0503020204020204" pitchFamily="34" charset="-122"/>
              </a:rPr>
              <a:t>or multifrontal methods. However, for matrices without a regular sparse structure, </a:t>
            </a:r>
            <a:r>
              <a:rPr lang="en-US" altLang="zh-CN" sz="2000" b="1" dirty="0" err="1">
                <a:solidFill>
                  <a:srgbClr val="FF0000"/>
                </a:solidFill>
                <a:latin typeface="+mn-lt"/>
                <a:ea typeface="微软雅黑" panose="020B0503020204020204" pitchFamily="34" charset="-122"/>
              </a:rPr>
              <a:t>supernodes</a:t>
            </a:r>
            <a:r>
              <a:rPr lang="en-US" altLang="zh-CN" sz="2000" b="1" dirty="0">
                <a:latin typeface="+mn-lt"/>
                <a:ea typeface="微软雅黑" panose="020B0503020204020204" pitchFamily="34" charset="-122"/>
              </a:rPr>
              <a:t> </a:t>
            </a:r>
            <a:r>
              <a:rPr lang="en-US" altLang="zh-CN" sz="2000" dirty="0">
                <a:latin typeface="+mn-lt"/>
                <a:ea typeface="微软雅黑" panose="020B0503020204020204" pitchFamily="34" charset="-122"/>
              </a:rPr>
              <a:t>formed through relaxation </a:t>
            </a:r>
            <a:r>
              <a:rPr lang="en-US" altLang="zh-CN" sz="2000" b="1" dirty="0">
                <a:solidFill>
                  <a:srgbClr val="FF0000"/>
                </a:solidFill>
                <a:latin typeface="+mn-lt"/>
                <a:ea typeface="微软雅黑" panose="020B0503020204020204" pitchFamily="34" charset="-122"/>
              </a:rPr>
              <a:t>may not always be dense</a:t>
            </a:r>
            <a:r>
              <a:rPr lang="en" altLang="zh-CN" sz="2000" b="1" dirty="0">
                <a:solidFill>
                  <a:srgbClr val="FF0000"/>
                </a:solidFill>
                <a:ea typeface="微软雅黑" panose="020B0503020204020204" pitchFamily="34" charset="-122"/>
              </a:rPr>
              <a:t> </a:t>
            </a:r>
            <a:r>
              <a:rPr lang="en" altLang="zh-CN" sz="2000" dirty="0">
                <a:ea typeface="微软雅黑" panose="020B0503020204020204" pitchFamily="34" charset="-122"/>
              </a:rPr>
              <a:t>(shown in Figure 2)</a:t>
            </a:r>
            <a:r>
              <a:rPr lang="en-US" altLang="zh-CN" sz="2000" dirty="0">
                <a:latin typeface="+mn-lt"/>
                <a:ea typeface="微软雅黑" panose="020B0503020204020204" pitchFamily="34" charset="-122"/>
              </a:rPr>
              <a:t>.</a:t>
            </a:r>
            <a:endParaRPr lang="zh-CN" altLang="en-US" sz="2000" dirty="0">
              <a:latin typeface="+mn-lt"/>
              <a:ea typeface="微软雅黑" panose="020B0503020204020204" pitchFamily="34" charset="-122"/>
            </a:endParaRPr>
          </a:p>
        </p:txBody>
      </p:sp>
      <p:sp>
        <p:nvSpPr>
          <p:cNvPr id="24" name="标题 1">
            <a:extLst>
              <a:ext uri="{FF2B5EF4-FFF2-40B4-BE49-F238E27FC236}">
                <a16:creationId xmlns:a16="http://schemas.microsoft.com/office/drawing/2014/main" id="{BF84CF16-C988-D644-918D-76E91708F6AA}"/>
              </a:ext>
            </a:extLst>
          </p:cNvPr>
          <p:cNvSpPr>
            <a:spLocks noGrp="1"/>
          </p:cNvSpPr>
          <p:nvPr>
            <p:ph type="title"/>
          </p:nvPr>
        </p:nvSpPr>
        <p:spPr>
          <a:xfrm>
            <a:off x="107504" y="44624"/>
            <a:ext cx="8658225" cy="593711"/>
          </a:xfrm>
        </p:spPr>
        <p:txBody>
          <a:bodyPr/>
          <a:lstStyle/>
          <a:p>
            <a:r>
              <a:rPr lang="en-US" altLang="zh-CN" sz="2000" b="1" dirty="0"/>
              <a:t>Sparse LU with Density-Aware Adaptive Matrix Multiplication (DAC23)</a:t>
            </a:r>
            <a:endParaRPr lang="zh-CN" altLang="en-US" sz="2000" b="1" dirty="0"/>
          </a:p>
        </p:txBody>
      </p:sp>
    </p:spTree>
    <p:extLst>
      <p:ext uri="{BB962C8B-B14F-4D97-AF65-F5344CB8AC3E}">
        <p14:creationId xmlns:p14="http://schemas.microsoft.com/office/powerpoint/2010/main" val="4255112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61A11DB1-38FB-E6D9-2FFD-77DA9DBF54A5}"/>
              </a:ext>
            </a:extLst>
          </p:cNvPr>
          <p:cNvSpPr txBox="1"/>
          <p:nvPr/>
        </p:nvSpPr>
        <p:spPr>
          <a:xfrm>
            <a:off x="107824" y="764704"/>
            <a:ext cx="8928672" cy="707886"/>
          </a:xfrm>
          <a:prstGeom prst="rect">
            <a:avLst/>
          </a:prstGeom>
          <a:noFill/>
        </p:spPr>
        <p:txBody>
          <a:bodyPr wrap="square">
            <a:spAutoFit/>
          </a:bodyPr>
          <a:lstStyle/>
          <a:p>
            <a:r>
              <a:rPr lang="en" altLang="zh-CN" sz="2000" b="0" i="0" u="none" strike="noStrike" dirty="0">
                <a:solidFill>
                  <a:srgbClr val="000000"/>
                </a:solidFill>
                <a:effectLst/>
                <a:latin typeface="+mn-lt"/>
                <a:cs typeface="Times New Roman" panose="02020603050405020304" pitchFamily="18" charset="0"/>
              </a:rPr>
              <a:t>We select three representative circuit matrices and can see that </a:t>
            </a:r>
            <a:r>
              <a:rPr lang="en" altLang="zh-CN" sz="2000" i="0" u="none" strike="noStrike" dirty="0">
                <a:solidFill>
                  <a:srgbClr val="C00000"/>
                </a:solidFill>
                <a:effectLst/>
                <a:latin typeface="+mn-lt"/>
                <a:cs typeface="Times New Roman" panose="02020603050405020304" pitchFamily="18" charset="0"/>
              </a:rPr>
              <a:t>the input matrix (L and U blocks) involved in GEMM  are not</a:t>
            </a:r>
            <a:r>
              <a:rPr lang="zh-CN" altLang="en-US" sz="2000" i="0" u="none" strike="noStrike" dirty="0">
                <a:solidFill>
                  <a:srgbClr val="C00000"/>
                </a:solidFill>
                <a:effectLst/>
                <a:latin typeface="+mn-lt"/>
                <a:cs typeface="Times New Roman" panose="02020603050405020304" pitchFamily="18" charset="0"/>
              </a:rPr>
              <a:t> </a:t>
            </a:r>
            <a:r>
              <a:rPr lang="en-US" altLang="zh-CN" sz="2000" i="0" u="none" strike="noStrike" dirty="0">
                <a:solidFill>
                  <a:srgbClr val="C00000"/>
                </a:solidFill>
                <a:effectLst/>
                <a:latin typeface="+mn-lt"/>
                <a:cs typeface="Times New Roman" panose="02020603050405020304" pitchFamily="18" charset="0"/>
              </a:rPr>
              <a:t>always</a:t>
            </a:r>
            <a:r>
              <a:rPr lang="zh-CN" altLang="en-US" sz="2000" i="0" u="none" strike="noStrike" dirty="0">
                <a:solidFill>
                  <a:srgbClr val="C00000"/>
                </a:solidFill>
                <a:effectLst/>
                <a:latin typeface="+mn-lt"/>
                <a:cs typeface="Times New Roman" panose="02020603050405020304" pitchFamily="18" charset="0"/>
              </a:rPr>
              <a:t> </a:t>
            </a:r>
            <a:r>
              <a:rPr lang="en-US" altLang="zh-CN" sz="2000" i="0" u="none" strike="noStrike" dirty="0">
                <a:solidFill>
                  <a:srgbClr val="C00000"/>
                </a:solidFill>
                <a:effectLst/>
                <a:latin typeface="+mn-lt"/>
                <a:cs typeface="Times New Roman" panose="02020603050405020304" pitchFamily="18" charset="0"/>
              </a:rPr>
              <a:t>dense</a:t>
            </a:r>
            <a:r>
              <a:rPr lang="en" altLang="zh-CN" sz="2000" i="0" u="none" strike="noStrike" dirty="0">
                <a:solidFill>
                  <a:srgbClr val="C00000"/>
                </a:solidFill>
                <a:effectLst/>
                <a:latin typeface="+mn-lt"/>
                <a:cs typeface="Times New Roman" panose="02020603050405020304" pitchFamily="18" charset="0"/>
              </a:rPr>
              <a:t>.</a:t>
            </a:r>
            <a:endParaRPr lang="en-US" altLang="zh-CN" sz="2000" dirty="0">
              <a:solidFill>
                <a:srgbClr val="C00000"/>
              </a:solidFill>
              <a:latin typeface="+mn-lt"/>
              <a:ea typeface="微软雅黑"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94885D52-6BF5-A5D2-A507-0D9385CF9CDE}"/>
              </a:ext>
            </a:extLst>
          </p:cNvPr>
          <p:cNvPicPr>
            <a:picLocks noChangeAspect="1"/>
          </p:cNvPicPr>
          <p:nvPr/>
        </p:nvPicPr>
        <p:blipFill>
          <a:blip r:embed="rId2"/>
          <a:stretch>
            <a:fillRect/>
          </a:stretch>
        </p:blipFill>
        <p:spPr>
          <a:xfrm>
            <a:off x="550416" y="1700808"/>
            <a:ext cx="7772400" cy="3713774"/>
          </a:xfrm>
          <a:prstGeom prst="rect">
            <a:avLst/>
          </a:prstGeom>
        </p:spPr>
      </p:pic>
      <p:sp>
        <p:nvSpPr>
          <p:cNvPr id="14" name="文本框 13">
            <a:extLst>
              <a:ext uri="{FF2B5EF4-FFF2-40B4-BE49-F238E27FC236}">
                <a16:creationId xmlns:a16="http://schemas.microsoft.com/office/drawing/2014/main" id="{7A551586-1941-5F75-D3F5-005520EF6543}"/>
              </a:ext>
            </a:extLst>
          </p:cNvPr>
          <p:cNvSpPr txBox="1"/>
          <p:nvPr/>
        </p:nvSpPr>
        <p:spPr>
          <a:xfrm>
            <a:off x="1118332" y="5418178"/>
            <a:ext cx="6907336" cy="307777"/>
          </a:xfrm>
          <a:prstGeom prst="rect">
            <a:avLst/>
          </a:prstGeom>
          <a:noFill/>
        </p:spPr>
        <p:txBody>
          <a:bodyPr wrap="square">
            <a:spAutoFit/>
          </a:bodyPr>
          <a:lstStyle/>
          <a:p>
            <a:r>
              <a:rPr lang="en" altLang="zh-CN" sz="1400" dirty="0">
                <a:latin typeface="+mn-lt"/>
                <a:ea typeface="微软雅黑" panose="020B0503020204020204" pitchFamily="34" charset="-122"/>
                <a:cs typeface="Times New Roman" panose="02020603050405020304" pitchFamily="18" charset="0"/>
              </a:rPr>
              <a:t>Figure 1. Density distribution of matrix factors (L and U blocks) participating in GEMM.</a:t>
            </a:r>
            <a:endParaRPr lang="zh-CN" altLang="en-US" sz="1400" dirty="0">
              <a:latin typeface="+mn-lt"/>
              <a:ea typeface="微软雅黑"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0A889C57-8BA2-0CAE-F35A-ACF0CAACC989}"/>
              </a:ext>
            </a:extLst>
          </p:cNvPr>
          <p:cNvSpPr txBox="1"/>
          <p:nvPr/>
        </p:nvSpPr>
        <p:spPr>
          <a:xfrm>
            <a:off x="107504" y="5725955"/>
            <a:ext cx="8676456" cy="707886"/>
          </a:xfrm>
          <a:prstGeom prst="rect">
            <a:avLst/>
          </a:prstGeom>
          <a:noFill/>
        </p:spPr>
        <p:txBody>
          <a:bodyPr wrap="square">
            <a:spAutoFit/>
          </a:bodyPr>
          <a:lstStyle/>
          <a:p>
            <a:r>
              <a:rPr kumimoji="1" lang="en" altLang="zh-CN" sz="2000" dirty="0">
                <a:latin typeface="+mn-lt"/>
                <a:ea typeface="Microsoft YaHei" panose="020B0503020204020204" pitchFamily="34" charset="-122"/>
                <a:cs typeface="Times New Roman" panose="02020603050405020304" pitchFamily="18" charset="0"/>
              </a:rPr>
              <a:t>The introduction of </a:t>
            </a:r>
            <a:r>
              <a:rPr kumimoji="1" lang="en-US" altLang="zh-CN" sz="2000" dirty="0">
                <a:latin typeface="+mn-lt"/>
                <a:ea typeface="Microsoft YaHei" panose="020B0503020204020204" pitchFamily="34" charset="-122"/>
                <a:cs typeface="Times New Roman" panose="02020603050405020304" pitchFamily="18" charset="0"/>
              </a:rPr>
              <a:t>sparse matrix multiplication (</a:t>
            </a:r>
            <a:r>
              <a:rPr kumimoji="1" lang="en" altLang="zh-CN" sz="2000" dirty="0">
                <a:solidFill>
                  <a:srgbClr val="C00000"/>
                </a:solidFill>
                <a:latin typeface="+mn-lt"/>
                <a:ea typeface="Microsoft YaHei" panose="020B0503020204020204" pitchFamily="34" charset="-122"/>
                <a:cs typeface="Times New Roman" panose="02020603050405020304" pitchFamily="18" charset="0"/>
              </a:rPr>
              <a:t>SpMM</a:t>
            </a:r>
            <a:r>
              <a:rPr kumimoji="1" lang="en" altLang="zh-CN" sz="2000" dirty="0">
                <a:latin typeface="+mn-lt"/>
                <a:ea typeface="Microsoft YaHei" panose="020B0503020204020204" pitchFamily="34" charset="-122"/>
                <a:cs typeface="Times New Roman" panose="02020603050405020304" pitchFamily="18" charset="0"/>
              </a:rPr>
              <a:t>)</a:t>
            </a:r>
            <a:r>
              <a:rPr kumimoji="1" lang="zh-CN" altLang="en-US" sz="2000" b="1" dirty="0">
                <a:solidFill>
                  <a:srgbClr val="FF0000"/>
                </a:solidFill>
                <a:latin typeface="+mn-lt"/>
                <a:ea typeface="Microsoft YaHei" panose="020B0503020204020204" pitchFamily="34" charset="-122"/>
                <a:cs typeface="Times New Roman" panose="02020603050405020304" pitchFamily="18" charset="0"/>
              </a:rPr>
              <a:t> </a:t>
            </a:r>
            <a:r>
              <a:rPr kumimoji="1" lang="en" altLang="zh-CN" sz="2000" dirty="0">
                <a:latin typeface="+mn-lt"/>
                <a:ea typeface="Microsoft YaHei" panose="020B0503020204020204" pitchFamily="34" charset="-122"/>
                <a:cs typeface="Times New Roman" panose="02020603050405020304" pitchFamily="18" charset="0"/>
              </a:rPr>
              <a:t>shows great potential for further accelerating </a:t>
            </a:r>
            <a:r>
              <a:rPr kumimoji="1" lang="en-US" altLang="zh-CN" sz="2000" dirty="0">
                <a:latin typeface="+mn-lt"/>
                <a:ea typeface="Microsoft YaHei" panose="020B0503020204020204" pitchFamily="34" charset="-122"/>
                <a:cs typeface="Times New Roman" panose="02020603050405020304" pitchFamily="18" charset="0"/>
              </a:rPr>
              <a:t>the </a:t>
            </a:r>
            <a:r>
              <a:rPr kumimoji="1" lang="en" altLang="zh-CN" sz="2000" dirty="0">
                <a:latin typeface="+mn-lt"/>
                <a:ea typeface="Microsoft YaHei" panose="020B0503020204020204" pitchFamily="34" charset="-122"/>
                <a:cs typeface="Times New Roman" panose="02020603050405020304" pitchFamily="18" charset="0"/>
              </a:rPr>
              <a:t>LU factorization.</a:t>
            </a:r>
            <a:endParaRPr kumimoji="1" lang="zh-CN" altLang="en-US" sz="2000" dirty="0">
              <a:latin typeface="+mn-lt"/>
              <a:ea typeface="Microsoft YaHei" panose="020B0503020204020204" pitchFamily="34" charset="-122"/>
              <a:cs typeface="Times New Roman" panose="02020603050405020304" pitchFamily="18" charset="0"/>
            </a:endParaRPr>
          </a:p>
        </p:txBody>
      </p:sp>
      <p:sp>
        <p:nvSpPr>
          <p:cNvPr id="11" name="标题 1">
            <a:extLst>
              <a:ext uri="{FF2B5EF4-FFF2-40B4-BE49-F238E27FC236}">
                <a16:creationId xmlns:a16="http://schemas.microsoft.com/office/drawing/2014/main" id="{F59D4AA5-11DE-5E45-81DD-0500F7F4B144}"/>
              </a:ext>
            </a:extLst>
          </p:cNvPr>
          <p:cNvSpPr>
            <a:spLocks noGrp="1"/>
          </p:cNvSpPr>
          <p:nvPr>
            <p:ph type="title"/>
          </p:nvPr>
        </p:nvSpPr>
        <p:spPr>
          <a:xfrm>
            <a:off x="107504" y="44624"/>
            <a:ext cx="8658225" cy="593711"/>
          </a:xfrm>
        </p:spPr>
        <p:txBody>
          <a:bodyPr/>
          <a:lstStyle/>
          <a:p>
            <a:r>
              <a:rPr lang="en-US" altLang="zh-CN" sz="2000" b="1" dirty="0"/>
              <a:t>Sparse LU with Density-Aware Adaptive Matrix Multiplication (DAC23)</a:t>
            </a:r>
            <a:endParaRPr lang="zh-CN" altLang="en-US" sz="2000" b="1" dirty="0"/>
          </a:p>
        </p:txBody>
      </p:sp>
    </p:spTree>
    <p:extLst>
      <p:ext uri="{BB962C8B-B14F-4D97-AF65-F5344CB8AC3E}">
        <p14:creationId xmlns:p14="http://schemas.microsoft.com/office/powerpoint/2010/main" val="4135749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31141A-582A-BF4B-92C6-F6FF10757905}"/>
              </a:ext>
            </a:extLst>
          </p:cNvPr>
          <p:cNvPicPr>
            <a:picLocks noChangeAspect="1"/>
          </p:cNvPicPr>
          <p:nvPr/>
        </p:nvPicPr>
        <p:blipFill>
          <a:blip r:embed="rId2"/>
          <a:stretch>
            <a:fillRect/>
          </a:stretch>
        </p:blipFill>
        <p:spPr>
          <a:xfrm>
            <a:off x="755650" y="1990274"/>
            <a:ext cx="7632700" cy="3060700"/>
          </a:xfrm>
          <a:prstGeom prst="rect">
            <a:avLst/>
          </a:prstGeom>
        </p:spPr>
      </p:pic>
      <p:sp>
        <p:nvSpPr>
          <p:cNvPr id="4" name="矩形 3">
            <a:extLst>
              <a:ext uri="{FF2B5EF4-FFF2-40B4-BE49-F238E27FC236}">
                <a16:creationId xmlns:a16="http://schemas.microsoft.com/office/drawing/2014/main" id="{B0122717-29D6-1E40-3AE8-A67CC3F5D578}"/>
              </a:ext>
            </a:extLst>
          </p:cNvPr>
          <p:cNvSpPr/>
          <p:nvPr/>
        </p:nvSpPr>
        <p:spPr>
          <a:xfrm>
            <a:off x="7345166" y="2132856"/>
            <a:ext cx="772160" cy="283284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C00000"/>
              </a:solidFill>
            </a:endParaRPr>
          </a:p>
        </p:txBody>
      </p:sp>
      <p:sp>
        <p:nvSpPr>
          <p:cNvPr id="6" name="矩形 5">
            <a:extLst>
              <a:ext uri="{FF2B5EF4-FFF2-40B4-BE49-F238E27FC236}">
                <a16:creationId xmlns:a16="http://schemas.microsoft.com/office/drawing/2014/main" id="{9C45FC4A-8642-466D-5EBC-B500E65CD496}"/>
              </a:ext>
            </a:extLst>
          </p:cNvPr>
          <p:cNvSpPr/>
          <p:nvPr/>
        </p:nvSpPr>
        <p:spPr>
          <a:xfrm>
            <a:off x="6407710" y="2132856"/>
            <a:ext cx="772160" cy="283284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29BFB13E-AAD8-A2CB-9FBB-ACE24496158F}"/>
              </a:ext>
            </a:extLst>
          </p:cNvPr>
          <p:cNvSpPr txBox="1"/>
          <p:nvPr/>
        </p:nvSpPr>
        <p:spPr>
          <a:xfrm>
            <a:off x="242888" y="764704"/>
            <a:ext cx="8658224" cy="1015663"/>
          </a:xfrm>
          <a:prstGeom prst="rect">
            <a:avLst/>
          </a:prstGeom>
          <a:noFill/>
        </p:spPr>
        <p:txBody>
          <a:bodyPr wrap="square">
            <a:spAutoFit/>
          </a:bodyPr>
          <a:lstStyle/>
          <a:p>
            <a:pPr algn="just"/>
            <a:r>
              <a:rPr lang="en" altLang="zh-CN" sz="2000" kern="100" dirty="0">
                <a:solidFill>
                  <a:srgbClr val="C00000"/>
                </a:solidFill>
                <a:latin typeface="+mn-lt"/>
                <a:ea typeface="Microsoft YaHei UI" panose="020B0503020204020204" pitchFamily="34" charset="-122"/>
                <a:cs typeface="Times New Roman" panose="02020603050405020304" pitchFamily="18" charset="0"/>
              </a:rPr>
              <a:t>After introducing SpMM</a:t>
            </a:r>
            <a:r>
              <a:rPr lang="en" altLang="zh-CN" sz="2000" kern="100" dirty="0">
                <a:latin typeface="+mn-lt"/>
                <a:ea typeface="Microsoft YaHei UI" panose="020B0503020204020204" pitchFamily="34" charset="-122"/>
                <a:cs typeface="Times New Roman" panose="02020603050405020304" pitchFamily="18" charset="0"/>
              </a:rPr>
              <a:t>, we test the data in Table 1. </a:t>
            </a:r>
            <a:r>
              <a:rPr lang="en" altLang="zh-CN" sz="2000" kern="100" dirty="0">
                <a:solidFill>
                  <a:srgbClr val="C00000"/>
                </a:solidFill>
                <a:latin typeface="+mn-lt"/>
                <a:ea typeface="Microsoft YaHei UI" panose="020B0503020204020204" pitchFamily="34" charset="-122"/>
                <a:cs typeface="Times New Roman" panose="02020603050405020304" pitchFamily="18" charset="0"/>
              </a:rPr>
              <a:t>The "Oracle" </a:t>
            </a:r>
            <a:r>
              <a:rPr lang="en" altLang="zh-CN" sz="2000" kern="100" dirty="0">
                <a:latin typeface="+mn-lt"/>
                <a:ea typeface="Microsoft YaHei UI" panose="020B0503020204020204" pitchFamily="34" charset="-122"/>
                <a:cs typeface="Times New Roman" panose="02020603050405020304" pitchFamily="18" charset="0"/>
              </a:rPr>
              <a:t>in the table indicates the optimal total time computed by picking the optimal kernel in SpMM and GEMM for each matrix multiplication in the ideal case.</a:t>
            </a:r>
            <a:endParaRPr lang="zh-CN" altLang="en-US" sz="2000" kern="100" dirty="0">
              <a:latin typeface="+mn-lt"/>
              <a:ea typeface="Microsoft YaHei UI"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6A5E5094-774D-CE43-9581-DE6C9A1A7A0C}"/>
              </a:ext>
            </a:extLst>
          </p:cNvPr>
          <p:cNvSpPr txBox="1"/>
          <p:nvPr/>
        </p:nvSpPr>
        <p:spPr>
          <a:xfrm>
            <a:off x="282984" y="4976324"/>
            <a:ext cx="8721749" cy="707886"/>
          </a:xfrm>
          <a:prstGeom prst="rect">
            <a:avLst/>
          </a:prstGeom>
          <a:noFill/>
        </p:spPr>
        <p:txBody>
          <a:bodyPr wrap="square">
            <a:spAutoFit/>
          </a:bodyPr>
          <a:lstStyle/>
          <a:p>
            <a:r>
              <a:rPr lang="zh-CN" altLang="en-US" sz="2000" dirty="0">
                <a:latin typeface="+mn-lt"/>
              </a:rPr>
              <a:t>Compared with GEMM and SpMM, the performance improvement potential of "Oracle" is </a:t>
            </a:r>
            <a:r>
              <a:rPr lang="zh-CN" altLang="en-US" sz="2000" dirty="0">
                <a:solidFill>
                  <a:srgbClr val="C00000"/>
                </a:solidFill>
                <a:latin typeface="+mn-lt"/>
              </a:rPr>
              <a:t>1.03x-10.24x </a:t>
            </a:r>
            <a:r>
              <a:rPr lang="zh-CN" altLang="en-US" sz="2000" dirty="0">
                <a:latin typeface="+mn-lt"/>
              </a:rPr>
              <a:t>and </a:t>
            </a:r>
            <a:r>
              <a:rPr lang="zh-CN" altLang="en-US" sz="2000" dirty="0">
                <a:solidFill>
                  <a:srgbClr val="C00000"/>
                </a:solidFill>
                <a:latin typeface="+mn-lt"/>
              </a:rPr>
              <a:t>1.13x-4.25x</a:t>
            </a:r>
            <a:r>
              <a:rPr lang="zh-CN" altLang="en-US" sz="2000" dirty="0">
                <a:latin typeface="+mn-lt"/>
              </a:rPr>
              <a:t>, respectively</a:t>
            </a:r>
            <a:r>
              <a:rPr lang="en-US" altLang="zh-CN" sz="2000" dirty="0">
                <a:latin typeface="+mn-lt"/>
              </a:rPr>
              <a:t>.</a:t>
            </a:r>
            <a:endParaRPr lang="zh-CN" altLang="en-US" sz="2000" dirty="0">
              <a:latin typeface="+mn-lt"/>
            </a:endParaRPr>
          </a:p>
        </p:txBody>
      </p:sp>
      <p:sp>
        <p:nvSpPr>
          <p:cNvPr id="12" name="文本框 11">
            <a:extLst>
              <a:ext uri="{FF2B5EF4-FFF2-40B4-BE49-F238E27FC236}">
                <a16:creationId xmlns:a16="http://schemas.microsoft.com/office/drawing/2014/main" id="{08A801A7-D343-F2B8-A310-73EA7E39E104}"/>
              </a:ext>
            </a:extLst>
          </p:cNvPr>
          <p:cNvSpPr txBox="1"/>
          <p:nvPr/>
        </p:nvSpPr>
        <p:spPr>
          <a:xfrm>
            <a:off x="282985" y="5602501"/>
            <a:ext cx="8721748" cy="830997"/>
          </a:xfrm>
          <a:prstGeom prst="rect">
            <a:avLst/>
          </a:prstGeom>
          <a:noFill/>
        </p:spPr>
        <p:txBody>
          <a:bodyPr wrap="square">
            <a:spAutoFit/>
          </a:bodyPr>
          <a:lstStyle/>
          <a:p>
            <a:r>
              <a:rPr lang="en" altLang="zh-CN" dirty="0"/>
              <a:t>We</a:t>
            </a:r>
            <a:r>
              <a:rPr lang="zh-CN" altLang="en-US" dirty="0"/>
              <a:t> </a:t>
            </a:r>
            <a:r>
              <a:rPr lang="en-US" altLang="zh-CN" dirty="0"/>
              <a:t>need to </a:t>
            </a:r>
            <a:r>
              <a:rPr lang="en" altLang="zh-CN" dirty="0"/>
              <a:t>pick the optimal kernel for </a:t>
            </a:r>
            <a:r>
              <a:rPr lang="en" altLang="zh-CN" dirty="0">
                <a:solidFill>
                  <a:srgbClr val="C00000"/>
                </a:solidFill>
              </a:rPr>
              <a:t>each execution of matrix multiplication!</a:t>
            </a:r>
            <a:endParaRPr lang="zh-CN" altLang="en-US" dirty="0">
              <a:solidFill>
                <a:srgbClr val="C00000"/>
              </a:solidFill>
            </a:endParaRPr>
          </a:p>
        </p:txBody>
      </p:sp>
      <p:sp>
        <p:nvSpPr>
          <p:cNvPr id="13" name="思想气泡: 云 13">
            <a:extLst>
              <a:ext uri="{FF2B5EF4-FFF2-40B4-BE49-F238E27FC236}">
                <a16:creationId xmlns:a16="http://schemas.microsoft.com/office/drawing/2014/main" id="{426AD962-F903-4635-BD9A-4FFE9949AF40}"/>
              </a:ext>
            </a:extLst>
          </p:cNvPr>
          <p:cNvSpPr/>
          <p:nvPr/>
        </p:nvSpPr>
        <p:spPr>
          <a:xfrm>
            <a:off x="2559719" y="3420642"/>
            <a:ext cx="3706830" cy="1520526"/>
          </a:xfrm>
          <a:prstGeom prst="cloud">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000" kern="100" dirty="0">
                <a:solidFill>
                  <a:schemeClr val="tx1"/>
                </a:solidFill>
                <a:ea typeface="Microsoft YaHei UI" panose="020B0503020204020204" pitchFamily="34" charset="-122"/>
                <a:cs typeface="Times New Roman" panose="02020603050405020304" pitchFamily="18" charset="0"/>
              </a:rPr>
              <a:t>Which method is </a:t>
            </a:r>
            <a:r>
              <a:rPr lang="en-US" altLang="zh-CN" sz="2000" kern="100" dirty="0">
                <a:solidFill>
                  <a:srgbClr val="C00000"/>
                </a:solidFill>
                <a:ea typeface="Microsoft YaHei UI" panose="020B0503020204020204" pitchFamily="34" charset="-122"/>
                <a:cs typeface="Times New Roman" panose="02020603050405020304" pitchFamily="18" charset="0"/>
              </a:rPr>
              <a:t>best</a:t>
            </a:r>
            <a:r>
              <a:rPr lang="zh-CN" altLang="en-US" sz="2000" kern="100" dirty="0">
                <a:solidFill>
                  <a:schemeClr val="tx1"/>
                </a:solidFill>
                <a:ea typeface="Microsoft YaHei UI" panose="020B0503020204020204" pitchFamily="34" charset="-122"/>
                <a:cs typeface="Times New Roman" panose="02020603050405020304" pitchFamily="18" charset="0"/>
              </a:rPr>
              <a:t>？</a:t>
            </a:r>
            <a:r>
              <a:rPr lang="en-US" altLang="zh-CN" sz="2000" kern="100" dirty="0">
                <a:solidFill>
                  <a:schemeClr val="tx1"/>
                </a:solidFill>
                <a:ea typeface="Microsoft YaHei UI" panose="020B0503020204020204" pitchFamily="34" charset="-122"/>
                <a:cs typeface="Times New Roman" panose="02020603050405020304" pitchFamily="18" charset="0"/>
              </a:rPr>
              <a:t>GEMM</a:t>
            </a:r>
            <a:r>
              <a:rPr lang="zh-CN" altLang="en-US" sz="2000" kern="100" dirty="0">
                <a:solidFill>
                  <a:schemeClr val="tx1"/>
                </a:solidFill>
                <a:ea typeface="Microsoft YaHei UI" panose="020B0503020204020204" pitchFamily="34" charset="-122"/>
                <a:cs typeface="Times New Roman" panose="02020603050405020304" pitchFamily="18" charset="0"/>
              </a:rPr>
              <a:t>？</a:t>
            </a:r>
            <a:r>
              <a:rPr lang="en-US" altLang="zh-CN" sz="2000" kern="100" dirty="0" err="1">
                <a:solidFill>
                  <a:schemeClr val="tx1"/>
                </a:solidFill>
                <a:ea typeface="Microsoft YaHei UI" panose="020B0503020204020204" pitchFamily="34" charset="-122"/>
                <a:cs typeface="Times New Roman" panose="02020603050405020304" pitchFamily="18" charset="0"/>
              </a:rPr>
              <a:t>SpMM</a:t>
            </a:r>
            <a:r>
              <a:rPr lang="zh-CN" altLang="en-US" sz="2000" kern="100" dirty="0">
                <a:solidFill>
                  <a:schemeClr val="tx1"/>
                </a:solidFill>
                <a:ea typeface="Microsoft YaHei UI" panose="020B0503020204020204" pitchFamily="34" charset="-122"/>
                <a:cs typeface="Times New Roman" panose="02020603050405020304" pitchFamily="18" charset="0"/>
              </a:rPr>
              <a:t>？</a:t>
            </a:r>
          </a:p>
        </p:txBody>
      </p:sp>
      <p:sp>
        <p:nvSpPr>
          <p:cNvPr id="14" name="文本框 13">
            <a:extLst>
              <a:ext uri="{FF2B5EF4-FFF2-40B4-BE49-F238E27FC236}">
                <a16:creationId xmlns:a16="http://schemas.microsoft.com/office/drawing/2014/main" id="{D86F033C-A86B-4E69-9B03-6E4A656CC3AD}"/>
              </a:ext>
            </a:extLst>
          </p:cNvPr>
          <p:cNvSpPr txBox="1"/>
          <p:nvPr/>
        </p:nvSpPr>
        <p:spPr>
          <a:xfrm>
            <a:off x="1133577" y="1844824"/>
            <a:ext cx="6606078" cy="307777"/>
          </a:xfrm>
          <a:prstGeom prst="rect">
            <a:avLst/>
          </a:prstGeom>
          <a:noFill/>
        </p:spPr>
        <p:txBody>
          <a:bodyPr wrap="square">
            <a:spAutoFit/>
          </a:bodyPr>
          <a:lstStyle/>
          <a:p>
            <a:r>
              <a:rPr lang="en" altLang="zh-CN" sz="1400" kern="100" dirty="0">
                <a:latin typeface="+mn-lt"/>
                <a:ea typeface="Microsoft YaHei UI" panose="020B0503020204020204" pitchFamily="34" charset="-122"/>
                <a:cs typeface="Times New Roman" panose="02020603050405020304" pitchFamily="18" charset="0"/>
              </a:rPr>
              <a:t>TABLE I: Analysis of the performance improvement space of matrix multiplication. </a:t>
            </a:r>
          </a:p>
        </p:txBody>
      </p:sp>
      <p:sp>
        <p:nvSpPr>
          <p:cNvPr id="16" name="标题 1">
            <a:extLst>
              <a:ext uri="{FF2B5EF4-FFF2-40B4-BE49-F238E27FC236}">
                <a16:creationId xmlns:a16="http://schemas.microsoft.com/office/drawing/2014/main" id="{C5474C82-45D9-7C4F-836B-59B89E08A88A}"/>
              </a:ext>
            </a:extLst>
          </p:cNvPr>
          <p:cNvSpPr>
            <a:spLocks noGrp="1"/>
          </p:cNvSpPr>
          <p:nvPr>
            <p:ph type="title"/>
          </p:nvPr>
        </p:nvSpPr>
        <p:spPr>
          <a:xfrm>
            <a:off x="107504" y="44624"/>
            <a:ext cx="8658225" cy="593711"/>
          </a:xfrm>
        </p:spPr>
        <p:txBody>
          <a:bodyPr/>
          <a:lstStyle/>
          <a:p>
            <a:r>
              <a:rPr lang="en-US" altLang="zh-CN" sz="2000" b="1" dirty="0"/>
              <a:t>Sparse LU with Density-Aware Adaptive Matrix Multiplication (DAC23)</a:t>
            </a:r>
            <a:endParaRPr lang="zh-CN" altLang="en-US" sz="2000" b="1" dirty="0"/>
          </a:p>
        </p:txBody>
      </p:sp>
    </p:spTree>
    <p:extLst>
      <p:ext uri="{BB962C8B-B14F-4D97-AF65-F5344CB8AC3E}">
        <p14:creationId xmlns:p14="http://schemas.microsoft.com/office/powerpoint/2010/main" val="333977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p:bldP spid="12" grpId="0"/>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21F362B6-0B81-592E-49B0-88308F488D3A}"/>
              </a:ext>
            </a:extLst>
          </p:cNvPr>
          <p:cNvGrpSpPr/>
          <p:nvPr/>
        </p:nvGrpSpPr>
        <p:grpSpPr>
          <a:xfrm>
            <a:off x="539552" y="704889"/>
            <a:ext cx="8750876" cy="2480233"/>
            <a:chOff x="259432" y="692696"/>
            <a:chExt cx="5982584" cy="1697232"/>
          </a:xfrm>
        </p:grpSpPr>
        <p:pic>
          <p:nvPicPr>
            <p:cNvPr id="7" name="图片 6">
              <a:extLst>
                <a:ext uri="{FF2B5EF4-FFF2-40B4-BE49-F238E27FC236}">
                  <a16:creationId xmlns:a16="http://schemas.microsoft.com/office/drawing/2014/main" id="{832E1302-CE12-3D24-649C-C7D9B327E400}"/>
                </a:ext>
              </a:extLst>
            </p:cNvPr>
            <p:cNvPicPr>
              <a:picLocks noChangeAspect="1"/>
            </p:cNvPicPr>
            <p:nvPr/>
          </p:nvPicPr>
          <p:blipFill>
            <a:blip r:embed="rId2"/>
            <a:stretch>
              <a:fillRect/>
            </a:stretch>
          </p:blipFill>
          <p:spPr>
            <a:xfrm>
              <a:off x="259432" y="697534"/>
              <a:ext cx="2599908" cy="1512168"/>
            </a:xfrm>
            <a:prstGeom prst="rect">
              <a:avLst/>
            </a:prstGeom>
          </p:spPr>
        </p:pic>
        <p:pic>
          <p:nvPicPr>
            <p:cNvPr id="9" name="图片 8">
              <a:extLst>
                <a:ext uri="{FF2B5EF4-FFF2-40B4-BE49-F238E27FC236}">
                  <a16:creationId xmlns:a16="http://schemas.microsoft.com/office/drawing/2014/main" id="{B251CD42-E934-B419-FABC-62931BEA2132}"/>
                </a:ext>
              </a:extLst>
            </p:cNvPr>
            <p:cNvPicPr>
              <a:picLocks noChangeAspect="1"/>
            </p:cNvPicPr>
            <p:nvPr/>
          </p:nvPicPr>
          <p:blipFill>
            <a:blip r:embed="rId3"/>
            <a:stretch>
              <a:fillRect/>
            </a:stretch>
          </p:blipFill>
          <p:spPr>
            <a:xfrm>
              <a:off x="3059831" y="692696"/>
              <a:ext cx="2596737" cy="1512168"/>
            </a:xfrm>
            <a:prstGeom prst="rect">
              <a:avLst/>
            </a:prstGeom>
          </p:spPr>
        </p:pic>
        <p:sp>
          <p:nvSpPr>
            <p:cNvPr id="14" name="文本框 13">
              <a:extLst>
                <a:ext uri="{FF2B5EF4-FFF2-40B4-BE49-F238E27FC236}">
                  <a16:creationId xmlns:a16="http://schemas.microsoft.com/office/drawing/2014/main" id="{516C48D5-5C58-F5F7-04FF-97DDE7FB42A1}"/>
                </a:ext>
              </a:extLst>
            </p:cNvPr>
            <p:cNvSpPr txBox="1"/>
            <p:nvPr/>
          </p:nvSpPr>
          <p:spPr>
            <a:xfrm>
              <a:off x="1391691" y="2179315"/>
              <a:ext cx="4850325" cy="210613"/>
            </a:xfrm>
            <a:prstGeom prst="rect">
              <a:avLst/>
            </a:prstGeom>
            <a:noFill/>
          </p:spPr>
          <p:txBody>
            <a:bodyPr wrap="square">
              <a:spAutoFit/>
            </a:bodyPr>
            <a:lstStyle/>
            <a:p>
              <a:r>
                <a:rPr lang="en-US" altLang="zh-CN" sz="1400" dirty="0">
                  <a:latin typeface="+mn-lt"/>
                </a:rPr>
                <a:t>Figure 1. </a:t>
              </a:r>
              <a:r>
                <a:rPr lang="zh-CN" altLang="en-US" sz="1400" dirty="0">
                  <a:latin typeface="+mn-lt"/>
                </a:rPr>
                <a:t>Performance comparison based on </a:t>
              </a:r>
              <a:r>
                <a:rPr lang="en-US" altLang="zh-CN" sz="1400" dirty="0">
                  <a:latin typeface="+mn-lt"/>
                </a:rPr>
                <a:t>density</a:t>
              </a:r>
              <a:r>
                <a:rPr lang="zh-CN" altLang="en-US" sz="1400" dirty="0">
                  <a:latin typeface="+mn-lt"/>
                </a:rPr>
                <a:t> and matrix size</a:t>
              </a:r>
              <a:r>
                <a:rPr lang="en-US" altLang="zh-CN" sz="1400" dirty="0">
                  <a:latin typeface="+mn-lt"/>
                </a:rPr>
                <a:t>.</a:t>
              </a:r>
              <a:endParaRPr lang="zh-CN" altLang="en-US" sz="1400" dirty="0">
                <a:latin typeface="+mn-lt"/>
              </a:endParaRPr>
            </a:p>
          </p:txBody>
        </p:sp>
      </p:grpSp>
      <p:grpSp>
        <p:nvGrpSpPr>
          <p:cNvPr id="20" name="组合 19">
            <a:extLst>
              <a:ext uri="{FF2B5EF4-FFF2-40B4-BE49-F238E27FC236}">
                <a16:creationId xmlns:a16="http://schemas.microsoft.com/office/drawing/2014/main" id="{61293777-2D71-4C89-DC9B-EE368AA656F0}"/>
              </a:ext>
            </a:extLst>
          </p:cNvPr>
          <p:cNvGrpSpPr/>
          <p:nvPr/>
        </p:nvGrpSpPr>
        <p:grpSpPr>
          <a:xfrm>
            <a:off x="1619672" y="4259984"/>
            <a:ext cx="6336704" cy="2049336"/>
            <a:chOff x="2215201" y="3549757"/>
            <a:chExt cx="8777395" cy="3112566"/>
          </a:xfrm>
        </p:grpSpPr>
        <p:pic>
          <p:nvPicPr>
            <p:cNvPr id="11" name="图片 10">
              <a:extLst>
                <a:ext uri="{FF2B5EF4-FFF2-40B4-BE49-F238E27FC236}">
                  <a16:creationId xmlns:a16="http://schemas.microsoft.com/office/drawing/2014/main" id="{6217CD92-65CB-E626-2A53-3EFA1393961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15201" y="3549757"/>
              <a:ext cx="8777395" cy="2675098"/>
            </a:xfrm>
            <a:prstGeom prst="rect">
              <a:avLst/>
            </a:prstGeom>
          </p:spPr>
        </p:pic>
        <p:sp>
          <p:nvSpPr>
            <p:cNvPr id="15" name="文本框 14">
              <a:extLst>
                <a:ext uri="{FF2B5EF4-FFF2-40B4-BE49-F238E27FC236}">
                  <a16:creationId xmlns:a16="http://schemas.microsoft.com/office/drawing/2014/main" id="{544DB955-37DF-785B-2C6A-4F30D19A9EEE}"/>
                </a:ext>
              </a:extLst>
            </p:cNvPr>
            <p:cNvSpPr txBox="1"/>
            <p:nvPr/>
          </p:nvSpPr>
          <p:spPr>
            <a:xfrm>
              <a:off x="4409550" y="6194866"/>
              <a:ext cx="4705581" cy="467457"/>
            </a:xfrm>
            <a:prstGeom prst="rect">
              <a:avLst/>
            </a:prstGeom>
            <a:noFill/>
          </p:spPr>
          <p:txBody>
            <a:bodyPr wrap="square">
              <a:spAutoFit/>
            </a:bodyPr>
            <a:lstStyle/>
            <a:p>
              <a:r>
                <a:rPr lang="en-US" altLang="zh-CN" sz="1400" dirty="0"/>
                <a:t>Figure 2. Density-aware LU factorization.</a:t>
              </a:r>
              <a:endParaRPr lang="zh-CN" altLang="en-US" sz="1400" dirty="0"/>
            </a:p>
          </p:txBody>
        </p:sp>
      </p:grpSp>
      <p:sp>
        <p:nvSpPr>
          <p:cNvPr id="18" name="文本框 17">
            <a:extLst>
              <a:ext uri="{FF2B5EF4-FFF2-40B4-BE49-F238E27FC236}">
                <a16:creationId xmlns:a16="http://schemas.microsoft.com/office/drawing/2014/main" id="{13E26C99-7FD9-D049-27E2-D7D22B9A1D3C}"/>
              </a:ext>
            </a:extLst>
          </p:cNvPr>
          <p:cNvSpPr txBox="1"/>
          <p:nvPr/>
        </p:nvSpPr>
        <p:spPr>
          <a:xfrm>
            <a:off x="0" y="3260736"/>
            <a:ext cx="9144000" cy="1015663"/>
          </a:xfrm>
          <a:prstGeom prst="rect">
            <a:avLst/>
          </a:prstGeom>
          <a:noFill/>
        </p:spPr>
        <p:txBody>
          <a:bodyPr wrap="square">
            <a:spAutoFit/>
          </a:bodyPr>
          <a:lstStyle/>
          <a:p>
            <a:pPr algn="just"/>
            <a:r>
              <a:rPr lang="zh-CN" altLang="en-US" sz="2000" dirty="0">
                <a:solidFill>
                  <a:srgbClr val="00B0F0"/>
                </a:solidFill>
                <a:latin typeface="+mn-lt"/>
              </a:rPr>
              <a:t>It is difficult </a:t>
            </a:r>
            <a:r>
              <a:rPr lang="zh-CN" altLang="en-US" sz="2000" dirty="0">
                <a:latin typeface="+mn-lt"/>
              </a:rPr>
              <a:t>to define </a:t>
            </a:r>
            <a:r>
              <a:rPr lang="zh-CN" altLang="en-US" sz="2000" dirty="0">
                <a:solidFill>
                  <a:srgbClr val="00B0F0"/>
                </a:solidFill>
                <a:latin typeface="+mn-lt"/>
              </a:rPr>
              <a:t>thresholds</a:t>
            </a:r>
            <a:r>
              <a:rPr lang="zh-CN" altLang="en-US" sz="2000" dirty="0">
                <a:latin typeface="+mn-lt"/>
              </a:rPr>
              <a:t> for either densit</a:t>
            </a:r>
            <a:r>
              <a:rPr lang="en-US" altLang="zh-CN" sz="2000" dirty="0">
                <a:latin typeface="+mn-lt"/>
              </a:rPr>
              <a:t>y</a:t>
            </a:r>
            <a:r>
              <a:rPr lang="zh-CN" altLang="en-US" sz="2000" dirty="0">
                <a:latin typeface="+mn-lt"/>
              </a:rPr>
              <a:t> or matrix size. </a:t>
            </a:r>
            <a:r>
              <a:rPr lang="en-US" altLang="zh-CN" sz="2000" dirty="0">
                <a:latin typeface="+mn-lt"/>
              </a:rPr>
              <a:t>The use of </a:t>
            </a:r>
            <a:r>
              <a:rPr lang="zh-CN" altLang="en-US" sz="2000" b="1" dirty="0">
                <a:solidFill>
                  <a:srgbClr val="C00000"/>
                </a:solidFill>
                <a:latin typeface="+mn-lt"/>
              </a:rPr>
              <a:t>density-aware adaptive</a:t>
            </a:r>
            <a:r>
              <a:rPr lang="zh-CN" altLang="en-US" sz="2000" dirty="0">
                <a:latin typeface="+mn-lt"/>
              </a:rPr>
              <a:t> matrix multiplication</a:t>
            </a:r>
            <a:r>
              <a:rPr lang="en-US" altLang="zh-CN" sz="2000" dirty="0">
                <a:latin typeface="+mn-lt"/>
              </a:rPr>
              <a:t> </a:t>
            </a:r>
            <a:r>
              <a:rPr lang="zh-CN" altLang="en-US" sz="2000" dirty="0">
                <a:latin typeface="+mn-lt"/>
              </a:rPr>
              <a:t>equipped with random forest</a:t>
            </a:r>
            <a:r>
              <a:rPr lang="en-US" altLang="zh-CN" sz="2000" baseline="30000" dirty="0">
                <a:latin typeface="+mn-lt"/>
              </a:rPr>
              <a:t>[1]</a:t>
            </a:r>
            <a:r>
              <a:rPr lang="en-US" altLang="zh-CN" sz="2000" dirty="0">
                <a:latin typeface="+mn-lt"/>
              </a:rPr>
              <a:t> provides an effective solution to the issues mentioned above.</a:t>
            </a:r>
            <a:endParaRPr lang="zh-CN" altLang="en-US" sz="2000" dirty="0">
              <a:latin typeface="+mn-lt"/>
            </a:endParaRPr>
          </a:p>
        </p:txBody>
      </p:sp>
      <p:sp>
        <p:nvSpPr>
          <p:cNvPr id="4" name="矩形 3">
            <a:extLst>
              <a:ext uri="{FF2B5EF4-FFF2-40B4-BE49-F238E27FC236}">
                <a16:creationId xmlns:a16="http://schemas.microsoft.com/office/drawing/2014/main" id="{0819EA1A-A966-4630-B554-ECB174380FC2}"/>
              </a:ext>
            </a:extLst>
          </p:cNvPr>
          <p:cNvSpPr/>
          <p:nvPr/>
        </p:nvSpPr>
        <p:spPr bwMode="auto">
          <a:xfrm>
            <a:off x="1547664" y="836712"/>
            <a:ext cx="288032" cy="144016"/>
          </a:xfrm>
          <a:prstGeom prst="rect">
            <a:avLst/>
          </a:prstGeom>
          <a:noFill/>
          <a:ln w="19050" cap="flat" cmpd="sng" algn="ctr">
            <a:solidFill>
              <a:srgbClr val="00B0F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1" name="矩形 20">
            <a:extLst>
              <a:ext uri="{FF2B5EF4-FFF2-40B4-BE49-F238E27FC236}">
                <a16:creationId xmlns:a16="http://schemas.microsoft.com/office/drawing/2014/main" id="{59DDC015-4554-4CB2-96F9-1891C60B9C99}"/>
              </a:ext>
            </a:extLst>
          </p:cNvPr>
          <p:cNvSpPr/>
          <p:nvPr/>
        </p:nvSpPr>
        <p:spPr bwMode="auto">
          <a:xfrm>
            <a:off x="1564432" y="1889466"/>
            <a:ext cx="288032" cy="144016"/>
          </a:xfrm>
          <a:prstGeom prst="rect">
            <a:avLst/>
          </a:prstGeom>
          <a:noFill/>
          <a:ln w="19050" cap="flat" cmpd="sng" algn="ctr">
            <a:solidFill>
              <a:srgbClr val="00B0F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2" name="矩形 21">
            <a:extLst>
              <a:ext uri="{FF2B5EF4-FFF2-40B4-BE49-F238E27FC236}">
                <a16:creationId xmlns:a16="http://schemas.microsoft.com/office/drawing/2014/main" id="{CB317407-0852-4C44-8885-A8B906AF4937}"/>
              </a:ext>
            </a:extLst>
          </p:cNvPr>
          <p:cNvSpPr/>
          <p:nvPr/>
        </p:nvSpPr>
        <p:spPr bwMode="auto">
          <a:xfrm>
            <a:off x="3347864" y="849764"/>
            <a:ext cx="288032" cy="144016"/>
          </a:xfrm>
          <a:prstGeom prst="rect">
            <a:avLst/>
          </a:prstGeom>
          <a:noFill/>
          <a:ln w="19050" cap="flat" cmpd="sng" algn="ctr">
            <a:solidFill>
              <a:srgbClr val="00B0F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3" name="矩形 22">
            <a:extLst>
              <a:ext uri="{FF2B5EF4-FFF2-40B4-BE49-F238E27FC236}">
                <a16:creationId xmlns:a16="http://schemas.microsoft.com/office/drawing/2014/main" id="{28394242-FECA-4B64-AB62-CFC7972A0384}"/>
              </a:ext>
            </a:extLst>
          </p:cNvPr>
          <p:cNvSpPr/>
          <p:nvPr/>
        </p:nvSpPr>
        <p:spPr bwMode="auto">
          <a:xfrm>
            <a:off x="3347864" y="1902518"/>
            <a:ext cx="288032" cy="144016"/>
          </a:xfrm>
          <a:prstGeom prst="rect">
            <a:avLst/>
          </a:prstGeom>
          <a:noFill/>
          <a:ln w="19050" cap="flat" cmpd="sng" algn="ctr">
            <a:solidFill>
              <a:srgbClr val="00B0F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4" name="矩形 23">
            <a:extLst>
              <a:ext uri="{FF2B5EF4-FFF2-40B4-BE49-F238E27FC236}">
                <a16:creationId xmlns:a16="http://schemas.microsoft.com/office/drawing/2014/main" id="{B230D75F-6FAA-4BD9-B45F-DA487B84C0A7}"/>
              </a:ext>
            </a:extLst>
          </p:cNvPr>
          <p:cNvSpPr/>
          <p:nvPr/>
        </p:nvSpPr>
        <p:spPr bwMode="auto">
          <a:xfrm>
            <a:off x="5854670" y="794868"/>
            <a:ext cx="373513" cy="182451"/>
          </a:xfrm>
          <a:prstGeom prst="rect">
            <a:avLst/>
          </a:prstGeom>
          <a:noFill/>
          <a:ln w="19050" cap="flat" cmpd="sng" algn="ctr">
            <a:solidFill>
              <a:srgbClr val="00B0F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5" name="矩形 24">
            <a:extLst>
              <a:ext uri="{FF2B5EF4-FFF2-40B4-BE49-F238E27FC236}">
                <a16:creationId xmlns:a16="http://schemas.microsoft.com/office/drawing/2014/main" id="{FD200668-4B1A-4F1C-9E96-3F82893BF9DE}"/>
              </a:ext>
            </a:extLst>
          </p:cNvPr>
          <p:cNvSpPr/>
          <p:nvPr/>
        </p:nvSpPr>
        <p:spPr bwMode="auto">
          <a:xfrm>
            <a:off x="6153934" y="1816855"/>
            <a:ext cx="373513" cy="182451"/>
          </a:xfrm>
          <a:prstGeom prst="rect">
            <a:avLst/>
          </a:prstGeom>
          <a:noFill/>
          <a:ln w="19050" cap="flat" cmpd="sng" algn="ctr">
            <a:solidFill>
              <a:srgbClr val="00B0F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6" name="矩形 25">
            <a:extLst>
              <a:ext uri="{FF2B5EF4-FFF2-40B4-BE49-F238E27FC236}">
                <a16:creationId xmlns:a16="http://schemas.microsoft.com/office/drawing/2014/main" id="{8A4A093F-DD6A-411C-BD8F-B509850DE852}"/>
              </a:ext>
            </a:extLst>
          </p:cNvPr>
          <p:cNvSpPr/>
          <p:nvPr/>
        </p:nvSpPr>
        <p:spPr bwMode="auto">
          <a:xfrm>
            <a:off x="8028384" y="794868"/>
            <a:ext cx="373513" cy="182451"/>
          </a:xfrm>
          <a:prstGeom prst="rect">
            <a:avLst/>
          </a:prstGeom>
          <a:noFill/>
          <a:ln w="19050" cap="flat" cmpd="sng" algn="ctr">
            <a:solidFill>
              <a:srgbClr val="00B0F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7" name="矩形 26">
            <a:extLst>
              <a:ext uri="{FF2B5EF4-FFF2-40B4-BE49-F238E27FC236}">
                <a16:creationId xmlns:a16="http://schemas.microsoft.com/office/drawing/2014/main" id="{087ABCEE-7957-43D6-85DF-E820A2026ABB}"/>
              </a:ext>
            </a:extLst>
          </p:cNvPr>
          <p:cNvSpPr/>
          <p:nvPr/>
        </p:nvSpPr>
        <p:spPr bwMode="auto">
          <a:xfrm>
            <a:off x="7452320" y="1836107"/>
            <a:ext cx="373513" cy="182451"/>
          </a:xfrm>
          <a:prstGeom prst="rect">
            <a:avLst/>
          </a:prstGeom>
          <a:noFill/>
          <a:ln w="19050" cap="flat" cmpd="sng" algn="ctr">
            <a:solidFill>
              <a:srgbClr val="00B0F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8" name="标题 1">
            <a:extLst>
              <a:ext uri="{FF2B5EF4-FFF2-40B4-BE49-F238E27FC236}">
                <a16:creationId xmlns:a16="http://schemas.microsoft.com/office/drawing/2014/main" id="{B33D6B50-50D2-F846-8729-9D3C1DE83260}"/>
              </a:ext>
            </a:extLst>
          </p:cNvPr>
          <p:cNvSpPr>
            <a:spLocks noGrp="1"/>
          </p:cNvSpPr>
          <p:nvPr>
            <p:ph type="title"/>
          </p:nvPr>
        </p:nvSpPr>
        <p:spPr>
          <a:xfrm>
            <a:off x="107504" y="44624"/>
            <a:ext cx="8658225" cy="593711"/>
          </a:xfrm>
        </p:spPr>
        <p:txBody>
          <a:bodyPr/>
          <a:lstStyle/>
          <a:p>
            <a:r>
              <a:rPr lang="en-US" altLang="zh-CN" sz="2000" b="1" dirty="0"/>
              <a:t>Sparse LU with Density-Aware Adaptive Matrix Multiplication (DAC23)</a:t>
            </a:r>
            <a:endParaRPr lang="zh-CN" altLang="en-US" sz="2000" b="1" dirty="0"/>
          </a:p>
        </p:txBody>
      </p:sp>
    </p:spTree>
    <p:extLst>
      <p:ext uri="{BB962C8B-B14F-4D97-AF65-F5344CB8AC3E}">
        <p14:creationId xmlns:p14="http://schemas.microsoft.com/office/powerpoint/2010/main" val="244760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P spid="23" grpId="0" animBg="1"/>
      <p:bldP spid="24" grpId="0" animBg="1"/>
      <p:bldP spid="25"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68AB3-CE4B-6FCD-89C9-AB12DE963F16}"/>
              </a:ext>
            </a:extLst>
          </p:cNvPr>
          <p:cNvSpPr>
            <a:spLocks noGrp="1"/>
          </p:cNvSpPr>
          <p:nvPr>
            <p:ph type="title"/>
          </p:nvPr>
        </p:nvSpPr>
        <p:spPr/>
        <p:txBody>
          <a:bodyPr/>
          <a:lstStyle/>
          <a:p>
            <a:r>
              <a:rPr kumimoji="1" lang="en-US" altLang="zh-CN" b="1" dirty="0"/>
              <a:t>Experimental Result</a:t>
            </a:r>
            <a:endParaRPr kumimoji="1" lang="zh-CN" altLang="en-US" b="1" dirty="0"/>
          </a:p>
        </p:txBody>
      </p:sp>
      <p:sp>
        <p:nvSpPr>
          <p:cNvPr id="18" name="文本框 17">
            <a:extLst>
              <a:ext uri="{FF2B5EF4-FFF2-40B4-BE49-F238E27FC236}">
                <a16:creationId xmlns:a16="http://schemas.microsoft.com/office/drawing/2014/main" id="{A971EDDE-5877-4060-9BA0-9BE8D5E923EF}"/>
              </a:ext>
            </a:extLst>
          </p:cNvPr>
          <p:cNvSpPr txBox="1"/>
          <p:nvPr/>
        </p:nvSpPr>
        <p:spPr>
          <a:xfrm>
            <a:off x="107504" y="764704"/>
            <a:ext cx="8705398" cy="4474943"/>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 altLang="zh-CN" sz="1800" b="1" dirty="0">
                <a:solidFill>
                  <a:srgbClr val="0070C0"/>
                </a:solidFill>
                <a:latin typeface="+mn-lt"/>
                <a:ea typeface="微软雅黑" panose="020B0503020204020204" pitchFamily="34" charset="-122"/>
                <a:cs typeface="Times New Roman" panose="02020603050405020304" pitchFamily="18" charset="0"/>
              </a:rPr>
              <a:t>Dataset Source</a:t>
            </a:r>
            <a:r>
              <a:rPr lang="en-US" altLang="zh-CN" sz="1800" b="1" dirty="0">
                <a:solidFill>
                  <a:srgbClr val="0070C0"/>
                </a:solidFill>
                <a:latin typeface="+mn-lt"/>
                <a:ea typeface="微软雅黑" panose="020B0503020204020204" pitchFamily="34" charset="-122"/>
                <a:cs typeface="Times New Roman" panose="02020603050405020304" pitchFamily="18" charset="0"/>
              </a:rPr>
              <a:t>: </a:t>
            </a:r>
            <a:r>
              <a:rPr lang="en" altLang="zh-CN" sz="1800" dirty="0">
                <a:latin typeface="+mn-lt"/>
              </a:rPr>
              <a:t>The large-scale circuit matrices in SuiteSparse and exported by SuperLU_DIST 8.0.0</a:t>
            </a:r>
            <a:r>
              <a:rPr lang="en-US" altLang="zh-CN" sz="1800" dirty="0">
                <a:latin typeface="+mn-lt"/>
              </a:rPr>
              <a:t>.</a:t>
            </a:r>
          </a:p>
          <a:p>
            <a:pPr marL="214313" indent="-214313">
              <a:lnSpc>
                <a:spcPct val="150000"/>
              </a:lnSpc>
              <a:buFont typeface="Arial" panose="020B0604020202020204" pitchFamily="34" charset="0"/>
              <a:buChar char="•"/>
            </a:pPr>
            <a:r>
              <a:rPr lang="en" altLang="zh-CN" sz="1800" b="1" dirty="0">
                <a:solidFill>
                  <a:srgbClr val="0070C0"/>
                </a:solidFill>
                <a:latin typeface="+mn-lt"/>
                <a:ea typeface="微软雅黑" panose="020B0503020204020204" pitchFamily="34" charset="-122"/>
                <a:cs typeface="Times New Roman" panose="02020603050405020304" pitchFamily="18" charset="0"/>
              </a:rPr>
              <a:t>Samples in the dataset</a:t>
            </a:r>
            <a:r>
              <a:rPr lang="en-US" altLang="zh-CN" sz="1800" b="1" dirty="0">
                <a:solidFill>
                  <a:srgbClr val="0070C0"/>
                </a:solidFill>
                <a:latin typeface="+mn-lt"/>
                <a:ea typeface="微软雅黑" panose="020B0503020204020204" pitchFamily="34" charset="-122"/>
                <a:cs typeface="Times New Roman" panose="02020603050405020304" pitchFamily="18" charset="0"/>
              </a:rPr>
              <a:t>: </a:t>
            </a:r>
            <a:r>
              <a:rPr lang="en" altLang="zh-CN" sz="1800" dirty="0">
                <a:latin typeface="+mn-lt"/>
              </a:rPr>
              <a:t>Each sample contains </a:t>
            </a:r>
            <a:r>
              <a:rPr lang="en" altLang="zh-CN" sz="1800" b="1" dirty="0">
                <a:solidFill>
                  <a:srgbClr val="FF0000"/>
                </a:solidFill>
                <a:latin typeface="+mn-lt"/>
                <a:ea typeface="微软雅黑" panose="020B0503020204020204" pitchFamily="34" charset="-122"/>
                <a:cs typeface="Times New Roman" panose="02020603050405020304" pitchFamily="18" charset="0"/>
              </a:rPr>
              <a:t>15 matrix features </a:t>
            </a:r>
            <a:r>
              <a:rPr lang="en" altLang="zh-CN" sz="1800" dirty="0">
                <a:latin typeface="+mn-lt"/>
              </a:rPr>
              <a:t>(F1-F15) and a label P, where P=1 indicates that using GEMM is better than that of SpMM, and P=0 is vice versa. </a:t>
            </a:r>
            <a:endParaRPr lang="en-US" altLang="zh-CN" sz="2000" dirty="0">
              <a:latin typeface="+mn-lt"/>
            </a:endParaRPr>
          </a:p>
          <a:p>
            <a:pPr marL="214313" indent="-214313">
              <a:lnSpc>
                <a:spcPct val="150000"/>
              </a:lnSpc>
              <a:buFont typeface="Arial" panose="020B0604020202020204" pitchFamily="34" charset="0"/>
              <a:buChar char="•"/>
            </a:pPr>
            <a:r>
              <a:rPr lang="en" altLang="zh-CN" sz="1800" b="1" dirty="0">
                <a:solidFill>
                  <a:srgbClr val="0070C0"/>
                </a:solidFill>
                <a:latin typeface="+mn-lt"/>
                <a:ea typeface="微软雅黑" panose="020B0503020204020204" pitchFamily="34" charset="-122"/>
                <a:cs typeface="Times New Roman" panose="02020603050405020304" pitchFamily="18" charset="0"/>
              </a:rPr>
              <a:t>Data preprocessing</a:t>
            </a:r>
            <a:r>
              <a:rPr lang="en-US" altLang="zh-CN" sz="1800" b="1" dirty="0">
                <a:solidFill>
                  <a:srgbClr val="0070C0"/>
                </a:solidFill>
                <a:latin typeface="+mn-lt"/>
                <a:ea typeface="微软雅黑" panose="020B0503020204020204" pitchFamily="34" charset="-122"/>
                <a:cs typeface="Times New Roman" panose="02020603050405020304" pitchFamily="18" charset="0"/>
              </a:rPr>
              <a:t>:</a:t>
            </a:r>
          </a:p>
          <a:p>
            <a:pPr marL="557213" lvl="1" indent="-214313">
              <a:lnSpc>
                <a:spcPct val="150000"/>
              </a:lnSpc>
              <a:buFont typeface="Arial" panose="020B0604020202020204" pitchFamily="34" charset="0"/>
              <a:buChar char="•"/>
            </a:pPr>
            <a:r>
              <a:rPr lang="en-US" altLang="zh-CN" sz="1800" b="1" dirty="0">
                <a:solidFill>
                  <a:srgbClr val="000000"/>
                </a:solidFill>
                <a:latin typeface="+mn-lt"/>
                <a:ea typeface="微软雅黑" panose="020B0503020204020204" pitchFamily="34" charset="-122"/>
                <a:cs typeface="Times New Roman" panose="02020603050405020304" pitchFamily="18" charset="0"/>
              </a:rPr>
              <a:t>Z-score normalization</a:t>
            </a:r>
          </a:p>
          <a:p>
            <a:pPr marL="557213" lvl="1" indent="-214313">
              <a:lnSpc>
                <a:spcPct val="150000"/>
              </a:lnSpc>
              <a:buFont typeface="Arial" panose="020B0604020202020204" pitchFamily="34" charset="0"/>
              <a:buChar char="•"/>
            </a:pPr>
            <a:r>
              <a:rPr lang="en-US" altLang="zh-CN" sz="1800" b="1" dirty="0">
                <a:solidFill>
                  <a:srgbClr val="000000"/>
                </a:solidFill>
                <a:latin typeface="+mn-lt"/>
                <a:ea typeface="微软雅黑" panose="020B0503020204020204" pitchFamily="34" charset="-122"/>
                <a:cs typeface="Times New Roman" panose="02020603050405020304" pitchFamily="18" charset="0"/>
              </a:rPr>
              <a:t>Sample equalization</a:t>
            </a:r>
            <a:endParaRPr lang="en-US" altLang="zh-CN" sz="1800" dirty="0">
              <a:latin typeface="+mn-lt"/>
              <a:ea typeface="微软雅黑" panose="020B0503020204020204" pitchFamily="34" charset="-122"/>
              <a:cs typeface="Times New Roman" panose="02020603050405020304" pitchFamily="18" charset="0"/>
            </a:endParaRPr>
          </a:p>
          <a:p>
            <a:pPr marL="214313" indent="-214313">
              <a:lnSpc>
                <a:spcPct val="150000"/>
              </a:lnSpc>
              <a:buFont typeface="Arial" panose="020B0604020202020204" pitchFamily="34" charset="0"/>
              <a:buChar char="•"/>
            </a:pPr>
            <a:r>
              <a:rPr lang="en" altLang="zh-CN" sz="1800" b="1" dirty="0">
                <a:solidFill>
                  <a:srgbClr val="0070C0"/>
                </a:solidFill>
                <a:latin typeface="+mn-lt"/>
                <a:ea typeface="微软雅黑" panose="020B0503020204020204" pitchFamily="34" charset="-122"/>
                <a:cs typeface="Times New Roman" panose="02020603050405020304" pitchFamily="18" charset="0"/>
              </a:rPr>
              <a:t>Number of samples in the dataset </a:t>
            </a:r>
            <a:r>
              <a:rPr lang="zh-CN" altLang="en-US" sz="1800" b="1" dirty="0">
                <a:solidFill>
                  <a:srgbClr val="0070C0"/>
                </a:solidFill>
                <a:latin typeface="+mn-lt"/>
                <a:ea typeface="微软雅黑" panose="020B0503020204020204" pitchFamily="34" charset="-122"/>
                <a:cs typeface="Times New Roman" panose="02020603050405020304" pitchFamily="18" charset="0"/>
              </a:rPr>
              <a:t>：</a:t>
            </a:r>
            <a:endParaRPr lang="en-US" altLang="zh-CN" sz="1800" dirty="0">
              <a:latin typeface="+mn-lt"/>
              <a:ea typeface="微软雅黑" panose="020B0503020204020204" pitchFamily="34" charset="-122"/>
              <a:cs typeface="Times New Roman" panose="02020603050405020304" pitchFamily="18" charset="0"/>
            </a:endParaRPr>
          </a:p>
        </p:txBody>
      </p:sp>
      <p:pic>
        <p:nvPicPr>
          <p:cNvPr id="19" name="图片 18">
            <a:extLst>
              <a:ext uri="{FF2B5EF4-FFF2-40B4-BE49-F238E27FC236}">
                <a16:creationId xmlns:a16="http://schemas.microsoft.com/office/drawing/2014/main" id="{3FB1616D-EA6F-4511-BD8E-570C6073BD3B}"/>
              </a:ext>
            </a:extLst>
          </p:cNvPr>
          <p:cNvPicPr>
            <a:picLocks noChangeAspect="1"/>
          </p:cNvPicPr>
          <p:nvPr/>
        </p:nvPicPr>
        <p:blipFill rotWithShape="1">
          <a:blip r:embed="rId2">
            <a:extLst>
              <a:ext uri="{28A0092B-C50C-407E-A947-70E740481C1C}">
                <a14:useLocalDpi xmlns:a14="http://schemas.microsoft.com/office/drawing/2010/main" val="0"/>
              </a:ext>
            </a:extLst>
          </a:blip>
          <a:srcRect l="10198" t="12833" r="4956" b="13736"/>
          <a:stretch/>
        </p:blipFill>
        <p:spPr>
          <a:xfrm>
            <a:off x="611560" y="5157192"/>
            <a:ext cx="3426512" cy="1160408"/>
          </a:xfrm>
          <a:prstGeom prst="rect">
            <a:avLst/>
          </a:prstGeom>
        </p:spPr>
      </p:pic>
      <p:sp>
        <p:nvSpPr>
          <p:cNvPr id="20" name="文本框 19">
            <a:extLst>
              <a:ext uri="{FF2B5EF4-FFF2-40B4-BE49-F238E27FC236}">
                <a16:creationId xmlns:a16="http://schemas.microsoft.com/office/drawing/2014/main" id="{A4C0130E-89A7-4146-A8A5-CDC2F47E03EE}"/>
              </a:ext>
            </a:extLst>
          </p:cNvPr>
          <p:cNvSpPr txBox="1"/>
          <p:nvPr/>
        </p:nvSpPr>
        <p:spPr>
          <a:xfrm>
            <a:off x="4768441" y="5733256"/>
            <a:ext cx="4375559" cy="369332"/>
          </a:xfrm>
          <a:prstGeom prst="rect">
            <a:avLst/>
          </a:prstGeom>
          <a:noFill/>
        </p:spPr>
        <p:txBody>
          <a:bodyPr wrap="square">
            <a:spAutoFit/>
          </a:bodyPr>
          <a:lstStyle/>
          <a:p>
            <a:r>
              <a:rPr lang="en-US" altLang="zh-CN" sz="1800" dirty="0">
                <a:latin typeface="Times New Roman" panose="02020603050405020304" pitchFamily="18" charset="0"/>
                <a:cs typeface="Times New Roman" panose="02020603050405020304" pitchFamily="18" charset="0"/>
              </a:rPr>
              <a:t>An example of 15 matrix features (F1-F15).</a:t>
            </a:r>
            <a:endParaRPr lang="zh-CN" altLang="en-US" sz="1800" dirty="0">
              <a:latin typeface="Times New Roman" panose="02020603050405020304" pitchFamily="18" charset="0"/>
              <a:cs typeface="Times New Roman" panose="02020603050405020304" pitchFamily="18" charset="0"/>
            </a:endParaRPr>
          </a:p>
        </p:txBody>
      </p:sp>
      <p:pic>
        <p:nvPicPr>
          <p:cNvPr id="29" name="图片 28">
            <a:extLst>
              <a:ext uri="{FF2B5EF4-FFF2-40B4-BE49-F238E27FC236}">
                <a16:creationId xmlns:a16="http://schemas.microsoft.com/office/drawing/2014/main" id="{658514A3-3597-4564-9B2B-CDF569166B5B}"/>
              </a:ext>
            </a:extLst>
          </p:cNvPr>
          <p:cNvPicPr>
            <a:picLocks noChangeAspect="1"/>
          </p:cNvPicPr>
          <p:nvPr/>
        </p:nvPicPr>
        <p:blipFill>
          <a:blip r:embed="rId3"/>
          <a:stretch>
            <a:fillRect/>
          </a:stretch>
        </p:blipFill>
        <p:spPr>
          <a:xfrm>
            <a:off x="4569926" y="2708920"/>
            <a:ext cx="4498552" cy="2948516"/>
          </a:xfrm>
          <a:prstGeom prst="rect">
            <a:avLst/>
          </a:prstGeom>
        </p:spPr>
      </p:pic>
      <p:pic>
        <p:nvPicPr>
          <p:cNvPr id="4" name="图片 3">
            <a:extLst>
              <a:ext uri="{FF2B5EF4-FFF2-40B4-BE49-F238E27FC236}">
                <a16:creationId xmlns:a16="http://schemas.microsoft.com/office/drawing/2014/main" id="{122FAA79-83E1-4B13-8A5E-E160DCF53901}"/>
              </a:ext>
            </a:extLst>
          </p:cNvPr>
          <p:cNvPicPr>
            <a:picLocks noChangeAspect="1"/>
          </p:cNvPicPr>
          <p:nvPr/>
        </p:nvPicPr>
        <p:blipFill>
          <a:blip r:embed="rId4"/>
          <a:stretch>
            <a:fillRect/>
          </a:stretch>
        </p:blipFill>
        <p:spPr>
          <a:xfrm>
            <a:off x="1789200" y="5817600"/>
            <a:ext cx="348069" cy="206732"/>
          </a:xfrm>
          <a:prstGeom prst="rect">
            <a:avLst/>
          </a:prstGeom>
        </p:spPr>
      </p:pic>
      <p:sp>
        <p:nvSpPr>
          <p:cNvPr id="5" name="矩形 4">
            <a:extLst>
              <a:ext uri="{FF2B5EF4-FFF2-40B4-BE49-F238E27FC236}">
                <a16:creationId xmlns:a16="http://schemas.microsoft.com/office/drawing/2014/main" id="{0A377D59-68F0-42EC-B627-5198B77B7905}"/>
              </a:ext>
            </a:extLst>
          </p:cNvPr>
          <p:cNvSpPr/>
          <p:nvPr/>
        </p:nvSpPr>
        <p:spPr bwMode="auto">
          <a:xfrm>
            <a:off x="2123729" y="5805264"/>
            <a:ext cx="72008" cy="2067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87717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68AB3-CE4B-6FCD-89C9-AB12DE963F16}"/>
              </a:ext>
            </a:extLst>
          </p:cNvPr>
          <p:cNvSpPr>
            <a:spLocks noGrp="1"/>
          </p:cNvSpPr>
          <p:nvPr>
            <p:ph type="title"/>
          </p:nvPr>
        </p:nvSpPr>
        <p:spPr/>
        <p:txBody>
          <a:bodyPr/>
          <a:lstStyle/>
          <a:p>
            <a:r>
              <a:rPr kumimoji="1" lang="en-US" altLang="zh-CN" b="1" dirty="0"/>
              <a:t>Experimental Result</a:t>
            </a:r>
            <a:endParaRPr kumimoji="1" lang="zh-CN" altLang="en-US" b="1" dirty="0"/>
          </a:p>
        </p:txBody>
      </p:sp>
      <p:sp>
        <p:nvSpPr>
          <p:cNvPr id="6" name="文本框 5">
            <a:extLst>
              <a:ext uri="{FF2B5EF4-FFF2-40B4-BE49-F238E27FC236}">
                <a16:creationId xmlns:a16="http://schemas.microsoft.com/office/drawing/2014/main" id="{9FDCDF30-C6E5-A454-7373-4730B0DD4A36}"/>
              </a:ext>
            </a:extLst>
          </p:cNvPr>
          <p:cNvSpPr txBox="1"/>
          <p:nvPr/>
        </p:nvSpPr>
        <p:spPr>
          <a:xfrm>
            <a:off x="107504" y="692696"/>
            <a:ext cx="9036496" cy="1384995"/>
          </a:xfrm>
          <a:prstGeom prst="rect">
            <a:avLst/>
          </a:prstGeom>
          <a:noFill/>
        </p:spPr>
        <p:txBody>
          <a:bodyPr wrap="square">
            <a:spAutoFit/>
          </a:bodyPr>
          <a:lstStyle/>
          <a:p>
            <a:r>
              <a:rPr lang="zh-CN" altLang="en-US" sz="1800" dirty="0">
                <a:latin typeface="+mn-lt"/>
              </a:rPr>
              <a:t>We test several matri</a:t>
            </a:r>
            <a:r>
              <a:rPr lang="en-US" altLang="zh-CN" sz="1800" dirty="0">
                <a:latin typeface="+mn-lt"/>
              </a:rPr>
              <a:t>x</a:t>
            </a:r>
            <a:r>
              <a:rPr lang="zh-CN" altLang="en-US" sz="1800" dirty="0">
                <a:latin typeface="+mn-lt"/>
              </a:rPr>
              <a:t> in a 2 </a:t>
            </a:r>
            <a:r>
              <a:rPr lang="en-US" altLang="zh-CN" sz="1800" dirty="0">
                <a:latin typeface="+mn-lt"/>
              </a:rPr>
              <a:t>*</a:t>
            </a:r>
            <a:r>
              <a:rPr lang="zh-CN" altLang="en-US" sz="1800" dirty="0">
                <a:latin typeface="+mn-lt"/>
              </a:rPr>
              <a:t> Intel Xeon Silver 4210 CPU @ 2.20GHz, 512GB DDR4 platform configuration. We test 11 test matri</a:t>
            </a:r>
            <a:r>
              <a:rPr lang="en-US" altLang="zh-CN" sz="1800" dirty="0">
                <a:latin typeface="+mn-lt"/>
              </a:rPr>
              <a:t>x</a:t>
            </a:r>
            <a:r>
              <a:rPr lang="zh-CN" altLang="en-US" sz="1800" dirty="0">
                <a:latin typeface="+mn-lt"/>
              </a:rPr>
              <a:t> from the SuiteSparse, including 6 circuit matri</a:t>
            </a:r>
            <a:r>
              <a:rPr lang="en-US" altLang="zh-CN" sz="1800" dirty="0">
                <a:latin typeface="+mn-lt"/>
              </a:rPr>
              <a:t>x</a:t>
            </a:r>
            <a:r>
              <a:rPr lang="zh-CN" altLang="en-US" sz="1800" dirty="0">
                <a:latin typeface="+mn-lt"/>
              </a:rPr>
              <a:t> and 5 non-circuit matri</a:t>
            </a:r>
            <a:r>
              <a:rPr lang="en-US" altLang="zh-CN" sz="1800" dirty="0">
                <a:latin typeface="+mn-lt"/>
              </a:rPr>
              <a:t>x</a:t>
            </a:r>
            <a:r>
              <a:rPr lang="zh-CN" altLang="en-US" sz="1800" dirty="0">
                <a:latin typeface="+mn-lt"/>
              </a:rPr>
              <a:t>.</a:t>
            </a:r>
          </a:p>
          <a:p>
            <a:endParaRPr lang="zh-CN" altLang="en-US" sz="2000" dirty="0">
              <a:latin typeface="+mn-lt"/>
            </a:endParaRPr>
          </a:p>
        </p:txBody>
      </p:sp>
      <p:pic>
        <p:nvPicPr>
          <p:cNvPr id="8" name="图片 7">
            <a:extLst>
              <a:ext uri="{FF2B5EF4-FFF2-40B4-BE49-F238E27FC236}">
                <a16:creationId xmlns:a16="http://schemas.microsoft.com/office/drawing/2014/main" id="{1926B1BE-6667-D25A-840D-567716580EDE}"/>
              </a:ext>
            </a:extLst>
          </p:cNvPr>
          <p:cNvPicPr>
            <a:picLocks noChangeAspect="1"/>
          </p:cNvPicPr>
          <p:nvPr/>
        </p:nvPicPr>
        <p:blipFill>
          <a:blip r:embed="rId2"/>
          <a:stretch>
            <a:fillRect/>
          </a:stretch>
        </p:blipFill>
        <p:spPr>
          <a:xfrm>
            <a:off x="76755" y="1650533"/>
            <a:ext cx="1584176" cy="1348939"/>
          </a:xfrm>
          <a:prstGeom prst="rect">
            <a:avLst/>
          </a:prstGeom>
        </p:spPr>
      </p:pic>
      <p:pic>
        <p:nvPicPr>
          <p:cNvPr id="10" name="图片 9">
            <a:extLst>
              <a:ext uri="{FF2B5EF4-FFF2-40B4-BE49-F238E27FC236}">
                <a16:creationId xmlns:a16="http://schemas.microsoft.com/office/drawing/2014/main" id="{715C892E-DE78-FA63-06B4-A057811B293F}"/>
              </a:ext>
            </a:extLst>
          </p:cNvPr>
          <p:cNvPicPr>
            <a:picLocks noChangeAspect="1"/>
          </p:cNvPicPr>
          <p:nvPr/>
        </p:nvPicPr>
        <p:blipFill>
          <a:blip r:embed="rId3"/>
          <a:stretch>
            <a:fillRect/>
          </a:stretch>
        </p:blipFill>
        <p:spPr>
          <a:xfrm>
            <a:off x="1707453" y="1709620"/>
            <a:ext cx="2342407" cy="1289967"/>
          </a:xfrm>
          <a:prstGeom prst="rect">
            <a:avLst/>
          </a:prstGeom>
        </p:spPr>
      </p:pic>
      <p:sp>
        <p:nvSpPr>
          <p:cNvPr id="13" name="文本框 12">
            <a:extLst>
              <a:ext uri="{FF2B5EF4-FFF2-40B4-BE49-F238E27FC236}">
                <a16:creationId xmlns:a16="http://schemas.microsoft.com/office/drawing/2014/main" id="{F15BE479-032B-BD35-74A0-C2DBD2EF7C31}"/>
              </a:ext>
            </a:extLst>
          </p:cNvPr>
          <p:cNvSpPr txBox="1"/>
          <p:nvPr/>
        </p:nvSpPr>
        <p:spPr>
          <a:xfrm>
            <a:off x="630349" y="3049215"/>
            <a:ext cx="2342407" cy="307777"/>
          </a:xfrm>
          <a:prstGeom prst="rect">
            <a:avLst/>
          </a:prstGeom>
          <a:noFill/>
        </p:spPr>
        <p:txBody>
          <a:bodyPr wrap="square">
            <a:spAutoFit/>
          </a:bodyPr>
          <a:lstStyle/>
          <a:p>
            <a:r>
              <a:rPr lang="en-US" altLang="zh-CN" sz="1400" dirty="0">
                <a:latin typeface="+mn-lt"/>
              </a:rPr>
              <a:t>Figure 1. </a:t>
            </a:r>
            <a:r>
              <a:rPr lang="zh-CN" altLang="en-US" sz="1400" dirty="0">
                <a:latin typeface="+mn-lt"/>
              </a:rPr>
              <a:t>Model accuracy</a:t>
            </a:r>
          </a:p>
        </p:txBody>
      </p:sp>
      <p:grpSp>
        <p:nvGrpSpPr>
          <p:cNvPr id="16" name="组合 15">
            <a:extLst>
              <a:ext uri="{FF2B5EF4-FFF2-40B4-BE49-F238E27FC236}">
                <a16:creationId xmlns:a16="http://schemas.microsoft.com/office/drawing/2014/main" id="{F25C1CFC-9BBA-128C-7F44-77EA2BFCEED4}"/>
              </a:ext>
            </a:extLst>
          </p:cNvPr>
          <p:cNvGrpSpPr/>
          <p:nvPr/>
        </p:nvGrpSpPr>
        <p:grpSpPr>
          <a:xfrm>
            <a:off x="683568" y="3284984"/>
            <a:ext cx="7560840" cy="3096344"/>
            <a:chOff x="226340" y="1232794"/>
            <a:chExt cx="8016158" cy="3671803"/>
          </a:xfrm>
        </p:grpSpPr>
        <p:grpSp>
          <p:nvGrpSpPr>
            <p:cNvPr id="21" name="组合 20">
              <a:extLst>
                <a:ext uri="{FF2B5EF4-FFF2-40B4-BE49-F238E27FC236}">
                  <a16:creationId xmlns:a16="http://schemas.microsoft.com/office/drawing/2014/main" id="{44CD84CC-3ECD-5852-87A9-BF4CC892F103}"/>
                </a:ext>
              </a:extLst>
            </p:cNvPr>
            <p:cNvGrpSpPr/>
            <p:nvPr/>
          </p:nvGrpSpPr>
          <p:grpSpPr>
            <a:xfrm>
              <a:off x="226340" y="1232794"/>
              <a:ext cx="8016158" cy="3671803"/>
              <a:chOff x="303225" y="1298222"/>
              <a:chExt cx="8587504" cy="3804590"/>
            </a:xfrm>
            <a:effectLst>
              <a:outerShdw blurRad="50800" dist="38100" dir="5400000" algn="t" rotWithShape="0">
                <a:prstClr val="black">
                  <a:alpha val="40000"/>
                </a:prstClr>
              </a:outerShdw>
            </a:effectLst>
          </p:grpSpPr>
          <p:pic>
            <p:nvPicPr>
              <p:cNvPr id="26" name="图片 25">
                <a:extLst>
                  <a:ext uri="{FF2B5EF4-FFF2-40B4-BE49-F238E27FC236}">
                    <a16:creationId xmlns:a16="http://schemas.microsoft.com/office/drawing/2014/main" id="{46370B57-5A11-8728-CEA6-7D8BDBB01DEE}"/>
                  </a:ext>
                </a:extLst>
              </p:cNvPr>
              <p:cNvPicPr>
                <a:picLocks noChangeAspect="1"/>
              </p:cNvPicPr>
              <p:nvPr/>
            </p:nvPicPr>
            <p:blipFill>
              <a:blip r:embed="rId4"/>
              <a:stretch>
                <a:fillRect/>
              </a:stretch>
            </p:blipFill>
            <p:spPr>
              <a:xfrm>
                <a:off x="303225" y="1298222"/>
                <a:ext cx="8587504" cy="3804590"/>
              </a:xfrm>
              <a:prstGeom prst="rect">
                <a:avLst/>
              </a:prstGeom>
            </p:spPr>
          </p:pic>
          <p:sp>
            <p:nvSpPr>
              <p:cNvPr id="27" name="矩形 26">
                <a:extLst>
                  <a:ext uri="{FF2B5EF4-FFF2-40B4-BE49-F238E27FC236}">
                    <a16:creationId xmlns:a16="http://schemas.microsoft.com/office/drawing/2014/main" id="{F210D956-90B6-E135-8C3D-4FECAF2E9301}"/>
                  </a:ext>
                </a:extLst>
              </p:cNvPr>
              <p:cNvSpPr/>
              <p:nvPr/>
            </p:nvSpPr>
            <p:spPr>
              <a:xfrm>
                <a:off x="2630311" y="1298222"/>
                <a:ext cx="880533" cy="214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37"/>
              </a:p>
            </p:txBody>
          </p:sp>
          <p:sp>
            <p:nvSpPr>
              <p:cNvPr id="28" name="矩形 27">
                <a:extLst>
                  <a:ext uri="{FF2B5EF4-FFF2-40B4-BE49-F238E27FC236}">
                    <a16:creationId xmlns:a16="http://schemas.microsoft.com/office/drawing/2014/main" id="{DCE4A488-965C-EA4A-FFC1-30683EE81326}"/>
                  </a:ext>
                </a:extLst>
              </p:cNvPr>
              <p:cNvSpPr/>
              <p:nvPr/>
            </p:nvSpPr>
            <p:spPr>
              <a:xfrm>
                <a:off x="2483553" y="3321755"/>
                <a:ext cx="880533" cy="214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37"/>
              </a:p>
            </p:txBody>
          </p:sp>
        </p:grpSp>
        <p:sp>
          <p:nvSpPr>
            <p:cNvPr id="22" name="矩形 21">
              <a:extLst>
                <a:ext uri="{FF2B5EF4-FFF2-40B4-BE49-F238E27FC236}">
                  <a16:creationId xmlns:a16="http://schemas.microsoft.com/office/drawing/2014/main" id="{EFAE5D83-E801-FE89-A9ED-9527921EF54E}"/>
                </a:ext>
              </a:extLst>
            </p:cNvPr>
            <p:cNvSpPr/>
            <p:nvPr/>
          </p:nvSpPr>
          <p:spPr>
            <a:xfrm>
              <a:off x="4284618" y="1713352"/>
              <a:ext cx="903596" cy="132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37"/>
            </a:p>
          </p:txBody>
        </p:sp>
        <p:sp>
          <p:nvSpPr>
            <p:cNvPr id="23" name="矩形 22">
              <a:extLst>
                <a:ext uri="{FF2B5EF4-FFF2-40B4-BE49-F238E27FC236}">
                  <a16:creationId xmlns:a16="http://schemas.microsoft.com/office/drawing/2014/main" id="{0DA0AD61-6091-A5AB-A209-E3886E1D1F97}"/>
                </a:ext>
              </a:extLst>
            </p:cNvPr>
            <p:cNvSpPr/>
            <p:nvPr/>
          </p:nvSpPr>
          <p:spPr>
            <a:xfrm>
              <a:off x="7566508" y="1713352"/>
              <a:ext cx="587368" cy="1328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37"/>
            </a:p>
          </p:txBody>
        </p:sp>
        <p:sp>
          <p:nvSpPr>
            <p:cNvPr id="24" name="矩形 23">
              <a:extLst>
                <a:ext uri="{FF2B5EF4-FFF2-40B4-BE49-F238E27FC236}">
                  <a16:creationId xmlns:a16="http://schemas.microsoft.com/office/drawing/2014/main" id="{77869357-E96C-E104-E339-BE3B19A5C1C5}"/>
                </a:ext>
              </a:extLst>
            </p:cNvPr>
            <p:cNvSpPr/>
            <p:nvPr/>
          </p:nvSpPr>
          <p:spPr>
            <a:xfrm>
              <a:off x="4388931" y="3651944"/>
              <a:ext cx="903595" cy="11542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37"/>
            </a:p>
          </p:txBody>
        </p:sp>
        <p:sp>
          <p:nvSpPr>
            <p:cNvPr id="25" name="矩形 24">
              <a:extLst>
                <a:ext uri="{FF2B5EF4-FFF2-40B4-BE49-F238E27FC236}">
                  <a16:creationId xmlns:a16="http://schemas.microsoft.com/office/drawing/2014/main" id="{3D78C40C-8076-92EE-E03A-41D500B08C39}"/>
                </a:ext>
              </a:extLst>
            </p:cNvPr>
            <p:cNvSpPr/>
            <p:nvPr/>
          </p:nvSpPr>
          <p:spPr>
            <a:xfrm>
              <a:off x="7609207" y="3651944"/>
              <a:ext cx="519387" cy="1143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37"/>
            </a:p>
          </p:txBody>
        </p:sp>
      </p:grpSp>
      <p:sp>
        <p:nvSpPr>
          <p:cNvPr id="34" name="文本框 33">
            <a:extLst>
              <a:ext uri="{FF2B5EF4-FFF2-40B4-BE49-F238E27FC236}">
                <a16:creationId xmlns:a16="http://schemas.microsoft.com/office/drawing/2014/main" id="{5E5BE72E-3874-DB44-D235-C9D9821AE117}"/>
              </a:ext>
            </a:extLst>
          </p:cNvPr>
          <p:cNvSpPr txBox="1"/>
          <p:nvPr/>
        </p:nvSpPr>
        <p:spPr>
          <a:xfrm>
            <a:off x="4106280" y="1602017"/>
            <a:ext cx="4906902" cy="1615827"/>
          </a:xfrm>
          <a:prstGeom prst="rect">
            <a:avLst/>
          </a:prstGeom>
          <a:noFill/>
        </p:spPr>
        <p:txBody>
          <a:bodyPr wrap="square">
            <a:spAutoFit/>
          </a:bodyPr>
          <a:lstStyle/>
          <a:p>
            <a:pPr algn="just"/>
            <a:r>
              <a:rPr lang="en" altLang="zh-CN" sz="1800" kern="100" dirty="0">
                <a:latin typeface="+mn-lt"/>
                <a:ea typeface="Microsoft YaHei" panose="020B0503020204020204" pitchFamily="34" charset="-122"/>
                <a:cs typeface="Times New Roman" panose="02020603050405020304" pitchFamily="18" charset="0"/>
              </a:rPr>
              <a:t>For circuit matrix, up to </a:t>
            </a:r>
            <a:r>
              <a:rPr lang="en" altLang="zh-CN" sz="1800" b="1" kern="100" dirty="0">
                <a:solidFill>
                  <a:srgbClr val="FF0000"/>
                </a:solidFill>
                <a:latin typeface="+mn-lt"/>
                <a:ea typeface="Microsoft YaHei" panose="020B0503020204020204" pitchFamily="34" charset="-122"/>
                <a:cs typeface="Times New Roman" panose="02020603050405020304" pitchFamily="18" charset="0"/>
              </a:rPr>
              <a:t>9.35x</a:t>
            </a:r>
            <a:r>
              <a:rPr lang="en" altLang="zh-CN" sz="1800" kern="100" dirty="0">
                <a:latin typeface="+mn-lt"/>
                <a:ea typeface="Microsoft YaHei" panose="020B0503020204020204" pitchFamily="34" charset="-122"/>
                <a:cs typeface="Times New Roman" panose="02020603050405020304" pitchFamily="18" charset="0"/>
              </a:rPr>
              <a:t> acceleration for matrix mutiplication and </a:t>
            </a:r>
            <a:r>
              <a:rPr lang="en" altLang="zh-CN" sz="1800" b="1" kern="100" dirty="0">
                <a:solidFill>
                  <a:srgbClr val="FF0000"/>
                </a:solidFill>
                <a:latin typeface="+mn-lt"/>
                <a:ea typeface="Microsoft YaHei" panose="020B0503020204020204" pitchFamily="34" charset="-122"/>
                <a:cs typeface="Times New Roman" panose="02020603050405020304" pitchFamily="18" charset="0"/>
              </a:rPr>
              <a:t>1.76x</a:t>
            </a:r>
            <a:r>
              <a:rPr lang="en" altLang="zh-CN" sz="1800" kern="100" dirty="0">
                <a:latin typeface="+mn-lt"/>
                <a:ea typeface="Microsoft YaHei" panose="020B0503020204020204" pitchFamily="34" charset="-122"/>
                <a:cs typeface="Times New Roman" panose="02020603050405020304" pitchFamily="18" charset="0"/>
              </a:rPr>
              <a:t> for LU factorization; </a:t>
            </a:r>
          </a:p>
          <a:p>
            <a:pPr algn="just"/>
            <a:r>
              <a:rPr lang="en" altLang="zh-CN" sz="1800" kern="100" dirty="0">
                <a:latin typeface="+mn-lt"/>
                <a:ea typeface="Microsoft YaHei" panose="020B0503020204020204" pitchFamily="34" charset="-122"/>
                <a:cs typeface="Times New Roman" panose="02020603050405020304" pitchFamily="18" charset="0"/>
              </a:rPr>
              <a:t>For other irregular matrix, up to </a:t>
            </a:r>
            <a:r>
              <a:rPr lang="en" altLang="zh-CN" sz="1800" b="1" kern="100" dirty="0">
                <a:solidFill>
                  <a:srgbClr val="FF0000"/>
                </a:solidFill>
                <a:latin typeface="+mn-lt"/>
                <a:ea typeface="Microsoft YaHei" panose="020B0503020204020204" pitchFamily="34" charset="-122"/>
                <a:cs typeface="Times New Roman" panose="02020603050405020304" pitchFamily="18" charset="0"/>
              </a:rPr>
              <a:t>4.32x</a:t>
            </a:r>
            <a:r>
              <a:rPr lang="en" altLang="zh-CN" sz="1800" kern="100" dirty="0">
                <a:latin typeface="+mn-lt"/>
                <a:ea typeface="Microsoft YaHei" panose="020B0503020204020204" pitchFamily="34" charset="-122"/>
                <a:cs typeface="Times New Roman" panose="02020603050405020304" pitchFamily="18" charset="0"/>
              </a:rPr>
              <a:t> and </a:t>
            </a:r>
            <a:r>
              <a:rPr lang="en" altLang="zh-CN" sz="1800" b="1" kern="100" dirty="0">
                <a:solidFill>
                  <a:srgbClr val="FF0000"/>
                </a:solidFill>
                <a:latin typeface="+mn-lt"/>
                <a:ea typeface="Microsoft YaHei" panose="020B0503020204020204" pitchFamily="34" charset="-122"/>
                <a:cs typeface="Times New Roman" panose="02020603050405020304" pitchFamily="18" charset="0"/>
              </a:rPr>
              <a:t>2.08x</a:t>
            </a:r>
            <a:r>
              <a:rPr lang="en" altLang="zh-CN" sz="1800" b="1" kern="100" dirty="0">
                <a:latin typeface="+mn-lt"/>
                <a:ea typeface="Microsoft YaHei" panose="020B0503020204020204" pitchFamily="34" charset="-122"/>
                <a:cs typeface="Times New Roman" panose="02020603050405020304" pitchFamily="18" charset="0"/>
              </a:rPr>
              <a:t>,</a:t>
            </a:r>
            <a:r>
              <a:rPr lang="en" altLang="zh-CN" sz="1800" b="1" kern="100" dirty="0">
                <a:solidFill>
                  <a:srgbClr val="FF0000"/>
                </a:solidFill>
                <a:latin typeface="+mn-lt"/>
                <a:ea typeface="Microsoft YaHei" panose="020B0503020204020204" pitchFamily="34" charset="-122"/>
                <a:cs typeface="Times New Roman" panose="02020603050405020304" pitchFamily="18" charset="0"/>
              </a:rPr>
              <a:t> </a:t>
            </a:r>
            <a:r>
              <a:rPr lang="zh-CN" altLang="en-US" sz="1800" dirty="0">
                <a:latin typeface="+mn-lt"/>
                <a:ea typeface="Microsoft YaHei" panose="020B0503020204020204" pitchFamily="34" charset="-122"/>
                <a:cs typeface="Times New Roman" panose="02020603050405020304" pitchFamily="18" charset="0"/>
              </a:rPr>
              <a:t>respectively</a:t>
            </a:r>
            <a:r>
              <a:rPr lang="en-US" altLang="zh-CN" sz="1800" dirty="0">
                <a:latin typeface="+mn-lt"/>
                <a:ea typeface="Microsoft YaHei" panose="020B0503020204020204" pitchFamily="34" charset="-122"/>
                <a:cs typeface="Times New Roman" panose="02020603050405020304" pitchFamily="18" charset="0"/>
              </a:rPr>
              <a:t>.</a:t>
            </a:r>
            <a:endParaRPr lang="en-US" altLang="zh-CN" sz="1800" dirty="0">
              <a:latin typeface="+mn-lt"/>
              <a:cs typeface="Times New Roman" panose="02020603050405020304" pitchFamily="18" charset="0"/>
            </a:endParaRPr>
          </a:p>
        </p:txBody>
      </p:sp>
    </p:spTree>
    <p:extLst>
      <p:ext uri="{BB962C8B-B14F-4D97-AF65-F5344CB8AC3E}">
        <p14:creationId xmlns:p14="http://schemas.microsoft.com/office/powerpoint/2010/main" val="1944678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a:extLst>
              <a:ext uri="{FF2B5EF4-FFF2-40B4-BE49-F238E27FC236}">
                <a16:creationId xmlns:a16="http://schemas.microsoft.com/office/drawing/2014/main" id="{E534722D-B5DA-4735-889C-45B15D3B479A}"/>
              </a:ext>
            </a:extLst>
          </p:cNvPr>
          <p:cNvSpPr>
            <a:spLocks noGrp="1"/>
          </p:cNvSpPr>
          <p:nvPr>
            <p:ph type="ctrTitle"/>
          </p:nvPr>
        </p:nvSpPr>
        <p:spPr>
          <a:xfrm>
            <a:off x="0" y="0"/>
            <a:ext cx="7992268" cy="747192"/>
          </a:xfrm>
        </p:spPr>
        <p:txBody>
          <a:bodyPr/>
          <a:lstStyle/>
          <a:p>
            <a:r>
              <a:rPr lang="en-US" altLang="zh-CN" sz="4000" b="1" dirty="0"/>
              <a:t>Contents</a:t>
            </a:r>
            <a:endParaRPr kumimoji="1" lang="zh-CN" altLang="en-US" sz="4000" b="1" dirty="0"/>
          </a:p>
        </p:txBody>
      </p:sp>
      <p:sp>
        <p:nvSpPr>
          <p:cNvPr id="7" name="Rectangle 8">
            <a:extLst>
              <a:ext uri="{FF2B5EF4-FFF2-40B4-BE49-F238E27FC236}">
                <a16:creationId xmlns:a16="http://schemas.microsoft.com/office/drawing/2014/main" id="{C5CF8E74-2ACB-4A86-AE3E-BB3557D9D2C8}"/>
              </a:ext>
            </a:extLst>
          </p:cNvPr>
          <p:cNvSpPr>
            <a:spLocks noChangeArrowheads="1"/>
          </p:cNvSpPr>
          <p:nvPr/>
        </p:nvSpPr>
        <p:spPr bwMode="auto">
          <a:xfrm>
            <a:off x="219869" y="836712"/>
            <a:ext cx="8600604" cy="36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folHlink"/>
              </a:buClr>
              <a:buSzPct val="60000"/>
              <a:buFont typeface="Wingdings" charset="0"/>
              <a:buChar char="n"/>
            </a:pPr>
            <a:r>
              <a:rPr lang="en-US" altLang="ko-KR" sz="2800" b="1" dirty="0">
                <a:solidFill>
                  <a:schemeClr val="tx2"/>
                </a:solidFill>
              </a:rPr>
              <a:t>Background</a:t>
            </a:r>
          </a:p>
          <a:p>
            <a:pPr marL="342900" indent="-342900">
              <a:spcBef>
                <a:spcPct val="20000"/>
              </a:spcBef>
              <a:buClr>
                <a:schemeClr val="folHlink"/>
              </a:buClr>
              <a:buSzPct val="60000"/>
              <a:buFont typeface="Wingdings" charset="0"/>
              <a:buChar char="n"/>
            </a:pPr>
            <a:r>
              <a:rPr lang="en-US" altLang="ko-KR" sz="2800" dirty="0"/>
              <a:t>Sparse Linear Solvers for Circuit Simulation</a:t>
            </a:r>
          </a:p>
          <a:p>
            <a:pPr marL="800100" lvl="1" indent="-342900">
              <a:spcBef>
                <a:spcPct val="20000"/>
              </a:spcBef>
              <a:buClr>
                <a:srgbClr val="FF0000"/>
              </a:buClr>
              <a:buSzPct val="50000"/>
              <a:buFont typeface="Wingdings" charset="0"/>
              <a:buChar char="n"/>
            </a:pPr>
            <a:r>
              <a:rPr lang="en-US" altLang="zh-CN" dirty="0"/>
              <a:t>SFLU: Synchronization-Free Sparse LU Factorization for Fast Circuit Simulation on GPUs</a:t>
            </a:r>
          </a:p>
          <a:p>
            <a:pPr marL="800100" lvl="1" indent="-342900">
              <a:spcBef>
                <a:spcPct val="20000"/>
              </a:spcBef>
              <a:buClr>
                <a:srgbClr val="FF0000"/>
              </a:buClr>
              <a:buSzPct val="50000"/>
              <a:buFont typeface="Wingdings" charset="0"/>
              <a:buChar char="n"/>
            </a:pPr>
            <a:r>
              <a:rPr lang="en-US" altLang="ja-JP" dirty="0"/>
              <a:t>Accelerating Sparse LU Factorization with Density-Aware Adaptive Matrix Multiplication for Circuit Simulation</a:t>
            </a:r>
            <a:endParaRPr lang="en-US" altLang="zh-CN" dirty="0"/>
          </a:p>
          <a:p>
            <a:pPr marL="800100" lvl="1" indent="-342900">
              <a:spcBef>
                <a:spcPct val="20000"/>
              </a:spcBef>
              <a:buClr>
                <a:srgbClr val="FF0000"/>
              </a:buClr>
              <a:buSzPct val="50000"/>
              <a:buFont typeface="Wingdings" charset="0"/>
              <a:buChar char="n"/>
            </a:pPr>
            <a:r>
              <a:rPr kumimoji="1" lang="en-US" altLang="zh-CN" dirty="0" err="1"/>
              <a:t>PanguLU</a:t>
            </a:r>
            <a:r>
              <a:rPr kumimoji="1" lang="en-US" altLang="zh-CN" dirty="0"/>
              <a:t>: A Scalable Regular Two-Dimensional Block-Cyclic Sparse Direct Solver on Distributed Heterogeneous Systems</a:t>
            </a:r>
          </a:p>
          <a:p>
            <a:pPr marL="342900" indent="-342900">
              <a:spcBef>
                <a:spcPct val="20000"/>
              </a:spcBef>
              <a:buClr>
                <a:schemeClr val="folHlink"/>
              </a:buClr>
              <a:buSzPct val="60000"/>
              <a:buFont typeface="Wingdings" charset="0"/>
              <a:buChar char="n"/>
            </a:pPr>
            <a:r>
              <a:rPr lang="en-US" altLang="ja-JP" sz="2800" dirty="0"/>
              <a:t>Conclusion</a:t>
            </a:r>
            <a:r>
              <a:rPr lang="en-US" altLang="zh-CN" sz="2800" dirty="0"/>
              <a:t>s</a:t>
            </a:r>
            <a:endParaRPr lang="en-US" altLang="ja-JP" sz="2800" dirty="0"/>
          </a:p>
        </p:txBody>
      </p:sp>
    </p:spTree>
    <p:extLst>
      <p:ext uri="{BB962C8B-B14F-4D97-AF65-F5344CB8AC3E}">
        <p14:creationId xmlns:p14="http://schemas.microsoft.com/office/powerpoint/2010/main" val="980576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a:extLst>
              <a:ext uri="{FF2B5EF4-FFF2-40B4-BE49-F238E27FC236}">
                <a16:creationId xmlns:a16="http://schemas.microsoft.com/office/drawing/2014/main" id="{F6B5FF17-BB67-47F4-AAE4-5E1FE46748A0}"/>
              </a:ext>
            </a:extLst>
          </p:cNvPr>
          <p:cNvSpPr>
            <a:spLocks noGrp="1"/>
          </p:cNvSpPr>
          <p:nvPr>
            <p:ph type="ctrTitle"/>
          </p:nvPr>
        </p:nvSpPr>
        <p:spPr>
          <a:xfrm>
            <a:off x="0" y="0"/>
            <a:ext cx="7992268" cy="747192"/>
          </a:xfrm>
        </p:spPr>
        <p:txBody>
          <a:bodyPr/>
          <a:lstStyle/>
          <a:p>
            <a:r>
              <a:rPr lang="en-US" altLang="zh-CN" sz="4000" b="1" dirty="0"/>
              <a:t>Contents</a:t>
            </a:r>
            <a:endParaRPr kumimoji="1" lang="zh-CN" altLang="en-US" sz="4000" b="1" dirty="0"/>
          </a:p>
        </p:txBody>
      </p:sp>
      <p:sp>
        <p:nvSpPr>
          <p:cNvPr id="7" name="Rectangle 8">
            <a:extLst>
              <a:ext uri="{FF2B5EF4-FFF2-40B4-BE49-F238E27FC236}">
                <a16:creationId xmlns:a16="http://schemas.microsoft.com/office/drawing/2014/main" id="{77FD6203-396A-419E-AEBD-30719C38C29F}"/>
              </a:ext>
            </a:extLst>
          </p:cNvPr>
          <p:cNvSpPr>
            <a:spLocks noChangeArrowheads="1"/>
          </p:cNvSpPr>
          <p:nvPr/>
        </p:nvSpPr>
        <p:spPr bwMode="auto">
          <a:xfrm>
            <a:off x="219869" y="836712"/>
            <a:ext cx="8600604" cy="36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folHlink"/>
              </a:buClr>
              <a:buSzPct val="60000"/>
              <a:buFont typeface="Wingdings" charset="0"/>
              <a:buChar char="n"/>
            </a:pPr>
            <a:r>
              <a:rPr lang="en-US" altLang="ko-KR" sz="2800" dirty="0"/>
              <a:t>Background</a:t>
            </a:r>
          </a:p>
          <a:p>
            <a:pPr marL="342900" indent="-342900">
              <a:spcBef>
                <a:spcPct val="20000"/>
              </a:spcBef>
              <a:buClr>
                <a:schemeClr val="folHlink"/>
              </a:buClr>
              <a:buSzPct val="60000"/>
              <a:buFont typeface="Wingdings" charset="0"/>
              <a:buChar char="n"/>
            </a:pPr>
            <a:r>
              <a:rPr lang="en-US" altLang="ko-KR" sz="2800" b="1" dirty="0">
                <a:solidFill>
                  <a:schemeClr val="tx2"/>
                </a:solidFill>
              </a:rPr>
              <a:t>Sparse Linear Solvers for Circuit Simulation</a:t>
            </a:r>
          </a:p>
          <a:p>
            <a:pPr marL="800100" lvl="1" indent="-342900">
              <a:spcBef>
                <a:spcPct val="20000"/>
              </a:spcBef>
              <a:buClr>
                <a:srgbClr val="FF0000"/>
              </a:buClr>
              <a:buSzPct val="50000"/>
              <a:buFont typeface="Wingdings" charset="0"/>
              <a:buChar char="n"/>
            </a:pPr>
            <a:r>
              <a:rPr lang="en-US" altLang="zh-CN" dirty="0"/>
              <a:t>SFLU: Synchronization-Free Sparse LU Factorization for Fast Circuit Simulation on GPUs</a:t>
            </a:r>
          </a:p>
          <a:p>
            <a:pPr marL="800100" lvl="1" indent="-342900">
              <a:spcBef>
                <a:spcPct val="20000"/>
              </a:spcBef>
              <a:buClr>
                <a:srgbClr val="FF0000"/>
              </a:buClr>
              <a:buSzPct val="50000"/>
              <a:buFont typeface="Wingdings" charset="0"/>
              <a:buChar char="n"/>
            </a:pPr>
            <a:r>
              <a:rPr lang="en-US" altLang="ja-JP" dirty="0"/>
              <a:t>Accelerating Sparse LU Factorization with Density-Aware Adaptive Matrix Multiplication for Circuit Simulation</a:t>
            </a:r>
          </a:p>
          <a:p>
            <a:pPr marL="800100" lvl="1" indent="-342900">
              <a:spcBef>
                <a:spcPct val="20000"/>
              </a:spcBef>
              <a:buClr>
                <a:srgbClr val="FF0000"/>
              </a:buClr>
              <a:buSzPct val="50000"/>
              <a:buFont typeface="Wingdings" charset="0"/>
              <a:buChar char="n"/>
            </a:pPr>
            <a:r>
              <a:rPr kumimoji="1" lang="en-US" altLang="zh-CN" dirty="0" err="1">
                <a:solidFill>
                  <a:srgbClr val="FF0000"/>
                </a:solidFill>
              </a:rPr>
              <a:t>PanguLU</a:t>
            </a:r>
            <a:r>
              <a:rPr kumimoji="1" lang="en-US" altLang="zh-CN" dirty="0">
                <a:solidFill>
                  <a:srgbClr val="FF0000"/>
                </a:solidFill>
              </a:rPr>
              <a:t>: A Scalable Regular Two-Dimensional Block-Cyclic Sparse Direct Solver on Distributed Heterogeneous Systems</a:t>
            </a:r>
          </a:p>
          <a:p>
            <a:pPr marL="342900" indent="-342900">
              <a:spcBef>
                <a:spcPct val="20000"/>
              </a:spcBef>
              <a:buClr>
                <a:schemeClr val="folHlink"/>
              </a:buClr>
              <a:buSzPct val="60000"/>
              <a:buFont typeface="Wingdings" charset="0"/>
              <a:buChar char="n"/>
            </a:pPr>
            <a:r>
              <a:rPr lang="en-US" altLang="ja-JP" sz="2800" dirty="0"/>
              <a:t>Conclusion</a:t>
            </a:r>
            <a:r>
              <a:rPr lang="en-US" altLang="zh-CN" sz="2800" dirty="0"/>
              <a:t>s</a:t>
            </a:r>
            <a:endParaRPr lang="en-US" altLang="ja-JP" sz="2800" dirty="0"/>
          </a:p>
        </p:txBody>
      </p:sp>
    </p:spTree>
    <p:extLst>
      <p:ext uri="{BB962C8B-B14F-4D97-AF65-F5344CB8AC3E}">
        <p14:creationId xmlns:p14="http://schemas.microsoft.com/office/powerpoint/2010/main" val="522665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id="{70EC6991-4D8F-4677-936B-4F5D20FB887D}"/>
              </a:ext>
            </a:extLst>
          </p:cNvPr>
          <p:cNvSpPr>
            <a:spLocks noGrp="1"/>
          </p:cNvSpPr>
          <p:nvPr>
            <p:ph type="title"/>
          </p:nvPr>
        </p:nvSpPr>
        <p:spPr>
          <a:xfrm>
            <a:off x="152449" y="20866"/>
            <a:ext cx="8896129" cy="593725"/>
          </a:xfrm>
        </p:spPr>
        <p:txBody>
          <a:bodyPr/>
          <a:lstStyle/>
          <a:p>
            <a:r>
              <a:rPr lang="en" altLang="zh-CN" sz="2000" b="1" dirty="0"/>
              <a:t>PanguLU: Sparse Solver on Distributed Heterogeneous Systems</a:t>
            </a:r>
            <a:r>
              <a:rPr lang="zh-CN" altLang="en-US" sz="2000" b="1" dirty="0"/>
              <a:t> </a:t>
            </a:r>
            <a:r>
              <a:rPr lang="en-US" altLang="zh-CN" sz="2000" b="1" dirty="0"/>
              <a:t>(SC23)</a:t>
            </a:r>
            <a:endParaRPr lang="zh-CN" altLang="en-US" sz="2000" b="1" dirty="0"/>
          </a:p>
        </p:txBody>
      </p:sp>
      <p:pic>
        <p:nvPicPr>
          <p:cNvPr id="58" name="图片 57">
            <a:extLst>
              <a:ext uri="{FF2B5EF4-FFF2-40B4-BE49-F238E27FC236}">
                <a16:creationId xmlns:a16="http://schemas.microsoft.com/office/drawing/2014/main" id="{AC0F1C88-32FA-27D7-DE06-3E1380D9FE2A}"/>
              </a:ext>
            </a:extLst>
          </p:cNvPr>
          <p:cNvPicPr>
            <a:picLocks noChangeAspect="1"/>
          </p:cNvPicPr>
          <p:nvPr/>
        </p:nvPicPr>
        <p:blipFill>
          <a:blip r:embed="rId2"/>
          <a:stretch>
            <a:fillRect/>
          </a:stretch>
        </p:blipFill>
        <p:spPr>
          <a:xfrm>
            <a:off x="43100" y="1700808"/>
            <a:ext cx="8940628" cy="3168352"/>
          </a:xfrm>
          <a:prstGeom prst="rect">
            <a:avLst/>
          </a:prstGeom>
        </p:spPr>
      </p:pic>
      <p:sp>
        <p:nvSpPr>
          <p:cNvPr id="59" name="矩形 58">
            <a:extLst>
              <a:ext uri="{FF2B5EF4-FFF2-40B4-BE49-F238E27FC236}">
                <a16:creationId xmlns:a16="http://schemas.microsoft.com/office/drawing/2014/main" id="{B1887584-D30B-397F-286C-93229C544BBC}"/>
              </a:ext>
            </a:extLst>
          </p:cNvPr>
          <p:cNvSpPr/>
          <p:nvPr/>
        </p:nvSpPr>
        <p:spPr>
          <a:xfrm>
            <a:off x="21416" y="1134359"/>
            <a:ext cx="8940628"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When the </a:t>
            </a:r>
            <a:r>
              <a:rPr lang="en-US" altLang="zh-CN" sz="2000" dirty="0" err="1">
                <a:latin typeface="Arial" panose="020B0604020202020204" pitchFamily="34" charset="0"/>
                <a:cs typeface="Arial" panose="020B0604020202020204" pitchFamily="34" charset="0"/>
              </a:rPr>
              <a:t>supernodal</a:t>
            </a:r>
            <a:r>
              <a:rPr lang="en-US" altLang="zh-CN" sz="2000" dirty="0">
                <a:latin typeface="Arial" panose="020B0604020202020204" pitchFamily="34" charset="0"/>
                <a:cs typeface="Arial" panose="020B0604020202020204" pitchFamily="34" charset="0"/>
              </a:rPr>
              <a:t> method aggregates columns of the same structure, there are different sizes of</a:t>
            </a:r>
            <a:r>
              <a:rPr lang="zh-CN" altLang="en-US" sz="2000" dirty="0">
                <a:latin typeface="Arial" panose="020B0604020202020204" pitchFamily="34" charset="0"/>
                <a:cs typeface="Arial" panose="020B0604020202020204" pitchFamily="34" charset="0"/>
              </a:rPr>
              <a:t> </a:t>
            </a:r>
            <a:r>
              <a:rPr lang="en-US" altLang="zh-CN" sz="2000" dirty="0" err="1">
                <a:latin typeface="Arial" panose="020B0604020202020204" pitchFamily="34" charset="0"/>
                <a:cs typeface="Arial" panose="020B0604020202020204" pitchFamily="34" charset="0"/>
              </a:rPr>
              <a:t>supernodes</a:t>
            </a:r>
            <a:r>
              <a:rPr lang="en-US" altLang="zh-CN" sz="2000" dirty="0">
                <a:latin typeface="Arial" panose="020B0604020202020204" pitchFamily="34" charset="0"/>
                <a:cs typeface="Arial" panose="020B0604020202020204" pitchFamily="34" charset="0"/>
              </a:rPr>
              <a:t>. </a:t>
            </a:r>
          </a:p>
        </p:txBody>
      </p:sp>
      <p:sp>
        <p:nvSpPr>
          <p:cNvPr id="61" name="矩形 60">
            <a:extLst>
              <a:ext uri="{FF2B5EF4-FFF2-40B4-BE49-F238E27FC236}">
                <a16:creationId xmlns:a16="http://schemas.microsoft.com/office/drawing/2014/main" id="{4422B7CF-6FF0-AE16-56F6-F00068707ED1}"/>
              </a:ext>
            </a:extLst>
          </p:cNvPr>
          <p:cNvSpPr/>
          <p:nvPr/>
        </p:nvSpPr>
        <p:spPr>
          <a:xfrm>
            <a:off x="127571" y="5025370"/>
            <a:ext cx="8888857" cy="132343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It can be seen that the matrix blocks generated by the </a:t>
            </a:r>
            <a:r>
              <a:rPr lang="en-US" altLang="zh-CN" sz="2000" dirty="0" err="1">
                <a:latin typeface="Arial" panose="020B0604020202020204" pitchFamily="34" charset="0"/>
                <a:cs typeface="Arial" panose="020B0604020202020204" pitchFamily="34" charset="0"/>
              </a:rPr>
              <a:t>supernodes</a:t>
            </a:r>
            <a:r>
              <a:rPr lang="en-US" altLang="zh-CN" sz="2000" dirty="0">
                <a:latin typeface="Arial" panose="020B0604020202020204" pitchFamily="34" charset="0"/>
                <a:cs typeface="Arial" panose="020B0604020202020204" pitchFamily="34" charset="0"/>
              </a:rPr>
              <a:t> can be </a:t>
            </a:r>
            <a:r>
              <a:rPr lang="en-US" altLang="zh-CN" sz="2000" dirty="0">
                <a:solidFill>
                  <a:srgbClr val="C00000"/>
                </a:solidFill>
                <a:latin typeface="Arial" panose="020B0604020202020204" pitchFamily="34" charset="0"/>
                <a:cs typeface="Arial" panose="020B0604020202020204" pitchFamily="34" charset="0"/>
              </a:rPr>
              <a:t>very irregular</a:t>
            </a:r>
            <a:r>
              <a:rPr lang="en-US" altLang="zh-CN" sz="2000" dirty="0">
                <a:latin typeface="Arial" panose="020B0604020202020204" pitchFamily="34" charset="0"/>
                <a:cs typeface="Arial" panose="020B0604020202020204" pitchFamily="34" charset="0"/>
              </a:rPr>
              <a:t>, which often affects </a:t>
            </a:r>
            <a:r>
              <a:rPr lang="en-US" altLang="zh-CN" sz="2000" dirty="0">
                <a:solidFill>
                  <a:srgbClr val="C00000"/>
                </a:solidFill>
                <a:latin typeface="Arial" panose="020B0604020202020204" pitchFamily="34" charset="0"/>
                <a:cs typeface="Arial" panose="020B0604020202020204" pitchFamily="34" charset="0"/>
              </a:rPr>
              <a:t>the computational</a:t>
            </a:r>
            <a:r>
              <a:rPr lang="en-US" altLang="zh-CN" sz="2000" dirty="0">
                <a:solidFill>
                  <a:schemeClr val="bg1"/>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efficiency</a:t>
            </a:r>
            <a:r>
              <a:rPr lang="en-US" altLang="zh-CN" sz="2000" dirty="0">
                <a:latin typeface="Arial" panose="020B0604020202020204" pitchFamily="34" charset="0"/>
                <a:cs typeface="Arial" panose="020B0604020202020204" pitchFamily="34" charset="0"/>
              </a:rPr>
              <a:t>, and their </a:t>
            </a:r>
            <a:r>
              <a:rPr lang="en-US" altLang="zh-CN" sz="2000" dirty="0">
                <a:solidFill>
                  <a:srgbClr val="C00000"/>
                </a:solidFill>
                <a:latin typeface="Arial" panose="020B0604020202020204" pitchFamily="34" charset="0"/>
                <a:cs typeface="Arial" panose="020B0604020202020204" pitchFamily="34" charset="0"/>
              </a:rPr>
              <a:t>irregular structure </a:t>
            </a:r>
            <a:r>
              <a:rPr lang="en-US" altLang="zh-CN" sz="2000" dirty="0">
                <a:latin typeface="Arial" panose="020B0604020202020204" pitchFamily="34" charset="0"/>
                <a:cs typeface="Arial" panose="020B0604020202020204" pitchFamily="34" charset="0"/>
              </a:rPr>
              <a:t>makes it difficult to </a:t>
            </a:r>
            <a:r>
              <a:rPr lang="en-US" altLang="zh-CN" sz="2000" dirty="0" err="1">
                <a:solidFill>
                  <a:srgbClr val="C00000"/>
                </a:solidFill>
                <a:latin typeface="Arial" panose="020B0604020202020204" pitchFamily="34" charset="0"/>
                <a:cs typeface="Arial" panose="020B0604020202020204" pitchFamily="34" charset="0"/>
              </a:rPr>
              <a:t>optimise</a:t>
            </a:r>
            <a:r>
              <a:rPr lang="en-US" altLang="zh-CN" sz="2000" dirty="0">
                <a:solidFill>
                  <a:srgbClr val="C00000"/>
                </a:solidFill>
                <a:latin typeface="Arial" panose="020B0604020202020204" pitchFamily="34" charset="0"/>
                <a:cs typeface="Arial" panose="020B0604020202020204" pitchFamily="34" charset="0"/>
              </a:rPr>
              <a:t> the performance at the kernel level</a:t>
            </a:r>
            <a:r>
              <a:rPr lang="en-US" altLang="zh-CN" sz="2000" dirty="0">
                <a:latin typeface="Arial" panose="020B0604020202020204" pitchFamily="34" charset="0"/>
                <a:cs typeface="Arial" panose="020B0604020202020204" pitchFamily="34" charset="0"/>
              </a:rPr>
              <a:t>.</a:t>
            </a:r>
          </a:p>
        </p:txBody>
      </p:sp>
      <p:sp>
        <p:nvSpPr>
          <p:cNvPr id="8" name="文本框 7">
            <a:extLst>
              <a:ext uri="{FF2B5EF4-FFF2-40B4-BE49-F238E27FC236}">
                <a16:creationId xmlns:a16="http://schemas.microsoft.com/office/drawing/2014/main" id="{47CF269F-0B42-074F-A59F-FB0E4DFBD165}"/>
              </a:ext>
            </a:extLst>
          </p:cNvPr>
          <p:cNvSpPr txBox="1"/>
          <p:nvPr/>
        </p:nvSpPr>
        <p:spPr>
          <a:xfrm>
            <a:off x="55858" y="719375"/>
            <a:ext cx="5400600" cy="461665"/>
          </a:xfrm>
          <a:prstGeom prst="rect">
            <a:avLst/>
          </a:prstGeom>
          <a:noFill/>
        </p:spPr>
        <p:txBody>
          <a:bodyPr wrap="square">
            <a:spAutoFit/>
          </a:bodyPr>
          <a:lstStyle/>
          <a:p>
            <a:r>
              <a:rPr kumimoji="1" lang="en-US" altLang="zh-CN" sz="2400" b="1" dirty="0">
                <a:latin typeface="Arial" panose="020B0604020202020204" pitchFamily="34" charset="0"/>
                <a:cs typeface="Arial" panose="020B0604020202020204" pitchFamily="34" charset="0"/>
              </a:rPr>
              <a:t>Motivation 1: Uneven Block Sizes</a:t>
            </a:r>
          </a:p>
        </p:txBody>
      </p:sp>
      <p:pic>
        <p:nvPicPr>
          <p:cNvPr id="3" name="图片 2">
            <a:extLst>
              <a:ext uri="{FF2B5EF4-FFF2-40B4-BE49-F238E27FC236}">
                <a16:creationId xmlns:a16="http://schemas.microsoft.com/office/drawing/2014/main" id="{406806B1-CBFE-B34B-A287-0822B1DD407D}"/>
              </a:ext>
            </a:extLst>
          </p:cNvPr>
          <p:cNvPicPr>
            <a:picLocks noChangeAspect="1"/>
          </p:cNvPicPr>
          <p:nvPr/>
        </p:nvPicPr>
        <p:blipFill>
          <a:blip r:embed="rId3"/>
          <a:stretch>
            <a:fillRect/>
          </a:stretch>
        </p:blipFill>
        <p:spPr>
          <a:xfrm>
            <a:off x="7910690" y="1726456"/>
            <a:ext cx="736600" cy="406400"/>
          </a:xfrm>
          <a:prstGeom prst="rect">
            <a:avLst/>
          </a:prstGeom>
        </p:spPr>
      </p:pic>
      <p:pic>
        <p:nvPicPr>
          <p:cNvPr id="4" name="图片 3">
            <a:extLst>
              <a:ext uri="{FF2B5EF4-FFF2-40B4-BE49-F238E27FC236}">
                <a16:creationId xmlns:a16="http://schemas.microsoft.com/office/drawing/2014/main" id="{E5A5B252-3742-E14D-919D-592E969BEE4B}"/>
              </a:ext>
            </a:extLst>
          </p:cNvPr>
          <p:cNvPicPr>
            <a:picLocks noChangeAspect="1"/>
          </p:cNvPicPr>
          <p:nvPr/>
        </p:nvPicPr>
        <p:blipFill>
          <a:blip r:embed="rId3"/>
          <a:stretch>
            <a:fillRect/>
          </a:stretch>
        </p:blipFill>
        <p:spPr>
          <a:xfrm>
            <a:off x="3689050" y="1772816"/>
            <a:ext cx="594918" cy="328231"/>
          </a:xfrm>
          <a:prstGeom prst="rect">
            <a:avLst/>
          </a:prstGeom>
        </p:spPr>
      </p:pic>
    </p:spTree>
    <p:extLst>
      <p:ext uri="{BB962C8B-B14F-4D97-AF65-F5344CB8AC3E}">
        <p14:creationId xmlns:p14="http://schemas.microsoft.com/office/powerpoint/2010/main" val="1859747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7ECE69-9A4B-3DF5-05C1-59F0BADD2ADA}"/>
              </a:ext>
            </a:extLst>
          </p:cNvPr>
          <p:cNvPicPr>
            <a:picLocks noChangeAspect="1"/>
          </p:cNvPicPr>
          <p:nvPr/>
        </p:nvPicPr>
        <p:blipFill>
          <a:blip r:embed="rId2"/>
          <a:stretch>
            <a:fillRect/>
          </a:stretch>
        </p:blipFill>
        <p:spPr>
          <a:xfrm>
            <a:off x="-1" y="2760622"/>
            <a:ext cx="9150771" cy="3022101"/>
          </a:xfrm>
          <a:prstGeom prst="rect">
            <a:avLst/>
          </a:prstGeom>
        </p:spPr>
      </p:pic>
      <p:sp>
        <p:nvSpPr>
          <p:cNvPr id="4" name="矩形: 圆角 53">
            <a:extLst>
              <a:ext uri="{FF2B5EF4-FFF2-40B4-BE49-F238E27FC236}">
                <a16:creationId xmlns:a16="http://schemas.microsoft.com/office/drawing/2014/main" id="{A8FECB35-4A53-0C18-7F64-C14A5CB6B1D7}"/>
              </a:ext>
            </a:extLst>
          </p:cNvPr>
          <p:cNvSpPr/>
          <p:nvPr/>
        </p:nvSpPr>
        <p:spPr>
          <a:xfrm>
            <a:off x="57409" y="5782724"/>
            <a:ext cx="9029181" cy="576064"/>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000" dirty="0">
                <a:solidFill>
                  <a:srgbClr val="C00000"/>
                </a:solidFill>
                <a:latin typeface="Arial" panose="020B0604020202020204" pitchFamily="34" charset="0"/>
                <a:cs typeface="Arial" panose="020B0604020202020204" pitchFamily="34" charset="0"/>
              </a:rPr>
              <a:t>As a result, for the two matrices there is a chance that sparse BLAS is faster compared with dense BLAS.</a:t>
            </a:r>
          </a:p>
        </p:txBody>
      </p:sp>
      <p:sp>
        <p:nvSpPr>
          <p:cNvPr id="5" name="矩形: 圆角 55">
            <a:extLst>
              <a:ext uri="{FF2B5EF4-FFF2-40B4-BE49-F238E27FC236}">
                <a16:creationId xmlns:a16="http://schemas.microsoft.com/office/drawing/2014/main" id="{44D27863-D9BB-88A8-D68A-7FD0CD2CA7C3}"/>
              </a:ext>
            </a:extLst>
          </p:cNvPr>
          <p:cNvSpPr/>
          <p:nvPr/>
        </p:nvSpPr>
        <p:spPr>
          <a:xfrm>
            <a:off x="4716016" y="5134651"/>
            <a:ext cx="2787077" cy="288000"/>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solidFill>
                  <a:srgbClr val="C00000"/>
                </a:solidFill>
                <a:latin typeface="Arial" panose="020B0604020202020204" pitchFamily="34" charset="0"/>
                <a:cs typeface="Arial" panose="020B0604020202020204" pitchFamily="34" charset="0"/>
              </a:rPr>
              <a:t>concentrated at [0,10)%</a:t>
            </a:r>
          </a:p>
        </p:txBody>
      </p:sp>
      <p:sp>
        <p:nvSpPr>
          <p:cNvPr id="6" name="矩形: 圆角 60">
            <a:extLst>
              <a:ext uri="{FF2B5EF4-FFF2-40B4-BE49-F238E27FC236}">
                <a16:creationId xmlns:a16="http://schemas.microsoft.com/office/drawing/2014/main" id="{B85389BF-5563-9E98-E32A-E59405B27E72}"/>
              </a:ext>
            </a:extLst>
          </p:cNvPr>
          <p:cNvSpPr/>
          <p:nvPr/>
        </p:nvSpPr>
        <p:spPr>
          <a:xfrm>
            <a:off x="7152585" y="2589921"/>
            <a:ext cx="1613590" cy="593725"/>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0"/>
              </a:spcBef>
            </a:pPr>
            <a:r>
              <a:rPr lang="en-US" altLang="zh-CN" sz="1800" dirty="0">
                <a:solidFill>
                  <a:srgbClr val="C00000"/>
                </a:solidFill>
                <a:latin typeface="Arial" panose="020B0604020202020204" pitchFamily="34" charset="0"/>
                <a:cs typeface="Arial" panose="020B0604020202020204" pitchFamily="34" charset="0"/>
              </a:rPr>
              <a:t>concentrated </a:t>
            </a:r>
          </a:p>
          <a:p>
            <a:pPr>
              <a:spcBef>
                <a:spcPts val="0"/>
              </a:spcBef>
            </a:pPr>
            <a:r>
              <a:rPr lang="en-US" altLang="zh-CN" sz="1800" dirty="0">
                <a:solidFill>
                  <a:srgbClr val="C00000"/>
                </a:solidFill>
                <a:latin typeface="Arial" panose="020B0604020202020204" pitchFamily="34" charset="0"/>
                <a:cs typeface="Arial" panose="020B0604020202020204" pitchFamily="34" charset="0"/>
              </a:rPr>
              <a:t>at [90,100)%</a:t>
            </a:r>
          </a:p>
        </p:txBody>
      </p:sp>
      <p:sp>
        <p:nvSpPr>
          <p:cNvPr id="7" name="矩形: 圆角 54">
            <a:extLst>
              <a:ext uri="{FF2B5EF4-FFF2-40B4-BE49-F238E27FC236}">
                <a16:creationId xmlns:a16="http://schemas.microsoft.com/office/drawing/2014/main" id="{E1E40B40-076A-1133-2057-23D67ED6BF7C}"/>
              </a:ext>
            </a:extLst>
          </p:cNvPr>
          <p:cNvSpPr/>
          <p:nvPr/>
        </p:nvSpPr>
        <p:spPr>
          <a:xfrm>
            <a:off x="2455518" y="2564904"/>
            <a:ext cx="4591700" cy="576000"/>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solidFill>
                  <a:srgbClr val="C00000"/>
                </a:solidFill>
                <a:latin typeface="Arial" panose="020B0604020202020204" pitchFamily="34" charset="0"/>
                <a:cs typeface="Arial" panose="020B0604020202020204" pitchFamily="34" charset="0"/>
              </a:rPr>
              <a:t>This matrix has an overall even distribution but a significant portion is less than 50%</a:t>
            </a:r>
          </a:p>
        </p:txBody>
      </p:sp>
      <p:sp>
        <p:nvSpPr>
          <p:cNvPr id="8" name="矩形 7">
            <a:extLst>
              <a:ext uri="{FF2B5EF4-FFF2-40B4-BE49-F238E27FC236}">
                <a16:creationId xmlns:a16="http://schemas.microsoft.com/office/drawing/2014/main" id="{189930F3-E53B-19E8-043D-0D8ECA731904}"/>
              </a:ext>
            </a:extLst>
          </p:cNvPr>
          <p:cNvSpPr/>
          <p:nvPr/>
        </p:nvSpPr>
        <p:spPr>
          <a:xfrm>
            <a:off x="158399" y="2145050"/>
            <a:ext cx="8446047"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2000" dirty="0">
                <a:latin typeface="Arial" panose="020B0604020202020204" pitchFamily="34" charset="0"/>
                <a:cs typeface="Arial" panose="020B0604020202020204" pitchFamily="34" charset="0"/>
              </a:rPr>
              <a:t>2. </a:t>
            </a:r>
            <a:r>
              <a:rPr lang="en-US" altLang="zh-CN" sz="2000" dirty="0">
                <a:solidFill>
                  <a:srgbClr val="C00000"/>
                </a:solidFill>
                <a:latin typeface="Arial" panose="020B0604020202020204" pitchFamily="34" charset="0"/>
                <a:cs typeface="Arial" panose="020B0604020202020204" pitchFamily="34" charset="0"/>
              </a:rPr>
              <a:t>The local sparsity </a:t>
            </a:r>
            <a:r>
              <a:rPr lang="en-US" altLang="zh-CN" sz="2000" dirty="0">
                <a:latin typeface="Arial" panose="020B0604020202020204" pitchFamily="34" charset="0"/>
                <a:cs typeface="Arial" panose="020B0604020202020204" pitchFamily="34" charset="0"/>
              </a:rPr>
              <a:t>of the matrix </a:t>
            </a:r>
            <a:r>
              <a:rPr lang="en-US" altLang="zh-CN" sz="2000" dirty="0">
                <a:solidFill>
                  <a:srgbClr val="C00000"/>
                </a:solidFill>
                <a:latin typeface="Arial" panose="020B0604020202020204" pitchFamily="34" charset="0"/>
                <a:cs typeface="Arial" panose="020B0604020202020204" pitchFamily="34" charset="0"/>
              </a:rPr>
              <a:t>cannot be</a:t>
            </a:r>
            <a:r>
              <a:rPr lang="en-US" altLang="zh-CN" sz="2000" dirty="0">
                <a:solidFill>
                  <a:schemeClr val="bg1"/>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exploited during GEMM calculations.</a:t>
            </a:r>
          </a:p>
        </p:txBody>
      </p:sp>
      <p:sp>
        <p:nvSpPr>
          <p:cNvPr id="9" name="矩形 8">
            <a:extLst>
              <a:ext uri="{FF2B5EF4-FFF2-40B4-BE49-F238E27FC236}">
                <a16:creationId xmlns:a16="http://schemas.microsoft.com/office/drawing/2014/main" id="{737D16B7-2771-26DC-0872-40CAFD2E3F71}"/>
              </a:ext>
            </a:extLst>
          </p:cNvPr>
          <p:cNvSpPr/>
          <p:nvPr/>
        </p:nvSpPr>
        <p:spPr>
          <a:xfrm>
            <a:off x="158400" y="892704"/>
            <a:ext cx="8446048"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2000" dirty="0">
                <a:latin typeface="Arial" panose="020B0604020202020204" pitchFamily="34" charset="0"/>
                <a:cs typeface="Arial" panose="020B0604020202020204" pitchFamily="34" charset="0"/>
              </a:rPr>
              <a:t>The </a:t>
            </a:r>
            <a:r>
              <a:rPr kumimoji="1" lang="en-US" altLang="zh-CN" sz="2000" dirty="0" err="1">
                <a:latin typeface="Arial" panose="020B0604020202020204" pitchFamily="34" charset="0"/>
                <a:cs typeface="Arial" panose="020B0604020202020204" pitchFamily="34" charset="0"/>
              </a:rPr>
              <a:t>supernodal</a:t>
            </a:r>
            <a:r>
              <a:rPr lang="en-US" altLang="zh-CN" sz="2000" dirty="0">
                <a:latin typeface="Arial" panose="020B0604020202020204" pitchFamily="34" charset="0"/>
                <a:cs typeface="Arial" panose="020B0604020202020204" pitchFamily="34" charset="0"/>
              </a:rPr>
              <a:t> method divides the matrix into uneven </a:t>
            </a:r>
            <a:r>
              <a:rPr lang="en-US" altLang="zh-CN" sz="2000" dirty="0">
                <a:solidFill>
                  <a:srgbClr val="C00000"/>
                </a:solidFill>
                <a:latin typeface="Arial" panose="020B0604020202020204" pitchFamily="34" charset="0"/>
                <a:cs typeface="Arial" panose="020B0604020202020204" pitchFamily="34" charset="0"/>
              </a:rPr>
              <a:t>dense blocks</a:t>
            </a:r>
            <a:r>
              <a:rPr lang="en-US" altLang="zh-CN" sz="2000" dirty="0">
                <a:solidFill>
                  <a:schemeClr val="bg1"/>
                </a:solidFill>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to be computed with </a:t>
            </a:r>
            <a:r>
              <a:rPr lang="en-US" altLang="zh-CN" sz="2000" dirty="0">
                <a:solidFill>
                  <a:srgbClr val="C00000"/>
                </a:solidFill>
                <a:latin typeface="Arial" panose="020B0604020202020204" pitchFamily="34" charset="0"/>
                <a:cs typeface="Arial" panose="020B0604020202020204" pitchFamily="34" charset="0"/>
              </a:rPr>
              <a:t>dense BLAS</a:t>
            </a:r>
            <a:r>
              <a:rPr lang="en-US" altLang="zh-CN" sz="2000" dirty="0">
                <a:latin typeface="Arial" panose="020B0604020202020204" pitchFamily="34" charset="0"/>
                <a:cs typeface="Arial" panose="020B0604020202020204" pitchFamily="34" charset="0"/>
              </a:rPr>
              <a:t>,</a:t>
            </a:r>
            <a:r>
              <a:rPr lang="en-US" altLang="zh-CN" sz="2000" dirty="0">
                <a:solidFill>
                  <a:schemeClr val="bg1"/>
                </a:solidFill>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which may cause </a:t>
            </a:r>
            <a:r>
              <a:rPr lang="en-US" altLang="zh-CN" sz="2000" dirty="0">
                <a:solidFill>
                  <a:srgbClr val="C00000"/>
                </a:solidFill>
                <a:latin typeface="Arial" panose="020B0604020202020204" pitchFamily="34" charset="0"/>
                <a:cs typeface="Arial" panose="020B0604020202020204" pitchFamily="34" charset="0"/>
              </a:rPr>
              <a:t>two questions</a:t>
            </a:r>
            <a:r>
              <a:rPr lang="en-US" altLang="zh-CN" sz="2000" dirty="0">
                <a:latin typeface="Arial" panose="020B0604020202020204" pitchFamily="34" charset="0"/>
                <a:cs typeface="Arial" panose="020B0604020202020204" pitchFamily="34" charset="0"/>
              </a:rPr>
              <a:t>.</a:t>
            </a:r>
          </a:p>
        </p:txBody>
      </p:sp>
      <p:sp>
        <p:nvSpPr>
          <p:cNvPr id="10" name="矩形 9">
            <a:extLst>
              <a:ext uri="{FF2B5EF4-FFF2-40B4-BE49-F238E27FC236}">
                <a16:creationId xmlns:a16="http://schemas.microsoft.com/office/drawing/2014/main" id="{5AC9F9FF-FF07-9BDA-AE9B-E1F545DA8A07}"/>
              </a:ext>
            </a:extLst>
          </p:cNvPr>
          <p:cNvSpPr/>
          <p:nvPr/>
        </p:nvSpPr>
        <p:spPr>
          <a:xfrm>
            <a:off x="158401" y="1504704"/>
            <a:ext cx="8446047"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2000" dirty="0">
                <a:latin typeface="Arial" panose="020B0604020202020204" pitchFamily="34" charset="0"/>
                <a:cs typeface="Arial" panose="020B0604020202020204" pitchFamily="34" charset="0"/>
              </a:rPr>
              <a:t>1. </a:t>
            </a:r>
            <a:r>
              <a:rPr lang="en-US" altLang="zh-CN" sz="2000" dirty="0">
                <a:solidFill>
                  <a:srgbClr val="C00000"/>
                </a:solidFill>
                <a:latin typeface="Arial" panose="020B0604020202020204" pitchFamily="34" charset="0"/>
                <a:cs typeface="Arial" panose="020B0604020202020204" pitchFamily="34" charset="0"/>
              </a:rPr>
              <a:t>Redundant zero fill-ins</a:t>
            </a:r>
            <a:r>
              <a:rPr lang="en-US" altLang="zh-CN" sz="2000" dirty="0">
                <a:solidFill>
                  <a:schemeClr val="bg1"/>
                </a:solidFill>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can occur when forming dense blocks that </a:t>
            </a:r>
            <a:r>
              <a:rPr lang="en-US" altLang="zh-CN" sz="2000" dirty="0">
                <a:solidFill>
                  <a:srgbClr val="C00000"/>
                </a:solidFill>
                <a:latin typeface="Arial" panose="020B0604020202020204" pitchFamily="34" charset="0"/>
                <a:cs typeface="Arial" panose="020B0604020202020204" pitchFamily="34" charset="0"/>
              </a:rPr>
              <a:t>add extra floating-point operations.</a:t>
            </a:r>
          </a:p>
        </p:txBody>
      </p:sp>
      <p:sp>
        <p:nvSpPr>
          <p:cNvPr id="13" name="标题 1">
            <a:extLst>
              <a:ext uri="{FF2B5EF4-FFF2-40B4-BE49-F238E27FC236}">
                <a16:creationId xmlns:a16="http://schemas.microsoft.com/office/drawing/2014/main" id="{2E9DFB7A-BBB8-774D-BF47-A89FC99CE8C5}"/>
              </a:ext>
            </a:extLst>
          </p:cNvPr>
          <p:cNvSpPr>
            <a:spLocks noGrp="1"/>
          </p:cNvSpPr>
          <p:nvPr>
            <p:ph type="title"/>
          </p:nvPr>
        </p:nvSpPr>
        <p:spPr>
          <a:xfrm>
            <a:off x="152449" y="20866"/>
            <a:ext cx="8896129" cy="593725"/>
          </a:xfrm>
        </p:spPr>
        <p:txBody>
          <a:bodyPr/>
          <a:lstStyle/>
          <a:p>
            <a:r>
              <a:rPr lang="en" altLang="zh-CN" sz="2000" b="1" dirty="0"/>
              <a:t>PanguLU: Sparse Solver on Distributed Heterogeneous Systems</a:t>
            </a:r>
            <a:r>
              <a:rPr lang="zh-CN" altLang="en-US" sz="2000" b="1" dirty="0"/>
              <a:t> </a:t>
            </a:r>
            <a:r>
              <a:rPr lang="en-US" altLang="zh-CN" sz="2000" b="1" dirty="0"/>
              <a:t>(SC23)</a:t>
            </a:r>
            <a:endParaRPr lang="zh-CN" altLang="en-US" sz="2000" b="1" dirty="0"/>
          </a:p>
        </p:txBody>
      </p:sp>
      <p:sp>
        <p:nvSpPr>
          <p:cNvPr id="14" name="文本框 13">
            <a:extLst>
              <a:ext uri="{FF2B5EF4-FFF2-40B4-BE49-F238E27FC236}">
                <a16:creationId xmlns:a16="http://schemas.microsoft.com/office/drawing/2014/main" id="{F751D108-4636-A247-9D83-0E8B075F9764}"/>
              </a:ext>
            </a:extLst>
          </p:cNvPr>
          <p:cNvSpPr txBox="1"/>
          <p:nvPr/>
        </p:nvSpPr>
        <p:spPr>
          <a:xfrm>
            <a:off x="152448" y="620688"/>
            <a:ext cx="5598007"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latin typeface="Arial" panose="020B0604020202020204" pitchFamily="34" charset="0"/>
                <a:cs typeface="Arial" panose="020B0604020202020204" pitchFamily="34" charset="0"/>
              </a:rPr>
              <a:t>Motivation 2: Redundant Zero Fill-ins</a:t>
            </a:r>
          </a:p>
        </p:txBody>
      </p:sp>
    </p:spTree>
    <p:extLst>
      <p:ext uri="{BB962C8B-B14F-4D97-AF65-F5344CB8AC3E}">
        <p14:creationId xmlns:p14="http://schemas.microsoft.com/office/powerpoint/2010/main" val="4279081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84A25A8-58B0-089C-46EB-A57E3550C4B7}"/>
              </a:ext>
            </a:extLst>
          </p:cNvPr>
          <p:cNvPicPr>
            <a:picLocks noChangeAspect="1"/>
          </p:cNvPicPr>
          <p:nvPr/>
        </p:nvPicPr>
        <p:blipFill>
          <a:blip r:embed="rId2"/>
          <a:stretch>
            <a:fillRect/>
          </a:stretch>
        </p:blipFill>
        <p:spPr>
          <a:xfrm>
            <a:off x="-6361" y="2167956"/>
            <a:ext cx="9089225" cy="2752896"/>
          </a:xfrm>
          <a:prstGeom prst="rect">
            <a:avLst/>
          </a:prstGeom>
        </p:spPr>
      </p:pic>
      <p:sp>
        <p:nvSpPr>
          <p:cNvPr id="4" name="矩形 3">
            <a:extLst>
              <a:ext uri="{FF2B5EF4-FFF2-40B4-BE49-F238E27FC236}">
                <a16:creationId xmlns:a16="http://schemas.microsoft.com/office/drawing/2014/main" id="{F0DD459C-EB20-F569-B56D-DDB36C2CA2C9}"/>
              </a:ext>
            </a:extLst>
          </p:cNvPr>
          <p:cNvSpPr/>
          <p:nvPr/>
        </p:nvSpPr>
        <p:spPr>
          <a:xfrm>
            <a:off x="-36512" y="4946392"/>
            <a:ext cx="9396446" cy="163121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US" altLang="zh-CN" sz="2000" dirty="0">
                <a:latin typeface="Arial" panose="020B0604020202020204" pitchFamily="34" charset="0"/>
                <a:cs typeface="Arial" panose="020B0604020202020204" pitchFamily="34" charset="0"/>
              </a:rPr>
              <a:t>We test six real-world matrices from </a:t>
            </a:r>
            <a:r>
              <a:rPr lang="en-US" altLang="zh-CN" sz="2000" dirty="0" err="1">
                <a:latin typeface="Arial" panose="020B0604020202020204" pitchFamily="34" charset="0"/>
                <a:cs typeface="Arial" panose="020B0604020202020204" pitchFamily="34" charset="0"/>
              </a:rPr>
              <a:t>SuiteSparse</a:t>
            </a:r>
            <a:r>
              <a:rPr lang="en-US" altLang="zh-CN" sz="2000" dirty="0">
                <a:latin typeface="Arial" panose="020B0604020202020204" pitchFamily="34" charset="0"/>
                <a:cs typeface="Arial" panose="020B0604020202020204" pitchFamily="34" charset="0"/>
              </a:rPr>
              <a:t> Matrix Collection on 64 NVIDIA A100 GPUs.</a:t>
            </a:r>
          </a:p>
          <a:p>
            <a:pPr>
              <a:spcBef>
                <a:spcPts val="0"/>
              </a:spcBef>
            </a:pPr>
            <a:r>
              <a:rPr lang="en-US" altLang="zh-CN" sz="2000" dirty="0">
                <a:solidFill>
                  <a:srgbClr val="C00000"/>
                </a:solidFill>
                <a:latin typeface="Arial" panose="020B0604020202020204" pitchFamily="34" charset="0"/>
                <a:cs typeface="Arial" panose="020B0604020202020204" pitchFamily="34" charset="0"/>
              </a:rPr>
              <a:t>The synchronization cost would be more than 50% at 64 processes on irregular matrices.</a:t>
            </a:r>
          </a:p>
          <a:p>
            <a:pPr>
              <a:spcBef>
                <a:spcPts val="0"/>
              </a:spcBef>
            </a:pPr>
            <a:r>
              <a:rPr lang="en-US" altLang="zh-CN" sz="2000" dirty="0">
                <a:solidFill>
                  <a:srgbClr val="C00000"/>
                </a:solidFill>
                <a:latin typeface="Arial" panose="020B0604020202020204" pitchFamily="34" charset="0"/>
                <a:cs typeface="Arial" panose="020B0604020202020204" pitchFamily="34" charset="0"/>
              </a:rPr>
              <a:t>We need a new method to reduce synchronization costs.</a:t>
            </a:r>
          </a:p>
        </p:txBody>
      </p:sp>
      <p:sp>
        <p:nvSpPr>
          <p:cNvPr id="6" name="矩形: 圆角 53">
            <a:extLst>
              <a:ext uri="{FF2B5EF4-FFF2-40B4-BE49-F238E27FC236}">
                <a16:creationId xmlns:a16="http://schemas.microsoft.com/office/drawing/2014/main" id="{F885150C-58AD-BE86-A3A6-2821F35C88D8}"/>
              </a:ext>
            </a:extLst>
          </p:cNvPr>
          <p:cNvSpPr/>
          <p:nvPr/>
        </p:nvSpPr>
        <p:spPr>
          <a:xfrm>
            <a:off x="3779912" y="1911608"/>
            <a:ext cx="5364088" cy="1022800"/>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0"/>
              </a:spcBef>
            </a:pPr>
            <a:r>
              <a:rPr lang="en-US" altLang="zh-CN" sz="1600" dirty="0">
                <a:solidFill>
                  <a:srgbClr val="C00000"/>
                </a:solidFill>
                <a:latin typeface="Arial" panose="020B0604020202020204" pitchFamily="34" charset="0"/>
                <a:cs typeface="Arial" panose="020B0604020202020204" pitchFamily="34" charset="0"/>
              </a:rPr>
              <a:t>Tree nodes</a:t>
            </a:r>
            <a:r>
              <a:rPr lang="en-US" altLang="zh-CN" sz="1600" dirty="0">
                <a:solidFill>
                  <a:schemeClr val="bg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consist of </a:t>
            </a:r>
            <a:r>
              <a:rPr lang="en-US" altLang="zh-CN" sz="1600" dirty="0">
                <a:solidFill>
                  <a:srgbClr val="C00000"/>
                </a:solidFill>
                <a:latin typeface="Arial" panose="020B0604020202020204" pitchFamily="34" charset="0"/>
                <a:cs typeface="Arial" panose="020B0604020202020204" pitchFamily="34" charset="0"/>
              </a:rPr>
              <a:t>multiple dense BLAS </a:t>
            </a:r>
            <a:r>
              <a:rPr lang="en-US" altLang="zh-CN" sz="1600" dirty="0">
                <a:solidFill>
                  <a:schemeClr val="tx1"/>
                </a:solidFill>
                <a:latin typeface="Arial" panose="020B0604020202020204" pitchFamily="34" charset="0"/>
                <a:cs typeface="Arial" panose="020B0604020202020204" pitchFamily="34" charset="0"/>
              </a:rPr>
              <a:t>and there are </a:t>
            </a:r>
            <a:r>
              <a:rPr lang="en-US" altLang="zh-CN" sz="1600" dirty="0">
                <a:solidFill>
                  <a:srgbClr val="C00000"/>
                </a:solidFill>
                <a:latin typeface="Arial" panose="020B0604020202020204" pitchFamily="34" charset="0"/>
                <a:cs typeface="Arial" panose="020B0604020202020204" pitchFamily="34" charset="0"/>
              </a:rPr>
              <a:t>dependencies </a:t>
            </a:r>
            <a:r>
              <a:rPr lang="en-US" altLang="zh-CN" sz="1600" dirty="0">
                <a:solidFill>
                  <a:schemeClr val="tx1"/>
                </a:solidFill>
                <a:latin typeface="Arial" panose="020B0604020202020204" pitchFamily="34" charset="0"/>
                <a:cs typeface="Arial" panose="020B0604020202020204" pitchFamily="34" charset="0"/>
              </a:rPr>
              <a:t>between each tree node that need to be </a:t>
            </a:r>
            <a:r>
              <a:rPr lang="en-US" altLang="zh-CN" sz="1600" dirty="0" err="1">
                <a:solidFill>
                  <a:srgbClr val="C00000"/>
                </a:solidFill>
                <a:latin typeface="Arial" panose="020B0604020202020204" pitchFamily="34" charset="0"/>
                <a:cs typeface="Arial" panose="020B0604020202020204" pitchFamily="34" charset="0"/>
              </a:rPr>
              <a:t>synchronized</a:t>
            </a:r>
            <a:r>
              <a:rPr lang="en-US" altLang="zh-CN" sz="1600" dirty="0">
                <a:solidFill>
                  <a:schemeClr val="bg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resulting in </a:t>
            </a:r>
            <a:r>
              <a:rPr lang="en-US" altLang="zh-CN" sz="1600" dirty="0">
                <a:solidFill>
                  <a:srgbClr val="C00000"/>
                </a:solidFill>
                <a:latin typeface="Arial" panose="020B0604020202020204" pitchFamily="34" charset="0"/>
                <a:cs typeface="Arial" panose="020B0604020202020204" pitchFamily="34" charset="0"/>
              </a:rPr>
              <a:t>additional </a:t>
            </a:r>
            <a:r>
              <a:rPr lang="en-US" altLang="zh-CN" sz="1600" dirty="0" err="1">
                <a:solidFill>
                  <a:srgbClr val="C00000"/>
                </a:solidFill>
                <a:latin typeface="Arial" panose="020B0604020202020204" pitchFamily="34" charset="0"/>
                <a:cs typeface="Arial" panose="020B0604020202020204" pitchFamily="34" charset="0"/>
              </a:rPr>
              <a:t>synchronization</a:t>
            </a:r>
            <a:r>
              <a:rPr lang="en-US" altLang="zh-CN" sz="1600" dirty="0">
                <a:solidFill>
                  <a:srgbClr val="C00000"/>
                </a:solidFill>
                <a:latin typeface="Arial" panose="020B0604020202020204" pitchFamily="34" charset="0"/>
                <a:cs typeface="Arial" panose="020B0604020202020204" pitchFamily="34" charset="0"/>
              </a:rPr>
              <a:t> overhead</a:t>
            </a:r>
            <a:r>
              <a:rPr lang="en-US" altLang="zh-CN" sz="1600" dirty="0">
                <a:solidFill>
                  <a:schemeClr val="bg1"/>
                </a:solidFill>
                <a:latin typeface="Arial" panose="020B0604020202020204" pitchFamily="34" charset="0"/>
                <a:cs typeface="Arial" panose="020B0604020202020204" pitchFamily="34" charset="0"/>
              </a:rPr>
              <a:t>.</a:t>
            </a:r>
          </a:p>
        </p:txBody>
      </p:sp>
      <p:sp>
        <p:nvSpPr>
          <p:cNvPr id="7" name="矩形 6">
            <a:extLst>
              <a:ext uri="{FF2B5EF4-FFF2-40B4-BE49-F238E27FC236}">
                <a16:creationId xmlns:a16="http://schemas.microsoft.com/office/drawing/2014/main" id="{B0265E4D-6940-241D-8D66-451769101565}"/>
              </a:ext>
            </a:extLst>
          </p:cNvPr>
          <p:cNvSpPr/>
          <p:nvPr/>
        </p:nvSpPr>
        <p:spPr>
          <a:xfrm>
            <a:off x="158401" y="973177"/>
            <a:ext cx="8806088"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err="1">
                <a:latin typeface="Arial" panose="020B0604020202020204" pitchFamily="34" charset="0"/>
                <a:cs typeface="Arial" panose="020B0604020202020204" pitchFamily="34" charset="0"/>
              </a:rPr>
              <a:t>SuperLU_DIST</a:t>
            </a:r>
            <a:r>
              <a:rPr lang="en-US" altLang="zh-CN" sz="2000" dirty="0">
                <a:latin typeface="Arial" panose="020B0604020202020204" pitchFamily="34" charset="0"/>
                <a:cs typeface="Arial" panose="020B0604020202020204" pitchFamily="34" charset="0"/>
              </a:rPr>
              <a:t> uses the level-set method to generate an elimination tree with tree nodes as the minimum scheduling unit in distributed systems, which </a:t>
            </a:r>
            <a:r>
              <a:rPr lang="en-US" altLang="zh-CN" sz="2000" dirty="0">
                <a:solidFill>
                  <a:srgbClr val="C00000"/>
                </a:solidFill>
                <a:latin typeface="Arial" panose="020B0604020202020204" pitchFamily="34" charset="0"/>
                <a:cs typeface="Arial" panose="020B0604020202020204" pitchFamily="34" charset="0"/>
              </a:rPr>
              <a:t>can lead to high </a:t>
            </a:r>
            <a:r>
              <a:rPr lang="en-US" altLang="zh-CN" sz="2000" dirty="0" err="1">
                <a:solidFill>
                  <a:srgbClr val="C00000"/>
                </a:solidFill>
                <a:latin typeface="Arial" panose="020B0604020202020204" pitchFamily="34" charset="0"/>
                <a:cs typeface="Arial" panose="020B0604020202020204" pitchFamily="34" charset="0"/>
              </a:rPr>
              <a:t>synchronization</a:t>
            </a:r>
            <a:r>
              <a:rPr lang="en-US" altLang="zh-CN" sz="2000" dirty="0">
                <a:solidFill>
                  <a:srgbClr val="C00000"/>
                </a:solidFill>
                <a:latin typeface="Arial" panose="020B0604020202020204" pitchFamily="34" charset="0"/>
                <a:cs typeface="Arial" panose="020B0604020202020204" pitchFamily="34" charset="0"/>
              </a:rPr>
              <a:t> costs.</a:t>
            </a:r>
          </a:p>
        </p:txBody>
      </p:sp>
      <p:sp>
        <p:nvSpPr>
          <p:cNvPr id="8" name="标题 1">
            <a:extLst>
              <a:ext uri="{FF2B5EF4-FFF2-40B4-BE49-F238E27FC236}">
                <a16:creationId xmlns:a16="http://schemas.microsoft.com/office/drawing/2014/main" id="{62804E96-04D8-F545-A905-E573D4A7E3CE}"/>
              </a:ext>
            </a:extLst>
          </p:cNvPr>
          <p:cNvSpPr>
            <a:spLocks noGrp="1"/>
          </p:cNvSpPr>
          <p:nvPr>
            <p:ph type="title"/>
          </p:nvPr>
        </p:nvSpPr>
        <p:spPr>
          <a:xfrm>
            <a:off x="152449" y="20866"/>
            <a:ext cx="8896129" cy="593725"/>
          </a:xfrm>
        </p:spPr>
        <p:txBody>
          <a:bodyPr/>
          <a:lstStyle/>
          <a:p>
            <a:r>
              <a:rPr lang="en" altLang="zh-CN" sz="2000" b="1" dirty="0"/>
              <a:t>PanguLU: Sparse Solver on Distributed Heterogeneous Systems</a:t>
            </a:r>
            <a:r>
              <a:rPr lang="zh-CN" altLang="en-US" sz="2000" b="1" dirty="0"/>
              <a:t> </a:t>
            </a:r>
            <a:r>
              <a:rPr lang="en-US" altLang="zh-CN" sz="2000" b="1" dirty="0"/>
              <a:t>(SC23)</a:t>
            </a:r>
            <a:endParaRPr lang="zh-CN" altLang="en-US" sz="2000" b="1" dirty="0"/>
          </a:p>
        </p:txBody>
      </p:sp>
      <p:sp>
        <p:nvSpPr>
          <p:cNvPr id="9" name="文本框 8">
            <a:extLst>
              <a:ext uri="{FF2B5EF4-FFF2-40B4-BE49-F238E27FC236}">
                <a16:creationId xmlns:a16="http://schemas.microsoft.com/office/drawing/2014/main" id="{CE7E6FAD-92DF-2D47-B539-030D17E70A2B}"/>
              </a:ext>
            </a:extLst>
          </p:cNvPr>
          <p:cNvSpPr txBox="1"/>
          <p:nvPr/>
        </p:nvSpPr>
        <p:spPr>
          <a:xfrm>
            <a:off x="159721" y="622429"/>
            <a:ext cx="6284093"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latin typeface="Arial" panose="020B0604020202020204" pitchFamily="34" charset="0"/>
                <a:cs typeface="Arial" panose="020B0604020202020204" pitchFamily="34" charset="0"/>
              </a:rPr>
              <a:t>Motivation 3: High </a:t>
            </a:r>
            <a:r>
              <a:rPr kumimoji="1" lang="en-US" altLang="zh-CN" sz="2400" b="1" dirty="0" err="1">
                <a:latin typeface="Arial" panose="020B0604020202020204" pitchFamily="34" charset="0"/>
                <a:cs typeface="Arial" panose="020B0604020202020204" pitchFamily="34" charset="0"/>
              </a:rPr>
              <a:t>Synchronisation</a:t>
            </a:r>
            <a:r>
              <a:rPr kumimoji="1" lang="en-US" altLang="zh-CN" sz="2400" b="1" dirty="0">
                <a:latin typeface="Arial" panose="020B0604020202020204" pitchFamily="34" charset="0"/>
                <a:cs typeface="Arial" panose="020B0604020202020204" pitchFamily="34" charset="0"/>
              </a:rPr>
              <a:t> Costs</a:t>
            </a:r>
          </a:p>
        </p:txBody>
      </p:sp>
    </p:spTree>
    <p:extLst>
      <p:ext uri="{BB962C8B-B14F-4D97-AF65-F5344CB8AC3E}">
        <p14:creationId xmlns:p14="http://schemas.microsoft.com/office/powerpoint/2010/main" val="3880043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432044DD-FB61-5073-17FD-FF58B4833205}"/>
              </a:ext>
            </a:extLst>
          </p:cNvPr>
          <p:cNvSpPr/>
          <p:nvPr/>
        </p:nvSpPr>
        <p:spPr>
          <a:xfrm>
            <a:off x="107504" y="4120523"/>
            <a:ext cx="7723861"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Each process uses </a:t>
            </a:r>
            <a:r>
              <a:rPr lang="en-US" altLang="zh-CN" sz="2000" dirty="0">
                <a:solidFill>
                  <a:srgbClr val="C00000"/>
                </a:solidFill>
                <a:latin typeface="Arial" panose="020B0604020202020204" pitchFamily="34" charset="0"/>
                <a:cs typeface="Arial" panose="020B0604020202020204" pitchFamily="34" charset="0"/>
              </a:rPr>
              <a:t>a two-layer sparse structure </a:t>
            </a:r>
            <a:r>
              <a:rPr lang="en-US" altLang="zh-CN" sz="2000" dirty="0">
                <a:latin typeface="Arial" panose="020B0604020202020204" pitchFamily="34" charset="0"/>
                <a:cs typeface="Arial" panose="020B0604020202020204" pitchFamily="34" charset="0"/>
              </a:rPr>
              <a:t>to store the matrix.</a:t>
            </a:r>
          </a:p>
        </p:txBody>
      </p:sp>
      <p:sp>
        <p:nvSpPr>
          <p:cNvPr id="29" name="灯片编号占位符 4">
            <a:extLst>
              <a:ext uri="{FF2B5EF4-FFF2-40B4-BE49-F238E27FC236}">
                <a16:creationId xmlns:a16="http://schemas.microsoft.com/office/drawing/2014/main" id="{D7846542-504A-23CF-AAB1-6E2C28F9BB24}"/>
              </a:ext>
            </a:extLst>
          </p:cNvPr>
          <p:cNvSpPr txBox="1">
            <a:spLocks/>
          </p:cNvSpPr>
          <p:nvPr/>
        </p:nvSpPr>
        <p:spPr>
          <a:xfrm>
            <a:off x="10955032" y="6516962"/>
            <a:ext cx="551167" cy="338328"/>
          </a:xfrm>
          <a:prstGeom prst="rect">
            <a:avLst/>
          </a:prstGeom>
        </p:spPr>
        <p:txBody>
          <a:bodyPr/>
          <a:lstStyle>
            <a:defPPr>
              <a:defRPr lang="en-US"/>
            </a:defPPr>
            <a:lvl1pPr algn="l" rtl="0" fontAlgn="base">
              <a:spcBef>
                <a:spcPct val="5000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5000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5000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5000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5000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D57F1E4F-1CFF-5643-939E-217C01CDF565}" type="slidenum">
              <a:rPr lang="en-US" smtClean="0"/>
              <a:pPr/>
              <a:t>34</a:t>
            </a:fld>
            <a:endParaRPr lang="en-US" dirty="0"/>
          </a:p>
        </p:txBody>
      </p:sp>
      <p:sp>
        <p:nvSpPr>
          <p:cNvPr id="31" name="矩形 30">
            <a:extLst>
              <a:ext uri="{FF2B5EF4-FFF2-40B4-BE49-F238E27FC236}">
                <a16:creationId xmlns:a16="http://schemas.microsoft.com/office/drawing/2014/main" id="{68547710-7C2A-3EE9-2ED8-EFE260A92B20}"/>
              </a:ext>
            </a:extLst>
          </p:cNvPr>
          <p:cNvSpPr/>
          <p:nvPr/>
        </p:nvSpPr>
        <p:spPr>
          <a:xfrm>
            <a:off x="158400" y="648000"/>
            <a:ext cx="8827200" cy="116955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Our approach is </a:t>
            </a:r>
            <a:r>
              <a:rPr lang="en-US" altLang="zh-CN" sz="2000" dirty="0">
                <a:solidFill>
                  <a:srgbClr val="C00000"/>
                </a:solidFill>
                <a:latin typeface="Arial" panose="020B0604020202020204" pitchFamily="34" charset="0"/>
                <a:cs typeface="Arial" panose="020B0604020202020204" pitchFamily="34" charset="0"/>
              </a:rPr>
              <a:t>completely different </a:t>
            </a:r>
            <a:r>
              <a:rPr lang="en-US" altLang="zh-CN" sz="2000" dirty="0">
                <a:latin typeface="Arial" panose="020B0604020202020204" pitchFamily="34" charset="0"/>
                <a:cs typeface="Arial" panose="020B0604020202020204" pitchFamily="34" charset="0"/>
              </a:rPr>
              <a:t>from the classic </a:t>
            </a:r>
            <a:r>
              <a:rPr lang="en-US" altLang="zh-CN" sz="2000" dirty="0" err="1">
                <a:latin typeface="Arial" panose="020B0604020202020204" pitchFamily="34" charset="0"/>
                <a:cs typeface="Arial" panose="020B0604020202020204" pitchFamily="34" charset="0"/>
              </a:rPr>
              <a:t>supernodal</a:t>
            </a:r>
            <a:r>
              <a:rPr lang="en-US" altLang="zh-CN" sz="2000" dirty="0">
                <a:latin typeface="Arial" panose="020B0604020202020204" pitchFamily="34" charset="0"/>
                <a:cs typeface="Arial" panose="020B0604020202020204" pitchFamily="34" charset="0"/>
              </a:rPr>
              <a:t> method.</a:t>
            </a:r>
          </a:p>
          <a:p>
            <a:r>
              <a:rPr lang="en-US" altLang="zh-CN" sz="2000" dirty="0" err="1">
                <a:latin typeface="Arial" panose="020B0604020202020204" pitchFamily="34" charset="0"/>
                <a:cs typeface="Arial" panose="020B0604020202020204" pitchFamily="34" charset="0"/>
              </a:rPr>
              <a:t>PanguLU</a:t>
            </a:r>
            <a:r>
              <a:rPr lang="en-US" altLang="zh-CN" sz="2000" baseline="30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splits the matrix into </a:t>
            </a:r>
            <a:r>
              <a:rPr lang="en-US" altLang="zh-CN" sz="2000" dirty="0">
                <a:solidFill>
                  <a:srgbClr val="C00000"/>
                </a:solidFill>
                <a:latin typeface="Arial" panose="020B0604020202020204" pitchFamily="34" charset="0"/>
                <a:cs typeface="Arial" panose="020B0604020202020204" pitchFamily="34" charset="0"/>
              </a:rPr>
              <a:t>multiple blocks of equal size </a:t>
            </a:r>
            <a:r>
              <a:rPr lang="en-US" altLang="zh-CN" sz="2000" dirty="0">
                <a:latin typeface="Arial" panose="020B0604020202020204" pitchFamily="34" charset="0"/>
                <a:cs typeface="Arial" panose="020B0604020202020204" pitchFamily="34" charset="0"/>
              </a:rPr>
              <a:t>and </a:t>
            </a:r>
            <a:r>
              <a:rPr lang="en-US" altLang="zh-CN" sz="2000" dirty="0">
                <a:solidFill>
                  <a:srgbClr val="C00000"/>
                </a:solidFill>
                <a:latin typeface="Arial" panose="020B0604020202020204" pitchFamily="34" charset="0"/>
                <a:cs typeface="Arial" panose="020B0604020202020204" pitchFamily="34" charset="0"/>
              </a:rPr>
              <a:t>uses sparse kernel to calculate</a:t>
            </a:r>
            <a:r>
              <a:rPr lang="en-US" altLang="zh-CN" sz="2000" dirty="0">
                <a:latin typeface="Arial" panose="020B0604020202020204" pitchFamily="34" charset="0"/>
                <a:cs typeface="Arial" panose="020B0604020202020204" pitchFamily="34" charset="0"/>
              </a:rPr>
              <a:t>.  </a:t>
            </a:r>
          </a:p>
        </p:txBody>
      </p:sp>
      <p:grpSp>
        <p:nvGrpSpPr>
          <p:cNvPr id="32" name="组合 31">
            <a:extLst>
              <a:ext uri="{FF2B5EF4-FFF2-40B4-BE49-F238E27FC236}">
                <a16:creationId xmlns:a16="http://schemas.microsoft.com/office/drawing/2014/main" id="{1F488869-8FDE-B8A9-BA46-A3D5B6F85863}"/>
              </a:ext>
            </a:extLst>
          </p:cNvPr>
          <p:cNvGrpSpPr/>
          <p:nvPr/>
        </p:nvGrpSpPr>
        <p:grpSpPr>
          <a:xfrm>
            <a:off x="107504" y="1777455"/>
            <a:ext cx="8878096" cy="3451745"/>
            <a:chOff x="107504" y="2003781"/>
            <a:chExt cx="8878096" cy="3451745"/>
          </a:xfrm>
        </p:grpSpPr>
        <p:pic>
          <p:nvPicPr>
            <p:cNvPr id="33" name="图片 32">
              <a:extLst>
                <a:ext uri="{FF2B5EF4-FFF2-40B4-BE49-F238E27FC236}">
                  <a16:creationId xmlns:a16="http://schemas.microsoft.com/office/drawing/2014/main" id="{C8845DF8-2153-BD25-5779-69569DAD2B9D}"/>
                </a:ext>
              </a:extLst>
            </p:cNvPr>
            <p:cNvPicPr>
              <a:picLocks noChangeAspect="1"/>
            </p:cNvPicPr>
            <p:nvPr/>
          </p:nvPicPr>
          <p:blipFill rotWithShape="1">
            <a:blip r:embed="rId2"/>
            <a:srcRect l="-443" t="56718" r="87573" b="-215"/>
            <a:stretch/>
          </p:blipFill>
          <p:spPr>
            <a:xfrm>
              <a:off x="5272838" y="2003781"/>
              <a:ext cx="1763938" cy="2064201"/>
            </a:xfrm>
            <a:prstGeom prst="rect">
              <a:avLst/>
            </a:prstGeom>
          </p:spPr>
        </p:pic>
        <p:sp>
          <p:nvSpPr>
            <p:cNvPr id="34" name="矩形 33">
              <a:extLst>
                <a:ext uri="{FF2B5EF4-FFF2-40B4-BE49-F238E27FC236}">
                  <a16:creationId xmlns:a16="http://schemas.microsoft.com/office/drawing/2014/main" id="{E0FE07AC-87F9-A6B5-6818-56FE96313254}"/>
                </a:ext>
              </a:extLst>
            </p:cNvPr>
            <p:cNvSpPr/>
            <p:nvPr/>
          </p:nvSpPr>
          <p:spPr>
            <a:xfrm>
              <a:off x="107504" y="4747640"/>
              <a:ext cx="8878096"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First layer sparse structure stores the positional information of sparse matrix blocks. We will get the position of sub-matrix in this layer sparse format.</a:t>
              </a:r>
            </a:p>
          </p:txBody>
        </p:sp>
      </p:grpSp>
      <p:grpSp>
        <p:nvGrpSpPr>
          <p:cNvPr id="35" name="组合 34">
            <a:extLst>
              <a:ext uri="{FF2B5EF4-FFF2-40B4-BE49-F238E27FC236}">
                <a16:creationId xmlns:a16="http://schemas.microsoft.com/office/drawing/2014/main" id="{ADE45BD0-89B5-ADEC-587A-5DDE2C5563EB}"/>
              </a:ext>
            </a:extLst>
          </p:cNvPr>
          <p:cNvGrpSpPr/>
          <p:nvPr/>
        </p:nvGrpSpPr>
        <p:grpSpPr>
          <a:xfrm>
            <a:off x="107504" y="1821728"/>
            <a:ext cx="9289032" cy="4415584"/>
            <a:chOff x="107504" y="2048054"/>
            <a:chExt cx="9289032" cy="4415584"/>
          </a:xfrm>
        </p:grpSpPr>
        <p:sp>
          <p:nvSpPr>
            <p:cNvPr id="36" name="矩形 35">
              <a:extLst>
                <a:ext uri="{FF2B5EF4-FFF2-40B4-BE49-F238E27FC236}">
                  <a16:creationId xmlns:a16="http://schemas.microsoft.com/office/drawing/2014/main" id="{14102087-9E9D-1373-60D3-38872AAACCB5}"/>
                </a:ext>
              </a:extLst>
            </p:cNvPr>
            <p:cNvSpPr/>
            <p:nvPr/>
          </p:nvSpPr>
          <p:spPr>
            <a:xfrm>
              <a:off x="107504" y="5447975"/>
              <a:ext cx="8658225"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Second layer sparse structure stores the non-zero elements of sub-matrix block with sparse format. We will get internal information about the block, including rows, non-zeros, and sub-matrix structure.</a:t>
              </a:r>
            </a:p>
          </p:txBody>
        </p:sp>
        <p:pic>
          <p:nvPicPr>
            <p:cNvPr id="37" name="图片 36">
              <a:extLst>
                <a:ext uri="{FF2B5EF4-FFF2-40B4-BE49-F238E27FC236}">
                  <a16:creationId xmlns:a16="http://schemas.microsoft.com/office/drawing/2014/main" id="{A67939FF-BB9F-F539-C84A-97D5655BB9EA}"/>
                </a:ext>
              </a:extLst>
            </p:cNvPr>
            <p:cNvPicPr>
              <a:picLocks noChangeAspect="1"/>
            </p:cNvPicPr>
            <p:nvPr/>
          </p:nvPicPr>
          <p:blipFill rotWithShape="1">
            <a:blip r:embed="rId2"/>
            <a:srcRect l="12023" t="56718" r="68819" b="-215"/>
            <a:stretch/>
          </p:blipFill>
          <p:spPr>
            <a:xfrm>
              <a:off x="6916412" y="2048054"/>
              <a:ext cx="2480124" cy="1949855"/>
            </a:xfrm>
            <a:prstGeom prst="rect">
              <a:avLst/>
            </a:prstGeom>
          </p:spPr>
        </p:pic>
      </p:grpSp>
      <p:pic>
        <p:nvPicPr>
          <p:cNvPr id="38" name="图片 37">
            <a:extLst>
              <a:ext uri="{FF2B5EF4-FFF2-40B4-BE49-F238E27FC236}">
                <a16:creationId xmlns:a16="http://schemas.microsoft.com/office/drawing/2014/main" id="{56F95A2F-D315-C259-B758-DD6A9AAF09B4}"/>
              </a:ext>
            </a:extLst>
          </p:cNvPr>
          <p:cNvPicPr>
            <a:picLocks noChangeAspect="1"/>
          </p:cNvPicPr>
          <p:nvPr/>
        </p:nvPicPr>
        <p:blipFill rotWithShape="1">
          <a:blip r:embed="rId3"/>
          <a:srcRect l="68362" t="6408" r="13257" b="28112"/>
          <a:stretch/>
        </p:blipFill>
        <p:spPr>
          <a:xfrm>
            <a:off x="1260843" y="1973803"/>
            <a:ext cx="2068609" cy="2064201"/>
          </a:xfrm>
          <a:prstGeom prst="rect">
            <a:avLst/>
          </a:prstGeom>
        </p:spPr>
      </p:pic>
      <p:pic>
        <p:nvPicPr>
          <p:cNvPr id="39" name="图片 38">
            <a:extLst>
              <a:ext uri="{FF2B5EF4-FFF2-40B4-BE49-F238E27FC236}">
                <a16:creationId xmlns:a16="http://schemas.microsoft.com/office/drawing/2014/main" id="{E7C41C74-7156-BC5D-705B-95433D45ED7A}"/>
              </a:ext>
            </a:extLst>
          </p:cNvPr>
          <p:cNvPicPr>
            <a:picLocks noChangeAspect="1"/>
          </p:cNvPicPr>
          <p:nvPr/>
        </p:nvPicPr>
        <p:blipFill rotWithShape="1">
          <a:blip r:embed="rId2"/>
          <a:srcRect l="-443" t="-1805" r="89496" b="42399"/>
          <a:stretch/>
        </p:blipFill>
        <p:spPr>
          <a:xfrm>
            <a:off x="107504" y="1772816"/>
            <a:ext cx="1218266" cy="2289219"/>
          </a:xfrm>
          <a:prstGeom prst="rect">
            <a:avLst/>
          </a:prstGeom>
        </p:spPr>
      </p:pic>
      <p:grpSp>
        <p:nvGrpSpPr>
          <p:cNvPr id="40" name="组合 39">
            <a:extLst>
              <a:ext uri="{FF2B5EF4-FFF2-40B4-BE49-F238E27FC236}">
                <a16:creationId xmlns:a16="http://schemas.microsoft.com/office/drawing/2014/main" id="{275B354F-28D9-B902-E912-5B7AF39D8FAF}"/>
              </a:ext>
            </a:extLst>
          </p:cNvPr>
          <p:cNvGrpSpPr/>
          <p:nvPr/>
        </p:nvGrpSpPr>
        <p:grpSpPr>
          <a:xfrm>
            <a:off x="-612576" y="584984"/>
            <a:ext cx="11901488" cy="3535539"/>
            <a:chOff x="158400" y="957344"/>
            <a:chExt cx="11901488" cy="3535539"/>
          </a:xfrm>
        </p:grpSpPr>
        <p:pic>
          <p:nvPicPr>
            <p:cNvPr id="41" name="图片 40">
              <a:extLst>
                <a:ext uri="{FF2B5EF4-FFF2-40B4-BE49-F238E27FC236}">
                  <a16:creationId xmlns:a16="http://schemas.microsoft.com/office/drawing/2014/main" id="{5F655F5C-280D-20A5-53F0-CB8D2D36D495}"/>
                </a:ext>
              </a:extLst>
            </p:cNvPr>
            <p:cNvPicPr>
              <a:picLocks noChangeAspect="1"/>
            </p:cNvPicPr>
            <p:nvPr/>
          </p:nvPicPr>
          <p:blipFill rotWithShape="1">
            <a:blip r:embed="rId2"/>
            <a:srcRect l="11899" t="-1805" r="68820" b="42399"/>
            <a:stretch/>
          </p:blipFill>
          <p:spPr>
            <a:xfrm>
              <a:off x="4055816" y="2197693"/>
              <a:ext cx="2151256" cy="2295190"/>
            </a:xfrm>
            <a:prstGeom prst="rect">
              <a:avLst/>
            </a:prstGeom>
          </p:spPr>
        </p:pic>
        <p:sp>
          <p:nvSpPr>
            <p:cNvPr id="42" name="矩形 41">
              <a:extLst>
                <a:ext uri="{FF2B5EF4-FFF2-40B4-BE49-F238E27FC236}">
                  <a16:creationId xmlns:a16="http://schemas.microsoft.com/office/drawing/2014/main" id="{8DEFB227-9631-34FA-36E0-CA839F604FBF}"/>
                </a:ext>
              </a:extLst>
            </p:cNvPr>
            <p:cNvSpPr/>
            <p:nvPr/>
          </p:nvSpPr>
          <p:spPr>
            <a:xfrm>
              <a:off x="158400" y="957344"/>
              <a:ext cx="11901488"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zh-CN" sz="2000" dirty="0">
                <a:solidFill>
                  <a:schemeClr val="bg1"/>
                </a:solidFill>
                <a:latin typeface="Arial" panose="020B0604020202020204" pitchFamily="34" charset="0"/>
                <a:cs typeface="Arial" panose="020B0604020202020204" pitchFamily="34" charset="0"/>
              </a:endParaRPr>
            </a:p>
          </p:txBody>
        </p:sp>
      </p:grpSp>
      <p:sp>
        <p:nvSpPr>
          <p:cNvPr id="20" name="标题 1">
            <a:extLst>
              <a:ext uri="{FF2B5EF4-FFF2-40B4-BE49-F238E27FC236}">
                <a16:creationId xmlns:a16="http://schemas.microsoft.com/office/drawing/2014/main" id="{53CD5ED7-A0A1-0340-A964-EC17793BAC17}"/>
              </a:ext>
            </a:extLst>
          </p:cNvPr>
          <p:cNvSpPr>
            <a:spLocks noGrp="1"/>
          </p:cNvSpPr>
          <p:nvPr>
            <p:ph type="title"/>
          </p:nvPr>
        </p:nvSpPr>
        <p:spPr>
          <a:xfrm>
            <a:off x="152449" y="20866"/>
            <a:ext cx="8896129" cy="593725"/>
          </a:xfrm>
        </p:spPr>
        <p:txBody>
          <a:bodyPr/>
          <a:lstStyle/>
          <a:p>
            <a:pPr>
              <a:tabLst>
                <a:tab pos="2514600" algn="l"/>
              </a:tabLst>
            </a:pPr>
            <a:r>
              <a:rPr lang="en-US" altLang="zh-CN" sz="2800" b="1" dirty="0"/>
              <a:t>Data Layout of </a:t>
            </a:r>
            <a:r>
              <a:rPr lang="en-US" altLang="zh-CN" sz="2800" b="1" dirty="0" err="1"/>
              <a:t>PanguLU</a:t>
            </a:r>
            <a:endParaRPr lang="en-US" altLang="zh-CN" sz="2800" b="1" dirty="0"/>
          </a:p>
        </p:txBody>
      </p:sp>
    </p:spTree>
    <p:extLst>
      <p:ext uri="{BB962C8B-B14F-4D97-AF65-F5344CB8AC3E}">
        <p14:creationId xmlns:p14="http://schemas.microsoft.com/office/powerpoint/2010/main" val="3779058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83FAA178-D247-8D45-11D8-68D8449BD7B0}"/>
              </a:ext>
            </a:extLst>
          </p:cNvPr>
          <p:cNvSpPr>
            <a:spLocks noGrp="1"/>
          </p:cNvSpPr>
          <p:nvPr>
            <p:ph type="title"/>
          </p:nvPr>
        </p:nvSpPr>
        <p:spPr>
          <a:xfrm>
            <a:off x="107504" y="44624"/>
            <a:ext cx="8658225" cy="593711"/>
          </a:xfrm>
        </p:spPr>
        <p:txBody>
          <a:bodyPr/>
          <a:lstStyle/>
          <a:p>
            <a:r>
              <a:rPr lang="en-US" altLang="zh-CN" sz="2800" b="1" dirty="0"/>
              <a:t>Sparse Kernels</a:t>
            </a:r>
            <a:r>
              <a:rPr lang="zh-CN" altLang="en-US" sz="2800" b="1" dirty="0"/>
              <a:t> </a:t>
            </a:r>
            <a:r>
              <a:rPr lang="en-US" altLang="zh-CN" sz="2800" b="1" dirty="0"/>
              <a:t>of</a:t>
            </a:r>
            <a:r>
              <a:rPr lang="zh-CN" altLang="en-US" sz="2800" b="1" dirty="0"/>
              <a:t> </a:t>
            </a:r>
            <a:r>
              <a:rPr lang="en-US" altLang="zh-CN" sz="2800" b="1" dirty="0" err="1"/>
              <a:t>PanguLU</a:t>
            </a:r>
            <a:r>
              <a:rPr lang="en-US" altLang="zh-CN" sz="2800" b="1" dirty="0"/>
              <a:t> </a:t>
            </a:r>
            <a:endParaRPr lang="zh-CN" altLang="en-US" sz="2800" b="1" dirty="0"/>
          </a:p>
        </p:txBody>
      </p:sp>
      <p:sp>
        <p:nvSpPr>
          <p:cNvPr id="2" name="矩形 1">
            <a:extLst>
              <a:ext uri="{FF2B5EF4-FFF2-40B4-BE49-F238E27FC236}">
                <a16:creationId xmlns:a16="http://schemas.microsoft.com/office/drawing/2014/main" id="{130E2DF2-955B-C923-F48C-84DC53CF3A3A}"/>
              </a:ext>
            </a:extLst>
          </p:cNvPr>
          <p:cNvSpPr/>
          <p:nvPr/>
        </p:nvSpPr>
        <p:spPr>
          <a:xfrm>
            <a:off x="158401" y="648000"/>
            <a:ext cx="8878096" cy="163121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In the numeric factorization of </a:t>
            </a:r>
            <a:r>
              <a:rPr lang="en-US" altLang="zh-CN" sz="2000" dirty="0" err="1">
                <a:latin typeface="Arial" panose="020B0604020202020204" pitchFamily="34" charset="0"/>
                <a:cs typeface="Arial" panose="020B0604020202020204" pitchFamily="34" charset="0"/>
              </a:rPr>
              <a:t>PanguLU</a:t>
            </a:r>
            <a:r>
              <a:rPr lang="en-US" altLang="zh-CN" sz="2000" dirty="0">
                <a:latin typeface="Arial" panose="020B0604020202020204" pitchFamily="34" charset="0"/>
                <a:cs typeface="Arial" panose="020B0604020202020204" pitchFamily="34" charset="0"/>
              </a:rPr>
              <a:t>, since the matrix blocks are sparse, we develop four dedicated sparse kernels</a:t>
            </a:r>
            <a:r>
              <a:rPr lang="en-US" altLang="zh-CN" sz="2000" dirty="0">
                <a:solidFill>
                  <a:srgbClr val="C00000"/>
                </a:solidFill>
                <a:latin typeface="Arial" panose="020B0604020202020204" pitchFamily="34" charset="0"/>
                <a:cs typeface="Arial" panose="020B0604020202020204" pitchFamily="34" charset="0"/>
              </a:rPr>
              <a:t>: sparse general triangular factorization (GETRF), sparse upper triangular solve (TSTRF), sparse lower triangular solve (GESSM),</a:t>
            </a:r>
            <a:r>
              <a:rPr lang="en-US" altLang="zh-CN" sz="2000" dirty="0">
                <a:latin typeface="Arial" panose="020B0604020202020204" pitchFamily="34" charset="0"/>
                <a:cs typeface="Arial" panose="020B0604020202020204" pitchFamily="34" charset="0"/>
              </a:rPr>
              <a:t> and </a:t>
            </a:r>
            <a:r>
              <a:rPr lang="en-US" altLang="zh-CN" sz="2000" dirty="0">
                <a:solidFill>
                  <a:srgbClr val="C00000"/>
                </a:solidFill>
                <a:latin typeface="Arial" panose="020B0604020202020204" pitchFamily="34" charset="0"/>
                <a:cs typeface="Arial" panose="020B0604020202020204" pitchFamily="34" charset="0"/>
              </a:rPr>
              <a:t>Schur complement with sparse-sparse matrix multiplication (SSSSM).</a:t>
            </a:r>
          </a:p>
        </p:txBody>
      </p:sp>
      <p:sp>
        <p:nvSpPr>
          <p:cNvPr id="17" name="矩形 16">
            <a:extLst>
              <a:ext uri="{FF2B5EF4-FFF2-40B4-BE49-F238E27FC236}">
                <a16:creationId xmlns:a16="http://schemas.microsoft.com/office/drawing/2014/main" id="{2F665125-EFC7-68A1-EF9A-9A7B2215B7A1}"/>
              </a:ext>
            </a:extLst>
          </p:cNvPr>
          <p:cNvSpPr/>
          <p:nvPr/>
        </p:nvSpPr>
        <p:spPr>
          <a:xfrm>
            <a:off x="158401" y="5189130"/>
            <a:ext cx="8730594"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All four sparse kernels use sparse sub-matrix blocks as inputs and outputs.</a:t>
            </a:r>
          </a:p>
        </p:txBody>
      </p:sp>
      <p:grpSp>
        <p:nvGrpSpPr>
          <p:cNvPr id="18" name="组合 17">
            <a:extLst>
              <a:ext uri="{FF2B5EF4-FFF2-40B4-BE49-F238E27FC236}">
                <a16:creationId xmlns:a16="http://schemas.microsoft.com/office/drawing/2014/main" id="{C362C0DA-AE93-9920-68CE-E78CCFBEE996}"/>
              </a:ext>
            </a:extLst>
          </p:cNvPr>
          <p:cNvGrpSpPr/>
          <p:nvPr/>
        </p:nvGrpSpPr>
        <p:grpSpPr>
          <a:xfrm>
            <a:off x="279157" y="2402205"/>
            <a:ext cx="3995670" cy="1231368"/>
            <a:chOff x="68253" y="1937435"/>
            <a:chExt cx="5545654" cy="1821645"/>
          </a:xfrm>
        </p:grpSpPr>
        <p:pic>
          <p:nvPicPr>
            <p:cNvPr id="19" name="图片 18">
              <a:extLst>
                <a:ext uri="{FF2B5EF4-FFF2-40B4-BE49-F238E27FC236}">
                  <a16:creationId xmlns:a16="http://schemas.microsoft.com/office/drawing/2014/main" id="{0C63A53F-2A15-17A2-B5F2-C917FE377330}"/>
                </a:ext>
              </a:extLst>
            </p:cNvPr>
            <p:cNvPicPr>
              <a:picLocks noChangeAspect="1"/>
            </p:cNvPicPr>
            <p:nvPr/>
          </p:nvPicPr>
          <p:blipFill rotWithShape="1">
            <a:blip r:embed="rId2">
              <a:extLst>
                <a:ext uri="{28A0092B-C50C-407E-A947-70E740481C1C}">
                  <a14:useLocalDpi xmlns:a14="http://schemas.microsoft.com/office/drawing/2010/main" val="0"/>
                </a:ext>
              </a:extLst>
            </a:blip>
            <a:srcRect r="70025" b="84328"/>
            <a:stretch/>
          </p:blipFill>
          <p:spPr>
            <a:xfrm>
              <a:off x="68253" y="1937435"/>
              <a:ext cx="5545654" cy="1166763"/>
            </a:xfrm>
            <a:prstGeom prst="rect">
              <a:avLst/>
            </a:prstGeom>
          </p:spPr>
        </p:pic>
        <p:sp>
          <p:nvSpPr>
            <p:cNvPr id="20" name="矩形 19">
              <a:extLst>
                <a:ext uri="{FF2B5EF4-FFF2-40B4-BE49-F238E27FC236}">
                  <a16:creationId xmlns:a16="http://schemas.microsoft.com/office/drawing/2014/main" id="{63CA6BDA-0CF1-432C-CF68-1503C5C2BC95}"/>
                </a:ext>
              </a:extLst>
            </p:cNvPr>
            <p:cNvSpPr/>
            <p:nvPr/>
          </p:nvSpPr>
          <p:spPr>
            <a:xfrm>
              <a:off x="1170745" y="3076108"/>
              <a:ext cx="4163762" cy="68297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i="1" dirty="0">
                  <a:solidFill>
                    <a:srgbClr val="C00000"/>
                  </a:solidFill>
                  <a:latin typeface="Arial" panose="020B0604020202020204" pitchFamily="34" charset="0"/>
                  <a:cs typeface="Arial" panose="020B0604020202020204" pitchFamily="34" charset="0"/>
                </a:rPr>
                <a:t>    A   =   L    *   U</a:t>
              </a:r>
            </a:p>
          </p:txBody>
        </p:sp>
      </p:grpSp>
      <p:grpSp>
        <p:nvGrpSpPr>
          <p:cNvPr id="21" name="组合 20">
            <a:extLst>
              <a:ext uri="{FF2B5EF4-FFF2-40B4-BE49-F238E27FC236}">
                <a16:creationId xmlns:a16="http://schemas.microsoft.com/office/drawing/2014/main" id="{5E0C44DE-DF25-8F2D-09CA-3F6F01518886}"/>
              </a:ext>
            </a:extLst>
          </p:cNvPr>
          <p:cNvGrpSpPr/>
          <p:nvPr/>
        </p:nvGrpSpPr>
        <p:grpSpPr>
          <a:xfrm>
            <a:off x="4762181" y="2359389"/>
            <a:ext cx="3914275" cy="1274184"/>
            <a:chOff x="6346357" y="1875986"/>
            <a:chExt cx="5432684" cy="1884986"/>
          </a:xfrm>
        </p:grpSpPr>
        <p:pic>
          <p:nvPicPr>
            <p:cNvPr id="22" name="图片 21">
              <a:extLst>
                <a:ext uri="{FF2B5EF4-FFF2-40B4-BE49-F238E27FC236}">
                  <a16:creationId xmlns:a16="http://schemas.microsoft.com/office/drawing/2014/main" id="{984062B7-554D-3597-1E33-8DA74A71599A}"/>
                </a:ext>
              </a:extLst>
            </p:cNvPr>
            <p:cNvPicPr>
              <a:picLocks noChangeAspect="1"/>
            </p:cNvPicPr>
            <p:nvPr/>
          </p:nvPicPr>
          <p:blipFill rotWithShape="1">
            <a:blip r:embed="rId2">
              <a:extLst>
                <a:ext uri="{28A0092B-C50C-407E-A947-70E740481C1C}">
                  <a14:useLocalDpi xmlns:a14="http://schemas.microsoft.com/office/drawing/2010/main" val="0"/>
                </a:ext>
              </a:extLst>
            </a:blip>
            <a:srcRect l="-1" t="83977" r="70636" b="257"/>
            <a:stretch/>
          </p:blipFill>
          <p:spPr>
            <a:xfrm>
              <a:off x="6346357" y="1875986"/>
              <a:ext cx="5432684" cy="1173769"/>
            </a:xfrm>
            <a:prstGeom prst="rect">
              <a:avLst/>
            </a:prstGeom>
          </p:spPr>
        </p:pic>
        <p:sp>
          <p:nvSpPr>
            <p:cNvPr id="23" name="矩形 22">
              <a:extLst>
                <a:ext uri="{FF2B5EF4-FFF2-40B4-BE49-F238E27FC236}">
                  <a16:creationId xmlns:a16="http://schemas.microsoft.com/office/drawing/2014/main" id="{DD623D8B-8F42-1764-B932-AE73CBC91D2D}"/>
                </a:ext>
              </a:extLst>
            </p:cNvPr>
            <p:cNvSpPr/>
            <p:nvPr/>
          </p:nvSpPr>
          <p:spPr>
            <a:xfrm>
              <a:off x="6980400" y="3078000"/>
              <a:ext cx="4163763" cy="68297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i="1" dirty="0">
                  <a:solidFill>
                    <a:srgbClr val="C00000"/>
                  </a:solidFill>
                  <a:latin typeface="Arial" panose="020B0604020202020204" pitchFamily="34" charset="0"/>
                  <a:cs typeface="Arial" panose="020B0604020202020204" pitchFamily="34" charset="0"/>
                </a:rPr>
                <a:t>    X   *    U    =   A</a:t>
              </a:r>
            </a:p>
          </p:txBody>
        </p:sp>
      </p:grpSp>
      <p:grpSp>
        <p:nvGrpSpPr>
          <p:cNvPr id="24" name="组合 23">
            <a:extLst>
              <a:ext uri="{FF2B5EF4-FFF2-40B4-BE49-F238E27FC236}">
                <a16:creationId xmlns:a16="http://schemas.microsoft.com/office/drawing/2014/main" id="{D5785137-785F-531C-52F0-DA20EEE56B40}"/>
              </a:ext>
            </a:extLst>
          </p:cNvPr>
          <p:cNvGrpSpPr/>
          <p:nvPr/>
        </p:nvGrpSpPr>
        <p:grpSpPr>
          <a:xfrm>
            <a:off x="251520" y="3781846"/>
            <a:ext cx="4323826" cy="1495684"/>
            <a:chOff x="876" y="3905359"/>
            <a:chExt cx="6001106" cy="2212666"/>
          </a:xfrm>
        </p:grpSpPr>
        <p:pic>
          <p:nvPicPr>
            <p:cNvPr id="25" name="图片 24">
              <a:extLst>
                <a:ext uri="{FF2B5EF4-FFF2-40B4-BE49-F238E27FC236}">
                  <a16:creationId xmlns:a16="http://schemas.microsoft.com/office/drawing/2014/main" id="{962289DF-4F98-E644-87FC-1D7D90D8AB54}"/>
                </a:ext>
              </a:extLst>
            </p:cNvPr>
            <p:cNvPicPr>
              <a:picLocks noChangeAspect="1"/>
            </p:cNvPicPr>
            <p:nvPr/>
          </p:nvPicPr>
          <p:blipFill rotWithShape="1">
            <a:blip r:embed="rId2">
              <a:extLst>
                <a:ext uri="{28A0092B-C50C-407E-A947-70E740481C1C}">
                  <a14:useLocalDpi xmlns:a14="http://schemas.microsoft.com/office/drawing/2010/main" val="0"/>
                </a:ext>
              </a:extLst>
            </a:blip>
            <a:srcRect l="68477" r="-914" b="84328"/>
            <a:stretch/>
          </p:blipFill>
          <p:spPr>
            <a:xfrm>
              <a:off x="876" y="3905359"/>
              <a:ext cx="6001106" cy="1166763"/>
            </a:xfrm>
            <a:prstGeom prst="rect">
              <a:avLst/>
            </a:prstGeom>
          </p:spPr>
        </p:pic>
        <p:sp>
          <p:nvSpPr>
            <p:cNvPr id="26" name="矩形 25">
              <a:extLst>
                <a:ext uri="{FF2B5EF4-FFF2-40B4-BE49-F238E27FC236}">
                  <a16:creationId xmlns:a16="http://schemas.microsoft.com/office/drawing/2014/main" id="{DC859B32-6820-9EFC-EC27-2B29D0463776}"/>
                </a:ext>
              </a:extLst>
            </p:cNvPr>
            <p:cNvSpPr/>
            <p:nvPr/>
          </p:nvSpPr>
          <p:spPr>
            <a:xfrm>
              <a:off x="785334" y="5161864"/>
              <a:ext cx="4163762" cy="95616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C00000"/>
                  </a:solidFill>
                  <a:latin typeface="Arial" panose="020B0604020202020204" pitchFamily="34" charset="0"/>
                  <a:cs typeface="Arial" panose="020B0604020202020204" pitchFamily="34" charset="0"/>
                </a:rPr>
                <a:t>    </a:t>
              </a:r>
              <a:r>
                <a:rPr lang="en-US" altLang="zh-CN" sz="2400" b="1" i="1" dirty="0">
                  <a:solidFill>
                    <a:srgbClr val="C00000"/>
                  </a:solidFill>
                  <a:latin typeface="Arial" panose="020B0604020202020204" pitchFamily="34" charset="0"/>
                  <a:cs typeface="Arial" panose="020B0604020202020204" pitchFamily="34" charset="0"/>
                </a:rPr>
                <a:t>L   *     X   =   A</a:t>
              </a:r>
              <a:endParaRPr lang="en-US" altLang="zh-CN" sz="3600" b="1" i="1" dirty="0">
                <a:solidFill>
                  <a:srgbClr val="C00000"/>
                </a:solidFill>
                <a:latin typeface="Arial" panose="020B0604020202020204" pitchFamily="34" charset="0"/>
                <a:cs typeface="Arial" panose="020B0604020202020204" pitchFamily="34" charset="0"/>
              </a:endParaRPr>
            </a:p>
          </p:txBody>
        </p:sp>
      </p:grpSp>
      <p:grpSp>
        <p:nvGrpSpPr>
          <p:cNvPr id="27" name="组合 26">
            <a:extLst>
              <a:ext uri="{FF2B5EF4-FFF2-40B4-BE49-F238E27FC236}">
                <a16:creationId xmlns:a16="http://schemas.microsoft.com/office/drawing/2014/main" id="{37B42068-8147-E682-6A46-D800AE3F9C7D}"/>
              </a:ext>
            </a:extLst>
          </p:cNvPr>
          <p:cNvGrpSpPr/>
          <p:nvPr/>
        </p:nvGrpSpPr>
        <p:grpSpPr>
          <a:xfrm>
            <a:off x="4737546" y="3729433"/>
            <a:ext cx="4323825" cy="1526156"/>
            <a:chOff x="6346357" y="3828355"/>
            <a:chExt cx="6001105" cy="2257745"/>
          </a:xfrm>
        </p:grpSpPr>
        <p:pic>
          <p:nvPicPr>
            <p:cNvPr id="28" name="图片 27">
              <a:extLst>
                <a:ext uri="{FF2B5EF4-FFF2-40B4-BE49-F238E27FC236}">
                  <a16:creationId xmlns:a16="http://schemas.microsoft.com/office/drawing/2014/main" id="{9999A9CA-A040-0D4D-FC57-FCA5A5557DB8}"/>
                </a:ext>
              </a:extLst>
            </p:cNvPr>
            <p:cNvPicPr>
              <a:picLocks noChangeAspect="1"/>
            </p:cNvPicPr>
            <p:nvPr/>
          </p:nvPicPr>
          <p:blipFill rotWithShape="1">
            <a:blip r:embed="rId2">
              <a:extLst>
                <a:ext uri="{28A0092B-C50C-407E-A947-70E740481C1C}">
                  <a14:useLocalDpi xmlns:a14="http://schemas.microsoft.com/office/drawing/2010/main" val="0"/>
                </a:ext>
              </a:extLst>
            </a:blip>
            <a:srcRect l="68477" t="83724" r="-914" b="-1267"/>
            <a:stretch/>
          </p:blipFill>
          <p:spPr>
            <a:xfrm>
              <a:off x="6346357" y="3828355"/>
              <a:ext cx="6001105" cy="1306024"/>
            </a:xfrm>
            <a:prstGeom prst="rect">
              <a:avLst/>
            </a:prstGeom>
          </p:spPr>
        </p:pic>
        <p:sp>
          <p:nvSpPr>
            <p:cNvPr id="29" name="矩形 28">
              <a:extLst>
                <a:ext uri="{FF2B5EF4-FFF2-40B4-BE49-F238E27FC236}">
                  <a16:creationId xmlns:a16="http://schemas.microsoft.com/office/drawing/2014/main" id="{35D59147-CCC2-CB7F-5C7A-87CFEE02AC71}"/>
                </a:ext>
              </a:extLst>
            </p:cNvPr>
            <p:cNvSpPr/>
            <p:nvPr/>
          </p:nvSpPr>
          <p:spPr>
            <a:xfrm>
              <a:off x="6759985" y="5403128"/>
              <a:ext cx="5173846" cy="68297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i="1" dirty="0">
                  <a:solidFill>
                    <a:srgbClr val="C00000"/>
                  </a:solidFill>
                  <a:latin typeface="Arial" panose="020B0604020202020204" pitchFamily="34" charset="0"/>
                  <a:cs typeface="Arial" panose="020B0604020202020204" pitchFamily="34" charset="0"/>
                </a:rPr>
                <a:t> -  L   *   U  +  C   =   C</a:t>
              </a:r>
            </a:p>
          </p:txBody>
        </p:sp>
      </p:grpSp>
    </p:spTree>
    <p:extLst>
      <p:ext uri="{BB962C8B-B14F-4D97-AF65-F5344CB8AC3E}">
        <p14:creationId xmlns:p14="http://schemas.microsoft.com/office/powerpoint/2010/main" val="3627444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路上有许多星星&#10;&#10;中度可信度描述已自动生成">
            <a:extLst>
              <a:ext uri="{FF2B5EF4-FFF2-40B4-BE49-F238E27FC236}">
                <a16:creationId xmlns:a16="http://schemas.microsoft.com/office/drawing/2014/main" id="{608357B4-3089-EABB-9634-3E2F61146D74}"/>
              </a:ext>
            </a:extLst>
          </p:cNvPr>
          <p:cNvPicPr>
            <a:picLocks noChangeAspect="1"/>
          </p:cNvPicPr>
          <p:nvPr/>
        </p:nvPicPr>
        <p:blipFill>
          <a:blip r:embed="rId2"/>
          <a:stretch>
            <a:fillRect/>
          </a:stretch>
        </p:blipFill>
        <p:spPr>
          <a:xfrm>
            <a:off x="4023035" y="1674968"/>
            <a:ext cx="4990791" cy="3949450"/>
          </a:xfrm>
          <a:prstGeom prst="rect">
            <a:avLst/>
          </a:prstGeom>
        </p:spPr>
      </p:pic>
      <p:sp>
        <p:nvSpPr>
          <p:cNvPr id="6" name="矩形 5">
            <a:extLst>
              <a:ext uri="{FF2B5EF4-FFF2-40B4-BE49-F238E27FC236}">
                <a16:creationId xmlns:a16="http://schemas.microsoft.com/office/drawing/2014/main" id="{36D2537C-95AB-CCD2-B51B-B7AD8701ABF8}"/>
              </a:ext>
            </a:extLst>
          </p:cNvPr>
          <p:cNvSpPr/>
          <p:nvPr/>
        </p:nvSpPr>
        <p:spPr>
          <a:xfrm>
            <a:off x="158400" y="648000"/>
            <a:ext cx="8878096"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There are several critical factors for the performance of numeric </a:t>
            </a:r>
            <a:r>
              <a:rPr lang="en-US" altLang="zh-CN" sz="2000" dirty="0" err="1">
                <a:latin typeface="Arial" panose="020B0604020202020204" pitchFamily="34" charset="0"/>
                <a:cs typeface="Arial" panose="020B0604020202020204" pitchFamily="34" charset="0"/>
              </a:rPr>
              <a:t>factorzation</a:t>
            </a:r>
            <a:r>
              <a:rPr lang="en-US" altLang="zh-CN" sz="2000" dirty="0">
                <a:latin typeface="Arial" panose="020B0604020202020204" pitchFamily="34" charset="0"/>
                <a:cs typeface="Arial" panose="020B0604020202020204" pitchFamily="34" charset="0"/>
              </a:rPr>
              <a:t>, such as density, structure and size of the matrix. To exploit the best performance, we implement 17 sparse kernels in </a:t>
            </a:r>
            <a:r>
              <a:rPr lang="en-US" altLang="zh-CN" sz="2000" dirty="0" err="1">
                <a:latin typeface="Arial" panose="020B0604020202020204" pitchFamily="34" charset="0"/>
                <a:cs typeface="Arial" panose="020B0604020202020204" pitchFamily="34" charset="0"/>
              </a:rPr>
              <a:t>PanguLU</a:t>
            </a:r>
            <a:r>
              <a:rPr lang="en-US" altLang="zh-CN" sz="2000" dirty="0">
                <a:latin typeface="Arial" panose="020B0604020202020204" pitchFamily="34" charset="0"/>
                <a:cs typeface="Arial" panose="020B0604020202020204" pitchFamily="34" charset="0"/>
              </a:rPr>
              <a:t>.</a:t>
            </a:r>
          </a:p>
        </p:txBody>
      </p:sp>
      <p:graphicFrame>
        <p:nvGraphicFramePr>
          <p:cNvPr id="7" name="表格 10">
            <a:extLst>
              <a:ext uri="{FF2B5EF4-FFF2-40B4-BE49-F238E27FC236}">
                <a16:creationId xmlns:a16="http://schemas.microsoft.com/office/drawing/2014/main" id="{4F73DB12-9766-3150-81C9-C0D0311A7BB8}"/>
              </a:ext>
            </a:extLst>
          </p:cNvPr>
          <p:cNvGraphicFramePr>
            <a:graphicFrameLocks noGrp="1"/>
          </p:cNvGraphicFramePr>
          <p:nvPr/>
        </p:nvGraphicFramePr>
        <p:xfrm>
          <a:off x="158400" y="1663663"/>
          <a:ext cx="3735236" cy="3794760"/>
        </p:xfrm>
        <a:graphic>
          <a:graphicData uri="http://schemas.openxmlformats.org/drawingml/2006/table">
            <a:tbl>
              <a:tblPr firstRow="1" bandRow="1">
                <a:tableStyleId>{5C22544A-7EE6-4342-B048-85BDC9FD1C3A}</a:tableStyleId>
              </a:tblPr>
              <a:tblGrid>
                <a:gridCol w="539107">
                  <a:extLst>
                    <a:ext uri="{9D8B030D-6E8A-4147-A177-3AD203B41FA5}">
                      <a16:colId xmlns:a16="http://schemas.microsoft.com/office/drawing/2014/main" val="7533455"/>
                    </a:ext>
                  </a:extLst>
                </a:gridCol>
                <a:gridCol w="521583">
                  <a:extLst>
                    <a:ext uri="{9D8B030D-6E8A-4147-A177-3AD203B41FA5}">
                      <a16:colId xmlns:a16="http://schemas.microsoft.com/office/drawing/2014/main" val="2318075994"/>
                    </a:ext>
                  </a:extLst>
                </a:gridCol>
                <a:gridCol w="811428">
                  <a:extLst>
                    <a:ext uri="{9D8B030D-6E8A-4147-A177-3AD203B41FA5}">
                      <a16:colId xmlns:a16="http://schemas.microsoft.com/office/drawing/2014/main" val="1634878941"/>
                    </a:ext>
                  </a:extLst>
                </a:gridCol>
                <a:gridCol w="1287082">
                  <a:extLst>
                    <a:ext uri="{9D8B030D-6E8A-4147-A177-3AD203B41FA5}">
                      <a16:colId xmlns:a16="http://schemas.microsoft.com/office/drawing/2014/main" val="3070292882"/>
                    </a:ext>
                  </a:extLst>
                </a:gridCol>
                <a:gridCol w="576036">
                  <a:extLst>
                    <a:ext uri="{9D8B030D-6E8A-4147-A177-3AD203B41FA5}">
                      <a16:colId xmlns:a16="http://schemas.microsoft.com/office/drawing/2014/main" val="2289765652"/>
                    </a:ext>
                  </a:extLst>
                </a:gridCol>
              </a:tblGrid>
              <a:tr h="500068">
                <a:tc>
                  <a:txBody>
                    <a:bodyPr/>
                    <a:lstStyle/>
                    <a:p>
                      <a:pPr algn="ctr"/>
                      <a:r>
                        <a:rPr lang="en-US" altLang="zh-CN" sz="900" kern="1200" dirty="0">
                          <a:solidFill>
                            <a:srgbClr val="000000"/>
                          </a:solidFill>
                          <a:effectLst/>
                          <a:latin typeface="Arial" panose="020B0604020202020204" pitchFamily="34" charset="0"/>
                          <a:ea typeface="+mn-ea"/>
                          <a:cs typeface="Arial" panose="020B0604020202020204" pitchFamily="34" charset="0"/>
                        </a:rPr>
                        <a:t>Kernel</a:t>
                      </a:r>
                      <a:endParaRPr lang="zh-CN" altLang="en-US" sz="90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1" kern="1200" dirty="0">
                          <a:solidFill>
                            <a:srgbClr val="000000"/>
                          </a:solidFill>
                          <a:effectLst/>
                          <a:latin typeface="Arial" panose="020B0604020202020204" pitchFamily="34" charset="0"/>
                          <a:ea typeface="+mn-ea"/>
                          <a:cs typeface="Arial" panose="020B0604020202020204" pitchFamily="34" charset="0"/>
                        </a:rPr>
                        <a:t>Version </a:t>
                      </a:r>
                      <a:endParaRPr lang="zh-CN" altLang="en-US" sz="900" b="1"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1" kern="1200" dirty="0">
                          <a:solidFill>
                            <a:srgbClr val="000000"/>
                          </a:solidFill>
                          <a:effectLst/>
                          <a:latin typeface="Arial" panose="020B0604020202020204" pitchFamily="34" charset="0"/>
                          <a:ea typeface="+mn-ea"/>
                          <a:cs typeface="Arial" panose="020B0604020202020204" pitchFamily="34" charset="0"/>
                        </a:rPr>
                        <a:t>Addressing Method</a:t>
                      </a:r>
                      <a:endParaRPr lang="zh-CN" altLang="en-US" sz="900" b="1"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1" kern="1200" dirty="0">
                          <a:solidFill>
                            <a:srgbClr val="000000"/>
                          </a:solidFill>
                          <a:effectLst/>
                          <a:latin typeface="Arial" panose="020B0604020202020204" pitchFamily="34" charset="0"/>
                          <a:ea typeface="+mn-ea"/>
                          <a:cs typeface="Arial" panose="020B0604020202020204" pitchFamily="34" charset="0"/>
                        </a:rPr>
                        <a:t>Paralleling </a:t>
                      </a:r>
                    </a:p>
                    <a:p>
                      <a:pPr marL="0" algn="ctr" defTabSz="457200" rtl="0" eaLnBrk="1" latinLnBrk="0" hangingPunct="1"/>
                      <a:r>
                        <a:rPr lang="en-US" altLang="zh-CN" sz="900" b="1" kern="1200" dirty="0">
                          <a:solidFill>
                            <a:srgbClr val="000000"/>
                          </a:solidFill>
                          <a:effectLst/>
                          <a:latin typeface="Arial" panose="020B0604020202020204" pitchFamily="34" charset="0"/>
                          <a:ea typeface="+mn-ea"/>
                          <a:cs typeface="Arial" panose="020B0604020202020204" pitchFamily="34" charset="0"/>
                        </a:rPr>
                        <a:t>Method</a:t>
                      </a:r>
                      <a:endParaRPr lang="zh-CN" altLang="en-US" sz="900" b="1"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1" kern="1200" dirty="0">
                          <a:solidFill>
                            <a:srgbClr val="000000"/>
                          </a:solidFill>
                          <a:effectLst/>
                          <a:latin typeface="Arial" panose="020B0604020202020204" pitchFamily="34" charset="0"/>
                          <a:ea typeface="+mn-ea"/>
                          <a:cs typeface="Arial" panose="020B0604020202020204" pitchFamily="34" charset="0"/>
                        </a:rPr>
                        <a:t>Dense Mapping</a:t>
                      </a:r>
                      <a:endParaRPr lang="zh-CN" altLang="en-US" sz="900" b="1"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071059"/>
                  </a:ext>
                </a:extLst>
              </a:tr>
              <a:tr h="214315">
                <a:tc rowSpan="3">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GETRF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C_V1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Direct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Row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zh-CN" altLang="en-US" sz="900" b="0" kern="1200" dirty="0">
                          <a:solidFill>
                            <a:srgbClr val="000000"/>
                          </a:solidFill>
                          <a:effectLst/>
                          <a:latin typeface="Arial" panose="020B0604020202020204" pitchFamily="34" charset="0"/>
                          <a:ea typeface="+mn-ea"/>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2639421"/>
                  </a:ext>
                </a:extLst>
              </a:tr>
              <a:tr h="214315">
                <a:tc vMerge="1">
                  <a:txBody>
                    <a:bodyPr/>
                    <a:lstStyle/>
                    <a:p>
                      <a:endParaRPr lang="zh-CN" altLang="en-US"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G_V1</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Bin-search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Un-sync SFLU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4367184"/>
                  </a:ext>
                </a:extLst>
              </a:tr>
              <a:tr h="214315">
                <a:tc vMerge="1">
                  <a:txBody>
                    <a:bodyPr/>
                    <a:lstStyle/>
                    <a:p>
                      <a:endParaRPr lang="zh-CN" altLang="en-US"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G_V2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Direct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Un-sync SFLU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zh-CN" altLang="en-US" sz="900" b="0" kern="1200" dirty="0">
                          <a:solidFill>
                            <a:srgbClr val="000000"/>
                          </a:solidFill>
                          <a:effectLst/>
                          <a:latin typeface="Arial" panose="020B0604020202020204" pitchFamily="34" charset="0"/>
                          <a:ea typeface="+mn-ea"/>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0981159"/>
                  </a:ext>
                </a:extLst>
              </a:tr>
              <a:tr h="214315">
                <a:tc rowSpan="5">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TSTRF/ </a:t>
                      </a:r>
                    </a:p>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GESSM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C_V1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Merge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Column</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6475469"/>
                  </a:ext>
                </a:extLst>
              </a:tr>
              <a:tr h="214315">
                <a:tc vMerge="1">
                  <a:txBody>
                    <a:bodyPr/>
                    <a:lstStyle/>
                    <a:p>
                      <a:endParaRPr lang="zh-CN" altLang="en-US"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C_V2</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Direct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Column</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900" b="0" kern="1200" dirty="0">
                          <a:solidFill>
                            <a:srgbClr val="000000"/>
                          </a:solidFill>
                          <a:effectLst/>
                          <a:latin typeface="Arial" panose="020B0604020202020204" pitchFamily="34" charset="0"/>
                          <a:ea typeface="+mn-ea"/>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1018376"/>
                  </a:ext>
                </a:extLst>
              </a:tr>
              <a:tr h="357192">
                <a:tc vMerge="1">
                  <a:txBody>
                    <a:bodyPr/>
                    <a:lstStyle/>
                    <a:p>
                      <a:endParaRPr lang="zh-CN" altLang="en-US"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G_V1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Bin-search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Warp-level column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900" b="0" kern="1200" dirty="0">
                          <a:solidFill>
                            <a:srgbClr val="000000"/>
                          </a:solidFill>
                          <a:effectLst/>
                          <a:latin typeface="Arial" panose="020B0604020202020204" pitchFamily="34" charset="0"/>
                          <a:ea typeface="+mn-ea"/>
                          <a:cs typeface="Arial" panose="020B0604020202020204" pitchFamily="34" charset="0"/>
                        </a:rPr>
                        <a: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p>
                      <a:pPr marL="0" algn="ctr" defTabSz="457200" rtl="0" eaLnBrk="1" latinLnBrk="0" hangingPunct="1"/>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1503492"/>
                  </a:ext>
                </a:extLst>
              </a:tr>
              <a:tr h="357192">
                <a:tc vMerge="1">
                  <a:txBody>
                    <a:bodyPr/>
                    <a:lstStyle/>
                    <a:p>
                      <a:endParaRPr lang="zh-CN" altLang="en-US"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G_V2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Bin-search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Un-sync warp-level row</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900" b="0" kern="1200" dirty="0">
                          <a:solidFill>
                            <a:srgbClr val="000000"/>
                          </a:solidFill>
                          <a:effectLst/>
                          <a:latin typeface="Arial" panose="020B0604020202020204" pitchFamily="34" charset="0"/>
                          <a:ea typeface="+mn-ea"/>
                          <a:cs typeface="Arial" panose="020B0604020202020204" pitchFamily="34" charset="0"/>
                        </a:rPr>
                        <a: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p>
                      <a:pPr marL="0" algn="ctr" defTabSz="457200" rtl="0" eaLnBrk="1" latinLnBrk="0" hangingPunct="1"/>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7787772"/>
                  </a:ext>
                </a:extLst>
              </a:tr>
              <a:tr h="214315">
                <a:tc vMerge="1">
                  <a:txBody>
                    <a:bodyPr/>
                    <a:lstStyle/>
                    <a:p>
                      <a:endParaRPr lang="zh-CN" altLang="en-US"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G_V3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Direct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Warp-level column</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900" b="0" kern="1200" dirty="0">
                          <a:solidFill>
                            <a:srgbClr val="000000"/>
                          </a:solidFill>
                          <a:effectLst/>
                          <a:latin typeface="Arial" panose="020B0604020202020204" pitchFamily="34" charset="0"/>
                          <a:ea typeface="+mn-ea"/>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6535910"/>
                  </a:ext>
                </a:extLst>
              </a:tr>
              <a:tr h="357192">
                <a:tc rowSpan="4">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SSSSM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C_V1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Direct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Approximate equal load column block</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900" b="0" kern="1200" dirty="0">
                          <a:solidFill>
                            <a:srgbClr val="000000"/>
                          </a:solidFill>
                          <a:effectLst/>
                          <a:latin typeface="Arial" panose="020B0604020202020204" pitchFamily="34" charset="0"/>
                          <a:ea typeface="+mn-ea"/>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1481846"/>
                  </a:ext>
                </a:extLst>
              </a:tr>
              <a:tr h="357192">
                <a:tc vMerge="1">
                  <a:txBody>
                    <a:bodyPr/>
                    <a:lstStyle/>
                    <a:p>
                      <a:endParaRPr lang="zh-CN" altLang="en-US"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C_V2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Bin-search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Adaptive split-bin type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900" b="0" kern="1200" dirty="0">
                          <a:solidFill>
                            <a:srgbClr val="000000"/>
                          </a:solidFill>
                          <a:effectLst/>
                          <a:latin typeface="Arial" panose="020B0604020202020204" pitchFamily="34" charset="0"/>
                          <a:ea typeface="+mn-ea"/>
                          <a:cs typeface="Arial" panose="020B0604020202020204" pitchFamily="34" charset="0"/>
                        </a:rPr>
                        <a: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60432"/>
                  </a:ext>
                </a:extLst>
              </a:tr>
              <a:tr h="214315">
                <a:tc vMerge="1">
                  <a:txBody>
                    <a:bodyPr/>
                    <a:lstStyle/>
                    <a:p>
                      <a:endParaRPr lang="zh-CN" altLang="en-US"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G_V1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Bin-search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Adaptive multi-level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900" b="0" kern="1200" dirty="0">
                          <a:solidFill>
                            <a:srgbClr val="000000"/>
                          </a:solidFill>
                          <a:effectLst/>
                          <a:latin typeface="Arial" panose="020B0604020202020204" pitchFamily="34" charset="0"/>
                          <a:ea typeface="+mn-ea"/>
                          <a:cs typeface="Arial" panose="020B0604020202020204" pitchFamily="34" charset="0"/>
                        </a:rPr>
                        <a: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1203394"/>
                  </a:ext>
                </a:extLst>
              </a:tr>
              <a:tr h="214315">
                <a:tc vMerge="1">
                  <a:txBody>
                    <a:bodyPr/>
                    <a:lstStyle/>
                    <a:p>
                      <a:endParaRPr lang="zh-CN" altLang="en-US" sz="11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G_V2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Direct </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altLang="zh-CN" sz="900" b="0" kern="1200" dirty="0">
                          <a:solidFill>
                            <a:srgbClr val="000000"/>
                          </a:solidFill>
                          <a:effectLst/>
                          <a:latin typeface="Arial" panose="020B0604020202020204" pitchFamily="34" charset="0"/>
                          <a:ea typeface="+mn-ea"/>
                          <a:cs typeface="Arial" panose="020B0604020202020204" pitchFamily="34" charset="0"/>
                        </a:rPr>
                        <a:t>Warp-level column</a:t>
                      </a:r>
                      <a:endParaRPr lang="zh-CN" altLang="en-US" sz="900" b="0" kern="1200" dirty="0">
                        <a:solidFill>
                          <a:srgbClr val="000000"/>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900" b="0" kern="1200" dirty="0">
                          <a:solidFill>
                            <a:srgbClr val="000000"/>
                          </a:solidFill>
                          <a:effectLst/>
                          <a:latin typeface="Arial" panose="020B0604020202020204" pitchFamily="34" charset="0"/>
                          <a:ea typeface="+mn-ea"/>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8839286"/>
                  </a:ext>
                </a:extLst>
              </a:tr>
            </a:tbl>
          </a:graphicData>
        </a:graphic>
      </p:graphicFrame>
      <p:sp>
        <p:nvSpPr>
          <p:cNvPr id="8" name="矩形 7">
            <a:extLst>
              <a:ext uri="{FF2B5EF4-FFF2-40B4-BE49-F238E27FC236}">
                <a16:creationId xmlns:a16="http://schemas.microsoft.com/office/drawing/2014/main" id="{CE8B5378-A224-C20B-2278-4F42D2538C12}"/>
              </a:ext>
            </a:extLst>
          </p:cNvPr>
          <p:cNvSpPr/>
          <p:nvPr/>
        </p:nvSpPr>
        <p:spPr>
          <a:xfrm>
            <a:off x="38740" y="5519979"/>
            <a:ext cx="4032448"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latin typeface="Arial" panose="020B0604020202020204" pitchFamily="34" charset="0"/>
                <a:cs typeface="Arial" panose="020B0604020202020204" pitchFamily="34" charset="0"/>
              </a:rPr>
              <a:t>The “Addressing Method” indicates how the calculation value is located and updated. In addition, the “Dense Mapping” represents that the sparse structure is mapped to a dense space.</a:t>
            </a:r>
          </a:p>
        </p:txBody>
      </p:sp>
      <p:sp>
        <p:nvSpPr>
          <p:cNvPr id="9" name="矩形 8">
            <a:extLst>
              <a:ext uri="{FF2B5EF4-FFF2-40B4-BE49-F238E27FC236}">
                <a16:creationId xmlns:a16="http://schemas.microsoft.com/office/drawing/2014/main" id="{6190626A-7DA0-D043-E23F-0FDCE335D692}"/>
              </a:ext>
            </a:extLst>
          </p:cNvPr>
          <p:cNvSpPr/>
          <p:nvPr/>
        </p:nvSpPr>
        <p:spPr>
          <a:xfrm>
            <a:off x="4013297" y="5837421"/>
            <a:ext cx="5130704"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C00000"/>
                </a:solidFill>
                <a:latin typeface="Arial" panose="020B0604020202020204" pitchFamily="34" charset="0"/>
                <a:cs typeface="Arial" panose="020B0604020202020204" pitchFamily="34" charset="0"/>
              </a:rPr>
              <a:t>How to select one of these sparse kernels at runtime?</a:t>
            </a:r>
          </a:p>
        </p:txBody>
      </p:sp>
      <p:sp>
        <p:nvSpPr>
          <p:cNvPr id="10" name="矩形 9">
            <a:extLst>
              <a:ext uri="{FF2B5EF4-FFF2-40B4-BE49-F238E27FC236}">
                <a16:creationId xmlns:a16="http://schemas.microsoft.com/office/drawing/2014/main" id="{EDC8A4C3-4BA0-D4EC-C3E4-9AE771F042FC}"/>
              </a:ext>
            </a:extLst>
          </p:cNvPr>
          <p:cNvSpPr/>
          <p:nvPr/>
        </p:nvSpPr>
        <p:spPr>
          <a:xfrm>
            <a:off x="1315593" y="1676139"/>
            <a:ext cx="720080" cy="489585"/>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5839A7C1-85E2-5099-7608-94E69AE81943}"/>
              </a:ext>
            </a:extLst>
          </p:cNvPr>
          <p:cNvSpPr/>
          <p:nvPr/>
        </p:nvSpPr>
        <p:spPr>
          <a:xfrm>
            <a:off x="2042853" y="1676140"/>
            <a:ext cx="1221392" cy="489586"/>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046A2FDB-E6E7-A6AF-8371-AF540DC3B5C7}"/>
              </a:ext>
            </a:extLst>
          </p:cNvPr>
          <p:cNvSpPr/>
          <p:nvPr/>
        </p:nvSpPr>
        <p:spPr>
          <a:xfrm>
            <a:off x="3264245" y="1676138"/>
            <a:ext cx="610904" cy="489585"/>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7FD77695-D671-14D0-C5D8-F0E56B6F5EAF}"/>
              </a:ext>
            </a:extLst>
          </p:cNvPr>
          <p:cNvGrpSpPr/>
          <p:nvPr/>
        </p:nvGrpSpPr>
        <p:grpSpPr>
          <a:xfrm>
            <a:off x="4477748" y="2219473"/>
            <a:ext cx="5628105" cy="3664515"/>
            <a:chOff x="6940283" y="1787908"/>
            <a:chExt cx="6098125" cy="4132406"/>
          </a:xfrm>
        </p:grpSpPr>
        <p:grpSp>
          <p:nvGrpSpPr>
            <p:cNvPr id="14" name="组合 13">
              <a:extLst>
                <a:ext uri="{FF2B5EF4-FFF2-40B4-BE49-F238E27FC236}">
                  <a16:creationId xmlns:a16="http://schemas.microsoft.com/office/drawing/2014/main" id="{EFA888B8-289A-D1E4-B558-66D3A880F653}"/>
                </a:ext>
              </a:extLst>
            </p:cNvPr>
            <p:cNvGrpSpPr/>
            <p:nvPr/>
          </p:nvGrpSpPr>
          <p:grpSpPr>
            <a:xfrm>
              <a:off x="6940283" y="1787908"/>
              <a:ext cx="6098125" cy="4132406"/>
              <a:chOff x="7143750" y="1720172"/>
              <a:chExt cx="6098125" cy="4132406"/>
            </a:xfrm>
          </p:grpSpPr>
          <p:cxnSp>
            <p:nvCxnSpPr>
              <p:cNvPr id="16" name="直接连接符 8">
                <a:extLst>
                  <a:ext uri="{FF2B5EF4-FFF2-40B4-BE49-F238E27FC236}">
                    <a16:creationId xmlns:a16="http://schemas.microsoft.com/office/drawing/2014/main" id="{E3D2E38B-92EF-8C77-0B38-B62192499CC6}"/>
                  </a:ext>
                </a:extLst>
              </p:cNvPr>
              <p:cNvCxnSpPr>
                <a:cxnSpLocks/>
              </p:cNvCxnSpPr>
              <p:nvPr/>
            </p:nvCxnSpPr>
            <p:spPr>
              <a:xfrm flipH="1">
                <a:off x="7581993" y="1720172"/>
                <a:ext cx="1906850" cy="1008576"/>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直接连接符 13">
                <a:extLst>
                  <a:ext uri="{FF2B5EF4-FFF2-40B4-BE49-F238E27FC236}">
                    <a16:creationId xmlns:a16="http://schemas.microsoft.com/office/drawing/2014/main" id="{BC6B6D1F-54B2-3A02-4C8B-5D5913268A25}"/>
                  </a:ext>
                </a:extLst>
              </p:cNvPr>
              <p:cNvCxnSpPr>
                <a:cxnSpLocks/>
              </p:cNvCxnSpPr>
              <p:nvPr/>
            </p:nvCxnSpPr>
            <p:spPr>
              <a:xfrm flipH="1">
                <a:off x="8208169" y="4121944"/>
                <a:ext cx="1221581" cy="1045866"/>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直接连接符 17">
                <a:extLst>
                  <a:ext uri="{FF2B5EF4-FFF2-40B4-BE49-F238E27FC236}">
                    <a16:creationId xmlns:a16="http://schemas.microsoft.com/office/drawing/2014/main" id="{49F15DAF-4548-544A-93C8-A2DC8306739D}"/>
                  </a:ext>
                </a:extLst>
              </p:cNvPr>
              <p:cNvCxnSpPr>
                <a:cxnSpLocks/>
              </p:cNvCxnSpPr>
              <p:nvPr/>
            </p:nvCxnSpPr>
            <p:spPr>
              <a:xfrm flipH="1">
                <a:off x="10851356" y="1810941"/>
                <a:ext cx="1207294" cy="87868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直接连接符 20">
                <a:extLst>
                  <a:ext uri="{FF2B5EF4-FFF2-40B4-BE49-F238E27FC236}">
                    <a16:creationId xmlns:a16="http://schemas.microsoft.com/office/drawing/2014/main" id="{1A87E6FC-DDFE-6C41-A01A-DBE10DD42B72}"/>
                  </a:ext>
                </a:extLst>
              </p:cNvPr>
              <p:cNvCxnSpPr>
                <a:cxnSpLocks/>
              </p:cNvCxnSpPr>
              <p:nvPr/>
            </p:nvCxnSpPr>
            <p:spPr>
              <a:xfrm flipH="1">
                <a:off x="10851356" y="4236034"/>
                <a:ext cx="1000125" cy="782527"/>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接连接符 25">
                <a:extLst>
                  <a:ext uri="{FF2B5EF4-FFF2-40B4-BE49-F238E27FC236}">
                    <a16:creationId xmlns:a16="http://schemas.microsoft.com/office/drawing/2014/main" id="{57BEFA65-145F-23E9-3599-5757190A6860}"/>
                  </a:ext>
                </a:extLst>
              </p:cNvPr>
              <p:cNvCxnSpPr>
                <a:cxnSpLocks/>
              </p:cNvCxnSpPr>
              <p:nvPr/>
            </p:nvCxnSpPr>
            <p:spPr>
              <a:xfrm flipH="1">
                <a:off x="9748838" y="5034778"/>
                <a:ext cx="1102518"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接连接符 27">
                <a:extLst>
                  <a:ext uri="{FF2B5EF4-FFF2-40B4-BE49-F238E27FC236}">
                    <a16:creationId xmlns:a16="http://schemas.microsoft.com/office/drawing/2014/main" id="{A4A847FC-3883-75ED-5161-B5E40592F5D6}"/>
                  </a:ext>
                </a:extLst>
              </p:cNvPr>
              <p:cNvCxnSpPr>
                <a:cxnSpLocks/>
              </p:cNvCxnSpPr>
              <p:nvPr/>
            </p:nvCxnSpPr>
            <p:spPr>
              <a:xfrm flipH="1">
                <a:off x="7143750" y="5167810"/>
                <a:ext cx="1064419"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接连接符 28">
                <a:extLst>
                  <a:ext uri="{FF2B5EF4-FFF2-40B4-BE49-F238E27FC236}">
                    <a16:creationId xmlns:a16="http://schemas.microsoft.com/office/drawing/2014/main" id="{9C346ED4-6D3C-C5B5-AE43-62D0C228967F}"/>
                  </a:ext>
                </a:extLst>
              </p:cNvPr>
              <p:cNvCxnSpPr>
                <a:cxnSpLocks/>
              </p:cNvCxnSpPr>
              <p:nvPr/>
            </p:nvCxnSpPr>
            <p:spPr>
              <a:xfrm flipH="1">
                <a:off x="9884569" y="2695722"/>
                <a:ext cx="966787"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D0B9B0E2-C20C-264D-A1AA-05F999D3CD36}"/>
                  </a:ext>
                </a:extLst>
              </p:cNvPr>
              <p:cNvSpPr/>
              <p:nvPr/>
            </p:nvSpPr>
            <p:spPr>
              <a:xfrm>
                <a:off x="7647905" y="5505504"/>
                <a:ext cx="5593970" cy="34707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rgbClr val="C00000"/>
                    </a:solidFill>
                    <a:latin typeface="Arial" panose="020B0604020202020204" pitchFamily="34" charset="0"/>
                    <a:cs typeface="Arial" panose="020B0604020202020204" pitchFamily="34" charset="0"/>
                  </a:rPr>
                  <a:t>Different sparse kernels have different</a:t>
                </a:r>
              </a:p>
            </p:txBody>
          </p:sp>
        </p:grpSp>
        <p:cxnSp>
          <p:nvCxnSpPr>
            <p:cNvPr id="15" name="直接连接符 11">
              <a:extLst>
                <a:ext uri="{FF2B5EF4-FFF2-40B4-BE49-F238E27FC236}">
                  <a16:creationId xmlns:a16="http://schemas.microsoft.com/office/drawing/2014/main" id="{B867E508-9133-70C7-59BD-25E455CD1E5C}"/>
                </a:ext>
              </a:extLst>
            </p:cNvPr>
            <p:cNvCxnSpPr>
              <a:cxnSpLocks/>
            </p:cNvCxnSpPr>
            <p:nvPr/>
          </p:nvCxnSpPr>
          <p:spPr>
            <a:xfrm flipH="1">
              <a:off x="6982526" y="2796484"/>
              <a:ext cx="396000"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3" name="标题 1">
            <a:extLst>
              <a:ext uri="{FF2B5EF4-FFF2-40B4-BE49-F238E27FC236}">
                <a16:creationId xmlns:a16="http://schemas.microsoft.com/office/drawing/2014/main" id="{6DB2055A-8CB2-1F42-8E17-C1648218FB82}"/>
              </a:ext>
            </a:extLst>
          </p:cNvPr>
          <p:cNvSpPr>
            <a:spLocks noGrp="1"/>
          </p:cNvSpPr>
          <p:nvPr>
            <p:ph type="title"/>
          </p:nvPr>
        </p:nvSpPr>
        <p:spPr>
          <a:xfrm>
            <a:off x="107504" y="44624"/>
            <a:ext cx="8658225" cy="593711"/>
          </a:xfrm>
        </p:spPr>
        <p:txBody>
          <a:bodyPr/>
          <a:lstStyle/>
          <a:p>
            <a:r>
              <a:rPr lang="en-US" altLang="zh-CN" sz="2800" b="1" dirty="0"/>
              <a:t>Sparse Kernels</a:t>
            </a:r>
            <a:r>
              <a:rPr lang="zh-CN" altLang="en-US" sz="2800" b="1" dirty="0"/>
              <a:t> </a:t>
            </a:r>
            <a:r>
              <a:rPr lang="en-US" altLang="zh-CN" sz="2800" b="1" dirty="0"/>
              <a:t>of</a:t>
            </a:r>
            <a:r>
              <a:rPr lang="zh-CN" altLang="en-US" sz="2800" b="1" dirty="0"/>
              <a:t> </a:t>
            </a:r>
            <a:r>
              <a:rPr lang="en-US" altLang="zh-CN" sz="2800" b="1" dirty="0" err="1"/>
              <a:t>PanguLU</a:t>
            </a:r>
            <a:r>
              <a:rPr lang="en-US" altLang="zh-CN" sz="2800" b="1" dirty="0"/>
              <a:t> </a:t>
            </a:r>
            <a:endParaRPr lang="zh-CN" altLang="en-US" sz="2800" b="1" dirty="0"/>
          </a:p>
        </p:txBody>
      </p:sp>
    </p:spTree>
    <p:extLst>
      <p:ext uri="{BB962C8B-B14F-4D97-AF65-F5344CB8AC3E}">
        <p14:creationId xmlns:p14="http://schemas.microsoft.com/office/powerpoint/2010/main" val="1988315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a:extLst>
              <a:ext uri="{FF2B5EF4-FFF2-40B4-BE49-F238E27FC236}">
                <a16:creationId xmlns:a16="http://schemas.microsoft.com/office/drawing/2014/main" id="{9928E491-52C3-9257-7C5F-BA200F2D4F3C}"/>
              </a:ext>
            </a:extLst>
          </p:cNvPr>
          <p:cNvPicPr>
            <a:picLocks noChangeAspect="1"/>
          </p:cNvPicPr>
          <p:nvPr/>
        </p:nvPicPr>
        <p:blipFill>
          <a:blip r:embed="rId2"/>
          <a:stretch>
            <a:fillRect/>
          </a:stretch>
        </p:blipFill>
        <p:spPr>
          <a:xfrm>
            <a:off x="84721" y="1592796"/>
            <a:ext cx="8934137" cy="3672408"/>
          </a:xfrm>
          <a:prstGeom prst="rect">
            <a:avLst/>
          </a:prstGeom>
        </p:spPr>
      </p:pic>
      <p:sp>
        <p:nvSpPr>
          <p:cNvPr id="101" name="矩形 100">
            <a:extLst>
              <a:ext uri="{FF2B5EF4-FFF2-40B4-BE49-F238E27FC236}">
                <a16:creationId xmlns:a16="http://schemas.microsoft.com/office/drawing/2014/main" id="{3D3DB435-D0CE-6F4F-6A7D-9C70798975E5}"/>
              </a:ext>
            </a:extLst>
          </p:cNvPr>
          <p:cNvSpPr/>
          <p:nvPr/>
        </p:nvSpPr>
        <p:spPr>
          <a:xfrm>
            <a:off x="158400" y="761622"/>
            <a:ext cx="8860458"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000000"/>
                </a:solidFill>
                <a:latin typeface="Arial" panose="020B0604020202020204" pitchFamily="34" charset="0"/>
                <a:cs typeface="Arial" panose="020B0604020202020204" pitchFamily="34" charset="0"/>
              </a:rPr>
              <a:t>W</a:t>
            </a:r>
            <a:r>
              <a:rPr lang="en-US" altLang="zh-CN" sz="2000" dirty="0">
                <a:solidFill>
                  <a:srgbClr val="000000"/>
                </a:solidFill>
                <a:effectLst/>
                <a:latin typeface="Arial" panose="020B0604020202020204" pitchFamily="34" charset="0"/>
                <a:cs typeface="Arial" panose="020B0604020202020204" pitchFamily="34" charset="0"/>
              </a:rPr>
              <a:t>e propose an algorithm selection strategy for constructing sparse kernels based on large amounts of performance data to select better sparse kernels. </a:t>
            </a:r>
            <a:endParaRPr lang="en-US" altLang="zh-CN" sz="2000" dirty="0">
              <a:solidFill>
                <a:schemeClr val="bg1"/>
              </a:solidFill>
              <a:latin typeface="Arial" panose="020B0604020202020204" pitchFamily="34" charset="0"/>
              <a:cs typeface="Arial" panose="020B0604020202020204" pitchFamily="34" charset="0"/>
            </a:endParaRPr>
          </a:p>
        </p:txBody>
      </p:sp>
      <p:sp>
        <p:nvSpPr>
          <p:cNvPr id="102" name="矩形 101">
            <a:extLst>
              <a:ext uri="{FF2B5EF4-FFF2-40B4-BE49-F238E27FC236}">
                <a16:creationId xmlns:a16="http://schemas.microsoft.com/office/drawing/2014/main" id="{B3F330BE-8DAC-363F-5DB4-B822789DEDBE}"/>
              </a:ext>
            </a:extLst>
          </p:cNvPr>
          <p:cNvSpPr/>
          <p:nvPr/>
        </p:nvSpPr>
        <p:spPr>
          <a:xfrm>
            <a:off x="175029" y="5453116"/>
            <a:ext cx="8827200"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000000"/>
                </a:solidFill>
                <a:latin typeface="Arial" panose="020B0604020202020204" pitchFamily="34" charset="0"/>
                <a:cs typeface="Arial" panose="020B0604020202020204" pitchFamily="34" charset="0"/>
              </a:rPr>
              <a:t>We develop four </a:t>
            </a:r>
            <a:r>
              <a:rPr lang="en-US" altLang="zh-CN" sz="2000" dirty="0">
                <a:solidFill>
                  <a:srgbClr val="C00000"/>
                </a:solidFill>
                <a:latin typeface="Arial" panose="020B0604020202020204" pitchFamily="34" charset="0"/>
                <a:cs typeface="Arial" panose="020B0604020202020204" pitchFamily="34" charset="0"/>
              </a:rPr>
              <a:t>decision trees </a:t>
            </a:r>
            <a:r>
              <a:rPr lang="en-US" altLang="zh-CN" sz="2000" dirty="0">
                <a:effectLst/>
                <a:latin typeface="Arial" panose="020B0604020202020204" pitchFamily="34" charset="0"/>
                <a:cs typeface="Arial" panose="020B0604020202020204" pitchFamily="34" charset="0"/>
              </a:rPr>
              <a:t>according to #</a:t>
            </a:r>
            <a:r>
              <a:rPr lang="en-US" altLang="zh-CN" sz="2000" dirty="0">
                <a:solidFill>
                  <a:srgbClr val="C00000"/>
                </a:solidFill>
                <a:effectLst/>
                <a:latin typeface="Arial" panose="020B0604020202020204" pitchFamily="34" charset="0"/>
                <a:cs typeface="Arial" panose="020B0604020202020204" pitchFamily="34" charset="0"/>
              </a:rPr>
              <a:t>non-zeros of matrix A/B</a:t>
            </a:r>
            <a:r>
              <a:rPr lang="en-US" altLang="zh-CN" sz="2000" dirty="0">
                <a:effectLst/>
                <a:latin typeface="Arial" panose="020B0604020202020204" pitchFamily="34" charset="0"/>
                <a:cs typeface="Arial" panose="020B0604020202020204" pitchFamily="34" charset="0"/>
              </a:rPr>
              <a:t> and </a:t>
            </a:r>
            <a:r>
              <a:rPr lang="en-US" altLang="zh-CN" sz="2000" dirty="0">
                <a:solidFill>
                  <a:srgbClr val="C00000"/>
                </a:solidFill>
                <a:effectLst/>
                <a:latin typeface="Arial" panose="020B0604020202020204" pitchFamily="34" charset="0"/>
                <a:cs typeface="Arial" panose="020B0604020202020204" pitchFamily="34" charset="0"/>
              </a:rPr>
              <a:t>the FLOPs involved in the computation</a:t>
            </a:r>
            <a:r>
              <a:rPr lang="en-US" altLang="zh-CN" sz="2000" dirty="0">
                <a:solidFill>
                  <a:schemeClr val="bg1"/>
                </a:solidFill>
                <a:effectLst/>
                <a:latin typeface="Arial" panose="020B0604020202020204" pitchFamily="34" charset="0"/>
                <a:cs typeface="Arial" panose="020B0604020202020204" pitchFamily="34" charset="0"/>
              </a:rPr>
              <a:t> </a:t>
            </a:r>
            <a:r>
              <a:rPr lang="en-US" altLang="zh-CN" sz="2000" dirty="0">
                <a:effectLst/>
                <a:latin typeface="Arial" panose="020B0604020202020204" pitchFamily="34" charset="0"/>
                <a:cs typeface="Arial" panose="020B0604020202020204" pitchFamily="34" charset="0"/>
              </a:rPr>
              <a:t>from the performance of 17 sparse kernels to guide our algorithm selection.</a:t>
            </a:r>
            <a:endParaRPr lang="en-US" altLang="zh-CN" sz="2000" dirty="0">
              <a:latin typeface="Arial" panose="020B0604020202020204" pitchFamily="34" charset="0"/>
              <a:cs typeface="Arial" panose="020B0604020202020204" pitchFamily="34" charset="0"/>
            </a:endParaRPr>
          </a:p>
        </p:txBody>
      </p:sp>
      <p:sp>
        <p:nvSpPr>
          <p:cNvPr id="7" name="标题 1">
            <a:extLst>
              <a:ext uri="{FF2B5EF4-FFF2-40B4-BE49-F238E27FC236}">
                <a16:creationId xmlns:a16="http://schemas.microsoft.com/office/drawing/2014/main" id="{23A7845E-12D1-4A4B-8971-D7E838435508}"/>
              </a:ext>
            </a:extLst>
          </p:cNvPr>
          <p:cNvSpPr>
            <a:spLocks noGrp="1"/>
          </p:cNvSpPr>
          <p:nvPr>
            <p:ph type="title"/>
          </p:nvPr>
        </p:nvSpPr>
        <p:spPr>
          <a:xfrm>
            <a:off x="107504" y="44624"/>
            <a:ext cx="8658225" cy="593711"/>
          </a:xfrm>
        </p:spPr>
        <p:txBody>
          <a:bodyPr/>
          <a:lstStyle/>
          <a:p>
            <a:r>
              <a:rPr lang="en-US" altLang="zh-CN" sz="2800" b="1" dirty="0"/>
              <a:t>Sparse Kernels</a:t>
            </a:r>
            <a:r>
              <a:rPr lang="zh-CN" altLang="en-US" sz="2800" b="1" dirty="0"/>
              <a:t> </a:t>
            </a:r>
            <a:r>
              <a:rPr lang="en-US" altLang="zh-CN" sz="2800" b="1" dirty="0"/>
              <a:t>of</a:t>
            </a:r>
            <a:r>
              <a:rPr lang="zh-CN" altLang="en-US" sz="2800" b="1" dirty="0"/>
              <a:t> </a:t>
            </a:r>
            <a:r>
              <a:rPr lang="en-US" altLang="zh-CN" sz="2800" b="1" dirty="0" err="1"/>
              <a:t>PanguLU</a:t>
            </a:r>
            <a:r>
              <a:rPr lang="en-US" altLang="zh-CN" sz="2800" b="1" dirty="0"/>
              <a:t> </a:t>
            </a:r>
            <a:endParaRPr lang="zh-CN" altLang="en-US" sz="2800" b="1" dirty="0"/>
          </a:p>
        </p:txBody>
      </p:sp>
    </p:spTree>
    <p:extLst>
      <p:ext uri="{BB962C8B-B14F-4D97-AF65-F5344CB8AC3E}">
        <p14:creationId xmlns:p14="http://schemas.microsoft.com/office/powerpoint/2010/main" val="1544586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a:extLst>
              <a:ext uri="{FF2B5EF4-FFF2-40B4-BE49-F238E27FC236}">
                <a16:creationId xmlns:a16="http://schemas.microsoft.com/office/drawing/2014/main" id="{77245B2C-EE71-3409-2738-4B30B12B7931}"/>
              </a:ext>
            </a:extLst>
          </p:cNvPr>
          <p:cNvSpPr/>
          <p:nvPr/>
        </p:nvSpPr>
        <p:spPr>
          <a:xfrm>
            <a:off x="158401" y="684000"/>
            <a:ext cx="8806088"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err="1">
                <a:latin typeface="Arial" panose="020B0604020202020204" pitchFamily="34" charset="0"/>
                <a:cs typeface="Arial" panose="020B0604020202020204" pitchFamily="34" charset="0"/>
              </a:rPr>
              <a:t>PanguLU</a:t>
            </a:r>
            <a:r>
              <a:rPr lang="en-US" altLang="zh-CN" sz="2000" dirty="0">
                <a:latin typeface="Arial" panose="020B0604020202020204" pitchFamily="34" charset="0"/>
                <a:cs typeface="Arial" panose="020B0604020202020204" pitchFamily="34" charset="0"/>
              </a:rPr>
              <a:t> develops a </a:t>
            </a:r>
            <a:r>
              <a:rPr lang="en-US" altLang="zh-CN" sz="2000" dirty="0">
                <a:solidFill>
                  <a:srgbClr val="C00000"/>
                </a:solidFill>
                <a:latin typeface="Arial" panose="020B0604020202020204" pitchFamily="34" charset="0"/>
                <a:cs typeface="Arial" panose="020B0604020202020204" pitchFamily="34" charset="0"/>
              </a:rPr>
              <a:t>mapping method and redistributes the computational load between processes</a:t>
            </a:r>
            <a:r>
              <a:rPr lang="en-US" altLang="zh-CN" sz="2000" dirty="0">
                <a:latin typeface="Arial" panose="020B0604020202020204" pitchFamily="34" charset="0"/>
                <a:cs typeface="Arial" panose="020B0604020202020204" pitchFamily="34" charset="0"/>
              </a:rPr>
              <a:t>. We map sparse block of heavy-load process to less-load process according to kernel types and time slices.</a:t>
            </a:r>
          </a:p>
        </p:txBody>
      </p:sp>
      <p:pic>
        <p:nvPicPr>
          <p:cNvPr id="36" name="图片 35">
            <a:extLst>
              <a:ext uri="{FF2B5EF4-FFF2-40B4-BE49-F238E27FC236}">
                <a16:creationId xmlns:a16="http://schemas.microsoft.com/office/drawing/2014/main" id="{5B622010-1935-55C6-9ECC-AD2B44DA9FDD}"/>
              </a:ext>
            </a:extLst>
          </p:cNvPr>
          <p:cNvPicPr>
            <a:picLocks noChangeAspect="1"/>
          </p:cNvPicPr>
          <p:nvPr/>
        </p:nvPicPr>
        <p:blipFill rotWithShape="1">
          <a:blip r:embed="rId2"/>
          <a:srcRect l="31180" t="-1804" r="27823" b="51041"/>
          <a:stretch/>
        </p:blipFill>
        <p:spPr>
          <a:xfrm>
            <a:off x="142176" y="1894655"/>
            <a:ext cx="5411683" cy="2320330"/>
          </a:xfrm>
          <a:prstGeom prst="rect">
            <a:avLst/>
          </a:prstGeom>
        </p:spPr>
      </p:pic>
      <p:pic>
        <p:nvPicPr>
          <p:cNvPr id="37" name="图片 36" descr="图片包含 户外, 灯光, 束, 华美&#10;&#10;描述已自动生成">
            <a:extLst>
              <a:ext uri="{FF2B5EF4-FFF2-40B4-BE49-F238E27FC236}">
                <a16:creationId xmlns:a16="http://schemas.microsoft.com/office/drawing/2014/main" id="{1727B724-F8B9-86C4-231A-0D82A7EDB0C5}"/>
              </a:ext>
            </a:extLst>
          </p:cNvPr>
          <p:cNvPicPr>
            <a:picLocks noChangeAspect="1"/>
          </p:cNvPicPr>
          <p:nvPr/>
        </p:nvPicPr>
        <p:blipFill rotWithShape="1">
          <a:blip r:embed="rId3"/>
          <a:srcRect l="72180" t="44823" r="-320" b="10099"/>
          <a:stretch/>
        </p:blipFill>
        <p:spPr>
          <a:xfrm>
            <a:off x="5292080" y="4493035"/>
            <a:ext cx="3527313" cy="1956539"/>
          </a:xfrm>
          <a:prstGeom prst="rect">
            <a:avLst/>
          </a:prstGeom>
        </p:spPr>
      </p:pic>
      <p:pic>
        <p:nvPicPr>
          <p:cNvPr id="38" name="图片 37">
            <a:extLst>
              <a:ext uri="{FF2B5EF4-FFF2-40B4-BE49-F238E27FC236}">
                <a16:creationId xmlns:a16="http://schemas.microsoft.com/office/drawing/2014/main" id="{FE029CC4-6534-CD86-D85B-A734C5497F5D}"/>
              </a:ext>
            </a:extLst>
          </p:cNvPr>
          <p:cNvPicPr>
            <a:picLocks noChangeAspect="1"/>
          </p:cNvPicPr>
          <p:nvPr/>
        </p:nvPicPr>
        <p:blipFill rotWithShape="1">
          <a:blip r:embed="rId2"/>
          <a:srcRect l="72128" t="-1804" r="-371" b="54401"/>
          <a:stretch/>
        </p:blipFill>
        <p:spPr>
          <a:xfrm>
            <a:off x="5292080" y="2085678"/>
            <a:ext cx="3449542" cy="2004791"/>
          </a:xfrm>
          <a:prstGeom prst="rect">
            <a:avLst/>
          </a:prstGeom>
        </p:spPr>
      </p:pic>
      <p:pic>
        <p:nvPicPr>
          <p:cNvPr id="39" name="图片 38" descr="图片包含 户外, 灯光, 束, 华美&#10;&#10;描述已自动生成">
            <a:extLst>
              <a:ext uri="{FF2B5EF4-FFF2-40B4-BE49-F238E27FC236}">
                <a16:creationId xmlns:a16="http://schemas.microsoft.com/office/drawing/2014/main" id="{60093BAA-1880-2004-6F50-A97A2CDBFE21}"/>
              </a:ext>
            </a:extLst>
          </p:cNvPr>
          <p:cNvPicPr>
            <a:picLocks noChangeAspect="1"/>
          </p:cNvPicPr>
          <p:nvPr/>
        </p:nvPicPr>
        <p:blipFill rotWithShape="1">
          <a:blip r:embed="rId3"/>
          <a:srcRect l="31047" t="47913" r="27823" b="11803"/>
          <a:stretch/>
        </p:blipFill>
        <p:spPr>
          <a:xfrm>
            <a:off x="303582" y="4674920"/>
            <a:ext cx="5312039" cy="1801448"/>
          </a:xfrm>
          <a:prstGeom prst="rect">
            <a:avLst/>
          </a:prstGeom>
        </p:spPr>
      </p:pic>
      <p:sp>
        <p:nvSpPr>
          <p:cNvPr id="40" name="矩形: 圆角 36">
            <a:extLst>
              <a:ext uri="{FF2B5EF4-FFF2-40B4-BE49-F238E27FC236}">
                <a16:creationId xmlns:a16="http://schemas.microsoft.com/office/drawing/2014/main" id="{050D2EF6-AA65-E7E4-1BDD-81808ECDEC62}"/>
              </a:ext>
            </a:extLst>
          </p:cNvPr>
          <p:cNvSpPr/>
          <p:nvPr/>
        </p:nvSpPr>
        <p:spPr>
          <a:xfrm>
            <a:off x="1774977" y="1672238"/>
            <a:ext cx="7027200" cy="329464"/>
          </a:xfrm>
          <a:prstGeom prst="roundRect">
            <a:avLst/>
          </a:prstGeom>
          <a:solidFill>
            <a:schemeClr val="accent2">
              <a:lumMod val="60000"/>
              <a:lumOff val="40000"/>
            </a:schemeClr>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latin typeface="Arial" panose="020B0604020202020204" pitchFamily="34" charset="0"/>
                <a:cs typeface="Arial" panose="020B0604020202020204" pitchFamily="34" charset="0"/>
              </a:rPr>
              <a:t>C</a:t>
            </a:r>
            <a:r>
              <a:rPr lang="en-US" altLang="zh-CN" sz="1800" dirty="0">
                <a:solidFill>
                  <a:schemeClr val="tx1"/>
                </a:solidFill>
                <a:latin typeface="Arial" panose="020B0604020202020204" pitchFamily="34" charset="0"/>
                <a:cs typeface="Arial" panose="020B0604020202020204" pitchFamily="34" charset="0"/>
              </a:rPr>
              <a:t>alculate the total weights of the LU </a:t>
            </a:r>
            <a:r>
              <a:rPr lang="en-US" altLang="zh-CN" sz="1800" dirty="0" err="1">
                <a:solidFill>
                  <a:schemeClr val="tx1"/>
                </a:solidFill>
                <a:latin typeface="Arial" panose="020B0604020202020204" pitchFamily="34" charset="0"/>
                <a:cs typeface="Arial" panose="020B0604020202020204" pitchFamily="34" charset="0"/>
              </a:rPr>
              <a:t>factorisation</a:t>
            </a:r>
            <a:r>
              <a:rPr lang="en-US" altLang="zh-CN" sz="1800" dirty="0">
                <a:solidFill>
                  <a:schemeClr val="tx1"/>
                </a:solidFill>
                <a:latin typeface="Arial" panose="020B0604020202020204" pitchFamily="34" charset="0"/>
                <a:cs typeface="Arial" panose="020B0604020202020204" pitchFamily="34" charset="0"/>
              </a:rPr>
              <a:t> by preprocessing</a:t>
            </a:r>
          </a:p>
        </p:txBody>
      </p:sp>
      <p:grpSp>
        <p:nvGrpSpPr>
          <p:cNvPr id="41" name="组合 40">
            <a:extLst>
              <a:ext uri="{FF2B5EF4-FFF2-40B4-BE49-F238E27FC236}">
                <a16:creationId xmlns:a16="http://schemas.microsoft.com/office/drawing/2014/main" id="{022453E9-FE67-14AB-3B28-3473FD1AA3A5}"/>
              </a:ext>
            </a:extLst>
          </p:cNvPr>
          <p:cNvGrpSpPr/>
          <p:nvPr/>
        </p:nvGrpSpPr>
        <p:grpSpPr>
          <a:xfrm>
            <a:off x="1357164" y="2580760"/>
            <a:ext cx="4343098" cy="632216"/>
            <a:chOff x="1357164" y="2580760"/>
            <a:chExt cx="4343098" cy="632216"/>
          </a:xfrm>
        </p:grpSpPr>
        <p:sp>
          <p:nvSpPr>
            <p:cNvPr id="42" name="矩形 41">
              <a:extLst>
                <a:ext uri="{FF2B5EF4-FFF2-40B4-BE49-F238E27FC236}">
                  <a16:creationId xmlns:a16="http://schemas.microsoft.com/office/drawing/2014/main" id="{D9EEAB3C-61A8-BBBD-92D5-2E5DAFEDCDDA}"/>
                </a:ext>
              </a:extLst>
            </p:cNvPr>
            <p:cNvSpPr/>
            <p:nvPr/>
          </p:nvSpPr>
          <p:spPr>
            <a:xfrm flipV="1">
              <a:off x="1357164" y="2966346"/>
              <a:ext cx="190500" cy="24663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圆角 37">
              <a:extLst>
                <a:ext uri="{FF2B5EF4-FFF2-40B4-BE49-F238E27FC236}">
                  <a16:creationId xmlns:a16="http://schemas.microsoft.com/office/drawing/2014/main" id="{2250D9E3-F23A-18FA-E6EF-8ADC9E28F66A}"/>
                </a:ext>
              </a:extLst>
            </p:cNvPr>
            <p:cNvSpPr/>
            <p:nvPr/>
          </p:nvSpPr>
          <p:spPr>
            <a:xfrm>
              <a:off x="1740262" y="2580760"/>
              <a:ext cx="3960000" cy="288000"/>
            </a:xfrm>
            <a:prstGeom prst="roundRect">
              <a:avLst/>
            </a:prstGeom>
            <a:solidFill>
              <a:schemeClr val="accent2">
                <a:lumMod val="60000"/>
                <a:lumOff val="40000"/>
              </a:schemeClr>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solidFill>
                    <a:srgbClr val="C00000"/>
                  </a:solidFill>
                  <a:latin typeface="Arial" panose="020B0604020202020204" pitchFamily="34" charset="0"/>
                  <a:cs typeface="Arial" panose="020B0604020202020204" pitchFamily="34" charset="0"/>
                </a:rPr>
                <a:t>Each block </a:t>
              </a:r>
              <a:r>
                <a:rPr lang="en-US" altLang="zh-CN" sz="1800" dirty="0">
                  <a:solidFill>
                    <a:schemeClr val="tx1"/>
                  </a:solidFill>
                  <a:latin typeface="Arial" panose="020B0604020202020204" pitchFamily="34" charset="0"/>
                  <a:cs typeface="Arial" panose="020B0604020202020204" pitchFamily="34" charset="0"/>
                </a:rPr>
                <a:t>presents</a:t>
              </a:r>
              <a:r>
                <a:rPr lang="en-US" altLang="zh-CN" sz="1800" dirty="0">
                  <a:solidFill>
                    <a:srgbClr val="C00000"/>
                  </a:solidFill>
                  <a:latin typeface="Arial" panose="020B0604020202020204" pitchFamily="34" charset="0"/>
                  <a:cs typeface="Arial" panose="020B0604020202020204" pitchFamily="34" charset="0"/>
                </a:rPr>
                <a:t> a sparse kernel</a:t>
              </a:r>
            </a:p>
          </p:txBody>
        </p:sp>
      </p:grpSp>
      <p:grpSp>
        <p:nvGrpSpPr>
          <p:cNvPr id="44" name="组合 43">
            <a:extLst>
              <a:ext uri="{FF2B5EF4-FFF2-40B4-BE49-F238E27FC236}">
                <a16:creationId xmlns:a16="http://schemas.microsoft.com/office/drawing/2014/main" id="{25C8F8E8-6E53-6EEC-743B-0A5D2E676832}"/>
              </a:ext>
            </a:extLst>
          </p:cNvPr>
          <p:cNvGrpSpPr/>
          <p:nvPr/>
        </p:nvGrpSpPr>
        <p:grpSpPr>
          <a:xfrm>
            <a:off x="6212217" y="2440401"/>
            <a:ext cx="2931783" cy="3652217"/>
            <a:chOff x="8936146" y="2028362"/>
            <a:chExt cx="2931783" cy="3652217"/>
          </a:xfrm>
        </p:grpSpPr>
        <p:grpSp>
          <p:nvGrpSpPr>
            <p:cNvPr id="45" name="组合 44">
              <a:extLst>
                <a:ext uri="{FF2B5EF4-FFF2-40B4-BE49-F238E27FC236}">
                  <a16:creationId xmlns:a16="http://schemas.microsoft.com/office/drawing/2014/main" id="{267B79E9-5E7D-E0E2-5B8A-8A150BABBFC8}"/>
                </a:ext>
              </a:extLst>
            </p:cNvPr>
            <p:cNvGrpSpPr/>
            <p:nvPr/>
          </p:nvGrpSpPr>
          <p:grpSpPr>
            <a:xfrm>
              <a:off x="9096129" y="2028362"/>
              <a:ext cx="2719148" cy="3652217"/>
              <a:chOff x="8692835" y="1422159"/>
              <a:chExt cx="2719148" cy="3652217"/>
            </a:xfrm>
          </p:grpSpPr>
          <p:sp>
            <p:nvSpPr>
              <p:cNvPr id="47" name="矩形 46">
                <a:extLst>
                  <a:ext uri="{FF2B5EF4-FFF2-40B4-BE49-F238E27FC236}">
                    <a16:creationId xmlns:a16="http://schemas.microsoft.com/office/drawing/2014/main" id="{C02FF234-1DCD-5F24-352D-905775E83332}"/>
                  </a:ext>
                </a:extLst>
              </p:cNvPr>
              <p:cNvSpPr/>
              <p:nvPr/>
            </p:nvSpPr>
            <p:spPr>
              <a:xfrm>
                <a:off x="10804575" y="1422159"/>
                <a:ext cx="280207" cy="123039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6DF7D993-12CC-EA44-5A93-4E5125C06BCD}"/>
                  </a:ext>
                </a:extLst>
              </p:cNvPr>
              <p:cNvSpPr/>
              <p:nvPr/>
            </p:nvSpPr>
            <p:spPr>
              <a:xfrm>
                <a:off x="8692835" y="4674048"/>
                <a:ext cx="184811" cy="34349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5D7A6D42-1792-15E4-D7B9-DFDCD97F495E}"/>
                  </a:ext>
                </a:extLst>
              </p:cNvPr>
              <p:cNvSpPr/>
              <p:nvPr/>
            </p:nvSpPr>
            <p:spPr>
              <a:xfrm>
                <a:off x="8692835" y="3880669"/>
                <a:ext cx="196804" cy="18627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072905B1-BFAC-E2B1-726C-0055477B099D}"/>
                  </a:ext>
                </a:extLst>
              </p:cNvPr>
              <p:cNvSpPr/>
              <p:nvPr/>
            </p:nvSpPr>
            <p:spPr>
              <a:xfrm>
                <a:off x="9484923" y="4451892"/>
                <a:ext cx="192397" cy="19111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a:extLst>
                  <a:ext uri="{FF2B5EF4-FFF2-40B4-BE49-F238E27FC236}">
                    <a16:creationId xmlns:a16="http://schemas.microsoft.com/office/drawing/2014/main" id="{A1DC157B-B55B-2C44-3ABF-AE48790030ED}"/>
                  </a:ext>
                </a:extLst>
              </p:cNvPr>
              <p:cNvGrpSpPr/>
              <p:nvPr/>
            </p:nvGrpSpPr>
            <p:grpSpPr>
              <a:xfrm>
                <a:off x="11069099" y="1474654"/>
                <a:ext cx="342884" cy="318295"/>
                <a:chOff x="10975718" y="3949679"/>
                <a:chExt cx="342884" cy="318295"/>
              </a:xfrm>
            </p:grpSpPr>
            <p:cxnSp>
              <p:nvCxnSpPr>
                <p:cNvPr id="58" name="直接箭头连接符 38">
                  <a:extLst>
                    <a:ext uri="{FF2B5EF4-FFF2-40B4-BE49-F238E27FC236}">
                      <a16:creationId xmlns:a16="http://schemas.microsoft.com/office/drawing/2014/main" id="{F97E3224-8813-8F84-63CF-ACBEBB374BC7}"/>
                    </a:ext>
                  </a:extLst>
                </p:cNvPr>
                <p:cNvCxnSpPr>
                  <a:cxnSpLocks/>
                </p:cNvCxnSpPr>
                <p:nvPr/>
              </p:nvCxnSpPr>
              <p:spPr>
                <a:xfrm flipH="1">
                  <a:off x="10975718" y="3949679"/>
                  <a:ext cx="3386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40">
                  <a:extLst>
                    <a:ext uri="{FF2B5EF4-FFF2-40B4-BE49-F238E27FC236}">
                      <a16:creationId xmlns:a16="http://schemas.microsoft.com/office/drawing/2014/main" id="{7B91D358-C266-6CEA-4D21-62C0B509A369}"/>
                    </a:ext>
                  </a:extLst>
                </p:cNvPr>
                <p:cNvCxnSpPr>
                  <a:cxnSpLocks/>
                </p:cNvCxnSpPr>
                <p:nvPr/>
              </p:nvCxnSpPr>
              <p:spPr>
                <a:xfrm flipH="1">
                  <a:off x="11054811" y="4267974"/>
                  <a:ext cx="245269" cy="0"/>
                </a:xfrm>
                <a:prstGeom prst="straightConnector1">
                  <a:avLst/>
                </a:prstGeom>
                <a:ln w="381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60" name="直接箭头连接符 42">
                  <a:extLst>
                    <a:ext uri="{FF2B5EF4-FFF2-40B4-BE49-F238E27FC236}">
                      <a16:creationId xmlns:a16="http://schemas.microsoft.com/office/drawing/2014/main" id="{F09BEC1B-F5A5-27AB-1CFF-C57FA2A4FD50}"/>
                    </a:ext>
                  </a:extLst>
                </p:cNvPr>
                <p:cNvCxnSpPr>
                  <a:cxnSpLocks/>
                </p:cNvCxnSpPr>
                <p:nvPr/>
              </p:nvCxnSpPr>
              <p:spPr>
                <a:xfrm flipV="1">
                  <a:off x="11318602" y="3954401"/>
                  <a:ext cx="0" cy="313573"/>
                </a:xfrm>
                <a:prstGeom prst="straightConnector1">
                  <a:avLst/>
                </a:prstGeom>
                <a:ln w="3810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grpSp>
            <p:nvGrpSpPr>
              <p:cNvPr id="52" name="组合 51">
                <a:extLst>
                  <a:ext uri="{FF2B5EF4-FFF2-40B4-BE49-F238E27FC236}">
                    <a16:creationId xmlns:a16="http://schemas.microsoft.com/office/drawing/2014/main" id="{75D7EFE2-3FB6-1A31-6D4C-8651899522F8}"/>
                  </a:ext>
                </a:extLst>
              </p:cNvPr>
              <p:cNvGrpSpPr/>
              <p:nvPr/>
            </p:nvGrpSpPr>
            <p:grpSpPr>
              <a:xfrm>
                <a:off x="11069099" y="2190012"/>
                <a:ext cx="342884" cy="318295"/>
                <a:chOff x="10975718" y="3916856"/>
                <a:chExt cx="342884" cy="318295"/>
              </a:xfrm>
            </p:grpSpPr>
            <p:cxnSp>
              <p:nvCxnSpPr>
                <p:cNvPr id="55" name="直接箭头连接符 47">
                  <a:extLst>
                    <a:ext uri="{FF2B5EF4-FFF2-40B4-BE49-F238E27FC236}">
                      <a16:creationId xmlns:a16="http://schemas.microsoft.com/office/drawing/2014/main" id="{89EE7FE9-063C-6B14-D4A3-0F4609B42FF4}"/>
                    </a:ext>
                  </a:extLst>
                </p:cNvPr>
                <p:cNvCxnSpPr>
                  <a:cxnSpLocks/>
                </p:cNvCxnSpPr>
                <p:nvPr/>
              </p:nvCxnSpPr>
              <p:spPr>
                <a:xfrm flipH="1">
                  <a:off x="10975718" y="3916856"/>
                  <a:ext cx="3386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48">
                  <a:extLst>
                    <a:ext uri="{FF2B5EF4-FFF2-40B4-BE49-F238E27FC236}">
                      <a16:creationId xmlns:a16="http://schemas.microsoft.com/office/drawing/2014/main" id="{EBDECB19-B53E-0570-4AD0-5B46C72E5DC1}"/>
                    </a:ext>
                  </a:extLst>
                </p:cNvPr>
                <p:cNvCxnSpPr>
                  <a:cxnSpLocks/>
                </p:cNvCxnSpPr>
                <p:nvPr/>
              </p:nvCxnSpPr>
              <p:spPr>
                <a:xfrm flipH="1">
                  <a:off x="11054811" y="4235151"/>
                  <a:ext cx="245269" cy="0"/>
                </a:xfrm>
                <a:prstGeom prst="straightConnector1">
                  <a:avLst/>
                </a:prstGeom>
                <a:ln w="381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57" name="直接箭头连接符 49">
                  <a:extLst>
                    <a:ext uri="{FF2B5EF4-FFF2-40B4-BE49-F238E27FC236}">
                      <a16:creationId xmlns:a16="http://schemas.microsoft.com/office/drawing/2014/main" id="{56F5FDDF-BF11-CD82-5797-49999B1FEFBC}"/>
                    </a:ext>
                  </a:extLst>
                </p:cNvPr>
                <p:cNvCxnSpPr>
                  <a:cxnSpLocks/>
                </p:cNvCxnSpPr>
                <p:nvPr/>
              </p:nvCxnSpPr>
              <p:spPr>
                <a:xfrm flipV="1">
                  <a:off x="11318602" y="3921578"/>
                  <a:ext cx="0" cy="313573"/>
                </a:xfrm>
                <a:prstGeom prst="straightConnector1">
                  <a:avLst/>
                </a:prstGeom>
                <a:ln w="38100">
                  <a:solidFill>
                    <a:srgbClr val="C00000"/>
                  </a:solidFill>
                  <a:tailEnd type="none"/>
                </a:ln>
              </p:spPr>
              <p:style>
                <a:lnRef idx="1">
                  <a:schemeClr val="accent1"/>
                </a:lnRef>
                <a:fillRef idx="0">
                  <a:schemeClr val="accent1"/>
                </a:fillRef>
                <a:effectRef idx="0">
                  <a:schemeClr val="accent1"/>
                </a:effectRef>
                <a:fontRef idx="minor">
                  <a:schemeClr val="tx1"/>
                </a:fontRef>
              </p:style>
            </p:cxnSp>
          </p:grpSp>
          <p:sp>
            <p:nvSpPr>
              <p:cNvPr id="53" name="右箭头 26">
                <a:extLst>
                  <a:ext uri="{FF2B5EF4-FFF2-40B4-BE49-F238E27FC236}">
                    <a16:creationId xmlns:a16="http://schemas.microsoft.com/office/drawing/2014/main" id="{D269A77C-95B4-942C-267C-7E86F33D5534}"/>
                  </a:ext>
                </a:extLst>
              </p:cNvPr>
              <p:cNvSpPr/>
              <p:nvPr/>
            </p:nvSpPr>
            <p:spPr>
              <a:xfrm rot="5400000">
                <a:off x="10494226" y="3122865"/>
                <a:ext cx="1070987" cy="220614"/>
              </a:xfrm>
              <a:prstGeom prst="rightArrow">
                <a:avLst/>
              </a:pr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ysClr val="window" lastClr="FFFFFF"/>
                  </a:solidFill>
                  <a:effectLst/>
                  <a:uLnTx/>
                  <a:uFillTx/>
                  <a:latin typeface="等线" panose="020F0502020204030204"/>
                  <a:ea typeface="等线" panose="02010600030101010101" pitchFamily="2" charset="-122"/>
                  <a:cs typeface="+mn-cs"/>
                </a:endParaRPr>
              </a:p>
            </p:txBody>
          </p:sp>
          <p:sp>
            <p:nvSpPr>
              <p:cNvPr id="54" name="矩形 53">
                <a:extLst>
                  <a:ext uri="{FF2B5EF4-FFF2-40B4-BE49-F238E27FC236}">
                    <a16:creationId xmlns:a16="http://schemas.microsoft.com/office/drawing/2014/main" id="{ED3301B7-D5AB-7285-712A-B9DC32F61EA6}"/>
                  </a:ext>
                </a:extLst>
              </p:cNvPr>
              <p:cNvSpPr/>
              <p:nvPr/>
            </p:nvSpPr>
            <p:spPr>
              <a:xfrm>
                <a:off x="10820152" y="3802200"/>
                <a:ext cx="320955" cy="127217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矩形: 圆角 39">
              <a:extLst>
                <a:ext uri="{FF2B5EF4-FFF2-40B4-BE49-F238E27FC236}">
                  <a16:creationId xmlns:a16="http://schemas.microsoft.com/office/drawing/2014/main" id="{9159FCAB-263D-4C5B-6515-CAF923194940}"/>
                </a:ext>
              </a:extLst>
            </p:cNvPr>
            <p:cNvSpPr/>
            <p:nvPr/>
          </p:nvSpPr>
          <p:spPr>
            <a:xfrm>
              <a:off x="8936146" y="3665097"/>
              <a:ext cx="2931783" cy="576000"/>
            </a:xfrm>
            <a:prstGeom prst="roundRect">
              <a:avLst/>
            </a:prstGeom>
            <a:solidFill>
              <a:schemeClr val="accent2">
                <a:lumMod val="60000"/>
                <a:lumOff val="40000"/>
              </a:schemeClr>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solidFill>
                    <a:schemeClr val="tx1"/>
                  </a:solidFill>
                  <a:latin typeface="Arial" panose="020B0604020202020204" pitchFamily="34" charset="0"/>
                  <a:cs typeface="Arial" panose="020B0604020202020204" pitchFamily="34" charset="0"/>
                </a:rPr>
                <a:t>Migrate heavy-load sparse kernels for load-balancing</a:t>
              </a:r>
            </a:p>
          </p:txBody>
        </p:sp>
      </p:grpSp>
      <p:grpSp>
        <p:nvGrpSpPr>
          <p:cNvPr id="61" name="组合 60">
            <a:extLst>
              <a:ext uri="{FF2B5EF4-FFF2-40B4-BE49-F238E27FC236}">
                <a16:creationId xmlns:a16="http://schemas.microsoft.com/office/drawing/2014/main" id="{C82C1727-6173-8CFC-1B33-A129BD45746E}"/>
              </a:ext>
            </a:extLst>
          </p:cNvPr>
          <p:cNvGrpSpPr/>
          <p:nvPr/>
        </p:nvGrpSpPr>
        <p:grpSpPr>
          <a:xfrm>
            <a:off x="39560" y="3311553"/>
            <a:ext cx="3145231" cy="1931374"/>
            <a:chOff x="39560" y="3311553"/>
            <a:chExt cx="3145231" cy="1931374"/>
          </a:xfrm>
        </p:grpSpPr>
        <p:sp>
          <p:nvSpPr>
            <p:cNvPr id="62" name="右箭头 26">
              <a:extLst>
                <a:ext uri="{FF2B5EF4-FFF2-40B4-BE49-F238E27FC236}">
                  <a16:creationId xmlns:a16="http://schemas.microsoft.com/office/drawing/2014/main" id="{0DE72EAC-AFC0-61C7-05F1-E4E50C08D90B}"/>
                </a:ext>
              </a:extLst>
            </p:cNvPr>
            <p:cNvSpPr/>
            <p:nvPr/>
          </p:nvSpPr>
          <p:spPr>
            <a:xfrm rot="5197192">
              <a:off x="1241615" y="4179311"/>
              <a:ext cx="1931374" cy="195858"/>
            </a:xfrm>
            <a:prstGeom prst="rightArrow">
              <a:avLst/>
            </a:pr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ysClr val="window" lastClr="FFFFFF"/>
                </a:solidFill>
                <a:effectLst/>
                <a:uLnTx/>
                <a:uFillTx/>
                <a:latin typeface="等线" panose="020F0502020204030204"/>
                <a:ea typeface="等线" panose="02010600030101010101" pitchFamily="2" charset="-122"/>
                <a:cs typeface="+mn-cs"/>
              </a:endParaRPr>
            </a:p>
          </p:txBody>
        </p:sp>
        <p:sp>
          <p:nvSpPr>
            <p:cNvPr id="63" name="矩形: 圆角 41">
              <a:extLst>
                <a:ext uri="{FF2B5EF4-FFF2-40B4-BE49-F238E27FC236}">
                  <a16:creationId xmlns:a16="http://schemas.microsoft.com/office/drawing/2014/main" id="{D14C25CE-26A2-C1EE-2539-0D82DD725629}"/>
                </a:ext>
              </a:extLst>
            </p:cNvPr>
            <p:cNvSpPr/>
            <p:nvPr/>
          </p:nvSpPr>
          <p:spPr>
            <a:xfrm>
              <a:off x="39560" y="4250992"/>
              <a:ext cx="3145231" cy="654469"/>
            </a:xfrm>
            <a:prstGeom prst="roundRect">
              <a:avLst/>
            </a:prstGeom>
            <a:solidFill>
              <a:schemeClr val="accent2">
                <a:lumMod val="60000"/>
                <a:lumOff val="40000"/>
              </a:schemeClr>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latin typeface="Arial" panose="020B0604020202020204" pitchFamily="34" charset="0"/>
                  <a:cs typeface="Arial" panose="020B0604020202020204" pitchFamily="34" charset="0"/>
                </a:rPr>
                <a:t>E</a:t>
              </a:r>
              <a:r>
                <a:rPr lang="en-US" altLang="zh-CN" sz="1800" dirty="0">
                  <a:solidFill>
                    <a:schemeClr val="tx1"/>
                  </a:solidFill>
                  <a:latin typeface="Arial" panose="020B0604020202020204" pitchFamily="34" charset="0"/>
                  <a:cs typeface="Arial" panose="020B0604020202020204" pitchFamily="34" charset="0"/>
                </a:rPr>
                <a:t>xchange load from </a:t>
              </a:r>
              <a:r>
                <a:rPr lang="en-US" altLang="zh-CN" sz="1800" dirty="0">
                  <a:solidFill>
                    <a:srgbClr val="FF8100"/>
                  </a:solidFill>
                  <a:latin typeface="Arial" panose="020B0604020202020204" pitchFamily="34" charset="0"/>
                  <a:cs typeface="Arial" panose="020B0604020202020204" pitchFamily="34" charset="0"/>
                </a:rPr>
                <a:t>orange</a:t>
              </a:r>
              <a:r>
                <a:rPr lang="en-US" altLang="zh-CN" sz="1800" dirty="0">
                  <a:solidFill>
                    <a:schemeClr val="bg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process to </a:t>
              </a:r>
              <a:r>
                <a:rPr lang="en-US" altLang="zh-CN" sz="1800" dirty="0">
                  <a:solidFill>
                    <a:srgbClr val="2A6099"/>
                  </a:solidFill>
                  <a:latin typeface="Arial" panose="020B0604020202020204" pitchFamily="34" charset="0"/>
                  <a:cs typeface="Arial" panose="020B0604020202020204" pitchFamily="34" charset="0"/>
                </a:rPr>
                <a:t>blue</a:t>
              </a:r>
              <a:r>
                <a:rPr lang="en-US" altLang="zh-CN" sz="1800" dirty="0">
                  <a:solidFill>
                    <a:schemeClr val="bg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process</a:t>
              </a:r>
            </a:p>
          </p:txBody>
        </p:sp>
      </p:grpSp>
      <p:grpSp>
        <p:nvGrpSpPr>
          <p:cNvPr id="64" name="组合 63">
            <a:extLst>
              <a:ext uri="{FF2B5EF4-FFF2-40B4-BE49-F238E27FC236}">
                <a16:creationId xmlns:a16="http://schemas.microsoft.com/office/drawing/2014/main" id="{B5B64964-6D96-C146-868F-1239628EC6C0}"/>
              </a:ext>
            </a:extLst>
          </p:cNvPr>
          <p:cNvGrpSpPr/>
          <p:nvPr/>
        </p:nvGrpSpPr>
        <p:grpSpPr>
          <a:xfrm>
            <a:off x="3149936" y="3557622"/>
            <a:ext cx="3135998" cy="1949642"/>
            <a:chOff x="3149936" y="3557622"/>
            <a:chExt cx="3135998" cy="1949642"/>
          </a:xfrm>
        </p:grpSpPr>
        <p:sp>
          <p:nvSpPr>
            <p:cNvPr id="66" name="矩形: 圆角 43">
              <a:extLst>
                <a:ext uri="{FF2B5EF4-FFF2-40B4-BE49-F238E27FC236}">
                  <a16:creationId xmlns:a16="http://schemas.microsoft.com/office/drawing/2014/main" id="{D5C9632C-9E30-6FA8-D7AE-24393B9C3882}"/>
                </a:ext>
              </a:extLst>
            </p:cNvPr>
            <p:cNvSpPr/>
            <p:nvPr/>
          </p:nvSpPr>
          <p:spPr>
            <a:xfrm>
              <a:off x="3317639" y="4244441"/>
              <a:ext cx="2968295" cy="654469"/>
            </a:xfrm>
            <a:prstGeom prst="roundRect">
              <a:avLst/>
            </a:prstGeom>
            <a:solidFill>
              <a:schemeClr val="accent2">
                <a:lumMod val="60000"/>
                <a:lumOff val="40000"/>
              </a:schemeClr>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latin typeface="Arial" panose="020B0604020202020204" pitchFamily="34" charset="0"/>
                  <a:cs typeface="Arial" panose="020B0604020202020204" pitchFamily="34" charset="0"/>
                </a:rPr>
                <a:t>E</a:t>
              </a:r>
              <a:r>
                <a:rPr lang="en-US" altLang="zh-CN" sz="1800" dirty="0">
                  <a:solidFill>
                    <a:schemeClr val="tx1"/>
                  </a:solidFill>
                  <a:latin typeface="Arial" panose="020B0604020202020204" pitchFamily="34" charset="0"/>
                  <a:cs typeface="Arial" panose="020B0604020202020204" pitchFamily="34" charset="0"/>
                </a:rPr>
                <a:t>xchange from </a:t>
              </a:r>
              <a:r>
                <a:rPr lang="en-US" altLang="zh-CN" sz="1800" dirty="0">
                  <a:solidFill>
                    <a:srgbClr val="FF0000"/>
                  </a:solidFill>
                  <a:latin typeface="Arial" panose="020B0604020202020204" pitchFamily="34" charset="0"/>
                  <a:cs typeface="Arial" panose="020B0604020202020204" pitchFamily="34" charset="0"/>
                </a:rPr>
                <a:t>red</a:t>
              </a:r>
              <a:r>
                <a:rPr lang="en-US" altLang="zh-CN" sz="1800" dirty="0">
                  <a:solidFill>
                    <a:schemeClr val="bg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process to </a:t>
              </a:r>
              <a:r>
                <a:rPr lang="en-US" altLang="zh-CN" sz="1800" dirty="0">
                  <a:solidFill>
                    <a:srgbClr val="00A532"/>
                  </a:solidFill>
                  <a:latin typeface="Arial" panose="020B0604020202020204" pitchFamily="34" charset="0"/>
                  <a:cs typeface="Arial" panose="020B0604020202020204" pitchFamily="34" charset="0"/>
                </a:rPr>
                <a:t>green</a:t>
              </a:r>
              <a:r>
                <a:rPr lang="en-US" altLang="zh-CN" sz="1800" dirty="0">
                  <a:solidFill>
                    <a:schemeClr val="bg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cs typeface="Arial" panose="020B0604020202020204" pitchFamily="34" charset="0"/>
                </a:rPr>
                <a:t>process</a:t>
              </a:r>
            </a:p>
          </p:txBody>
        </p:sp>
        <p:sp>
          <p:nvSpPr>
            <p:cNvPr id="65" name="右箭头 26">
              <a:extLst>
                <a:ext uri="{FF2B5EF4-FFF2-40B4-BE49-F238E27FC236}">
                  <a16:creationId xmlns:a16="http://schemas.microsoft.com/office/drawing/2014/main" id="{3C21B6E2-2FA4-F65E-1CAA-6D237590D6E1}"/>
                </a:ext>
              </a:extLst>
            </p:cNvPr>
            <p:cNvSpPr/>
            <p:nvPr/>
          </p:nvSpPr>
          <p:spPr>
            <a:xfrm rot="5239682">
              <a:off x="2271810" y="4435748"/>
              <a:ext cx="1949642" cy="193389"/>
            </a:xfrm>
            <a:prstGeom prst="rightArrow">
              <a:avLst/>
            </a:pr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ysClr val="window" lastClr="FFFFFF"/>
                </a:solidFill>
                <a:effectLst/>
                <a:uLnTx/>
                <a:uFillTx/>
                <a:latin typeface="等线" panose="020F0502020204030204"/>
                <a:ea typeface="等线" panose="02010600030101010101" pitchFamily="2" charset="-122"/>
                <a:cs typeface="+mn-cs"/>
              </a:endParaRPr>
            </a:p>
          </p:txBody>
        </p:sp>
      </p:grpSp>
      <p:sp>
        <p:nvSpPr>
          <p:cNvPr id="69" name="文本框 68">
            <a:extLst>
              <a:ext uri="{FF2B5EF4-FFF2-40B4-BE49-F238E27FC236}">
                <a16:creationId xmlns:a16="http://schemas.microsoft.com/office/drawing/2014/main" id="{E56ECF9C-36BD-474E-BC71-8FF1A430031D}"/>
              </a:ext>
            </a:extLst>
          </p:cNvPr>
          <p:cNvSpPr txBox="1"/>
          <p:nvPr/>
        </p:nvSpPr>
        <p:spPr>
          <a:xfrm>
            <a:off x="158400" y="116632"/>
            <a:ext cx="3778599"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800" b="1" dirty="0">
                <a:solidFill>
                  <a:schemeClr val="tx2"/>
                </a:solidFill>
                <a:latin typeface="+mj-lt"/>
                <a:ea typeface="ＭＳ Ｐゴシック" charset="0"/>
              </a:rPr>
              <a:t>Mapping of </a:t>
            </a:r>
            <a:r>
              <a:rPr kumimoji="1" lang="en-US" altLang="zh-CN" sz="2800" b="1" dirty="0" err="1">
                <a:solidFill>
                  <a:schemeClr val="tx2"/>
                </a:solidFill>
                <a:latin typeface="+mj-lt"/>
                <a:ea typeface="ＭＳ Ｐゴシック" charset="0"/>
              </a:rPr>
              <a:t>PanguLU</a:t>
            </a:r>
            <a:endParaRPr kumimoji="1" lang="en-US" altLang="zh-CN" sz="2800" b="1" dirty="0">
              <a:solidFill>
                <a:schemeClr val="tx2"/>
              </a:solidFill>
              <a:latin typeface="+mj-lt"/>
              <a:ea typeface="ＭＳ Ｐゴシック" charset="0"/>
            </a:endParaRPr>
          </a:p>
        </p:txBody>
      </p:sp>
    </p:spTree>
    <p:extLst>
      <p:ext uri="{BB962C8B-B14F-4D97-AF65-F5344CB8AC3E}">
        <p14:creationId xmlns:p14="http://schemas.microsoft.com/office/powerpoint/2010/main" val="1481704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户外, 灯光, 束, 华美&#10;&#10;描述已自动生成">
            <a:extLst>
              <a:ext uri="{FF2B5EF4-FFF2-40B4-BE49-F238E27FC236}">
                <a16:creationId xmlns:a16="http://schemas.microsoft.com/office/drawing/2014/main" id="{D0533952-474E-420E-A67C-C4B6570755F1}"/>
              </a:ext>
            </a:extLst>
          </p:cNvPr>
          <p:cNvPicPr>
            <a:picLocks noChangeAspect="1"/>
          </p:cNvPicPr>
          <p:nvPr/>
        </p:nvPicPr>
        <p:blipFill rotWithShape="1">
          <a:blip r:embed="rId2"/>
          <a:srcRect l="31046" t="47913" r="27861" b="11803"/>
          <a:stretch/>
        </p:blipFill>
        <p:spPr>
          <a:xfrm>
            <a:off x="326112" y="2159280"/>
            <a:ext cx="4565586" cy="1549713"/>
          </a:xfrm>
          <a:prstGeom prst="rect">
            <a:avLst/>
          </a:prstGeom>
        </p:spPr>
      </p:pic>
      <p:pic>
        <p:nvPicPr>
          <p:cNvPr id="9" name="图片 8" descr="图片包含 户外, 灯光, 束, 华美&#10;&#10;描述已自动生成">
            <a:extLst>
              <a:ext uri="{FF2B5EF4-FFF2-40B4-BE49-F238E27FC236}">
                <a16:creationId xmlns:a16="http://schemas.microsoft.com/office/drawing/2014/main" id="{6CAC0410-7C52-4D73-B2F9-1D344095585B}"/>
              </a:ext>
            </a:extLst>
          </p:cNvPr>
          <p:cNvPicPr>
            <a:picLocks noChangeAspect="1"/>
          </p:cNvPicPr>
          <p:nvPr/>
        </p:nvPicPr>
        <p:blipFill rotWithShape="1">
          <a:blip r:embed="rId2"/>
          <a:srcRect l="72180" t="44823" r="-320" b="10099"/>
          <a:stretch/>
        </p:blipFill>
        <p:spPr>
          <a:xfrm>
            <a:off x="5267844" y="1988840"/>
            <a:ext cx="3497885" cy="1940216"/>
          </a:xfrm>
          <a:prstGeom prst="rect">
            <a:avLst/>
          </a:prstGeom>
        </p:spPr>
      </p:pic>
      <p:sp>
        <p:nvSpPr>
          <p:cNvPr id="10" name="右箭头 26">
            <a:extLst>
              <a:ext uri="{FF2B5EF4-FFF2-40B4-BE49-F238E27FC236}">
                <a16:creationId xmlns:a16="http://schemas.microsoft.com/office/drawing/2014/main" id="{64EDE52D-7281-4031-A2D9-0030B450E3BF}"/>
              </a:ext>
            </a:extLst>
          </p:cNvPr>
          <p:cNvSpPr/>
          <p:nvPr/>
        </p:nvSpPr>
        <p:spPr>
          <a:xfrm>
            <a:off x="1235395" y="1988840"/>
            <a:ext cx="3376800" cy="221731"/>
          </a:xfrm>
          <a:prstGeom prst="rightArrow">
            <a:avLst/>
          </a:pr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ysClr val="window" lastClr="FFFFFF"/>
              </a:solidFill>
              <a:effectLst/>
              <a:uLnTx/>
              <a:uFillTx/>
              <a:latin typeface="等线"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E4A9E9AC-54E7-4F61-A455-1D1AC2FE01C1}"/>
              </a:ext>
            </a:extLst>
          </p:cNvPr>
          <p:cNvSpPr/>
          <p:nvPr/>
        </p:nvSpPr>
        <p:spPr>
          <a:xfrm>
            <a:off x="1580568" y="2288634"/>
            <a:ext cx="878964" cy="14859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9C293AA-4E39-4ABA-985A-951EB0AD4032}"/>
              </a:ext>
            </a:extLst>
          </p:cNvPr>
          <p:cNvSpPr/>
          <p:nvPr/>
        </p:nvSpPr>
        <p:spPr>
          <a:xfrm>
            <a:off x="1595436" y="1559937"/>
            <a:ext cx="2619079"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Executive direction</a:t>
            </a:r>
          </a:p>
        </p:txBody>
      </p:sp>
      <p:sp>
        <p:nvSpPr>
          <p:cNvPr id="13" name="矩形 12">
            <a:extLst>
              <a:ext uri="{FF2B5EF4-FFF2-40B4-BE49-F238E27FC236}">
                <a16:creationId xmlns:a16="http://schemas.microsoft.com/office/drawing/2014/main" id="{9C8DFA0C-6016-465F-94C8-104EDC6076AA}"/>
              </a:ext>
            </a:extLst>
          </p:cNvPr>
          <p:cNvSpPr/>
          <p:nvPr/>
        </p:nvSpPr>
        <p:spPr>
          <a:xfrm>
            <a:off x="2480373" y="2417989"/>
            <a:ext cx="853061" cy="12910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a:extLst>
              <a:ext uri="{FF2B5EF4-FFF2-40B4-BE49-F238E27FC236}">
                <a16:creationId xmlns:a16="http://schemas.microsoft.com/office/drawing/2014/main" id="{F6B57DDA-8A73-4A4B-9144-A180EB1238E1}"/>
              </a:ext>
            </a:extLst>
          </p:cNvPr>
          <p:cNvSpPr/>
          <p:nvPr/>
        </p:nvSpPr>
        <p:spPr>
          <a:xfrm>
            <a:off x="3372901" y="2342593"/>
            <a:ext cx="880541" cy="136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FC04FE41-F735-41FE-B625-7C2B561EDFD7}"/>
              </a:ext>
            </a:extLst>
          </p:cNvPr>
          <p:cNvSpPr/>
          <p:nvPr/>
        </p:nvSpPr>
        <p:spPr>
          <a:xfrm>
            <a:off x="4292908" y="2710762"/>
            <a:ext cx="729979" cy="10638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C03FF902-B2F0-4B72-B30F-12354BAC6135}"/>
              </a:ext>
            </a:extLst>
          </p:cNvPr>
          <p:cNvSpPr/>
          <p:nvPr/>
        </p:nvSpPr>
        <p:spPr>
          <a:xfrm>
            <a:off x="158400" y="648000"/>
            <a:ext cx="895010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err="1">
                <a:solidFill>
                  <a:srgbClr val="000000"/>
                </a:solidFill>
                <a:effectLst/>
                <a:latin typeface="Arial" panose="020B0604020202020204" pitchFamily="34" charset="0"/>
                <a:cs typeface="Arial" panose="020B0604020202020204" pitchFamily="34" charset="0"/>
              </a:rPr>
              <a:t>PanguLU</a:t>
            </a:r>
            <a:r>
              <a:rPr lang="en-US" altLang="zh-CN" sz="1600" dirty="0">
                <a:solidFill>
                  <a:srgbClr val="000000"/>
                </a:solidFill>
                <a:effectLst/>
                <a:latin typeface="Arial" panose="020B0604020202020204" pitchFamily="34" charset="0"/>
                <a:cs typeface="Arial" panose="020B0604020202020204" pitchFamily="34" charset="0"/>
              </a:rPr>
              <a:t> are computed sequentially in the order of time slices, to maintain the correctness of the sparse LU </a:t>
            </a:r>
            <a:r>
              <a:rPr lang="en-US" altLang="zh-CN" sz="1600" dirty="0" err="1">
                <a:solidFill>
                  <a:srgbClr val="000000"/>
                </a:solidFill>
                <a:effectLst/>
                <a:latin typeface="Arial" panose="020B0604020202020204" pitchFamily="34" charset="0"/>
                <a:cs typeface="Arial" panose="020B0604020202020204" pitchFamily="34" charset="0"/>
              </a:rPr>
              <a:t>factorisation</a:t>
            </a:r>
            <a:r>
              <a:rPr lang="en-US" altLang="zh-CN" sz="1600" dirty="0">
                <a:solidFill>
                  <a:srgbClr val="000000"/>
                </a:solidFill>
                <a:effectLst/>
                <a:latin typeface="Arial" panose="020B0604020202020204" pitchFamily="34" charset="0"/>
                <a:cs typeface="Arial" panose="020B0604020202020204" pitchFamily="34" charset="0"/>
              </a:rPr>
              <a:t> as show in figure.</a:t>
            </a:r>
            <a:endParaRPr lang="en-US" altLang="zh-CN" sz="1600" dirty="0">
              <a:solidFill>
                <a:schemeClr val="bg1"/>
              </a:solidFill>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ED6B35D3-3FCD-DC41-B457-C40CFB2A5743}"/>
              </a:ext>
            </a:extLst>
          </p:cNvPr>
          <p:cNvSpPr txBox="1"/>
          <p:nvPr/>
        </p:nvSpPr>
        <p:spPr>
          <a:xfrm>
            <a:off x="32721" y="32400"/>
            <a:ext cx="5917004"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800" b="1" dirty="0" err="1">
                <a:solidFill>
                  <a:schemeClr val="tx2"/>
                </a:solidFill>
                <a:latin typeface="+mj-lt"/>
                <a:ea typeface="ＭＳ Ｐゴシック" charset="0"/>
              </a:rPr>
              <a:t>Synchronisation</a:t>
            </a:r>
            <a:r>
              <a:rPr kumimoji="1" lang="en-US" altLang="zh-CN" sz="2800" b="1" dirty="0">
                <a:solidFill>
                  <a:schemeClr val="tx2"/>
                </a:solidFill>
                <a:latin typeface="+mj-lt"/>
                <a:ea typeface="ＭＳ Ｐゴシック" charset="0"/>
              </a:rPr>
              <a:t>-Free Scheduling</a:t>
            </a:r>
            <a:endParaRPr kumimoji="1" lang="zh-CN" altLang="en-US" sz="2800" b="1" dirty="0">
              <a:solidFill>
                <a:schemeClr val="tx2"/>
              </a:solidFill>
              <a:latin typeface="+mj-lt"/>
              <a:ea typeface="ＭＳ Ｐゴシック" charset="0"/>
            </a:endParaRPr>
          </a:p>
        </p:txBody>
      </p:sp>
    </p:spTree>
    <p:extLst>
      <p:ext uri="{BB962C8B-B14F-4D97-AF65-F5344CB8AC3E}">
        <p14:creationId xmlns:p14="http://schemas.microsoft.com/office/powerpoint/2010/main" val="4262201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6743D-9CC2-715B-4EFD-6FB4D385CA20}"/>
              </a:ext>
            </a:extLst>
          </p:cNvPr>
          <p:cNvSpPr>
            <a:spLocks noGrp="1"/>
          </p:cNvSpPr>
          <p:nvPr>
            <p:ph type="title"/>
          </p:nvPr>
        </p:nvSpPr>
        <p:spPr>
          <a:xfrm>
            <a:off x="0" y="1"/>
            <a:ext cx="8765729" cy="620688"/>
          </a:xfrm>
        </p:spPr>
        <p:txBody>
          <a:bodyPr/>
          <a:lstStyle/>
          <a:p>
            <a:r>
              <a:rPr lang="en-US" altLang="zh-CN" b="1" dirty="0"/>
              <a:t>Transistor-Level Circuit Simulation</a:t>
            </a:r>
            <a:endParaRPr kumimoji="1" lang="zh-CN" altLang="en-US" b="1" dirty="0"/>
          </a:p>
        </p:txBody>
      </p:sp>
      <p:sp>
        <p:nvSpPr>
          <p:cNvPr id="28" name="矩形 27">
            <a:extLst>
              <a:ext uri="{FF2B5EF4-FFF2-40B4-BE49-F238E27FC236}">
                <a16:creationId xmlns:a16="http://schemas.microsoft.com/office/drawing/2014/main" id="{3B95F10D-B1E6-4B43-9D08-A7424D500A47}"/>
              </a:ext>
            </a:extLst>
          </p:cNvPr>
          <p:cNvSpPr/>
          <p:nvPr/>
        </p:nvSpPr>
        <p:spPr>
          <a:xfrm>
            <a:off x="35496" y="622280"/>
            <a:ext cx="9197912" cy="1015663"/>
          </a:xfrm>
          <a:prstGeom prst="rect">
            <a:avLst/>
          </a:prstGeom>
        </p:spPr>
        <p:txBody>
          <a:bodyPr wrap="square">
            <a:spAutoFit/>
          </a:bodyPr>
          <a:lstStyle/>
          <a:p>
            <a:pPr marL="285750" indent="-285750">
              <a:buFont typeface="Wingdings" panose="05000000000000000000" pitchFamily="2" charset="2"/>
              <a:buChar char="u"/>
            </a:pPr>
            <a:r>
              <a:rPr lang="en-US" altLang="zh-CN" sz="2000" b="1" dirty="0">
                <a:solidFill>
                  <a:srgbClr val="C00000"/>
                </a:solidFill>
                <a:latin typeface="微软雅黑" panose="020B0503020204020204" pitchFamily="34" charset="-122"/>
                <a:ea typeface="微软雅黑" panose="020B0503020204020204" pitchFamily="34" charset="-122"/>
              </a:rPr>
              <a:t>Transistor-level circuit simulation (SPICE simulation)</a:t>
            </a:r>
            <a:r>
              <a:rPr lang="en-US" altLang="zh-CN" sz="2000" dirty="0">
                <a:solidFill>
                  <a:srgbClr val="C00000"/>
                </a:solidFill>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plays a crucial role in verifying circuit performance, and serving as the basis of timing, yield and reliability analysis, etc.</a:t>
            </a:r>
            <a:endParaRPr lang="zh-CN" altLang="en-US" sz="2000" dirty="0">
              <a:latin typeface="微软雅黑" panose="020B0503020204020204" pitchFamily="34" charset="-122"/>
              <a:ea typeface="微软雅黑" panose="020B0503020204020204" pitchFamily="34" charset="-122"/>
            </a:endParaRPr>
          </a:p>
        </p:txBody>
      </p:sp>
      <p:sp>
        <p:nvSpPr>
          <p:cNvPr id="29" name="文本框 15">
            <a:extLst>
              <a:ext uri="{FF2B5EF4-FFF2-40B4-BE49-F238E27FC236}">
                <a16:creationId xmlns:a16="http://schemas.microsoft.com/office/drawing/2014/main" id="{AFD91F75-7247-4AF2-B03B-2F5A4C59CC7C}"/>
              </a:ext>
            </a:extLst>
          </p:cNvPr>
          <p:cNvSpPr txBox="1"/>
          <p:nvPr/>
        </p:nvSpPr>
        <p:spPr>
          <a:xfrm>
            <a:off x="4191464" y="1499763"/>
            <a:ext cx="2141981"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a:solidFill>
                  <a:srgbClr val="FF0000"/>
                </a:solidFill>
                <a:latin typeface="+mn-ea"/>
              </a:rPr>
              <a:t>needs to be iteratively verified in the design process</a:t>
            </a:r>
            <a:endParaRPr lang="zh-CN" altLang="en-US" sz="1400" b="1" dirty="0">
              <a:solidFill>
                <a:srgbClr val="FF0000"/>
              </a:solidFill>
              <a:latin typeface="+mn-ea"/>
            </a:endParaRPr>
          </a:p>
        </p:txBody>
      </p:sp>
      <p:pic>
        <p:nvPicPr>
          <p:cNvPr id="30" name="图片 29">
            <a:extLst>
              <a:ext uri="{FF2B5EF4-FFF2-40B4-BE49-F238E27FC236}">
                <a16:creationId xmlns:a16="http://schemas.microsoft.com/office/drawing/2014/main" id="{FCF0123E-E686-4E40-80E8-D23758A4D0C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7771" y="4007238"/>
            <a:ext cx="7900613" cy="1942041"/>
          </a:xfrm>
          <a:prstGeom prst="rect">
            <a:avLst/>
          </a:prstGeom>
        </p:spPr>
      </p:pic>
      <p:sp>
        <p:nvSpPr>
          <p:cNvPr id="33" name="矩形: 圆角 32">
            <a:extLst>
              <a:ext uri="{FF2B5EF4-FFF2-40B4-BE49-F238E27FC236}">
                <a16:creationId xmlns:a16="http://schemas.microsoft.com/office/drawing/2014/main" id="{2890AA19-71F5-4133-B47D-5E50E4964746}"/>
              </a:ext>
            </a:extLst>
          </p:cNvPr>
          <p:cNvSpPr/>
          <p:nvPr/>
        </p:nvSpPr>
        <p:spPr bwMode="auto">
          <a:xfrm>
            <a:off x="436496" y="2223188"/>
            <a:ext cx="734926" cy="514570"/>
          </a:xfrm>
          <a:prstGeom prst="roundRect">
            <a:avLst/>
          </a:prstGeom>
          <a:ln w="31750">
            <a:solidFill>
              <a:srgbClr val="FF99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charset="0"/>
            </a:endParaRPr>
          </a:p>
        </p:txBody>
      </p:sp>
      <p:sp>
        <p:nvSpPr>
          <p:cNvPr id="34" name="文本框 33">
            <a:extLst>
              <a:ext uri="{FF2B5EF4-FFF2-40B4-BE49-F238E27FC236}">
                <a16:creationId xmlns:a16="http://schemas.microsoft.com/office/drawing/2014/main" id="{383E0D9C-85A5-4612-BD66-F19AAC9237B2}"/>
              </a:ext>
            </a:extLst>
          </p:cNvPr>
          <p:cNvSpPr txBox="1"/>
          <p:nvPr/>
        </p:nvSpPr>
        <p:spPr>
          <a:xfrm>
            <a:off x="416802" y="2180933"/>
            <a:ext cx="988000" cy="584775"/>
          </a:xfrm>
          <a:prstGeom prst="rect">
            <a:avLst/>
          </a:prstGeom>
          <a:noFill/>
        </p:spPr>
        <p:txBody>
          <a:bodyPr wrap="square" rtlCol="0">
            <a:spAutoFit/>
          </a:bodyPr>
          <a:lstStyle/>
          <a:p>
            <a:r>
              <a:rPr lang="en-US" altLang="zh-CN" sz="1600" dirty="0">
                <a:latin typeface="+mn-lt"/>
              </a:rPr>
              <a:t>C</a:t>
            </a:r>
            <a:r>
              <a:rPr lang="en-US" altLang="zh-CN" sz="1600" i="0" dirty="0">
                <a:effectLst/>
                <a:latin typeface="+mn-lt"/>
              </a:rPr>
              <a:t>ircuit design</a:t>
            </a:r>
            <a:endParaRPr lang="zh-CN" altLang="en-US" sz="1600" dirty="0">
              <a:latin typeface="+mn-lt"/>
            </a:endParaRPr>
          </a:p>
        </p:txBody>
      </p:sp>
      <p:sp>
        <p:nvSpPr>
          <p:cNvPr id="35" name="矩形: 圆角 34">
            <a:extLst>
              <a:ext uri="{FF2B5EF4-FFF2-40B4-BE49-F238E27FC236}">
                <a16:creationId xmlns:a16="http://schemas.microsoft.com/office/drawing/2014/main" id="{75E623B3-1D04-4E09-96D1-A7718A06B126}"/>
              </a:ext>
            </a:extLst>
          </p:cNvPr>
          <p:cNvSpPr/>
          <p:nvPr/>
        </p:nvSpPr>
        <p:spPr bwMode="auto">
          <a:xfrm>
            <a:off x="1564704" y="2221558"/>
            <a:ext cx="1039883" cy="517830"/>
          </a:xfrm>
          <a:prstGeom prst="roundRect">
            <a:avLst/>
          </a:prstGeom>
          <a:ln w="31750">
            <a:solidFill>
              <a:srgbClr val="FF99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charset="0"/>
            </a:endParaRPr>
          </a:p>
        </p:txBody>
      </p:sp>
      <p:sp>
        <p:nvSpPr>
          <p:cNvPr id="36" name="文本框 35">
            <a:extLst>
              <a:ext uri="{FF2B5EF4-FFF2-40B4-BE49-F238E27FC236}">
                <a16:creationId xmlns:a16="http://schemas.microsoft.com/office/drawing/2014/main" id="{DAAA90B4-4416-4B14-9568-7428202AFC97}"/>
              </a:ext>
            </a:extLst>
          </p:cNvPr>
          <p:cNvSpPr txBox="1"/>
          <p:nvPr/>
        </p:nvSpPr>
        <p:spPr>
          <a:xfrm>
            <a:off x="1506612" y="2182563"/>
            <a:ext cx="1154252" cy="584775"/>
          </a:xfrm>
          <a:prstGeom prst="rect">
            <a:avLst/>
          </a:prstGeom>
          <a:noFill/>
        </p:spPr>
        <p:txBody>
          <a:bodyPr wrap="square" rtlCol="0">
            <a:spAutoFit/>
          </a:bodyPr>
          <a:lstStyle/>
          <a:p>
            <a:pPr algn="ctr"/>
            <a:r>
              <a:rPr lang="en-US" altLang="zh-CN" sz="1600" i="0" dirty="0">
                <a:effectLst/>
                <a:latin typeface="+mn-lt"/>
              </a:rPr>
              <a:t>Pre-simulation</a:t>
            </a:r>
            <a:endParaRPr lang="zh-CN" altLang="en-US" sz="1600" dirty="0">
              <a:latin typeface="+mn-lt"/>
            </a:endParaRPr>
          </a:p>
        </p:txBody>
      </p:sp>
      <p:sp>
        <p:nvSpPr>
          <p:cNvPr id="37" name="矩形: 圆角 36">
            <a:extLst>
              <a:ext uri="{FF2B5EF4-FFF2-40B4-BE49-F238E27FC236}">
                <a16:creationId xmlns:a16="http://schemas.microsoft.com/office/drawing/2014/main" id="{D68B998C-6C65-4417-95CE-D2FAAF164D6A}"/>
              </a:ext>
            </a:extLst>
          </p:cNvPr>
          <p:cNvSpPr/>
          <p:nvPr/>
        </p:nvSpPr>
        <p:spPr bwMode="auto">
          <a:xfrm>
            <a:off x="2853117" y="2220590"/>
            <a:ext cx="730697" cy="519766"/>
          </a:xfrm>
          <a:prstGeom prst="roundRect">
            <a:avLst/>
          </a:prstGeom>
          <a:ln w="31750">
            <a:solidFill>
              <a:srgbClr val="FF99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charset="0"/>
            </a:endParaRPr>
          </a:p>
        </p:txBody>
      </p:sp>
      <p:sp>
        <p:nvSpPr>
          <p:cNvPr id="38" name="文本框 37">
            <a:extLst>
              <a:ext uri="{FF2B5EF4-FFF2-40B4-BE49-F238E27FC236}">
                <a16:creationId xmlns:a16="http://schemas.microsoft.com/office/drawing/2014/main" id="{C2242B98-2F92-4ED2-8199-455918F8FCB8}"/>
              </a:ext>
            </a:extLst>
          </p:cNvPr>
          <p:cNvSpPr txBox="1"/>
          <p:nvPr/>
        </p:nvSpPr>
        <p:spPr>
          <a:xfrm>
            <a:off x="2818911" y="2180815"/>
            <a:ext cx="807862" cy="584775"/>
          </a:xfrm>
          <a:prstGeom prst="rect">
            <a:avLst/>
          </a:prstGeom>
          <a:noFill/>
        </p:spPr>
        <p:txBody>
          <a:bodyPr wrap="square" rtlCol="0">
            <a:spAutoFit/>
          </a:bodyPr>
          <a:lstStyle/>
          <a:p>
            <a:r>
              <a:rPr lang="en-US" altLang="zh-CN" sz="1600" i="0" dirty="0">
                <a:effectLst/>
                <a:latin typeface="+mn-lt"/>
              </a:rPr>
              <a:t>Layout</a:t>
            </a:r>
            <a:r>
              <a:rPr lang="en-US" altLang="zh-CN" sz="1600" dirty="0">
                <a:latin typeface="+mn-lt"/>
              </a:rPr>
              <a:t>design</a:t>
            </a:r>
            <a:endParaRPr lang="zh-CN" altLang="en-US" sz="1600" dirty="0">
              <a:latin typeface="+mn-lt"/>
            </a:endParaRPr>
          </a:p>
        </p:txBody>
      </p:sp>
      <p:sp>
        <p:nvSpPr>
          <p:cNvPr id="39" name="矩形: 圆角 38">
            <a:extLst>
              <a:ext uri="{FF2B5EF4-FFF2-40B4-BE49-F238E27FC236}">
                <a16:creationId xmlns:a16="http://schemas.microsoft.com/office/drawing/2014/main" id="{3FDBFEE2-1021-4B50-B308-4C01ECC3DDC7}"/>
              </a:ext>
            </a:extLst>
          </p:cNvPr>
          <p:cNvSpPr/>
          <p:nvPr/>
        </p:nvSpPr>
        <p:spPr bwMode="auto">
          <a:xfrm>
            <a:off x="3851920" y="2213287"/>
            <a:ext cx="1036190" cy="524471"/>
          </a:xfrm>
          <a:prstGeom prst="roundRect">
            <a:avLst/>
          </a:prstGeom>
          <a:ln w="31750">
            <a:solidFill>
              <a:srgbClr val="FF99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charset="0"/>
            </a:endParaRPr>
          </a:p>
        </p:txBody>
      </p:sp>
      <p:sp>
        <p:nvSpPr>
          <p:cNvPr id="40" name="文本框 39">
            <a:extLst>
              <a:ext uri="{FF2B5EF4-FFF2-40B4-BE49-F238E27FC236}">
                <a16:creationId xmlns:a16="http://schemas.microsoft.com/office/drawing/2014/main" id="{8B0D7CB5-C9D3-40BE-8F93-73594B7F0DE9}"/>
              </a:ext>
            </a:extLst>
          </p:cNvPr>
          <p:cNvSpPr txBox="1"/>
          <p:nvPr/>
        </p:nvSpPr>
        <p:spPr>
          <a:xfrm>
            <a:off x="3779912" y="2311196"/>
            <a:ext cx="1502845" cy="338554"/>
          </a:xfrm>
          <a:prstGeom prst="rect">
            <a:avLst/>
          </a:prstGeom>
          <a:noFill/>
        </p:spPr>
        <p:txBody>
          <a:bodyPr wrap="square" rtlCol="0">
            <a:spAutoFit/>
          </a:bodyPr>
          <a:lstStyle/>
          <a:p>
            <a:r>
              <a:rPr lang="en-US" altLang="zh-CN" sz="1600" i="0" dirty="0">
                <a:effectLst/>
                <a:latin typeface="+mn-lt"/>
              </a:rPr>
              <a:t>Verification</a:t>
            </a:r>
            <a:endParaRPr lang="zh-CN" altLang="en-US" sz="1600" dirty="0">
              <a:latin typeface="+mn-lt"/>
            </a:endParaRPr>
          </a:p>
        </p:txBody>
      </p:sp>
      <p:sp>
        <p:nvSpPr>
          <p:cNvPr id="41" name="矩形: 圆角 40">
            <a:extLst>
              <a:ext uri="{FF2B5EF4-FFF2-40B4-BE49-F238E27FC236}">
                <a16:creationId xmlns:a16="http://schemas.microsoft.com/office/drawing/2014/main" id="{45897FE4-D891-449F-B686-4FBCD5D38391}"/>
              </a:ext>
            </a:extLst>
          </p:cNvPr>
          <p:cNvSpPr/>
          <p:nvPr/>
        </p:nvSpPr>
        <p:spPr bwMode="auto">
          <a:xfrm>
            <a:off x="5148064" y="2192817"/>
            <a:ext cx="1020888" cy="556505"/>
          </a:xfrm>
          <a:prstGeom prst="roundRect">
            <a:avLst/>
          </a:prstGeom>
          <a:ln w="31750">
            <a:solidFill>
              <a:srgbClr val="FF99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charset="0"/>
            </a:endParaRPr>
          </a:p>
        </p:txBody>
      </p:sp>
      <p:sp>
        <p:nvSpPr>
          <p:cNvPr id="42" name="文本框 41">
            <a:extLst>
              <a:ext uri="{FF2B5EF4-FFF2-40B4-BE49-F238E27FC236}">
                <a16:creationId xmlns:a16="http://schemas.microsoft.com/office/drawing/2014/main" id="{5010A8DE-0241-4B5F-BB24-76226C732FB4}"/>
              </a:ext>
            </a:extLst>
          </p:cNvPr>
          <p:cNvSpPr txBox="1"/>
          <p:nvPr/>
        </p:nvSpPr>
        <p:spPr>
          <a:xfrm>
            <a:off x="5004048" y="2150412"/>
            <a:ext cx="1370276" cy="584775"/>
          </a:xfrm>
          <a:prstGeom prst="rect">
            <a:avLst/>
          </a:prstGeom>
          <a:noFill/>
        </p:spPr>
        <p:txBody>
          <a:bodyPr wrap="square" rtlCol="0">
            <a:spAutoFit/>
          </a:bodyPr>
          <a:lstStyle/>
          <a:p>
            <a:pPr algn="ctr"/>
            <a:r>
              <a:rPr lang="en-US" altLang="zh-CN" sz="1600" i="0" dirty="0">
                <a:effectLst/>
                <a:latin typeface="+mn-lt"/>
              </a:rPr>
              <a:t>RC extraction</a:t>
            </a:r>
            <a:endParaRPr lang="zh-CN" altLang="en-US" sz="1600" dirty="0">
              <a:latin typeface="+mn-lt"/>
            </a:endParaRPr>
          </a:p>
        </p:txBody>
      </p:sp>
      <p:sp>
        <p:nvSpPr>
          <p:cNvPr id="43" name="矩形: 圆角 42">
            <a:extLst>
              <a:ext uri="{FF2B5EF4-FFF2-40B4-BE49-F238E27FC236}">
                <a16:creationId xmlns:a16="http://schemas.microsoft.com/office/drawing/2014/main" id="{14E251BA-5A95-425C-A661-431FE65B3F32}"/>
              </a:ext>
            </a:extLst>
          </p:cNvPr>
          <p:cNvSpPr/>
          <p:nvPr/>
        </p:nvSpPr>
        <p:spPr bwMode="auto">
          <a:xfrm>
            <a:off x="6448084" y="2183896"/>
            <a:ext cx="1022573" cy="574346"/>
          </a:xfrm>
          <a:prstGeom prst="roundRect">
            <a:avLst/>
          </a:prstGeom>
          <a:ln w="31750">
            <a:solidFill>
              <a:srgbClr val="FF99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charset="0"/>
            </a:endParaRPr>
          </a:p>
        </p:txBody>
      </p:sp>
      <p:sp>
        <p:nvSpPr>
          <p:cNvPr id="44" name="文本框 43">
            <a:extLst>
              <a:ext uri="{FF2B5EF4-FFF2-40B4-BE49-F238E27FC236}">
                <a16:creationId xmlns:a16="http://schemas.microsoft.com/office/drawing/2014/main" id="{5198D882-973F-4C71-B661-9E25BC351D7E}"/>
              </a:ext>
            </a:extLst>
          </p:cNvPr>
          <p:cNvSpPr txBox="1"/>
          <p:nvPr/>
        </p:nvSpPr>
        <p:spPr>
          <a:xfrm>
            <a:off x="6408173" y="2180815"/>
            <a:ext cx="1137212" cy="584775"/>
          </a:xfrm>
          <a:prstGeom prst="rect">
            <a:avLst/>
          </a:prstGeom>
          <a:noFill/>
        </p:spPr>
        <p:txBody>
          <a:bodyPr wrap="square" rtlCol="0">
            <a:spAutoFit/>
          </a:bodyPr>
          <a:lstStyle/>
          <a:p>
            <a:pPr algn="ctr"/>
            <a:r>
              <a:rPr lang="en-US" altLang="zh-CN" sz="1600" i="0" dirty="0">
                <a:effectLst/>
                <a:latin typeface="+mn-lt"/>
              </a:rPr>
              <a:t>Post-simulation</a:t>
            </a:r>
            <a:endParaRPr lang="zh-CN" altLang="en-US" sz="1600" dirty="0">
              <a:latin typeface="+mn-lt"/>
            </a:endParaRPr>
          </a:p>
        </p:txBody>
      </p:sp>
      <p:sp>
        <p:nvSpPr>
          <p:cNvPr id="45" name="矩形: 圆角 44">
            <a:extLst>
              <a:ext uri="{FF2B5EF4-FFF2-40B4-BE49-F238E27FC236}">
                <a16:creationId xmlns:a16="http://schemas.microsoft.com/office/drawing/2014/main" id="{FD31376F-00BA-41D7-A3DA-EFEDDEEE7E94}"/>
              </a:ext>
            </a:extLst>
          </p:cNvPr>
          <p:cNvSpPr/>
          <p:nvPr/>
        </p:nvSpPr>
        <p:spPr bwMode="auto">
          <a:xfrm>
            <a:off x="7733847" y="2182804"/>
            <a:ext cx="1027482" cy="575436"/>
          </a:xfrm>
          <a:prstGeom prst="roundRect">
            <a:avLst/>
          </a:prstGeom>
          <a:ln w="31750">
            <a:solidFill>
              <a:srgbClr val="FF99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charset="0"/>
            </a:endParaRPr>
          </a:p>
        </p:txBody>
      </p:sp>
      <p:sp>
        <p:nvSpPr>
          <p:cNvPr id="46" name="文本框 45">
            <a:extLst>
              <a:ext uri="{FF2B5EF4-FFF2-40B4-BE49-F238E27FC236}">
                <a16:creationId xmlns:a16="http://schemas.microsoft.com/office/drawing/2014/main" id="{F7BABCF0-4AA9-4316-AD5A-8522933E003D}"/>
              </a:ext>
            </a:extLst>
          </p:cNvPr>
          <p:cNvSpPr txBox="1"/>
          <p:nvPr/>
        </p:nvSpPr>
        <p:spPr>
          <a:xfrm>
            <a:off x="7590267" y="2170217"/>
            <a:ext cx="1370276" cy="584775"/>
          </a:xfrm>
          <a:prstGeom prst="rect">
            <a:avLst/>
          </a:prstGeom>
          <a:noFill/>
        </p:spPr>
        <p:txBody>
          <a:bodyPr wrap="square" rtlCol="0">
            <a:spAutoFit/>
          </a:bodyPr>
          <a:lstStyle/>
          <a:p>
            <a:pPr algn="ctr"/>
            <a:r>
              <a:rPr lang="en-US" altLang="zh-CN" sz="1600" i="0" dirty="0">
                <a:effectLst/>
                <a:latin typeface="+mn-lt"/>
              </a:rPr>
              <a:t>Chip fabrication</a:t>
            </a:r>
            <a:endParaRPr lang="zh-CN" altLang="en-US" sz="1600" dirty="0">
              <a:latin typeface="+mn-lt"/>
            </a:endParaRPr>
          </a:p>
        </p:txBody>
      </p:sp>
      <p:cxnSp>
        <p:nvCxnSpPr>
          <p:cNvPr id="47" name="直接箭头连接符 46">
            <a:extLst>
              <a:ext uri="{FF2B5EF4-FFF2-40B4-BE49-F238E27FC236}">
                <a16:creationId xmlns:a16="http://schemas.microsoft.com/office/drawing/2014/main" id="{FC3C391B-4637-4723-8028-10413B297670}"/>
              </a:ext>
            </a:extLst>
          </p:cNvPr>
          <p:cNvCxnSpPr>
            <a:cxnSpLocks/>
          </p:cNvCxnSpPr>
          <p:nvPr/>
        </p:nvCxnSpPr>
        <p:spPr bwMode="auto">
          <a:xfrm>
            <a:off x="1174328" y="2501121"/>
            <a:ext cx="373336" cy="0"/>
          </a:xfrm>
          <a:prstGeom prst="straightConnector1">
            <a:avLst/>
          </a:prstGeom>
          <a:ln w="31750">
            <a:solidFill>
              <a:srgbClr val="FF9900"/>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55" name="文本框 54">
            <a:extLst>
              <a:ext uri="{FF2B5EF4-FFF2-40B4-BE49-F238E27FC236}">
                <a16:creationId xmlns:a16="http://schemas.microsoft.com/office/drawing/2014/main" id="{0493B9A4-49E1-435C-8D26-32BC469BCECE}"/>
              </a:ext>
            </a:extLst>
          </p:cNvPr>
          <p:cNvSpPr txBox="1"/>
          <p:nvPr/>
        </p:nvSpPr>
        <p:spPr>
          <a:xfrm>
            <a:off x="1424496" y="2170217"/>
            <a:ext cx="1263375" cy="648070"/>
          </a:xfrm>
          <a:prstGeom prst="rect">
            <a:avLst/>
          </a:prstGeom>
          <a:noFill/>
          <a:ln w="38100">
            <a:solidFill>
              <a:srgbClr val="FF0000"/>
            </a:solidFill>
            <a:prstDash val="dash"/>
          </a:ln>
        </p:spPr>
        <p:txBody>
          <a:bodyPr wrap="square" rtlCol="0">
            <a:spAutoFit/>
          </a:bodyPr>
          <a:lstStyle/>
          <a:p>
            <a:endParaRPr lang="zh-CN" altLang="en-US" dirty="0"/>
          </a:p>
        </p:txBody>
      </p:sp>
      <p:sp>
        <p:nvSpPr>
          <p:cNvPr id="56" name="文本框 55">
            <a:extLst>
              <a:ext uri="{FF2B5EF4-FFF2-40B4-BE49-F238E27FC236}">
                <a16:creationId xmlns:a16="http://schemas.microsoft.com/office/drawing/2014/main" id="{FCBB5279-70BF-47BC-BC7C-657A279C901A}"/>
              </a:ext>
            </a:extLst>
          </p:cNvPr>
          <p:cNvSpPr txBox="1"/>
          <p:nvPr/>
        </p:nvSpPr>
        <p:spPr>
          <a:xfrm>
            <a:off x="6292015" y="2125045"/>
            <a:ext cx="1263375" cy="699822"/>
          </a:xfrm>
          <a:prstGeom prst="rect">
            <a:avLst/>
          </a:prstGeom>
          <a:noFill/>
          <a:ln w="38100">
            <a:solidFill>
              <a:srgbClr val="FF0000"/>
            </a:solidFill>
            <a:prstDash val="dash"/>
          </a:ln>
        </p:spPr>
        <p:txBody>
          <a:bodyPr wrap="square" rtlCol="0">
            <a:spAutoFit/>
          </a:bodyPr>
          <a:lstStyle/>
          <a:p>
            <a:endParaRPr lang="zh-CN" altLang="en-US" dirty="0"/>
          </a:p>
        </p:txBody>
      </p:sp>
      <p:sp>
        <p:nvSpPr>
          <p:cNvPr id="57" name="箭头: 下弧形 56">
            <a:extLst>
              <a:ext uri="{FF2B5EF4-FFF2-40B4-BE49-F238E27FC236}">
                <a16:creationId xmlns:a16="http://schemas.microsoft.com/office/drawing/2014/main" id="{ADB24D15-A635-45AB-A1BA-2EE9BF673E94}"/>
              </a:ext>
            </a:extLst>
          </p:cNvPr>
          <p:cNvSpPr/>
          <p:nvPr/>
        </p:nvSpPr>
        <p:spPr bwMode="auto">
          <a:xfrm flipH="1" flipV="1">
            <a:off x="827584" y="1772324"/>
            <a:ext cx="1073502" cy="440937"/>
          </a:xfrm>
          <a:prstGeom prst="curvedUpArrow">
            <a:avLst>
              <a:gd name="adj1" fmla="val 19092"/>
              <a:gd name="adj2" fmla="val 50000"/>
              <a:gd name="adj3" fmla="val 46004"/>
            </a:avLst>
          </a:prstGeom>
          <a:solidFill>
            <a:srgbClr val="FFC000"/>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59" name="箭头: 下弧形 58">
            <a:extLst>
              <a:ext uri="{FF2B5EF4-FFF2-40B4-BE49-F238E27FC236}">
                <a16:creationId xmlns:a16="http://schemas.microsoft.com/office/drawing/2014/main" id="{3412018F-C0EC-488B-83CA-44F45A0917A2}"/>
              </a:ext>
            </a:extLst>
          </p:cNvPr>
          <p:cNvSpPr/>
          <p:nvPr/>
        </p:nvSpPr>
        <p:spPr bwMode="auto">
          <a:xfrm flipH="1" flipV="1">
            <a:off x="3284782" y="1412776"/>
            <a:ext cx="3590221" cy="752882"/>
          </a:xfrm>
          <a:prstGeom prst="curvedUpArrow">
            <a:avLst>
              <a:gd name="adj1" fmla="val 19092"/>
              <a:gd name="adj2" fmla="val 50000"/>
              <a:gd name="adj3" fmla="val 24391"/>
            </a:avLst>
          </a:prstGeom>
          <a:solidFill>
            <a:srgbClr val="FFC000"/>
          </a:solidFill>
          <a:ln w="9525"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60" name="文本框 59">
            <a:extLst>
              <a:ext uri="{FF2B5EF4-FFF2-40B4-BE49-F238E27FC236}">
                <a16:creationId xmlns:a16="http://schemas.microsoft.com/office/drawing/2014/main" id="{2792882F-DD47-41F0-9FAD-D063BB9C712B}"/>
              </a:ext>
            </a:extLst>
          </p:cNvPr>
          <p:cNvSpPr txBox="1"/>
          <p:nvPr/>
        </p:nvSpPr>
        <p:spPr>
          <a:xfrm>
            <a:off x="3006158" y="4106111"/>
            <a:ext cx="2069898" cy="369332"/>
          </a:xfrm>
          <a:prstGeom prst="rect">
            <a:avLst/>
          </a:prstGeom>
          <a:solidFill>
            <a:schemeClr val="bg1"/>
          </a:solidFill>
        </p:spPr>
        <p:txBody>
          <a:bodyPr wrap="square" rtlCol="0">
            <a:spAutoFit/>
          </a:bodyPr>
          <a:lstStyle/>
          <a:p>
            <a:pPr algn="ctr"/>
            <a:r>
              <a:rPr lang="en-US" altLang="zh-CN" sz="900" i="0" dirty="0">
                <a:effectLst/>
                <a:latin typeface="+mn-lt"/>
              </a:rPr>
              <a:t>Average duration of post-simulation ( times )</a:t>
            </a:r>
            <a:endParaRPr lang="zh-CN" altLang="en-US" sz="900" dirty="0">
              <a:latin typeface="+mn-lt"/>
            </a:endParaRPr>
          </a:p>
        </p:txBody>
      </p:sp>
      <p:sp>
        <p:nvSpPr>
          <p:cNvPr id="62" name="矩形 61">
            <a:extLst>
              <a:ext uri="{FF2B5EF4-FFF2-40B4-BE49-F238E27FC236}">
                <a16:creationId xmlns:a16="http://schemas.microsoft.com/office/drawing/2014/main" id="{650EA6D9-7B9B-49EC-85A9-C894204EA6ED}"/>
              </a:ext>
            </a:extLst>
          </p:cNvPr>
          <p:cNvSpPr/>
          <p:nvPr/>
        </p:nvSpPr>
        <p:spPr>
          <a:xfrm>
            <a:off x="85134" y="3301680"/>
            <a:ext cx="8931095" cy="707886"/>
          </a:xfrm>
          <a:prstGeom prst="rect">
            <a:avLst/>
          </a:prstGeom>
        </p:spPr>
        <p:txBody>
          <a:bodyPr wrap="square">
            <a:spAutoFit/>
          </a:bodyPr>
          <a:lstStyle/>
          <a:p>
            <a:pPr marL="285750" indent="-285750">
              <a:buFont typeface="Wingdings" panose="05000000000000000000" pitchFamily="2" charset="2"/>
              <a:buChar char="u"/>
            </a:pPr>
            <a:r>
              <a:rPr lang="en-US" altLang="zh-CN" sz="2000" b="1" dirty="0">
                <a:solidFill>
                  <a:srgbClr val="C00000"/>
                </a:solidFill>
                <a:latin typeface="+mn-ea"/>
                <a:ea typeface="+mn-ea"/>
              </a:rPr>
              <a:t>Challenges in SPICE simulation: </a:t>
            </a:r>
            <a:r>
              <a:rPr lang="en-US" altLang="zh-CN" sz="2000" b="1" dirty="0">
                <a:latin typeface="+mn-ea"/>
                <a:ea typeface="+mn-ea"/>
              </a:rPr>
              <a:t>the continuous expansion of scale, making it extremely time-consuming during the IC design process.</a:t>
            </a:r>
            <a:endParaRPr lang="zh-CN" altLang="en-US" sz="2000" b="1" dirty="0">
              <a:latin typeface="+mn-ea"/>
              <a:ea typeface="+mn-ea"/>
            </a:endParaRPr>
          </a:p>
        </p:txBody>
      </p:sp>
      <p:sp>
        <p:nvSpPr>
          <p:cNvPr id="69" name="矩形 68">
            <a:extLst>
              <a:ext uri="{FF2B5EF4-FFF2-40B4-BE49-F238E27FC236}">
                <a16:creationId xmlns:a16="http://schemas.microsoft.com/office/drawing/2014/main" id="{C4F6E319-1F15-495A-8116-97984ED81DE4}"/>
              </a:ext>
            </a:extLst>
          </p:cNvPr>
          <p:cNvSpPr/>
          <p:nvPr/>
        </p:nvSpPr>
        <p:spPr bwMode="auto">
          <a:xfrm>
            <a:off x="5246169" y="4046423"/>
            <a:ext cx="3142255" cy="190285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pic>
        <p:nvPicPr>
          <p:cNvPr id="68" name="图片 67">
            <a:extLst>
              <a:ext uri="{FF2B5EF4-FFF2-40B4-BE49-F238E27FC236}">
                <a16:creationId xmlns:a16="http://schemas.microsoft.com/office/drawing/2014/main" id="{9985AB5E-A893-4289-8BC3-A50CB0F6C0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25134" y="4206943"/>
            <a:ext cx="3895431" cy="1600553"/>
          </a:xfrm>
          <a:prstGeom prst="rect">
            <a:avLst/>
          </a:prstGeom>
        </p:spPr>
      </p:pic>
      <p:cxnSp>
        <p:nvCxnSpPr>
          <p:cNvPr id="49" name="直接箭头连接符 48">
            <a:extLst>
              <a:ext uri="{FF2B5EF4-FFF2-40B4-BE49-F238E27FC236}">
                <a16:creationId xmlns:a16="http://schemas.microsoft.com/office/drawing/2014/main" id="{D2693CAB-E72C-4812-BD29-B49BC79DD542}"/>
              </a:ext>
            </a:extLst>
          </p:cNvPr>
          <p:cNvCxnSpPr>
            <a:cxnSpLocks/>
          </p:cNvCxnSpPr>
          <p:nvPr/>
        </p:nvCxnSpPr>
        <p:spPr bwMode="auto">
          <a:xfrm>
            <a:off x="2604587" y="2492965"/>
            <a:ext cx="239221" cy="0"/>
          </a:xfrm>
          <a:prstGeom prst="straightConnector1">
            <a:avLst/>
          </a:prstGeom>
          <a:ln w="31750">
            <a:solidFill>
              <a:srgbClr val="FF9900"/>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64" name="直接箭头连接符 63">
            <a:extLst>
              <a:ext uri="{FF2B5EF4-FFF2-40B4-BE49-F238E27FC236}">
                <a16:creationId xmlns:a16="http://schemas.microsoft.com/office/drawing/2014/main" id="{D730DB90-FF64-4CBC-8BA2-302772A154D5}"/>
              </a:ext>
            </a:extLst>
          </p:cNvPr>
          <p:cNvCxnSpPr>
            <a:cxnSpLocks/>
          </p:cNvCxnSpPr>
          <p:nvPr/>
        </p:nvCxnSpPr>
        <p:spPr bwMode="auto">
          <a:xfrm>
            <a:off x="3592856" y="2492965"/>
            <a:ext cx="239221" cy="0"/>
          </a:xfrm>
          <a:prstGeom prst="straightConnector1">
            <a:avLst/>
          </a:prstGeom>
          <a:ln w="31750">
            <a:solidFill>
              <a:srgbClr val="FF9900"/>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65" name="直接箭头连接符 64">
            <a:extLst>
              <a:ext uri="{FF2B5EF4-FFF2-40B4-BE49-F238E27FC236}">
                <a16:creationId xmlns:a16="http://schemas.microsoft.com/office/drawing/2014/main" id="{99A238D6-EF8C-4964-B031-68E183E0270F}"/>
              </a:ext>
            </a:extLst>
          </p:cNvPr>
          <p:cNvCxnSpPr>
            <a:cxnSpLocks/>
          </p:cNvCxnSpPr>
          <p:nvPr/>
        </p:nvCxnSpPr>
        <p:spPr bwMode="auto">
          <a:xfrm>
            <a:off x="4888110" y="2493825"/>
            <a:ext cx="239221" cy="0"/>
          </a:xfrm>
          <a:prstGeom prst="straightConnector1">
            <a:avLst/>
          </a:prstGeom>
          <a:ln w="31750">
            <a:solidFill>
              <a:srgbClr val="FF9900"/>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66" name="直接箭头连接符 65">
            <a:extLst>
              <a:ext uri="{FF2B5EF4-FFF2-40B4-BE49-F238E27FC236}">
                <a16:creationId xmlns:a16="http://schemas.microsoft.com/office/drawing/2014/main" id="{939D773F-2ADA-464F-B269-B8FF1B52461B}"/>
              </a:ext>
            </a:extLst>
          </p:cNvPr>
          <p:cNvCxnSpPr>
            <a:cxnSpLocks/>
          </p:cNvCxnSpPr>
          <p:nvPr/>
        </p:nvCxnSpPr>
        <p:spPr bwMode="auto">
          <a:xfrm>
            <a:off x="6168952" y="2501121"/>
            <a:ext cx="239221" cy="0"/>
          </a:xfrm>
          <a:prstGeom prst="straightConnector1">
            <a:avLst/>
          </a:prstGeom>
          <a:ln w="31750">
            <a:solidFill>
              <a:srgbClr val="FF9900"/>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67" name="直接箭头连接符 66">
            <a:extLst>
              <a:ext uri="{FF2B5EF4-FFF2-40B4-BE49-F238E27FC236}">
                <a16:creationId xmlns:a16="http://schemas.microsoft.com/office/drawing/2014/main" id="{2F3EF11E-686D-4BF0-A0DC-0BDEF5866C79}"/>
              </a:ext>
            </a:extLst>
          </p:cNvPr>
          <p:cNvCxnSpPr>
            <a:cxnSpLocks/>
          </p:cNvCxnSpPr>
          <p:nvPr/>
        </p:nvCxnSpPr>
        <p:spPr bwMode="auto">
          <a:xfrm>
            <a:off x="7470657" y="2515604"/>
            <a:ext cx="239221" cy="0"/>
          </a:xfrm>
          <a:prstGeom prst="straightConnector1">
            <a:avLst/>
          </a:prstGeom>
          <a:ln w="31750">
            <a:solidFill>
              <a:srgbClr val="FF9900"/>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70" name="文本框 15">
            <a:extLst>
              <a:ext uri="{FF2B5EF4-FFF2-40B4-BE49-F238E27FC236}">
                <a16:creationId xmlns:a16="http://schemas.microsoft.com/office/drawing/2014/main" id="{6DA4E3C8-1BBC-49E7-AC9A-18DE587AB397}"/>
              </a:ext>
            </a:extLst>
          </p:cNvPr>
          <p:cNvSpPr txBox="1"/>
          <p:nvPr/>
        </p:nvSpPr>
        <p:spPr>
          <a:xfrm>
            <a:off x="2411760" y="2862657"/>
            <a:ext cx="4609565"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chemeClr val="tx2"/>
                </a:solidFill>
                <a:latin typeface="+mn-ea"/>
              </a:rPr>
              <a:t>Design process of analog circuits</a:t>
            </a:r>
            <a:endParaRPr lang="zh-CN" altLang="en-US" sz="2000" b="1" dirty="0">
              <a:solidFill>
                <a:schemeClr val="tx2"/>
              </a:solidFill>
              <a:latin typeface="+mn-ea"/>
            </a:endParaRPr>
          </a:p>
        </p:txBody>
      </p:sp>
    </p:spTree>
    <p:extLst>
      <p:ext uri="{BB962C8B-B14F-4D97-AF65-F5344CB8AC3E}">
        <p14:creationId xmlns:p14="http://schemas.microsoft.com/office/powerpoint/2010/main" val="182247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randombar(horizontal)">
                                      <p:cBhvr>
                                        <p:cTn id="12" dur="500"/>
                                        <p:tgtEl>
                                          <p:spTgt spid="5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randombar(horizontal)">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additive="base">
                                        <p:cTn id="27" dur="500" fill="hold"/>
                                        <p:tgtEl>
                                          <p:spTgt spid="60"/>
                                        </p:tgtEl>
                                        <p:attrNameLst>
                                          <p:attrName>ppt_x</p:attrName>
                                        </p:attrNameLst>
                                      </p:cBhvr>
                                      <p:tavLst>
                                        <p:tav tm="0">
                                          <p:val>
                                            <p:strVal val="0-#ppt_w/2"/>
                                          </p:val>
                                        </p:tav>
                                        <p:tav tm="100000">
                                          <p:val>
                                            <p:strVal val="#ppt_x"/>
                                          </p:val>
                                        </p:tav>
                                      </p:tavLst>
                                    </p:anim>
                                    <p:anim calcmode="lin" valueType="num">
                                      <p:cBhvr additive="base">
                                        <p:cTn id="28" dur="500" fill="hold"/>
                                        <p:tgtEl>
                                          <p:spTgt spid="6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0-#ppt_w/2"/>
                                          </p:val>
                                        </p:tav>
                                        <p:tav tm="100000">
                                          <p:val>
                                            <p:strVal val="#ppt_x"/>
                                          </p:val>
                                        </p:tav>
                                      </p:tavLst>
                                    </p:anim>
                                    <p:anim calcmode="lin" valueType="num">
                                      <p:cBhvr additive="base">
                                        <p:cTn id="32" dur="500" fill="hold"/>
                                        <p:tgtEl>
                                          <p:spTgt spid="6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additive="base">
                                        <p:cTn id="35" dur="500" fill="hold"/>
                                        <p:tgtEl>
                                          <p:spTgt spid="69"/>
                                        </p:tgtEl>
                                        <p:attrNameLst>
                                          <p:attrName>ppt_x</p:attrName>
                                        </p:attrNameLst>
                                      </p:cBhvr>
                                      <p:tavLst>
                                        <p:tav tm="0">
                                          <p:val>
                                            <p:strVal val="0-#ppt_w/2"/>
                                          </p:val>
                                        </p:tav>
                                        <p:tav tm="100000">
                                          <p:val>
                                            <p:strVal val="#ppt_x"/>
                                          </p:val>
                                        </p:tav>
                                      </p:tavLst>
                                    </p:anim>
                                    <p:anim calcmode="lin" valueType="num">
                                      <p:cBhvr additive="base">
                                        <p:cTn id="36" dur="500" fill="hold"/>
                                        <p:tgtEl>
                                          <p:spTgt spid="69"/>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additive="base">
                                        <p:cTn id="39" dur="500" fill="hold"/>
                                        <p:tgtEl>
                                          <p:spTgt spid="68"/>
                                        </p:tgtEl>
                                        <p:attrNameLst>
                                          <p:attrName>ppt_x</p:attrName>
                                        </p:attrNameLst>
                                      </p:cBhvr>
                                      <p:tavLst>
                                        <p:tav tm="0">
                                          <p:val>
                                            <p:strVal val="0-#ppt_w/2"/>
                                          </p:val>
                                        </p:tav>
                                        <p:tav tm="100000">
                                          <p:val>
                                            <p:strVal val="#ppt_x"/>
                                          </p:val>
                                        </p:tav>
                                      </p:tavLst>
                                    </p:anim>
                                    <p:anim calcmode="lin" valueType="num">
                                      <p:cBhvr additive="base">
                                        <p:cTn id="40"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5" grpId="0" animBg="1"/>
      <p:bldP spid="56" grpId="0" animBg="1"/>
      <p:bldP spid="60" grpId="0" animBg="1"/>
      <p:bldP spid="62" grpId="0"/>
      <p:bldP spid="69" grpId="0" animBg="1"/>
      <p:bldP spid="7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8DD53BCE-10E5-40B4-AD04-FC71F4DDA05C}"/>
              </a:ext>
            </a:extLst>
          </p:cNvPr>
          <p:cNvSpPr/>
          <p:nvPr/>
        </p:nvSpPr>
        <p:spPr>
          <a:xfrm>
            <a:off x="158400" y="648000"/>
            <a:ext cx="8950104"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err="1">
                <a:solidFill>
                  <a:srgbClr val="000000"/>
                </a:solidFill>
                <a:effectLst/>
                <a:latin typeface="Arial" panose="020B0604020202020204" pitchFamily="34" charset="0"/>
                <a:cs typeface="Arial" panose="020B0604020202020204" pitchFamily="34" charset="0"/>
              </a:rPr>
              <a:t>PanguLU</a:t>
            </a:r>
            <a:r>
              <a:rPr lang="en-US" altLang="zh-CN" sz="1600" dirty="0">
                <a:solidFill>
                  <a:srgbClr val="000000"/>
                </a:solidFill>
                <a:effectLst/>
                <a:latin typeface="Arial" panose="020B0604020202020204" pitchFamily="34" charset="0"/>
                <a:cs typeface="Arial" panose="020B0604020202020204" pitchFamily="34" charset="0"/>
              </a:rPr>
              <a:t> are computed sequentially in the order of time slices, to maintain the correctness of the sparse LU </a:t>
            </a:r>
            <a:r>
              <a:rPr lang="en-US" altLang="zh-CN" sz="1600" dirty="0" err="1">
                <a:solidFill>
                  <a:srgbClr val="000000"/>
                </a:solidFill>
                <a:effectLst/>
                <a:latin typeface="Arial" panose="020B0604020202020204" pitchFamily="34" charset="0"/>
                <a:cs typeface="Arial" panose="020B0604020202020204" pitchFamily="34" charset="0"/>
              </a:rPr>
              <a:t>factorisation</a:t>
            </a:r>
            <a:r>
              <a:rPr lang="en-US" altLang="zh-CN" sz="1600" dirty="0">
                <a:solidFill>
                  <a:srgbClr val="000000"/>
                </a:solidFill>
                <a:effectLst/>
                <a:latin typeface="Arial" panose="020B0604020202020204" pitchFamily="34" charset="0"/>
                <a:cs typeface="Arial" panose="020B0604020202020204" pitchFamily="34" charset="0"/>
              </a:rPr>
              <a:t> as show in figure.</a:t>
            </a:r>
            <a:endParaRPr lang="en-US" altLang="zh-CN" sz="1600" dirty="0">
              <a:solidFill>
                <a:schemeClr val="bg1"/>
              </a:solidFill>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06DC21B8-8431-45BE-8D64-0FD0AACC0EE7}"/>
              </a:ext>
            </a:extLst>
          </p:cNvPr>
          <p:cNvSpPr/>
          <p:nvPr/>
        </p:nvSpPr>
        <p:spPr>
          <a:xfrm>
            <a:off x="326112" y="5157192"/>
            <a:ext cx="8878096"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Arial" panose="020B0604020202020204" pitchFamily="34" charset="0"/>
                <a:cs typeface="Arial" panose="020B0604020202020204" pitchFamily="34" charset="0"/>
              </a:rPr>
              <a:t>The </a:t>
            </a:r>
            <a:r>
              <a:rPr lang="en-US" altLang="zh-CN" sz="1600" dirty="0" err="1">
                <a:solidFill>
                  <a:srgbClr val="C00000"/>
                </a:solidFill>
                <a:latin typeface="Arial" panose="020B0604020202020204" pitchFamily="34" charset="0"/>
                <a:cs typeface="Arial" panose="020B0604020202020204" pitchFamily="34" charset="0"/>
              </a:rPr>
              <a:t>synchronisation</a:t>
            </a:r>
            <a:r>
              <a:rPr lang="en-US" altLang="zh-CN" sz="1600" dirty="0">
                <a:solidFill>
                  <a:schemeClr val="bg1"/>
                </a:solidFill>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between each time slice is required to ensure that the correctness of the calculations.</a:t>
            </a:r>
          </a:p>
        </p:txBody>
      </p:sp>
      <p:sp>
        <p:nvSpPr>
          <p:cNvPr id="27" name="矩形: 圆角 26">
            <a:extLst>
              <a:ext uri="{FF2B5EF4-FFF2-40B4-BE49-F238E27FC236}">
                <a16:creationId xmlns:a16="http://schemas.microsoft.com/office/drawing/2014/main" id="{4B4F4457-D612-4A82-BAD7-A3EA14DF09E0}"/>
              </a:ext>
            </a:extLst>
          </p:cNvPr>
          <p:cNvSpPr/>
          <p:nvPr/>
        </p:nvSpPr>
        <p:spPr>
          <a:xfrm>
            <a:off x="274187" y="1248376"/>
            <a:ext cx="8595625" cy="288000"/>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solidFill>
                  <a:srgbClr val="C00000"/>
                </a:solidFill>
                <a:latin typeface="Arial" panose="020B0604020202020204" pitchFamily="34" charset="0"/>
                <a:cs typeface="Arial" panose="020B0604020202020204" pitchFamily="34" charset="0"/>
              </a:rPr>
              <a:t>But obviously these time slices can be computed in parallel on different processes.</a:t>
            </a:r>
          </a:p>
        </p:txBody>
      </p:sp>
      <p:pic>
        <p:nvPicPr>
          <p:cNvPr id="55" name="图片 54" descr="图片包含 户外, 灯光, 束, 华美&#10;&#10;描述已自动生成">
            <a:extLst>
              <a:ext uri="{FF2B5EF4-FFF2-40B4-BE49-F238E27FC236}">
                <a16:creationId xmlns:a16="http://schemas.microsoft.com/office/drawing/2014/main" id="{EF1977FC-3617-4871-B269-53517576411E}"/>
              </a:ext>
            </a:extLst>
          </p:cNvPr>
          <p:cNvPicPr>
            <a:picLocks noChangeAspect="1"/>
          </p:cNvPicPr>
          <p:nvPr/>
        </p:nvPicPr>
        <p:blipFill rotWithShape="1">
          <a:blip r:embed="rId2"/>
          <a:srcRect l="31046" t="47913" r="27861" b="11803"/>
          <a:stretch/>
        </p:blipFill>
        <p:spPr>
          <a:xfrm>
            <a:off x="326112" y="2159280"/>
            <a:ext cx="4565586" cy="1549713"/>
          </a:xfrm>
          <a:prstGeom prst="rect">
            <a:avLst/>
          </a:prstGeom>
        </p:spPr>
      </p:pic>
      <p:pic>
        <p:nvPicPr>
          <p:cNvPr id="56" name="图片 55" descr="图片包含 户外, 灯光, 束, 华美&#10;&#10;描述已自动生成">
            <a:extLst>
              <a:ext uri="{FF2B5EF4-FFF2-40B4-BE49-F238E27FC236}">
                <a16:creationId xmlns:a16="http://schemas.microsoft.com/office/drawing/2014/main" id="{DD887B52-C3F5-471A-A812-F253648DDBA7}"/>
              </a:ext>
            </a:extLst>
          </p:cNvPr>
          <p:cNvPicPr>
            <a:picLocks noChangeAspect="1"/>
          </p:cNvPicPr>
          <p:nvPr/>
        </p:nvPicPr>
        <p:blipFill rotWithShape="1">
          <a:blip r:embed="rId2"/>
          <a:srcRect l="72180" t="44823" r="-320" b="10099"/>
          <a:stretch/>
        </p:blipFill>
        <p:spPr>
          <a:xfrm>
            <a:off x="5267844" y="1988840"/>
            <a:ext cx="3497885" cy="1940216"/>
          </a:xfrm>
          <a:prstGeom prst="rect">
            <a:avLst/>
          </a:prstGeom>
        </p:spPr>
      </p:pic>
      <p:sp>
        <p:nvSpPr>
          <p:cNvPr id="57" name="右箭头 26">
            <a:extLst>
              <a:ext uri="{FF2B5EF4-FFF2-40B4-BE49-F238E27FC236}">
                <a16:creationId xmlns:a16="http://schemas.microsoft.com/office/drawing/2014/main" id="{432CF69B-F49D-4A32-BA42-E9ADD550B102}"/>
              </a:ext>
            </a:extLst>
          </p:cNvPr>
          <p:cNvSpPr/>
          <p:nvPr/>
        </p:nvSpPr>
        <p:spPr>
          <a:xfrm>
            <a:off x="1235395" y="1988840"/>
            <a:ext cx="3376800" cy="221731"/>
          </a:xfrm>
          <a:prstGeom prst="rightArrow">
            <a:avLst/>
          </a:pr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ysClr val="window" lastClr="FFFFFF"/>
              </a:solidFill>
              <a:effectLst/>
              <a:uLnTx/>
              <a:uFillTx/>
              <a:latin typeface="等线" panose="020F0502020204030204"/>
              <a:ea typeface="等线" panose="02010600030101010101" pitchFamily="2" charset="-122"/>
              <a:cs typeface="+mn-cs"/>
            </a:endParaRPr>
          </a:p>
        </p:txBody>
      </p:sp>
      <p:sp>
        <p:nvSpPr>
          <p:cNvPr id="59" name="矩形 58">
            <a:extLst>
              <a:ext uri="{FF2B5EF4-FFF2-40B4-BE49-F238E27FC236}">
                <a16:creationId xmlns:a16="http://schemas.microsoft.com/office/drawing/2014/main" id="{73EC013A-F80A-44CF-991E-877B3E8126C2}"/>
              </a:ext>
            </a:extLst>
          </p:cNvPr>
          <p:cNvSpPr/>
          <p:nvPr/>
        </p:nvSpPr>
        <p:spPr>
          <a:xfrm>
            <a:off x="1595436" y="1559937"/>
            <a:ext cx="2619079"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Executive direction</a:t>
            </a:r>
          </a:p>
        </p:txBody>
      </p:sp>
      <p:sp>
        <p:nvSpPr>
          <p:cNvPr id="2" name="矩形 1">
            <a:extLst>
              <a:ext uri="{FF2B5EF4-FFF2-40B4-BE49-F238E27FC236}">
                <a16:creationId xmlns:a16="http://schemas.microsoft.com/office/drawing/2014/main" id="{36A68AED-1B50-43ED-A826-918FC1FAC8BA}"/>
              </a:ext>
            </a:extLst>
          </p:cNvPr>
          <p:cNvSpPr/>
          <p:nvPr/>
        </p:nvSpPr>
        <p:spPr bwMode="auto">
          <a:xfrm>
            <a:off x="611560" y="2492896"/>
            <a:ext cx="288032" cy="271616"/>
          </a:xfrm>
          <a:prstGeom prst="rect">
            <a:avLst/>
          </a:prstGeom>
          <a:noFill/>
          <a:ln w="28575"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64" name="矩形 63">
            <a:extLst>
              <a:ext uri="{FF2B5EF4-FFF2-40B4-BE49-F238E27FC236}">
                <a16:creationId xmlns:a16="http://schemas.microsoft.com/office/drawing/2014/main" id="{DD88CAE5-1FCD-4E78-A778-DBD69CE5D058}"/>
              </a:ext>
            </a:extLst>
          </p:cNvPr>
          <p:cNvSpPr/>
          <p:nvPr/>
        </p:nvSpPr>
        <p:spPr bwMode="auto">
          <a:xfrm>
            <a:off x="1691680" y="2697667"/>
            <a:ext cx="288032" cy="271616"/>
          </a:xfrm>
          <a:prstGeom prst="rect">
            <a:avLst/>
          </a:prstGeom>
          <a:noFill/>
          <a:ln w="28575"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65" name="矩形 64">
            <a:extLst>
              <a:ext uri="{FF2B5EF4-FFF2-40B4-BE49-F238E27FC236}">
                <a16:creationId xmlns:a16="http://schemas.microsoft.com/office/drawing/2014/main" id="{8047376A-9CA6-4ACF-9F9C-339105BCEAB0}"/>
              </a:ext>
            </a:extLst>
          </p:cNvPr>
          <p:cNvSpPr/>
          <p:nvPr/>
        </p:nvSpPr>
        <p:spPr bwMode="auto">
          <a:xfrm>
            <a:off x="2744419" y="2903671"/>
            <a:ext cx="288032" cy="271616"/>
          </a:xfrm>
          <a:prstGeom prst="rect">
            <a:avLst/>
          </a:prstGeom>
          <a:noFill/>
          <a:ln w="28575"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66" name="矩形 65">
            <a:extLst>
              <a:ext uri="{FF2B5EF4-FFF2-40B4-BE49-F238E27FC236}">
                <a16:creationId xmlns:a16="http://schemas.microsoft.com/office/drawing/2014/main" id="{207A2BA8-5ADC-4976-8DB9-C28DB73ACF42}"/>
              </a:ext>
            </a:extLst>
          </p:cNvPr>
          <p:cNvSpPr/>
          <p:nvPr/>
        </p:nvSpPr>
        <p:spPr bwMode="auto">
          <a:xfrm>
            <a:off x="5177146" y="2628704"/>
            <a:ext cx="402966" cy="944312"/>
          </a:xfrm>
          <a:prstGeom prst="rect">
            <a:avLst/>
          </a:prstGeom>
          <a:noFill/>
          <a:ln w="28575"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67" name="矩形: 圆角 66">
            <a:extLst>
              <a:ext uri="{FF2B5EF4-FFF2-40B4-BE49-F238E27FC236}">
                <a16:creationId xmlns:a16="http://schemas.microsoft.com/office/drawing/2014/main" id="{F648C868-D2F9-45FC-9EB7-8FECCA792D67}"/>
              </a:ext>
            </a:extLst>
          </p:cNvPr>
          <p:cNvSpPr/>
          <p:nvPr/>
        </p:nvSpPr>
        <p:spPr>
          <a:xfrm>
            <a:off x="4569901" y="4109001"/>
            <a:ext cx="4195828" cy="868245"/>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solidFill>
                  <a:srgbClr val="C00000"/>
                </a:solidFill>
                <a:latin typeface="Arial" panose="020B0604020202020204" pitchFamily="34" charset="0"/>
                <a:cs typeface="Arial" panose="020B0604020202020204" pitchFamily="34" charset="0"/>
              </a:rPr>
              <a:t>For the blocks 1, 2 and  6, if we do the calculations in time-slice order, these blocks will be executed sequentially.</a:t>
            </a:r>
          </a:p>
        </p:txBody>
      </p:sp>
      <p:sp>
        <p:nvSpPr>
          <p:cNvPr id="68" name="矩形: 圆角 67">
            <a:extLst>
              <a:ext uri="{FF2B5EF4-FFF2-40B4-BE49-F238E27FC236}">
                <a16:creationId xmlns:a16="http://schemas.microsoft.com/office/drawing/2014/main" id="{8F0E6F89-EA5F-4229-B700-C3CB67DB7DBA}"/>
              </a:ext>
            </a:extLst>
          </p:cNvPr>
          <p:cNvSpPr/>
          <p:nvPr/>
        </p:nvSpPr>
        <p:spPr>
          <a:xfrm>
            <a:off x="611560" y="4110870"/>
            <a:ext cx="3649741" cy="866375"/>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800" dirty="0">
                <a:solidFill>
                  <a:srgbClr val="C00000"/>
                </a:solidFill>
                <a:latin typeface="Arial" panose="020B0604020202020204" pitchFamily="34" charset="0"/>
                <a:cs typeface="Arial" panose="020B0604020202020204" pitchFamily="34" charset="0"/>
              </a:rPr>
              <a:t>Mainly because </a:t>
            </a:r>
            <a:r>
              <a:rPr lang="en-US" altLang="zh-CN" sz="1800" dirty="0" err="1">
                <a:solidFill>
                  <a:srgbClr val="C00000"/>
                </a:solidFill>
                <a:latin typeface="Arial" panose="020B0604020202020204" pitchFamily="34" charset="0"/>
                <a:cs typeface="Arial" panose="020B0604020202020204" pitchFamily="34" charset="0"/>
              </a:rPr>
              <a:t>synchronisation</a:t>
            </a:r>
            <a:r>
              <a:rPr lang="en-US" altLang="zh-CN" sz="1800" dirty="0">
                <a:solidFill>
                  <a:srgbClr val="C00000"/>
                </a:solidFill>
                <a:latin typeface="Arial" panose="020B0604020202020204" pitchFamily="34" charset="0"/>
                <a:cs typeface="Arial" panose="020B0604020202020204" pitchFamily="34" charset="0"/>
              </a:rPr>
              <a:t> reduces parallelism in distributed systems.</a:t>
            </a:r>
          </a:p>
        </p:txBody>
      </p:sp>
      <p:cxnSp>
        <p:nvCxnSpPr>
          <p:cNvPr id="69" name="直接连接符 68">
            <a:extLst>
              <a:ext uri="{FF2B5EF4-FFF2-40B4-BE49-F238E27FC236}">
                <a16:creationId xmlns:a16="http://schemas.microsoft.com/office/drawing/2014/main" id="{985D2BC0-3DAA-4A9E-977D-6F019D2635BB}"/>
              </a:ext>
            </a:extLst>
          </p:cNvPr>
          <p:cNvCxnSpPr/>
          <p:nvPr/>
        </p:nvCxnSpPr>
        <p:spPr>
          <a:xfrm flipV="1">
            <a:off x="1547664" y="2159280"/>
            <a:ext cx="0" cy="1796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9ADDE911-3839-4E40-9728-94846B3B03FE}"/>
              </a:ext>
            </a:extLst>
          </p:cNvPr>
          <p:cNvCxnSpPr/>
          <p:nvPr/>
        </p:nvCxnSpPr>
        <p:spPr>
          <a:xfrm flipV="1">
            <a:off x="2483768" y="2133600"/>
            <a:ext cx="0" cy="1796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39F12682-0E0E-4AE1-AC30-43D84FDEE69B}"/>
              </a:ext>
            </a:extLst>
          </p:cNvPr>
          <p:cNvCxnSpPr/>
          <p:nvPr/>
        </p:nvCxnSpPr>
        <p:spPr>
          <a:xfrm flipV="1">
            <a:off x="3347864" y="2098006"/>
            <a:ext cx="0" cy="1796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77F7C755-F51E-4985-A8B0-330D0D680D4D}"/>
              </a:ext>
            </a:extLst>
          </p:cNvPr>
          <p:cNvCxnSpPr/>
          <p:nvPr/>
        </p:nvCxnSpPr>
        <p:spPr>
          <a:xfrm flipV="1">
            <a:off x="4283968" y="2133600"/>
            <a:ext cx="0" cy="17964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3" name="右箭头 26">
            <a:extLst>
              <a:ext uri="{FF2B5EF4-FFF2-40B4-BE49-F238E27FC236}">
                <a16:creationId xmlns:a16="http://schemas.microsoft.com/office/drawing/2014/main" id="{A0C34868-D43A-467D-877B-1198D9925A84}"/>
              </a:ext>
            </a:extLst>
          </p:cNvPr>
          <p:cNvSpPr/>
          <p:nvPr/>
        </p:nvSpPr>
        <p:spPr>
          <a:xfrm rot="13720843">
            <a:off x="1559901" y="3766014"/>
            <a:ext cx="409274" cy="273417"/>
          </a:xfrm>
          <a:prstGeom prst="rightArrow">
            <a:avLst/>
          </a:pr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ysClr val="window" lastClr="FFFFFF"/>
              </a:solidFill>
              <a:effectLst/>
              <a:uLnTx/>
              <a:uFillTx/>
              <a:latin typeface="等线" panose="020F0502020204030204"/>
              <a:ea typeface="等线" panose="02010600030101010101" pitchFamily="2" charset="-122"/>
              <a:cs typeface="+mn-cs"/>
            </a:endParaRPr>
          </a:p>
        </p:txBody>
      </p:sp>
      <p:sp>
        <p:nvSpPr>
          <p:cNvPr id="74" name="右箭头 26">
            <a:extLst>
              <a:ext uri="{FF2B5EF4-FFF2-40B4-BE49-F238E27FC236}">
                <a16:creationId xmlns:a16="http://schemas.microsoft.com/office/drawing/2014/main" id="{F39056BB-52A8-4998-91CF-8E64F8EC30CC}"/>
              </a:ext>
            </a:extLst>
          </p:cNvPr>
          <p:cNvSpPr/>
          <p:nvPr/>
        </p:nvSpPr>
        <p:spPr>
          <a:xfrm rot="19141660">
            <a:off x="2073147" y="3766013"/>
            <a:ext cx="409274" cy="273417"/>
          </a:xfrm>
          <a:prstGeom prst="rightArrow">
            <a:avLst/>
          </a:pr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ysClr val="window" lastClr="FFFFFF"/>
              </a:solidFill>
              <a:effectLst/>
              <a:uLnTx/>
              <a:uFillTx/>
              <a:latin typeface="等线" panose="020F0502020204030204"/>
              <a:ea typeface="等线" panose="02010600030101010101" pitchFamily="2" charset="-122"/>
              <a:cs typeface="+mn-cs"/>
            </a:endParaRPr>
          </a:p>
        </p:txBody>
      </p:sp>
      <p:sp>
        <p:nvSpPr>
          <p:cNvPr id="75" name="右箭头 26">
            <a:extLst>
              <a:ext uri="{FF2B5EF4-FFF2-40B4-BE49-F238E27FC236}">
                <a16:creationId xmlns:a16="http://schemas.microsoft.com/office/drawing/2014/main" id="{2BF0A68D-F099-410C-B386-DAF7CE21B6DD}"/>
              </a:ext>
            </a:extLst>
          </p:cNvPr>
          <p:cNvSpPr/>
          <p:nvPr/>
        </p:nvSpPr>
        <p:spPr>
          <a:xfrm rot="19141660">
            <a:off x="2834627" y="3756119"/>
            <a:ext cx="409274" cy="273417"/>
          </a:xfrm>
          <a:prstGeom prst="rightArrow">
            <a:avLst/>
          </a:pr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ysClr val="window" lastClr="FFFFFF"/>
              </a:solidFill>
              <a:effectLst/>
              <a:uLnTx/>
              <a:uFillTx/>
              <a:latin typeface="等线" panose="020F0502020204030204"/>
              <a:ea typeface="等线" panose="02010600030101010101" pitchFamily="2" charset="-122"/>
              <a:cs typeface="+mn-cs"/>
            </a:endParaRPr>
          </a:p>
        </p:txBody>
      </p:sp>
      <p:sp>
        <p:nvSpPr>
          <p:cNvPr id="76" name="右箭头 26">
            <a:extLst>
              <a:ext uri="{FF2B5EF4-FFF2-40B4-BE49-F238E27FC236}">
                <a16:creationId xmlns:a16="http://schemas.microsoft.com/office/drawing/2014/main" id="{41860DF1-956D-49A1-BB87-9BFD511D6C81}"/>
              </a:ext>
            </a:extLst>
          </p:cNvPr>
          <p:cNvSpPr/>
          <p:nvPr/>
        </p:nvSpPr>
        <p:spPr>
          <a:xfrm rot="20972482" flipV="1">
            <a:off x="3164122" y="3839756"/>
            <a:ext cx="1108169" cy="235379"/>
          </a:xfrm>
          <a:prstGeom prst="rightArrow">
            <a:avLst/>
          </a:pr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ysClr val="window" lastClr="FFFFFF"/>
              </a:solidFill>
              <a:effectLst/>
              <a:uLnTx/>
              <a:uFillTx/>
              <a:latin typeface="等线" panose="020F0502020204030204"/>
              <a:ea typeface="等线" panose="02010600030101010101" pitchFamily="2" charset="-122"/>
              <a:cs typeface="+mn-cs"/>
            </a:endParaRPr>
          </a:p>
        </p:txBody>
      </p:sp>
      <p:sp>
        <p:nvSpPr>
          <p:cNvPr id="5" name="乘号 4">
            <a:extLst>
              <a:ext uri="{FF2B5EF4-FFF2-40B4-BE49-F238E27FC236}">
                <a16:creationId xmlns:a16="http://schemas.microsoft.com/office/drawing/2014/main" id="{03179224-13C1-4768-8D11-4C9104616118}"/>
              </a:ext>
            </a:extLst>
          </p:cNvPr>
          <p:cNvSpPr/>
          <p:nvPr/>
        </p:nvSpPr>
        <p:spPr bwMode="auto">
          <a:xfrm>
            <a:off x="1403648" y="2173131"/>
            <a:ext cx="288032" cy="279321"/>
          </a:xfrm>
          <a:prstGeom prst="mathMultiply">
            <a:avLst/>
          </a:prstGeom>
          <a:solidFill>
            <a:schemeClr val="tx1"/>
          </a:solidFill>
          <a:ln w="127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78" name="乘号 77">
            <a:extLst>
              <a:ext uri="{FF2B5EF4-FFF2-40B4-BE49-F238E27FC236}">
                <a16:creationId xmlns:a16="http://schemas.microsoft.com/office/drawing/2014/main" id="{B5E5151D-6BD2-4BFA-81BE-CB7BF46DA844}"/>
              </a:ext>
            </a:extLst>
          </p:cNvPr>
          <p:cNvSpPr/>
          <p:nvPr/>
        </p:nvSpPr>
        <p:spPr bwMode="auto">
          <a:xfrm>
            <a:off x="2339751" y="2191851"/>
            <a:ext cx="288032" cy="279321"/>
          </a:xfrm>
          <a:prstGeom prst="mathMultiply">
            <a:avLst/>
          </a:prstGeom>
          <a:solidFill>
            <a:schemeClr val="tx1"/>
          </a:solidFill>
          <a:ln w="127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79" name="乘号 78">
            <a:extLst>
              <a:ext uri="{FF2B5EF4-FFF2-40B4-BE49-F238E27FC236}">
                <a16:creationId xmlns:a16="http://schemas.microsoft.com/office/drawing/2014/main" id="{BE72BE66-F662-482B-A449-9671C57D46B3}"/>
              </a:ext>
            </a:extLst>
          </p:cNvPr>
          <p:cNvSpPr/>
          <p:nvPr/>
        </p:nvSpPr>
        <p:spPr bwMode="auto">
          <a:xfrm>
            <a:off x="3203848" y="2191851"/>
            <a:ext cx="288032" cy="279321"/>
          </a:xfrm>
          <a:prstGeom prst="mathMultiply">
            <a:avLst/>
          </a:prstGeom>
          <a:solidFill>
            <a:schemeClr val="tx1"/>
          </a:solidFill>
          <a:ln w="127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80" name="乘号 79">
            <a:extLst>
              <a:ext uri="{FF2B5EF4-FFF2-40B4-BE49-F238E27FC236}">
                <a16:creationId xmlns:a16="http://schemas.microsoft.com/office/drawing/2014/main" id="{F4DC1646-153D-47DE-B3B8-E5CB95FDD72B}"/>
              </a:ext>
            </a:extLst>
          </p:cNvPr>
          <p:cNvSpPr/>
          <p:nvPr/>
        </p:nvSpPr>
        <p:spPr bwMode="auto">
          <a:xfrm>
            <a:off x="4139952" y="2191851"/>
            <a:ext cx="288032" cy="279321"/>
          </a:xfrm>
          <a:prstGeom prst="mathMultiply">
            <a:avLst/>
          </a:prstGeom>
          <a:solidFill>
            <a:schemeClr val="tx1"/>
          </a:solidFill>
          <a:ln w="1270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81" name="矩形 80">
            <a:extLst>
              <a:ext uri="{FF2B5EF4-FFF2-40B4-BE49-F238E27FC236}">
                <a16:creationId xmlns:a16="http://schemas.microsoft.com/office/drawing/2014/main" id="{0AB77F16-2AA3-47C0-B0AB-8E6E59846B2D}"/>
              </a:ext>
            </a:extLst>
          </p:cNvPr>
          <p:cNvSpPr/>
          <p:nvPr/>
        </p:nvSpPr>
        <p:spPr>
          <a:xfrm>
            <a:off x="326112" y="5780880"/>
            <a:ext cx="8878096"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solidFill>
                  <a:srgbClr val="CC0000"/>
                </a:solidFill>
                <a:latin typeface="Arial" panose="020B0604020202020204" pitchFamily="34" charset="0"/>
                <a:cs typeface="Arial" panose="020B0604020202020204" pitchFamily="34" charset="0"/>
              </a:rPr>
              <a:t>Is there another method of calculation that can guarantee correctness while keeping the processes in a working state as much as possible?</a:t>
            </a:r>
          </a:p>
        </p:txBody>
      </p:sp>
      <p:sp>
        <p:nvSpPr>
          <p:cNvPr id="31" name="文本框 30">
            <a:extLst>
              <a:ext uri="{FF2B5EF4-FFF2-40B4-BE49-F238E27FC236}">
                <a16:creationId xmlns:a16="http://schemas.microsoft.com/office/drawing/2014/main" id="{7B543E94-65E4-5344-A20D-B10F05D7F222}"/>
              </a:ext>
            </a:extLst>
          </p:cNvPr>
          <p:cNvSpPr txBox="1"/>
          <p:nvPr/>
        </p:nvSpPr>
        <p:spPr>
          <a:xfrm>
            <a:off x="32721" y="32400"/>
            <a:ext cx="5917004"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800" b="1" dirty="0" err="1">
                <a:solidFill>
                  <a:schemeClr val="tx2"/>
                </a:solidFill>
                <a:latin typeface="+mj-lt"/>
                <a:ea typeface="ＭＳ Ｐゴシック" charset="0"/>
              </a:rPr>
              <a:t>Synchronisation</a:t>
            </a:r>
            <a:r>
              <a:rPr kumimoji="1" lang="en-US" altLang="zh-CN" sz="2800" b="1" dirty="0">
                <a:solidFill>
                  <a:schemeClr val="tx2"/>
                </a:solidFill>
                <a:latin typeface="+mj-lt"/>
                <a:ea typeface="ＭＳ Ｐゴシック" charset="0"/>
              </a:rPr>
              <a:t>-Free Scheduling</a:t>
            </a:r>
            <a:endParaRPr kumimoji="1" lang="zh-CN" altLang="en-US" sz="2800" b="1" dirty="0">
              <a:solidFill>
                <a:schemeClr val="tx2"/>
              </a:solidFill>
              <a:latin typeface="+mj-lt"/>
              <a:ea typeface="ＭＳ Ｐゴシック" charset="0"/>
            </a:endParaRPr>
          </a:p>
        </p:txBody>
      </p:sp>
    </p:spTree>
    <p:extLst>
      <p:ext uri="{BB962C8B-B14F-4D97-AF65-F5344CB8AC3E}">
        <p14:creationId xmlns:p14="http://schemas.microsoft.com/office/powerpoint/2010/main" val="2759230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1F5447A3-F234-47ED-BDD3-7D6459CEB34A}"/>
              </a:ext>
            </a:extLst>
          </p:cNvPr>
          <p:cNvPicPr>
            <a:picLocks noChangeAspect="1"/>
          </p:cNvPicPr>
          <p:nvPr/>
        </p:nvPicPr>
        <p:blipFill rotWithShape="1">
          <a:blip r:embed="rId2"/>
          <a:srcRect l="1016" t="-233" r="35665" b="10054"/>
          <a:stretch/>
        </p:blipFill>
        <p:spPr>
          <a:xfrm>
            <a:off x="221802" y="980728"/>
            <a:ext cx="2983381" cy="3257342"/>
          </a:xfrm>
          <a:prstGeom prst="rect">
            <a:avLst/>
          </a:prstGeom>
        </p:spPr>
      </p:pic>
      <p:sp>
        <p:nvSpPr>
          <p:cNvPr id="31" name="矩形 30">
            <a:extLst>
              <a:ext uri="{FF2B5EF4-FFF2-40B4-BE49-F238E27FC236}">
                <a16:creationId xmlns:a16="http://schemas.microsoft.com/office/drawing/2014/main" id="{4953B1AD-6307-41B2-9E2A-98E6E0FD8B0A}"/>
              </a:ext>
            </a:extLst>
          </p:cNvPr>
          <p:cNvSpPr/>
          <p:nvPr/>
        </p:nvSpPr>
        <p:spPr>
          <a:xfrm>
            <a:off x="158400" y="648000"/>
            <a:ext cx="8763798" cy="3385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dirty="0">
                <a:latin typeface="Arial" panose="020B0604020202020204" pitchFamily="34" charset="0"/>
                <a:cs typeface="Arial" panose="020B0604020202020204" pitchFamily="34" charset="0"/>
              </a:rPr>
              <a:t>So we researched the order of computation of sparse LU </a:t>
            </a:r>
            <a:r>
              <a:rPr lang="en-US" altLang="zh-CN" sz="1600" dirty="0" err="1">
                <a:latin typeface="Arial" panose="020B0604020202020204" pitchFamily="34" charset="0"/>
                <a:cs typeface="Arial" panose="020B0604020202020204" pitchFamily="34" charset="0"/>
              </a:rPr>
              <a:t>factorisation</a:t>
            </a:r>
            <a:r>
              <a:rPr lang="en-US" altLang="zh-CN" sz="1600" dirty="0">
                <a:latin typeface="Arial" panose="020B0604020202020204" pitchFamily="34" charset="0"/>
                <a:cs typeface="Arial" panose="020B0604020202020204" pitchFamily="34" charset="0"/>
              </a:rPr>
              <a:t> using sparse kernels. </a:t>
            </a:r>
          </a:p>
        </p:txBody>
      </p:sp>
      <p:grpSp>
        <p:nvGrpSpPr>
          <p:cNvPr id="32" name="组合 31">
            <a:extLst>
              <a:ext uri="{FF2B5EF4-FFF2-40B4-BE49-F238E27FC236}">
                <a16:creationId xmlns:a16="http://schemas.microsoft.com/office/drawing/2014/main" id="{530554FB-1D7D-4CC1-BD63-4A7095040786}"/>
              </a:ext>
            </a:extLst>
          </p:cNvPr>
          <p:cNvGrpSpPr/>
          <p:nvPr/>
        </p:nvGrpSpPr>
        <p:grpSpPr>
          <a:xfrm>
            <a:off x="5292080" y="1607154"/>
            <a:ext cx="1841021" cy="3254803"/>
            <a:chOff x="6869534" y="939476"/>
            <a:chExt cx="2476385" cy="4438924"/>
          </a:xfrm>
        </p:grpSpPr>
        <p:pic>
          <p:nvPicPr>
            <p:cNvPr id="33" name="图片 32">
              <a:extLst>
                <a:ext uri="{FF2B5EF4-FFF2-40B4-BE49-F238E27FC236}">
                  <a16:creationId xmlns:a16="http://schemas.microsoft.com/office/drawing/2014/main" id="{A14F106F-81F9-4616-9C20-72DFF5E31040}"/>
                </a:ext>
              </a:extLst>
            </p:cNvPr>
            <p:cNvPicPr>
              <a:picLocks noChangeAspect="1"/>
            </p:cNvPicPr>
            <p:nvPr/>
          </p:nvPicPr>
          <p:blipFill rotWithShape="1">
            <a:blip r:embed="rId2"/>
            <a:srcRect l="66321" t="-233" r="1762" b="61749"/>
            <a:stretch/>
          </p:blipFill>
          <p:spPr>
            <a:xfrm>
              <a:off x="6869534" y="939476"/>
              <a:ext cx="2476385" cy="2289127"/>
            </a:xfrm>
            <a:prstGeom prst="rect">
              <a:avLst/>
            </a:prstGeom>
          </p:spPr>
        </p:pic>
        <p:pic>
          <p:nvPicPr>
            <p:cNvPr id="34" name="图片 33" descr="图形用户界面&#10;&#10;描述已自动生成">
              <a:extLst>
                <a:ext uri="{FF2B5EF4-FFF2-40B4-BE49-F238E27FC236}">
                  <a16:creationId xmlns:a16="http://schemas.microsoft.com/office/drawing/2014/main" id="{5424F0E0-E16F-4AA0-84F9-37D6C0E53773}"/>
                </a:ext>
              </a:extLst>
            </p:cNvPr>
            <p:cNvPicPr>
              <a:picLocks noChangeAspect="1"/>
            </p:cNvPicPr>
            <p:nvPr/>
          </p:nvPicPr>
          <p:blipFill rotWithShape="1">
            <a:blip r:embed="rId3"/>
            <a:srcRect l="67203" t="54197" r="5445" b="10124"/>
            <a:stretch/>
          </p:blipFill>
          <p:spPr>
            <a:xfrm>
              <a:off x="6954997" y="3272400"/>
              <a:ext cx="2105999" cy="2106000"/>
            </a:xfrm>
            <a:prstGeom prst="rect">
              <a:avLst/>
            </a:prstGeom>
          </p:spPr>
        </p:pic>
      </p:grpSp>
      <p:sp>
        <p:nvSpPr>
          <p:cNvPr id="35" name="矩形 34">
            <a:extLst>
              <a:ext uri="{FF2B5EF4-FFF2-40B4-BE49-F238E27FC236}">
                <a16:creationId xmlns:a16="http://schemas.microsoft.com/office/drawing/2014/main" id="{BA2F77F7-C62E-487C-89D1-3E5CCC4A4FC9}"/>
              </a:ext>
            </a:extLst>
          </p:cNvPr>
          <p:cNvSpPr/>
          <p:nvPr/>
        </p:nvSpPr>
        <p:spPr>
          <a:xfrm>
            <a:off x="158401" y="5807506"/>
            <a:ext cx="8985600"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rgbClr val="C00000"/>
                </a:solidFill>
                <a:latin typeface="Arial" panose="020B0604020202020204" pitchFamily="34" charset="0"/>
                <a:cs typeface="Arial" panose="020B0604020202020204" pitchFamily="34" charset="0"/>
              </a:rPr>
              <a:t>In particular, we do not use any </a:t>
            </a:r>
            <a:r>
              <a:rPr lang="en-US" altLang="zh-CN" dirty="0" err="1">
                <a:solidFill>
                  <a:srgbClr val="C00000"/>
                </a:solidFill>
                <a:latin typeface="Arial" panose="020B0604020202020204" pitchFamily="34" charset="0"/>
                <a:cs typeface="Arial" panose="020B0604020202020204" pitchFamily="34" charset="0"/>
              </a:rPr>
              <a:t>synchronisation</a:t>
            </a:r>
            <a:r>
              <a:rPr lang="en-US" altLang="zh-CN" dirty="0">
                <a:solidFill>
                  <a:srgbClr val="C00000"/>
                </a:solidFill>
                <a:latin typeface="Arial" panose="020B0604020202020204" pitchFamily="34" charset="0"/>
                <a:cs typeface="Arial" panose="020B0604020202020204" pitchFamily="34" charset="0"/>
              </a:rPr>
              <a:t> in here.</a:t>
            </a:r>
          </a:p>
        </p:txBody>
      </p:sp>
      <p:grpSp>
        <p:nvGrpSpPr>
          <p:cNvPr id="36" name="组合 35">
            <a:extLst>
              <a:ext uri="{FF2B5EF4-FFF2-40B4-BE49-F238E27FC236}">
                <a16:creationId xmlns:a16="http://schemas.microsoft.com/office/drawing/2014/main" id="{5A9466DA-2446-4A37-8CCC-0462310965E8}"/>
              </a:ext>
            </a:extLst>
          </p:cNvPr>
          <p:cNvGrpSpPr/>
          <p:nvPr/>
        </p:nvGrpSpPr>
        <p:grpSpPr>
          <a:xfrm>
            <a:off x="189709" y="1245812"/>
            <a:ext cx="4912180" cy="2781701"/>
            <a:chOff x="398058" y="1249220"/>
            <a:chExt cx="6607447" cy="3793704"/>
          </a:xfrm>
        </p:grpSpPr>
        <p:grpSp>
          <p:nvGrpSpPr>
            <p:cNvPr id="37" name="组合 36">
              <a:extLst>
                <a:ext uri="{FF2B5EF4-FFF2-40B4-BE49-F238E27FC236}">
                  <a16:creationId xmlns:a16="http://schemas.microsoft.com/office/drawing/2014/main" id="{5F168C56-8DCA-4AB1-8CD0-430AE8C5C49E}"/>
                </a:ext>
              </a:extLst>
            </p:cNvPr>
            <p:cNvGrpSpPr/>
            <p:nvPr/>
          </p:nvGrpSpPr>
          <p:grpSpPr>
            <a:xfrm>
              <a:off x="398058" y="1334671"/>
              <a:ext cx="4075564" cy="3708253"/>
              <a:chOff x="145818" y="1294330"/>
              <a:chExt cx="4075564" cy="3708253"/>
            </a:xfrm>
          </p:grpSpPr>
          <p:sp>
            <p:nvSpPr>
              <p:cNvPr id="39" name="矩形 38">
                <a:extLst>
                  <a:ext uri="{FF2B5EF4-FFF2-40B4-BE49-F238E27FC236}">
                    <a16:creationId xmlns:a16="http://schemas.microsoft.com/office/drawing/2014/main" id="{3550FD33-FE3F-4F68-8194-2F8C22F11F54}"/>
                  </a:ext>
                </a:extLst>
              </p:cNvPr>
              <p:cNvSpPr/>
              <p:nvPr/>
            </p:nvSpPr>
            <p:spPr>
              <a:xfrm>
                <a:off x="351292" y="2356719"/>
                <a:ext cx="3870090" cy="490521"/>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39">
                <a:extLst>
                  <a:ext uri="{FF2B5EF4-FFF2-40B4-BE49-F238E27FC236}">
                    <a16:creationId xmlns:a16="http://schemas.microsoft.com/office/drawing/2014/main" id="{BE312D91-24EC-4F3E-BFA6-4CA7137DC728}"/>
                  </a:ext>
                </a:extLst>
              </p:cNvPr>
              <p:cNvSpPr/>
              <p:nvPr/>
            </p:nvSpPr>
            <p:spPr>
              <a:xfrm>
                <a:off x="2335758" y="3166586"/>
                <a:ext cx="648028" cy="363988"/>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EF82C25E-D310-4CCD-B713-D212062E723D}"/>
                  </a:ext>
                </a:extLst>
              </p:cNvPr>
              <p:cNvSpPr/>
              <p:nvPr/>
            </p:nvSpPr>
            <p:spPr>
              <a:xfrm>
                <a:off x="145818" y="1294330"/>
                <a:ext cx="3763788" cy="711779"/>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矩形 41">
                <a:extLst>
                  <a:ext uri="{FF2B5EF4-FFF2-40B4-BE49-F238E27FC236}">
                    <a16:creationId xmlns:a16="http://schemas.microsoft.com/office/drawing/2014/main" id="{7415C2D5-06A0-4CEE-8763-8CC1C6ADBB8B}"/>
                  </a:ext>
                </a:extLst>
              </p:cNvPr>
              <p:cNvSpPr/>
              <p:nvPr/>
            </p:nvSpPr>
            <p:spPr>
              <a:xfrm>
                <a:off x="3048000" y="3166586"/>
                <a:ext cx="611236" cy="1039265"/>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42">
                <a:extLst>
                  <a:ext uri="{FF2B5EF4-FFF2-40B4-BE49-F238E27FC236}">
                    <a16:creationId xmlns:a16="http://schemas.microsoft.com/office/drawing/2014/main" id="{E4EBA1C0-C25D-40DB-B094-774A5A3D86DF}"/>
                  </a:ext>
                </a:extLst>
              </p:cNvPr>
              <p:cNvSpPr/>
              <p:nvPr/>
            </p:nvSpPr>
            <p:spPr>
              <a:xfrm>
                <a:off x="529036" y="3144490"/>
                <a:ext cx="1375434" cy="1858093"/>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43">
                <a:extLst>
                  <a:ext uri="{FF2B5EF4-FFF2-40B4-BE49-F238E27FC236}">
                    <a16:creationId xmlns:a16="http://schemas.microsoft.com/office/drawing/2014/main" id="{19645BF2-690D-4E03-BF1A-391768C33830}"/>
                  </a:ext>
                </a:extLst>
              </p:cNvPr>
              <p:cNvSpPr/>
              <p:nvPr/>
            </p:nvSpPr>
            <p:spPr>
              <a:xfrm>
                <a:off x="2099733" y="3793402"/>
                <a:ext cx="293010" cy="438411"/>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矩形 44">
                <a:extLst>
                  <a:ext uri="{FF2B5EF4-FFF2-40B4-BE49-F238E27FC236}">
                    <a16:creationId xmlns:a16="http://schemas.microsoft.com/office/drawing/2014/main" id="{2CE61FAA-853C-49D3-B030-9431F4BDDD22}"/>
                  </a:ext>
                </a:extLst>
              </p:cNvPr>
              <p:cNvSpPr/>
              <p:nvPr/>
            </p:nvSpPr>
            <p:spPr>
              <a:xfrm>
                <a:off x="2335759" y="4472951"/>
                <a:ext cx="1113986" cy="134186"/>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ED8BA569-4C82-4C5A-863B-8CDEE21719AD}"/>
                  </a:ext>
                </a:extLst>
              </p:cNvPr>
              <p:cNvSpPr/>
              <p:nvPr/>
            </p:nvSpPr>
            <p:spPr>
              <a:xfrm>
                <a:off x="1747347" y="4791313"/>
                <a:ext cx="1126920" cy="165850"/>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矩形: 圆角 37">
              <a:extLst>
                <a:ext uri="{FF2B5EF4-FFF2-40B4-BE49-F238E27FC236}">
                  <a16:creationId xmlns:a16="http://schemas.microsoft.com/office/drawing/2014/main" id="{D7414936-5342-4B25-97AD-A6DCED593473}"/>
                </a:ext>
              </a:extLst>
            </p:cNvPr>
            <p:cNvSpPr/>
            <p:nvPr/>
          </p:nvSpPr>
          <p:spPr>
            <a:xfrm>
              <a:off x="4632358" y="1249220"/>
              <a:ext cx="2373147" cy="1840428"/>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400" dirty="0">
                  <a:solidFill>
                    <a:schemeClr val="tx1"/>
                  </a:solidFill>
                  <a:latin typeface="Arial" panose="020B0604020202020204" pitchFamily="34" charset="0"/>
                  <a:cs typeface="Arial" panose="020B0604020202020204" pitchFamily="34" charset="0"/>
                </a:rPr>
                <a:t>We find </a:t>
              </a:r>
              <a:r>
                <a:rPr lang="en-US" altLang="zh-CN" sz="1400" dirty="0">
                  <a:solidFill>
                    <a:srgbClr val="C00000"/>
                  </a:solidFill>
                  <a:latin typeface="Arial" panose="020B0604020202020204" pitchFamily="34" charset="0"/>
                  <a:cs typeface="Arial" panose="020B0604020202020204" pitchFamily="34" charset="0"/>
                </a:rPr>
                <a:t>all kernels </a:t>
              </a:r>
              <a:r>
                <a:rPr lang="en-US" altLang="zh-CN" sz="1400" dirty="0">
                  <a:solidFill>
                    <a:schemeClr val="tx1"/>
                  </a:solidFill>
                  <a:latin typeface="Arial" panose="020B0604020202020204" pitchFamily="34" charset="0"/>
                  <a:cs typeface="Arial" panose="020B0604020202020204" pitchFamily="34" charset="0"/>
                </a:rPr>
                <a:t>need to calculate according to the dependencies shown in the figure.</a:t>
              </a:r>
            </a:p>
          </p:txBody>
        </p:sp>
      </p:grpSp>
      <p:sp>
        <p:nvSpPr>
          <p:cNvPr id="47" name="矩形: 圆角 46">
            <a:extLst>
              <a:ext uri="{FF2B5EF4-FFF2-40B4-BE49-F238E27FC236}">
                <a16:creationId xmlns:a16="http://schemas.microsoft.com/office/drawing/2014/main" id="{F3EE130C-BB35-47DF-83A5-41E06F049FFE}"/>
              </a:ext>
            </a:extLst>
          </p:cNvPr>
          <p:cNvSpPr/>
          <p:nvPr/>
        </p:nvSpPr>
        <p:spPr>
          <a:xfrm>
            <a:off x="3059832" y="2730598"/>
            <a:ext cx="2042056" cy="2930650"/>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400" dirty="0">
                <a:solidFill>
                  <a:schemeClr val="tx1"/>
                </a:solidFill>
                <a:latin typeface="Arial" panose="020B0604020202020204" pitchFamily="34" charset="0"/>
                <a:cs typeface="Arial" panose="020B0604020202020204" pitchFamily="34" charset="0"/>
              </a:rPr>
              <a:t>The computation of </a:t>
            </a:r>
            <a:r>
              <a:rPr lang="en-US" altLang="zh-CN" sz="1400" dirty="0">
                <a:solidFill>
                  <a:srgbClr val="C00000"/>
                </a:solidFill>
                <a:latin typeface="Arial" panose="020B0604020202020204" pitchFamily="34" charset="0"/>
                <a:cs typeface="Arial" panose="020B0604020202020204" pitchFamily="34" charset="0"/>
              </a:rPr>
              <a:t>all sparse kernels (GETRF, TSTRF, GESSM and SSSSM) </a:t>
            </a:r>
            <a:r>
              <a:rPr lang="en-US" altLang="zh-CN" sz="1400" dirty="0">
                <a:solidFill>
                  <a:schemeClr val="tx1"/>
                </a:solidFill>
                <a:latin typeface="Arial" panose="020B0604020202020204" pitchFamily="34" charset="0"/>
                <a:cs typeface="Arial" panose="020B0604020202020204" pitchFamily="34" charset="0"/>
              </a:rPr>
              <a:t>can only be started after computation of the kernel pointed to by the </a:t>
            </a:r>
            <a:r>
              <a:rPr lang="en-US" altLang="zh-CN" sz="1400" dirty="0">
                <a:solidFill>
                  <a:srgbClr val="C00000"/>
                </a:solidFill>
                <a:latin typeface="Arial" panose="020B0604020202020204" pitchFamily="34" charset="0"/>
                <a:cs typeface="Arial" panose="020B0604020202020204" pitchFamily="34" charset="0"/>
              </a:rPr>
              <a:t>previous arrow </a:t>
            </a:r>
            <a:r>
              <a:rPr lang="en-US" altLang="zh-CN" sz="1400" dirty="0">
                <a:solidFill>
                  <a:schemeClr val="tx1"/>
                </a:solidFill>
                <a:latin typeface="Arial" panose="020B0604020202020204" pitchFamily="34" charset="0"/>
                <a:cs typeface="Arial" panose="020B0604020202020204" pitchFamily="34" charset="0"/>
              </a:rPr>
              <a:t>has been completed, which is like the relationship </a:t>
            </a:r>
            <a:r>
              <a:rPr lang="en-US" altLang="zh-CN" sz="1400" dirty="0">
                <a:solidFill>
                  <a:srgbClr val="C00000"/>
                </a:solidFill>
                <a:latin typeface="Arial" panose="020B0604020202020204" pitchFamily="34" charset="0"/>
                <a:cs typeface="Arial" panose="020B0604020202020204" pitchFamily="34" charset="0"/>
              </a:rPr>
              <a:t>between 0 and non-zero.</a:t>
            </a:r>
          </a:p>
        </p:txBody>
      </p:sp>
      <p:grpSp>
        <p:nvGrpSpPr>
          <p:cNvPr id="48" name="组合 47">
            <a:extLst>
              <a:ext uri="{FF2B5EF4-FFF2-40B4-BE49-F238E27FC236}">
                <a16:creationId xmlns:a16="http://schemas.microsoft.com/office/drawing/2014/main" id="{4470419A-67D0-4981-93DC-2AF13C12A0C3}"/>
              </a:ext>
            </a:extLst>
          </p:cNvPr>
          <p:cNvGrpSpPr/>
          <p:nvPr/>
        </p:nvGrpSpPr>
        <p:grpSpPr>
          <a:xfrm>
            <a:off x="5455367" y="1352360"/>
            <a:ext cx="3579423" cy="3476777"/>
            <a:chOff x="7285061" y="619100"/>
            <a:chExt cx="4814736" cy="4741654"/>
          </a:xfrm>
        </p:grpSpPr>
        <p:sp>
          <p:nvSpPr>
            <p:cNvPr id="49" name="矩形 48">
              <a:extLst>
                <a:ext uri="{FF2B5EF4-FFF2-40B4-BE49-F238E27FC236}">
                  <a16:creationId xmlns:a16="http://schemas.microsoft.com/office/drawing/2014/main" id="{0A015B01-0546-410A-8E8C-0E97AF0DEA94}"/>
                </a:ext>
              </a:extLst>
            </p:cNvPr>
            <p:cNvSpPr/>
            <p:nvPr/>
          </p:nvSpPr>
          <p:spPr>
            <a:xfrm>
              <a:off x="7285061" y="3341205"/>
              <a:ext cx="2000252" cy="2019549"/>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矩形: 圆角 49">
              <a:extLst>
                <a:ext uri="{FF2B5EF4-FFF2-40B4-BE49-F238E27FC236}">
                  <a16:creationId xmlns:a16="http://schemas.microsoft.com/office/drawing/2014/main" id="{4FBEDA39-3468-424E-BB0D-71C266D22CD6}"/>
                </a:ext>
              </a:extLst>
            </p:cNvPr>
            <p:cNvSpPr/>
            <p:nvPr/>
          </p:nvSpPr>
          <p:spPr>
            <a:xfrm>
              <a:off x="9324599" y="619100"/>
              <a:ext cx="2775198" cy="2989072"/>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400" dirty="0">
                  <a:solidFill>
                    <a:schemeClr val="tx1"/>
                  </a:solidFill>
                  <a:latin typeface="Arial" panose="020B0604020202020204" pitchFamily="34" charset="0"/>
                  <a:cs typeface="Arial" panose="020B0604020202020204" pitchFamily="34" charset="0"/>
                </a:rPr>
                <a:t>Therefore, we can use a </a:t>
              </a:r>
              <a:r>
                <a:rPr lang="en-US" altLang="zh-CN" sz="1400" dirty="0" err="1">
                  <a:solidFill>
                    <a:srgbClr val="C00000"/>
                  </a:solidFill>
                  <a:latin typeface="Arial" panose="020B0604020202020204" pitchFamily="34" charset="0"/>
                  <a:cs typeface="Arial" panose="020B0604020202020204" pitchFamily="34" charset="0"/>
                </a:rPr>
                <a:t>synchronisation</a:t>
              </a:r>
              <a:r>
                <a:rPr lang="en-US" altLang="zh-CN" sz="1400" dirty="0">
                  <a:solidFill>
                    <a:srgbClr val="C00000"/>
                  </a:solidFill>
                  <a:latin typeface="Arial" panose="020B0604020202020204" pitchFamily="34" charset="0"/>
                  <a:cs typeface="Arial" panose="020B0604020202020204" pitchFamily="34" charset="0"/>
                </a:rPr>
                <a:t>-free array </a:t>
              </a:r>
              <a:r>
                <a:rPr lang="en-US" altLang="zh-CN" sz="1400" dirty="0">
                  <a:solidFill>
                    <a:schemeClr val="tx1"/>
                  </a:solidFill>
                  <a:latin typeface="Arial" panose="020B0604020202020204" pitchFamily="34" charset="0"/>
                  <a:cs typeface="Arial" panose="020B0604020202020204" pitchFamily="34" charset="0"/>
                </a:rPr>
                <a:t>to keep </a:t>
              </a:r>
              <a:r>
                <a:rPr lang="en-US" altLang="zh-CN" sz="1400" dirty="0">
                  <a:solidFill>
                    <a:srgbClr val="C00000"/>
                  </a:solidFill>
                  <a:latin typeface="Arial" panose="020B0604020202020204" pitchFamily="34" charset="0"/>
                  <a:cs typeface="Arial" panose="020B0604020202020204" pitchFamily="34" charset="0"/>
                </a:rPr>
                <a:t>the number of sparse kernels </a:t>
              </a:r>
              <a:r>
                <a:rPr lang="en-US" altLang="zh-CN" sz="1400" dirty="0">
                  <a:solidFill>
                    <a:schemeClr val="tx1"/>
                  </a:solidFill>
                  <a:latin typeface="Arial" panose="020B0604020202020204" pitchFamily="34" charset="0"/>
                  <a:cs typeface="Arial" panose="020B0604020202020204" pitchFamily="34" charset="0"/>
                </a:rPr>
                <a:t>that still need to be calculated for each block to </a:t>
              </a:r>
              <a:r>
                <a:rPr lang="en-US" altLang="zh-CN" sz="1400" dirty="0">
                  <a:solidFill>
                    <a:srgbClr val="C00000"/>
                  </a:solidFill>
                  <a:latin typeface="Arial" panose="020B0604020202020204" pitchFamily="34" charset="0"/>
                  <a:cs typeface="Arial" panose="020B0604020202020204" pitchFamily="34" charset="0"/>
                </a:rPr>
                <a:t>ensure the correctness of the computation.</a:t>
              </a:r>
            </a:p>
          </p:txBody>
        </p:sp>
      </p:grpSp>
      <p:grpSp>
        <p:nvGrpSpPr>
          <p:cNvPr id="51" name="组合 50">
            <a:extLst>
              <a:ext uri="{FF2B5EF4-FFF2-40B4-BE49-F238E27FC236}">
                <a16:creationId xmlns:a16="http://schemas.microsoft.com/office/drawing/2014/main" id="{5D66C1D9-E738-434A-B0C6-4778E3AF46E2}"/>
              </a:ext>
            </a:extLst>
          </p:cNvPr>
          <p:cNvGrpSpPr/>
          <p:nvPr/>
        </p:nvGrpSpPr>
        <p:grpSpPr>
          <a:xfrm>
            <a:off x="5455367" y="1863507"/>
            <a:ext cx="3417781" cy="3223838"/>
            <a:chOff x="7352080" y="1351558"/>
            <a:chExt cx="4483792" cy="4315950"/>
          </a:xfrm>
        </p:grpSpPr>
        <p:grpSp>
          <p:nvGrpSpPr>
            <p:cNvPr id="52" name="组合 51">
              <a:extLst>
                <a:ext uri="{FF2B5EF4-FFF2-40B4-BE49-F238E27FC236}">
                  <a16:creationId xmlns:a16="http://schemas.microsoft.com/office/drawing/2014/main" id="{9D735C5A-84BD-46E7-B428-81331A2EE206}"/>
                </a:ext>
              </a:extLst>
            </p:cNvPr>
            <p:cNvGrpSpPr/>
            <p:nvPr/>
          </p:nvGrpSpPr>
          <p:grpSpPr>
            <a:xfrm>
              <a:off x="7352080" y="1351558"/>
              <a:ext cx="1101600" cy="3161734"/>
              <a:chOff x="7110000" y="1311217"/>
              <a:chExt cx="1101600" cy="3161734"/>
            </a:xfrm>
          </p:grpSpPr>
          <p:grpSp>
            <p:nvGrpSpPr>
              <p:cNvPr id="54" name="组合 53">
                <a:extLst>
                  <a:ext uri="{FF2B5EF4-FFF2-40B4-BE49-F238E27FC236}">
                    <a16:creationId xmlns:a16="http://schemas.microsoft.com/office/drawing/2014/main" id="{C588112F-1C40-4990-BC3F-C7DE490B65A6}"/>
                  </a:ext>
                </a:extLst>
              </p:cNvPr>
              <p:cNvGrpSpPr/>
              <p:nvPr/>
            </p:nvGrpSpPr>
            <p:grpSpPr>
              <a:xfrm>
                <a:off x="7110557" y="1311217"/>
                <a:ext cx="1099468" cy="1084005"/>
                <a:chOff x="7110557" y="1311217"/>
                <a:chExt cx="1099468" cy="1084005"/>
              </a:xfrm>
            </p:grpSpPr>
            <p:sp>
              <p:nvSpPr>
                <p:cNvPr id="63" name="矩形 62">
                  <a:extLst>
                    <a:ext uri="{FF2B5EF4-FFF2-40B4-BE49-F238E27FC236}">
                      <a16:creationId xmlns:a16="http://schemas.microsoft.com/office/drawing/2014/main" id="{32F2076C-0B7D-4CB3-90C6-2DAC9583196B}"/>
                    </a:ext>
                  </a:extLst>
                </p:cNvPr>
                <p:cNvSpPr/>
                <p:nvPr/>
              </p:nvSpPr>
              <p:spPr>
                <a:xfrm>
                  <a:off x="7110557" y="1311217"/>
                  <a:ext cx="367200" cy="367050"/>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矩形 76">
                  <a:extLst>
                    <a:ext uri="{FF2B5EF4-FFF2-40B4-BE49-F238E27FC236}">
                      <a16:creationId xmlns:a16="http://schemas.microsoft.com/office/drawing/2014/main" id="{D3F7EA1C-34AB-49D7-9698-187EBC1FDC6C}"/>
                    </a:ext>
                  </a:extLst>
                </p:cNvPr>
                <p:cNvSpPr/>
                <p:nvPr/>
              </p:nvSpPr>
              <p:spPr>
                <a:xfrm>
                  <a:off x="7478616" y="1668107"/>
                  <a:ext cx="367200" cy="367050"/>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2" name="矩形 81">
                  <a:extLst>
                    <a:ext uri="{FF2B5EF4-FFF2-40B4-BE49-F238E27FC236}">
                      <a16:creationId xmlns:a16="http://schemas.microsoft.com/office/drawing/2014/main" id="{A9B15B4F-E3EC-403C-AB7E-8184593EF521}"/>
                    </a:ext>
                  </a:extLst>
                </p:cNvPr>
                <p:cNvSpPr/>
                <p:nvPr/>
              </p:nvSpPr>
              <p:spPr>
                <a:xfrm>
                  <a:off x="7842825" y="2028172"/>
                  <a:ext cx="367200" cy="367050"/>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8" name="组合 57">
                <a:extLst>
                  <a:ext uri="{FF2B5EF4-FFF2-40B4-BE49-F238E27FC236}">
                    <a16:creationId xmlns:a16="http://schemas.microsoft.com/office/drawing/2014/main" id="{2C9BC340-4324-4FE0-8322-5A95EAD4352B}"/>
                  </a:ext>
                </a:extLst>
              </p:cNvPr>
              <p:cNvGrpSpPr/>
              <p:nvPr/>
            </p:nvGrpSpPr>
            <p:grpSpPr>
              <a:xfrm>
                <a:off x="7110000" y="3364513"/>
                <a:ext cx="1101600" cy="1108438"/>
                <a:chOff x="7110000" y="3364513"/>
                <a:chExt cx="1101600" cy="1108438"/>
              </a:xfrm>
            </p:grpSpPr>
            <p:sp>
              <p:nvSpPr>
                <p:cNvPr id="60" name="矩形 59">
                  <a:extLst>
                    <a:ext uri="{FF2B5EF4-FFF2-40B4-BE49-F238E27FC236}">
                      <a16:creationId xmlns:a16="http://schemas.microsoft.com/office/drawing/2014/main" id="{29431C70-E397-484F-B643-2A9585442DA8}"/>
                    </a:ext>
                  </a:extLst>
                </p:cNvPr>
                <p:cNvSpPr/>
                <p:nvPr/>
              </p:nvSpPr>
              <p:spPr>
                <a:xfrm>
                  <a:off x="7110000" y="3364513"/>
                  <a:ext cx="367200" cy="367050"/>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矩形 60">
                  <a:extLst>
                    <a:ext uri="{FF2B5EF4-FFF2-40B4-BE49-F238E27FC236}">
                      <a16:creationId xmlns:a16="http://schemas.microsoft.com/office/drawing/2014/main" id="{1E1822C5-7750-49C9-95E0-BD1228FA1594}"/>
                    </a:ext>
                  </a:extLst>
                </p:cNvPr>
                <p:cNvSpPr/>
                <p:nvPr/>
              </p:nvSpPr>
              <p:spPr>
                <a:xfrm>
                  <a:off x="7477200" y="3731563"/>
                  <a:ext cx="367200" cy="367050"/>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矩形 61">
                  <a:extLst>
                    <a:ext uri="{FF2B5EF4-FFF2-40B4-BE49-F238E27FC236}">
                      <a16:creationId xmlns:a16="http://schemas.microsoft.com/office/drawing/2014/main" id="{D4DCC574-1F1E-414D-82BC-35630199A426}"/>
                    </a:ext>
                  </a:extLst>
                </p:cNvPr>
                <p:cNvSpPr/>
                <p:nvPr/>
              </p:nvSpPr>
              <p:spPr>
                <a:xfrm>
                  <a:off x="7844400" y="4105901"/>
                  <a:ext cx="367200" cy="367050"/>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53" name="矩形: 圆角 52">
              <a:extLst>
                <a:ext uri="{FF2B5EF4-FFF2-40B4-BE49-F238E27FC236}">
                  <a16:creationId xmlns:a16="http://schemas.microsoft.com/office/drawing/2014/main" id="{A4834CEF-F508-4ED4-9AA5-1FDDEDCDB3EA}"/>
                </a:ext>
              </a:extLst>
            </p:cNvPr>
            <p:cNvSpPr/>
            <p:nvPr/>
          </p:nvSpPr>
          <p:spPr>
            <a:xfrm>
              <a:off x="9433223" y="3745767"/>
              <a:ext cx="2402649" cy="1921741"/>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400" dirty="0">
                  <a:solidFill>
                    <a:schemeClr val="tx1"/>
                  </a:solidFill>
                  <a:latin typeface="Arial" panose="020B0604020202020204" pitchFamily="34" charset="0"/>
                  <a:cs typeface="Arial" panose="020B0604020202020204" pitchFamily="34" charset="0"/>
                </a:rPr>
                <a:t>For blocks 1, block 2, and block 6, the </a:t>
              </a:r>
              <a:r>
                <a:rPr lang="en-US" altLang="zh-CN" sz="1400" dirty="0" err="1">
                  <a:solidFill>
                    <a:schemeClr val="tx1"/>
                  </a:solidFill>
                  <a:latin typeface="Arial" panose="020B0604020202020204" pitchFamily="34" charset="0"/>
                  <a:cs typeface="Arial" panose="020B0604020202020204" pitchFamily="34" charset="0"/>
                </a:rPr>
                <a:t>synchronisation</a:t>
              </a:r>
              <a:r>
                <a:rPr lang="en-US" altLang="zh-CN" sz="1400" dirty="0">
                  <a:solidFill>
                    <a:schemeClr val="tx1"/>
                  </a:solidFill>
                  <a:latin typeface="Arial" panose="020B0604020202020204" pitchFamily="34" charset="0"/>
                  <a:cs typeface="Arial" panose="020B0604020202020204" pitchFamily="34" charset="0"/>
                </a:rPr>
                <a:t>-free array is </a:t>
              </a:r>
              <a:r>
                <a:rPr lang="en-US" altLang="zh-CN" sz="1400" dirty="0">
                  <a:solidFill>
                    <a:srgbClr val="C00000"/>
                  </a:solidFill>
                  <a:latin typeface="Arial" panose="020B0604020202020204" pitchFamily="34" charset="0"/>
                  <a:cs typeface="Arial" panose="020B0604020202020204" pitchFamily="34" charset="0"/>
                </a:rPr>
                <a:t>0 because there are no arrows. </a:t>
              </a:r>
            </a:p>
          </p:txBody>
        </p:sp>
      </p:grpSp>
      <p:grpSp>
        <p:nvGrpSpPr>
          <p:cNvPr id="83" name="组合 82">
            <a:extLst>
              <a:ext uri="{FF2B5EF4-FFF2-40B4-BE49-F238E27FC236}">
                <a16:creationId xmlns:a16="http://schemas.microsoft.com/office/drawing/2014/main" id="{0E30A72C-05BE-4E8A-B608-771DE8D765DA}"/>
              </a:ext>
            </a:extLst>
          </p:cNvPr>
          <p:cNvGrpSpPr/>
          <p:nvPr/>
        </p:nvGrpSpPr>
        <p:grpSpPr>
          <a:xfrm>
            <a:off x="5372737" y="2942168"/>
            <a:ext cx="3520727" cy="2647072"/>
            <a:chOff x="7227775" y="2436639"/>
            <a:chExt cx="4735783" cy="3610096"/>
          </a:xfrm>
        </p:grpSpPr>
        <p:grpSp>
          <p:nvGrpSpPr>
            <p:cNvPr id="84" name="组合 83">
              <a:extLst>
                <a:ext uri="{FF2B5EF4-FFF2-40B4-BE49-F238E27FC236}">
                  <a16:creationId xmlns:a16="http://schemas.microsoft.com/office/drawing/2014/main" id="{FE63385F-5ED4-4D20-A4BA-6797D7130646}"/>
                </a:ext>
              </a:extLst>
            </p:cNvPr>
            <p:cNvGrpSpPr/>
            <p:nvPr/>
          </p:nvGrpSpPr>
          <p:grpSpPr>
            <a:xfrm>
              <a:off x="8830400" y="2436639"/>
              <a:ext cx="419780" cy="2507457"/>
              <a:chOff x="8578160" y="2396298"/>
              <a:chExt cx="419780" cy="2507457"/>
            </a:xfrm>
          </p:grpSpPr>
          <p:sp>
            <p:nvSpPr>
              <p:cNvPr id="86" name="矩形 85">
                <a:extLst>
                  <a:ext uri="{FF2B5EF4-FFF2-40B4-BE49-F238E27FC236}">
                    <a16:creationId xmlns:a16="http://schemas.microsoft.com/office/drawing/2014/main" id="{38331D3A-0F2C-464C-85DF-BB90A98C6568}"/>
                  </a:ext>
                </a:extLst>
              </p:cNvPr>
              <p:cNvSpPr/>
              <p:nvPr/>
            </p:nvSpPr>
            <p:spPr>
              <a:xfrm>
                <a:off x="8578800" y="2396298"/>
                <a:ext cx="367200" cy="367050"/>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7" name="矩形 86">
                <a:extLst>
                  <a:ext uri="{FF2B5EF4-FFF2-40B4-BE49-F238E27FC236}">
                    <a16:creationId xmlns:a16="http://schemas.microsoft.com/office/drawing/2014/main" id="{24E1EBA9-5642-4437-9B33-D05D52574BA4}"/>
                  </a:ext>
                </a:extLst>
              </p:cNvPr>
              <p:cNvSpPr/>
              <p:nvPr/>
            </p:nvSpPr>
            <p:spPr>
              <a:xfrm>
                <a:off x="8578160" y="4491779"/>
                <a:ext cx="419780" cy="411976"/>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85" name="矩形: 圆角 84">
              <a:extLst>
                <a:ext uri="{FF2B5EF4-FFF2-40B4-BE49-F238E27FC236}">
                  <a16:creationId xmlns:a16="http://schemas.microsoft.com/office/drawing/2014/main" id="{70A5E277-F201-4A26-A722-B7D5FD6043E3}"/>
                </a:ext>
              </a:extLst>
            </p:cNvPr>
            <p:cNvSpPr/>
            <p:nvPr/>
          </p:nvSpPr>
          <p:spPr>
            <a:xfrm>
              <a:off x="7227775" y="5470735"/>
              <a:ext cx="4735783" cy="576000"/>
            </a:xfrm>
            <a:prstGeom prst="roundRect">
              <a:avLst/>
            </a:prstGeom>
            <a:solidFill>
              <a:schemeClr val="bg1"/>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400" dirty="0">
                  <a:solidFill>
                    <a:schemeClr val="tx1"/>
                  </a:solidFill>
                  <a:latin typeface="Arial" panose="020B0604020202020204" pitchFamily="34" charset="0"/>
                  <a:cs typeface="Arial" panose="020B0604020202020204" pitchFamily="34" charset="0"/>
                </a:rPr>
                <a:t>For block 12, the </a:t>
              </a:r>
              <a:r>
                <a:rPr lang="en-US" altLang="zh-CN" sz="1400" dirty="0" err="1">
                  <a:solidFill>
                    <a:schemeClr val="tx1"/>
                  </a:solidFill>
                  <a:latin typeface="Arial" panose="020B0604020202020204" pitchFamily="34" charset="0"/>
                  <a:cs typeface="Arial" panose="020B0604020202020204" pitchFamily="34" charset="0"/>
                </a:rPr>
                <a:t>synchronisation</a:t>
              </a:r>
              <a:r>
                <a:rPr lang="en-US" altLang="zh-CN" sz="1400" dirty="0">
                  <a:solidFill>
                    <a:schemeClr val="tx1"/>
                  </a:solidFill>
                  <a:latin typeface="Arial" panose="020B0604020202020204" pitchFamily="34" charset="0"/>
                  <a:cs typeface="Arial" panose="020B0604020202020204" pitchFamily="34" charset="0"/>
                </a:rPr>
                <a:t>-free array is </a:t>
              </a:r>
              <a:r>
                <a:rPr lang="en-US" altLang="zh-CN" sz="1400" dirty="0">
                  <a:solidFill>
                    <a:srgbClr val="C00000"/>
                  </a:solidFill>
                  <a:latin typeface="Arial" panose="020B0604020202020204" pitchFamily="34" charset="0"/>
                  <a:cs typeface="Arial" panose="020B0604020202020204" pitchFamily="34" charset="0"/>
                </a:rPr>
                <a:t>3 because there are three arrows.</a:t>
              </a:r>
            </a:p>
          </p:txBody>
        </p:sp>
      </p:grpSp>
      <p:sp>
        <p:nvSpPr>
          <p:cNvPr id="55" name="文本框 54">
            <a:extLst>
              <a:ext uri="{FF2B5EF4-FFF2-40B4-BE49-F238E27FC236}">
                <a16:creationId xmlns:a16="http://schemas.microsoft.com/office/drawing/2014/main" id="{A45CB941-72D2-8D43-AE8C-DA753EAAAAA9}"/>
              </a:ext>
            </a:extLst>
          </p:cNvPr>
          <p:cNvSpPr txBox="1"/>
          <p:nvPr/>
        </p:nvSpPr>
        <p:spPr>
          <a:xfrm>
            <a:off x="32721" y="97468"/>
            <a:ext cx="5917004" cy="52322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800" b="1" dirty="0" err="1">
                <a:solidFill>
                  <a:schemeClr val="tx2"/>
                </a:solidFill>
                <a:latin typeface="+mj-lt"/>
                <a:ea typeface="ＭＳ Ｐゴシック" charset="0"/>
              </a:rPr>
              <a:t>Synchronisation</a:t>
            </a:r>
            <a:r>
              <a:rPr kumimoji="1" lang="en-US" altLang="zh-CN" sz="2800" b="1" dirty="0">
                <a:solidFill>
                  <a:schemeClr val="tx2"/>
                </a:solidFill>
                <a:latin typeface="+mj-lt"/>
                <a:ea typeface="ＭＳ Ｐゴシック" charset="0"/>
              </a:rPr>
              <a:t>-Free Scheduling</a:t>
            </a:r>
            <a:endParaRPr kumimoji="1" lang="zh-CN" altLang="en-US" sz="2800" b="1" dirty="0">
              <a:solidFill>
                <a:schemeClr val="tx2"/>
              </a:solidFill>
              <a:latin typeface="+mj-lt"/>
              <a:ea typeface="ＭＳ Ｐゴシック" charset="0"/>
            </a:endParaRPr>
          </a:p>
        </p:txBody>
      </p:sp>
    </p:spTree>
    <p:extLst>
      <p:ext uri="{BB962C8B-B14F-4D97-AF65-F5344CB8AC3E}">
        <p14:creationId xmlns:p14="http://schemas.microsoft.com/office/powerpoint/2010/main" val="953159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68AB3-CE4B-6FCD-89C9-AB12DE963F16}"/>
              </a:ext>
            </a:extLst>
          </p:cNvPr>
          <p:cNvSpPr>
            <a:spLocks noGrp="1"/>
          </p:cNvSpPr>
          <p:nvPr>
            <p:ph type="title"/>
          </p:nvPr>
        </p:nvSpPr>
        <p:spPr/>
        <p:txBody>
          <a:bodyPr/>
          <a:lstStyle/>
          <a:p>
            <a:r>
              <a:rPr lang="en-US" altLang="zh-CN" b="1" dirty="0"/>
              <a:t>Experimental Result</a:t>
            </a:r>
            <a:endParaRPr lang="zh-CN" altLang="en-US" b="1" dirty="0"/>
          </a:p>
        </p:txBody>
      </p:sp>
      <p:graphicFrame>
        <p:nvGraphicFramePr>
          <p:cNvPr id="3" name="表格 2">
            <a:extLst>
              <a:ext uri="{FF2B5EF4-FFF2-40B4-BE49-F238E27FC236}">
                <a16:creationId xmlns:a16="http://schemas.microsoft.com/office/drawing/2014/main" id="{62B7D14C-1136-EA3A-0682-EB3D28B524FD}"/>
              </a:ext>
            </a:extLst>
          </p:cNvPr>
          <p:cNvGraphicFramePr>
            <a:graphicFrameLocks noGrp="1"/>
          </p:cNvGraphicFramePr>
          <p:nvPr>
            <p:extLst>
              <p:ext uri="{D42A27DB-BD31-4B8C-83A1-F6EECF244321}">
                <p14:modId xmlns:p14="http://schemas.microsoft.com/office/powerpoint/2010/main" val="4271291352"/>
              </p:ext>
            </p:extLst>
          </p:nvPr>
        </p:nvGraphicFramePr>
        <p:xfrm>
          <a:off x="1547664" y="1196752"/>
          <a:ext cx="7396953" cy="5023480"/>
        </p:xfrm>
        <a:graphic>
          <a:graphicData uri="http://schemas.openxmlformats.org/drawingml/2006/table">
            <a:tbl>
              <a:tblPr firstRow="1" bandRow="1"/>
              <a:tblGrid>
                <a:gridCol w="4213081">
                  <a:extLst>
                    <a:ext uri="{9D8B030D-6E8A-4147-A177-3AD203B41FA5}">
                      <a16:colId xmlns:a16="http://schemas.microsoft.com/office/drawing/2014/main" val="3548769311"/>
                    </a:ext>
                  </a:extLst>
                </a:gridCol>
                <a:gridCol w="3183872">
                  <a:extLst>
                    <a:ext uri="{9D8B030D-6E8A-4147-A177-3AD203B41FA5}">
                      <a16:colId xmlns:a16="http://schemas.microsoft.com/office/drawing/2014/main" val="750862765"/>
                    </a:ext>
                  </a:extLst>
                </a:gridCol>
              </a:tblGrid>
              <a:tr h="886496">
                <a:tc>
                  <a:txBody>
                    <a:bodyPr/>
                    <a:lstStyle>
                      <a:lvl1pPr marL="0" algn="l" defTabSz="457200" rtl="0" eaLnBrk="1" latinLnBrk="0" hangingPunct="1">
                        <a:defRPr sz="1800" b="1" kern="1200">
                          <a:solidFill>
                            <a:schemeClr val="lt1"/>
                          </a:solidFill>
                          <a:latin typeface="等线" panose="020F0502020204030204"/>
                        </a:defRPr>
                      </a:lvl1pPr>
                      <a:lvl2pPr marL="457200" algn="l" defTabSz="457200" rtl="0" eaLnBrk="1" latinLnBrk="0" hangingPunct="1">
                        <a:defRPr sz="1800" b="1" kern="1200">
                          <a:solidFill>
                            <a:schemeClr val="lt1"/>
                          </a:solidFill>
                          <a:latin typeface="等线" panose="020F0502020204030204"/>
                        </a:defRPr>
                      </a:lvl2pPr>
                      <a:lvl3pPr marL="914400" algn="l" defTabSz="457200" rtl="0" eaLnBrk="1" latinLnBrk="0" hangingPunct="1">
                        <a:defRPr sz="1800" b="1" kern="1200">
                          <a:solidFill>
                            <a:schemeClr val="lt1"/>
                          </a:solidFill>
                          <a:latin typeface="等线" panose="020F0502020204030204"/>
                        </a:defRPr>
                      </a:lvl3pPr>
                      <a:lvl4pPr marL="1371600" algn="l" defTabSz="457200" rtl="0" eaLnBrk="1" latinLnBrk="0" hangingPunct="1">
                        <a:defRPr sz="1800" b="1" kern="1200">
                          <a:solidFill>
                            <a:schemeClr val="lt1"/>
                          </a:solidFill>
                          <a:latin typeface="等线" panose="020F0502020204030204"/>
                        </a:defRPr>
                      </a:lvl4pPr>
                      <a:lvl5pPr marL="1828800" algn="l" defTabSz="457200" rtl="0" eaLnBrk="1" latinLnBrk="0" hangingPunct="1">
                        <a:defRPr sz="1800" b="1" kern="1200">
                          <a:solidFill>
                            <a:schemeClr val="lt1"/>
                          </a:solidFill>
                          <a:latin typeface="等线" panose="020F0502020204030204"/>
                        </a:defRPr>
                      </a:lvl5pPr>
                      <a:lvl6pPr marL="2286000" algn="l" defTabSz="457200" rtl="0" eaLnBrk="1" latinLnBrk="0" hangingPunct="1">
                        <a:defRPr sz="1800" b="1" kern="1200">
                          <a:solidFill>
                            <a:schemeClr val="lt1"/>
                          </a:solidFill>
                          <a:latin typeface="等线" panose="020F0502020204030204"/>
                        </a:defRPr>
                      </a:lvl6pPr>
                      <a:lvl7pPr marL="2743200" algn="l" defTabSz="457200" rtl="0" eaLnBrk="1" latinLnBrk="0" hangingPunct="1">
                        <a:defRPr sz="1800" b="1" kern="1200">
                          <a:solidFill>
                            <a:schemeClr val="lt1"/>
                          </a:solidFill>
                          <a:latin typeface="等线" panose="020F0502020204030204"/>
                        </a:defRPr>
                      </a:lvl7pPr>
                      <a:lvl8pPr marL="3200400" algn="l" defTabSz="457200" rtl="0" eaLnBrk="1" latinLnBrk="0" hangingPunct="1">
                        <a:defRPr sz="1800" b="1" kern="1200">
                          <a:solidFill>
                            <a:schemeClr val="lt1"/>
                          </a:solidFill>
                          <a:latin typeface="等线" panose="020F0502020204030204"/>
                        </a:defRPr>
                      </a:lvl8pPr>
                      <a:lvl9pPr marL="3657600" algn="l" defTabSz="457200" rtl="0" eaLnBrk="1" latinLnBrk="0" hangingPunct="1">
                        <a:defRPr sz="1800" b="1" kern="1200">
                          <a:solidFill>
                            <a:schemeClr val="lt1"/>
                          </a:solidFill>
                          <a:latin typeface="等线" panose="020F0502020204030204"/>
                        </a:defRPr>
                      </a:lvl9pPr>
                    </a:lstStyle>
                    <a:p>
                      <a:pPr algn="ctr"/>
                      <a:r>
                        <a:rPr lang="en-US" altLang="zh-CN" sz="2000" b="0" dirty="0">
                          <a:solidFill>
                            <a:schemeClr val="tx1"/>
                          </a:solidFill>
                          <a:latin typeface="Arial" panose="020B0604020202020204" pitchFamily="34" charset="0"/>
                          <a:cs typeface="Arial" panose="020B0604020202020204" pitchFamily="34" charset="0"/>
                        </a:rPr>
                        <a:t>Two experimental platforms</a:t>
                      </a:r>
                      <a:endParaRPr lang="zh-CN" altLang="en-US" sz="2000" b="0" baseline="30000" dirty="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BEB7"/>
                    </a:solidFill>
                  </a:tcPr>
                </a:tc>
                <a:tc>
                  <a:txBody>
                    <a:bodyPr/>
                    <a:lstStyle>
                      <a:lvl1pPr marL="0" algn="l" defTabSz="457200" rtl="0" eaLnBrk="1" latinLnBrk="0" hangingPunct="1">
                        <a:defRPr sz="1800" b="1" kern="1200">
                          <a:solidFill>
                            <a:schemeClr val="lt1"/>
                          </a:solidFill>
                          <a:latin typeface="等线" panose="020F0502020204030204"/>
                        </a:defRPr>
                      </a:lvl1pPr>
                      <a:lvl2pPr marL="457200" algn="l" defTabSz="457200" rtl="0" eaLnBrk="1" latinLnBrk="0" hangingPunct="1">
                        <a:defRPr sz="1800" b="1" kern="1200">
                          <a:solidFill>
                            <a:schemeClr val="lt1"/>
                          </a:solidFill>
                          <a:latin typeface="等线" panose="020F0502020204030204"/>
                        </a:defRPr>
                      </a:lvl2pPr>
                      <a:lvl3pPr marL="914400" algn="l" defTabSz="457200" rtl="0" eaLnBrk="1" latinLnBrk="0" hangingPunct="1">
                        <a:defRPr sz="1800" b="1" kern="1200">
                          <a:solidFill>
                            <a:schemeClr val="lt1"/>
                          </a:solidFill>
                          <a:latin typeface="等线" panose="020F0502020204030204"/>
                        </a:defRPr>
                      </a:lvl3pPr>
                      <a:lvl4pPr marL="1371600" algn="l" defTabSz="457200" rtl="0" eaLnBrk="1" latinLnBrk="0" hangingPunct="1">
                        <a:defRPr sz="1800" b="1" kern="1200">
                          <a:solidFill>
                            <a:schemeClr val="lt1"/>
                          </a:solidFill>
                          <a:latin typeface="等线" panose="020F0502020204030204"/>
                        </a:defRPr>
                      </a:lvl4pPr>
                      <a:lvl5pPr marL="1828800" algn="l" defTabSz="457200" rtl="0" eaLnBrk="1" latinLnBrk="0" hangingPunct="1">
                        <a:defRPr sz="1800" b="1" kern="1200">
                          <a:solidFill>
                            <a:schemeClr val="lt1"/>
                          </a:solidFill>
                          <a:latin typeface="等线" panose="020F0502020204030204"/>
                        </a:defRPr>
                      </a:lvl5pPr>
                      <a:lvl6pPr marL="2286000" algn="l" defTabSz="457200" rtl="0" eaLnBrk="1" latinLnBrk="0" hangingPunct="1">
                        <a:defRPr sz="1800" b="1" kern="1200">
                          <a:solidFill>
                            <a:schemeClr val="lt1"/>
                          </a:solidFill>
                          <a:latin typeface="等线" panose="020F0502020204030204"/>
                        </a:defRPr>
                      </a:lvl6pPr>
                      <a:lvl7pPr marL="2743200" algn="l" defTabSz="457200" rtl="0" eaLnBrk="1" latinLnBrk="0" hangingPunct="1">
                        <a:defRPr sz="1800" b="1" kern="1200">
                          <a:solidFill>
                            <a:schemeClr val="lt1"/>
                          </a:solidFill>
                          <a:latin typeface="等线" panose="020F0502020204030204"/>
                        </a:defRPr>
                      </a:lvl7pPr>
                      <a:lvl8pPr marL="3200400" algn="l" defTabSz="457200" rtl="0" eaLnBrk="1" latinLnBrk="0" hangingPunct="1">
                        <a:defRPr sz="1800" b="1" kern="1200">
                          <a:solidFill>
                            <a:schemeClr val="lt1"/>
                          </a:solidFill>
                          <a:latin typeface="等线" panose="020F0502020204030204"/>
                        </a:defRPr>
                      </a:lvl8pPr>
                      <a:lvl9pPr marL="3657600" algn="l" defTabSz="457200" rtl="0" eaLnBrk="1" latinLnBrk="0" hangingPunct="1">
                        <a:defRPr sz="1800" b="1" kern="1200">
                          <a:solidFill>
                            <a:schemeClr val="lt1"/>
                          </a:solidFill>
                          <a:latin typeface="等线" panose="020F0502020204030204"/>
                        </a:defRPr>
                      </a:lvl9pPr>
                    </a:lstStyle>
                    <a:p>
                      <a:pPr algn="ctr"/>
                      <a:r>
                        <a:rPr lang="en-US" altLang="zh-CN" sz="2000" b="0" dirty="0">
                          <a:solidFill>
                            <a:schemeClr val="tx1"/>
                          </a:solidFill>
                          <a:latin typeface="Arial" panose="020B0604020202020204" pitchFamily="34" charset="0"/>
                          <a:cs typeface="Arial" panose="020B0604020202020204" pitchFamily="34" charset="0"/>
                        </a:rPr>
                        <a:t>Two heterogeneous </a:t>
                      </a:r>
                    </a:p>
                    <a:p>
                      <a:pPr algn="ctr"/>
                      <a:r>
                        <a:rPr lang="en-US" altLang="zh-CN" sz="2000" b="0" dirty="0">
                          <a:solidFill>
                            <a:schemeClr val="tx1"/>
                          </a:solidFill>
                          <a:latin typeface="Arial" panose="020B0604020202020204" pitchFamily="34" charset="0"/>
                          <a:cs typeface="Arial" panose="020B0604020202020204" pitchFamily="34" charset="0"/>
                        </a:rPr>
                        <a:t>distributed Solvers</a:t>
                      </a:r>
                      <a:endParaRPr lang="zh-CN" altLang="en-US" sz="2000" b="0" baseline="30000" dirty="0">
                        <a:solidFill>
                          <a:schemeClr val="tx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8BEB7"/>
                    </a:solidFill>
                  </a:tcPr>
                </a:tc>
                <a:extLst>
                  <a:ext uri="{0D108BD9-81ED-4DB2-BD59-A6C34878D82A}">
                    <a16:rowId xmlns:a16="http://schemas.microsoft.com/office/drawing/2014/main" val="2667059806"/>
                  </a:ext>
                </a:extLst>
              </a:tr>
              <a:tr h="2068492">
                <a:tc>
                  <a:txBody>
                    <a:bodyPr/>
                    <a:lstStyle>
                      <a:lvl1pPr marL="0" algn="l" defTabSz="457200" rtl="0" eaLnBrk="1" latinLnBrk="0" hangingPunct="1">
                        <a:defRPr sz="1800" kern="1200">
                          <a:solidFill>
                            <a:schemeClr val="dk1"/>
                          </a:solidFill>
                          <a:latin typeface="等线" panose="020F0502020204030204"/>
                        </a:defRPr>
                      </a:lvl1pPr>
                      <a:lvl2pPr marL="457200" algn="l" defTabSz="457200" rtl="0" eaLnBrk="1" latinLnBrk="0" hangingPunct="1">
                        <a:defRPr sz="1800" kern="1200">
                          <a:solidFill>
                            <a:schemeClr val="dk1"/>
                          </a:solidFill>
                          <a:latin typeface="等线" panose="020F0502020204030204"/>
                        </a:defRPr>
                      </a:lvl2pPr>
                      <a:lvl3pPr marL="914400" algn="l" defTabSz="457200" rtl="0" eaLnBrk="1" latinLnBrk="0" hangingPunct="1">
                        <a:defRPr sz="1800" kern="1200">
                          <a:solidFill>
                            <a:schemeClr val="dk1"/>
                          </a:solidFill>
                          <a:latin typeface="等线" panose="020F0502020204030204"/>
                        </a:defRPr>
                      </a:lvl3pPr>
                      <a:lvl4pPr marL="1371600" algn="l" defTabSz="457200" rtl="0" eaLnBrk="1" latinLnBrk="0" hangingPunct="1">
                        <a:defRPr sz="1800" kern="1200">
                          <a:solidFill>
                            <a:schemeClr val="dk1"/>
                          </a:solidFill>
                          <a:latin typeface="等线" panose="020F0502020204030204"/>
                        </a:defRPr>
                      </a:lvl4pPr>
                      <a:lvl5pPr marL="1828800" algn="l" defTabSz="457200" rtl="0" eaLnBrk="1" latinLnBrk="0" hangingPunct="1">
                        <a:defRPr sz="1800" kern="1200">
                          <a:solidFill>
                            <a:schemeClr val="dk1"/>
                          </a:solidFill>
                          <a:latin typeface="等线" panose="020F0502020204030204"/>
                        </a:defRPr>
                      </a:lvl5pPr>
                      <a:lvl6pPr marL="2286000" algn="l" defTabSz="457200" rtl="0" eaLnBrk="1" latinLnBrk="0" hangingPunct="1">
                        <a:defRPr sz="1800" kern="1200">
                          <a:solidFill>
                            <a:schemeClr val="dk1"/>
                          </a:solidFill>
                          <a:latin typeface="等线" panose="020F0502020204030204"/>
                        </a:defRPr>
                      </a:lvl6pPr>
                      <a:lvl7pPr marL="2743200" algn="l" defTabSz="457200" rtl="0" eaLnBrk="1" latinLnBrk="0" hangingPunct="1">
                        <a:defRPr sz="1800" kern="1200">
                          <a:solidFill>
                            <a:schemeClr val="dk1"/>
                          </a:solidFill>
                          <a:latin typeface="等线" panose="020F0502020204030204"/>
                        </a:defRPr>
                      </a:lvl7pPr>
                      <a:lvl8pPr marL="3200400" algn="l" defTabSz="457200" rtl="0" eaLnBrk="1" latinLnBrk="0" hangingPunct="1">
                        <a:defRPr sz="1800" kern="1200">
                          <a:solidFill>
                            <a:schemeClr val="dk1"/>
                          </a:solidFill>
                          <a:latin typeface="等线" panose="020F0502020204030204"/>
                        </a:defRPr>
                      </a:lvl8pPr>
                      <a:lvl9pPr marL="3657600" algn="l" defTabSz="457200" rtl="0" eaLnBrk="1" latinLnBrk="0" hangingPunct="1">
                        <a:defRPr sz="1800" kern="1200">
                          <a:solidFill>
                            <a:schemeClr val="dk1"/>
                          </a:solidFill>
                          <a:latin typeface="等线"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latin typeface="Arial" panose="020B0604020202020204" pitchFamily="34" charset="0"/>
                          <a:cs typeface="Arial" panose="020B0604020202020204" pitchFamily="34" charset="0"/>
                        </a:rPr>
                        <a:t>4 * NVIDIA A100 GPUs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latin typeface="Arial" panose="020B0604020202020204" pitchFamily="34" charset="0"/>
                          <a:cs typeface="Arial" panose="020B0604020202020204" pitchFamily="34" charset="0"/>
                        </a:rPr>
                        <a:t>(40 GB, B/W 1555GB/s)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latin typeface="Arial" panose="020B0604020202020204" pitchFamily="34" charset="0"/>
                          <a:cs typeface="Arial" panose="020B0604020202020204" pitchFamily="34" charset="0"/>
                        </a:rPr>
                        <a:t>2 * Intel Xeon 8180 CPUs @ 2.5 GHz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latin typeface="Arial" panose="020B0604020202020204" pitchFamily="34" charset="0"/>
                          <a:cs typeface="Arial" panose="020B0604020202020204" pitchFamily="34" charset="0"/>
                        </a:rPr>
                        <a:t>(512GB DDR4)</a:t>
                      </a:r>
                      <a:endParaRPr lang="zh-CN" altLang="en-US" sz="2000" dirty="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1E9E6"/>
                    </a:solidFill>
                  </a:tcPr>
                </a:tc>
                <a:tc>
                  <a:txBody>
                    <a:bodyPr/>
                    <a:lstStyle>
                      <a:lvl1pPr marL="0" algn="l" defTabSz="457200" rtl="0" eaLnBrk="1" latinLnBrk="0" hangingPunct="1">
                        <a:defRPr sz="1800" kern="1200">
                          <a:solidFill>
                            <a:schemeClr val="dk1"/>
                          </a:solidFill>
                          <a:latin typeface="等线" panose="020F0502020204030204"/>
                        </a:defRPr>
                      </a:lvl1pPr>
                      <a:lvl2pPr marL="457200" algn="l" defTabSz="457200" rtl="0" eaLnBrk="1" latinLnBrk="0" hangingPunct="1">
                        <a:defRPr sz="1800" kern="1200">
                          <a:solidFill>
                            <a:schemeClr val="dk1"/>
                          </a:solidFill>
                          <a:latin typeface="等线" panose="020F0502020204030204"/>
                        </a:defRPr>
                      </a:lvl2pPr>
                      <a:lvl3pPr marL="914400" algn="l" defTabSz="457200" rtl="0" eaLnBrk="1" latinLnBrk="0" hangingPunct="1">
                        <a:defRPr sz="1800" kern="1200">
                          <a:solidFill>
                            <a:schemeClr val="dk1"/>
                          </a:solidFill>
                          <a:latin typeface="等线" panose="020F0502020204030204"/>
                        </a:defRPr>
                      </a:lvl3pPr>
                      <a:lvl4pPr marL="1371600" algn="l" defTabSz="457200" rtl="0" eaLnBrk="1" latinLnBrk="0" hangingPunct="1">
                        <a:defRPr sz="1800" kern="1200">
                          <a:solidFill>
                            <a:schemeClr val="dk1"/>
                          </a:solidFill>
                          <a:latin typeface="等线" panose="020F0502020204030204"/>
                        </a:defRPr>
                      </a:lvl4pPr>
                      <a:lvl5pPr marL="1828800" algn="l" defTabSz="457200" rtl="0" eaLnBrk="1" latinLnBrk="0" hangingPunct="1">
                        <a:defRPr sz="1800" kern="1200">
                          <a:solidFill>
                            <a:schemeClr val="dk1"/>
                          </a:solidFill>
                          <a:latin typeface="等线" panose="020F0502020204030204"/>
                        </a:defRPr>
                      </a:lvl5pPr>
                      <a:lvl6pPr marL="2286000" algn="l" defTabSz="457200" rtl="0" eaLnBrk="1" latinLnBrk="0" hangingPunct="1">
                        <a:defRPr sz="1800" kern="1200">
                          <a:solidFill>
                            <a:schemeClr val="dk1"/>
                          </a:solidFill>
                          <a:latin typeface="等线" panose="020F0502020204030204"/>
                        </a:defRPr>
                      </a:lvl6pPr>
                      <a:lvl7pPr marL="2743200" algn="l" defTabSz="457200" rtl="0" eaLnBrk="1" latinLnBrk="0" hangingPunct="1">
                        <a:defRPr sz="1800" kern="1200">
                          <a:solidFill>
                            <a:schemeClr val="dk1"/>
                          </a:solidFill>
                          <a:latin typeface="等线" panose="020F0502020204030204"/>
                        </a:defRPr>
                      </a:lvl7pPr>
                      <a:lvl8pPr marL="3200400" algn="l" defTabSz="457200" rtl="0" eaLnBrk="1" latinLnBrk="0" hangingPunct="1">
                        <a:defRPr sz="1800" kern="1200">
                          <a:solidFill>
                            <a:schemeClr val="dk1"/>
                          </a:solidFill>
                          <a:latin typeface="等线" panose="020F0502020204030204"/>
                        </a:defRPr>
                      </a:lvl8pPr>
                      <a:lvl9pPr marL="3657600" algn="l" defTabSz="457200" rtl="0" eaLnBrk="1" latinLnBrk="0" hangingPunct="1">
                        <a:defRPr sz="1800" kern="1200">
                          <a:solidFill>
                            <a:schemeClr val="dk1"/>
                          </a:solidFill>
                          <a:latin typeface="等线"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dirty="0" err="1">
                          <a:solidFill>
                            <a:schemeClr val="tx1"/>
                          </a:solidFill>
                          <a:latin typeface="Arial" panose="020B0604020202020204" pitchFamily="34" charset="0"/>
                          <a:cs typeface="Arial" panose="020B0604020202020204" pitchFamily="34" charset="0"/>
                        </a:rPr>
                        <a:t>SuperLU_DIST</a:t>
                      </a:r>
                      <a:r>
                        <a:rPr lang="en-US" altLang="zh-CN" sz="2000" dirty="0">
                          <a:solidFill>
                            <a:schemeClr val="tx1"/>
                          </a:solidFill>
                          <a:latin typeface="Arial" panose="020B0604020202020204" pitchFamily="34" charset="0"/>
                          <a:cs typeface="Arial" panose="020B0604020202020204" pitchFamily="34" charset="0"/>
                        </a:rPr>
                        <a:t> 8.1.2</a:t>
                      </a:r>
                    </a:p>
                    <a:p>
                      <a:pPr algn="ctr"/>
                      <a:r>
                        <a:rPr lang="en-US" altLang="zh-CN" sz="2000" dirty="0" err="1">
                          <a:solidFill>
                            <a:schemeClr val="tx1"/>
                          </a:solidFill>
                          <a:latin typeface="Arial" panose="020B0604020202020204" pitchFamily="34" charset="0"/>
                          <a:cs typeface="Arial" panose="020B0604020202020204" pitchFamily="34" charset="0"/>
                        </a:rPr>
                        <a:t>PanguLU</a:t>
                      </a:r>
                      <a:r>
                        <a:rPr lang="en-US" altLang="zh-CN" sz="2000" dirty="0">
                          <a:solidFill>
                            <a:schemeClr val="tx1"/>
                          </a:solidFill>
                          <a:latin typeface="Arial" panose="020B0604020202020204" pitchFamily="34" charset="0"/>
                          <a:cs typeface="Arial" panose="020B0604020202020204" pitchFamily="34" charset="0"/>
                        </a:rPr>
                        <a:t> 3.5</a:t>
                      </a:r>
                    </a:p>
                    <a:p>
                      <a:pPr algn="ctr"/>
                      <a:endParaRPr lang="zh-CN" altLang="en-US" sz="2000" dirty="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1E9E6"/>
                    </a:solidFill>
                  </a:tcPr>
                </a:tc>
                <a:extLst>
                  <a:ext uri="{0D108BD9-81ED-4DB2-BD59-A6C34878D82A}">
                    <a16:rowId xmlns:a16="http://schemas.microsoft.com/office/drawing/2014/main" val="85107489"/>
                  </a:ext>
                </a:extLst>
              </a:tr>
              <a:tr h="2068492">
                <a:tc>
                  <a:txBody>
                    <a:bodyPr/>
                    <a:lstStyle>
                      <a:lvl1pPr marL="0" algn="l" defTabSz="457200" rtl="0" eaLnBrk="1" latinLnBrk="0" hangingPunct="1">
                        <a:defRPr sz="1800" kern="1200">
                          <a:solidFill>
                            <a:schemeClr val="dk1"/>
                          </a:solidFill>
                          <a:latin typeface="等线" panose="020F0502020204030204"/>
                        </a:defRPr>
                      </a:lvl1pPr>
                      <a:lvl2pPr marL="457200" algn="l" defTabSz="457200" rtl="0" eaLnBrk="1" latinLnBrk="0" hangingPunct="1">
                        <a:defRPr sz="1800" kern="1200">
                          <a:solidFill>
                            <a:schemeClr val="dk1"/>
                          </a:solidFill>
                          <a:latin typeface="等线" panose="020F0502020204030204"/>
                        </a:defRPr>
                      </a:lvl2pPr>
                      <a:lvl3pPr marL="914400" algn="l" defTabSz="457200" rtl="0" eaLnBrk="1" latinLnBrk="0" hangingPunct="1">
                        <a:defRPr sz="1800" kern="1200">
                          <a:solidFill>
                            <a:schemeClr val="dk1"/>
                          </a:solidFill>
                          <a:latin typeface="等线" panose="020F0502020204030204"/>
                        </a:defRPr>
                      </a:lvl3pPr>
                      <a:lvl4pPr marL="1371600" algn="l" defTabSz="457200" rtl="0" eaLnBrk="1" latinLnBrk="0" hangingPunct="1">
                        <a:defRPr sz="1800" kern="1200">
                          <a:solidFill>
                            <a:schemeClr val="dk1"/>
                          </a:solidFill>
                          <a:latin typeface="等线" panose="020F0502020204030204"/>
                        </a:defRPr>
                      </a:lvl4pPr>
                      <a:lvl5pPr marL="1828800" algn="l" defTabSz="457200" rtl="0" eaLnBrk="1" latinLnBrk="0" hangingPunct="1">
                        <a:defRPr sz="1800" kern="1200">
                          <a:solidFill>
                            <a:schemeClr val="dk1"/>
                          </a:solidFill>
                          <a:latin typeface="等线" panose="020F0502020204030204"/>
                        </a:defRPr>
                      </a:lvl5pPr>
                      <a:lvl6pPr marL="2286000" algn="l" defTabSz="457200" rtl="0" eaLnBrk="1" latinLnBrk="0" hangingPunct="1">
                        <a:defRPr sz="1800" kern="1200">
                          <a:solidFill>
                            <a:schemeClr val="dk1"/>
                          </a:solidFill>
                          <a:latin typeface="等线" panose="020F0502020204030204"/>
                        </a:defRPr>
                      </a:lvl6pPr>
                      <a:lvl7pPr marL="2743200" algn="l" defTabSz="457200" rtl="0" eaLnBrk="1" latinLnBrk="0" hangingPunct="1">
                        <a:defRPr sz="1800" kern="1200">
                          <a:solidFill>
                            <a:schemeClr val="dk1"/>
                          </a:solidFill>
                          <a:latin typeface="等线" panose="020F0502020204030204"/>
                        </a:defRPr>
                      </a:lvl7pPr>
                      <a:lvl8pPr marL="3200400" algn="l" defTabSz="457200" rtl="0" eaLnBrk="1" latinLnBrk="0" hangingPunct="1">
                        <a:defRPr sz="1800" kern="1200">
                          <a:solidFill>
                            <a:schemeClr val="dk1"/>
                          </a:solidFill>
                          <a:latin typeface="等线" panose="020F0502020204030204"/>
                        </a:defRPr>
                      </a:lvl8pPr>
                      <a:lvl9pPr marL="3657600" algn="l" defTabSz="457200" rtl="0" eaLnBrk="1" latinLnBrk="0" hangingPunct="1">
                        <a:defRPr sz="1800" kern="1200">
                          <a:solidFill>
                            <a:schemeClr val="dk1"/>
                          </a:solidFill>
                          <a:latin typeface="等线"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latin typeface="Arial" panose="020B0604020202020204" pitchFamily="34" charset="0"/>
                          <a:cs typeface="Arial" panose="020B0604020202020204" pitchFamily="34" charset="0"/>
                        </a:rPr>
                        <a:t>4 * AMD MI50 GPUs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latin typeface="Arial" panose="020B0604020202020204" pitchFamily="34" charset="0"/>
                          <a:cs typeface="Arial" panose="020B0604020202020204" pitchFamily="34" charset="0"/>
                        </a:rPr>
                        <a:t>(16 GB, B/W 1024GB/s)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latin typeface="Arial" panose="020B0604020202020204" pitchFamily="34" charset="0"/>
                          <a:cs typeface="Arial" panose="020B0604020202020204" pitchFamily="34" charset="0"/>
                        </a:rPr>
                        <a:t>1 * AMD </a:t>
                      </a:r>
                      <a:r>
                        <a:rPr lang="en-US" altLang="zh-CN" sz="2000" dirty="0" err="1">
                          <a:solidFill>
                            <a:schemeClr val="tx1"/>
                          </a:solidFill>
                          <a:latin typeface="Arial" panose="020B0604020202020204" pitchFamily="34" charset="0"/>
                          <a:cs typeface="Arial" panose="020B0604020202020204" pitchFamily="34" charset="0"/>
                        </a:rPr>
                        <a:t>Epyc</a:t>
                      </a:r>
                      <a:r>
                        <a:rPr lang="en-US" altLang="zh-CN" sz="2000" dirty="0">
                          <a:solidFill>
                            <a:schemeClr val="tx1"/>
                          </a:solidFill>
                          <a:latin typeface="Arial" panose="020B0604020202020204" pitchFamily="34" charset="0"/>
                          <a:cs typeface="Arial" panose="020B0604020202020204" pitchFamily="34" charset="0"/>
                        </a:rPr>
                        <a:t> 7601 CPU @ 2.2 GHz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tx1"/>
                          </a:solidFill>
                          <a:latin typeface="Arial" panose="020B0604020202020204" pitchFamily="34" charset="0"/>
                          <a:cs typeface="Arial" panose="020B0604020202020204" pitchFamily="34" charset="0"/>
                        </a:rPr>
                        <a:t>(128GB DDR4)</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2EAD2"/>
                    </a:solidFill>
                  </a:tcPr>
                </a:tc>
                <a:tc>
                  <a:txBody>
                    <a:bodyPr/>
                    <a:lstStyle>
                      <a:lvl1pPr marL="0" algn="l" defTabSz="457200" rtl="0" eaLnBrk="1" latinLnBrk="0" hangingPunct="1">
                        <a:defRPr sz="1800" kern="1200">
                          <a:solidFill>
                            <a:schemeClr val="dk1"/>
                          </a:solidFill>
                          <a:latin typeface="等线" panose="020F0502020204030204"/>
                        </a:defRPr>
                      </a:lvl1pPr>
                      <a:lvl2pPr marL="457200" algn="l" defTabSz="457200" rtl="0" eaLnBrk="1" latinLnBrk="0" hangingPunct="1">
                        <a:defRPr sz="1800" kern="1200">
                          <a:solidFill>
                            <a:schemeClr val="dk1"/>
                          </a:solidFill>
                          <a:latin typeface="等线" panose="020F0502020204030204"/>
                        </a:defRPr>
                      </a:lvl2pPr>
                      <a:lvl3pPr marL="914400" algn="l" defTabSz="457200" rtl="0" eaLnBrk="1" latinLnBrk="0" hangingPunct="1">
                        <a:defRPr sz="1800" kern="1200">
                          <a:solidFill>
                            <a:schemeClr val="dk1"/>
                          </a:solidFill>
                          <a:latin typeface="等线" panose="020F0502020204030204"/>
                        </a:defRPr>
                      </a:lvl3pPr>
                      <a:lvl4pPr marL="1371600" algn="l" defTabSz="457200" rtl="0" eaLnBrk="1" latinLnBrk="0" hangingPunct="1">
                        <a:defRPr sz="1800" kern="1200">
                          <a:solidFill>
                            <a:schemeClr val="dk1"/>
                          </a:solidFill>
                          <a:latin typeface="等线" panose="020F0502020204030204"/>
                        </a:defRPr>
                      </a:lvl4pPr>
                      <a:lvl5pPr marL="1828800" algn="l" defTabSz="457200" rtl="0" eaLnBrk="1" latinLnBrk="0" hangingPunct="1">
                        <a:defRPr sz="1800" kern="1200">
                          <a:solidFill>
                            <a:schemeClr val="dk1"/>
                          </a:solidFill>
                          <a:latin typeface="等线" panose="020F0502020204030204"/>
                        </a:defRPr>
                      </a:lvl5pPr>
                      <a:lvl6pPr marL="2286000" algn="l" defTabSz="457200" rtl="0" eaLnBrk="1" latinLnBrk="0" hangingPunct="1">
                        <a:defRPr sz="1800" kern="1200">
                          <a:solidFill>
                            <a:schemeClr val="dk1"/>
                          </a:solidFill>
                          <a:latin typeface="等线" panose="020F0502020204030204"/>
                        </a:defRPr>
                      </a:lvl6pPr>
                      <a:lvl7pPr marL="2743200" algn="l" defTabSz="457200" rtl="0" eaLnBrk="1" latinLnBrk="0" hangingPunct="1">
                        <a:defRPr sz="1800" kern="1200">
                          <a:solidFill>
                            <a:schemeClr val="dk1"/>
                          </a:solidFill>
                          <a:latin typeface="等线" panose="020F0502020204030204"/>
                        </a:defRPr>
                      </a:lvl7pPr>
                      <a:lvl8pPr marL="3200400" algn="l" defTabSz="457200" rtl="0" eaLnBrk="1" latinLnBrk="0" hangingPunct="1">
                        <a:defRPr sz="1800" kern="1200">
                          <a:solidFill>
                            <a:schemeClr val="dk1"/>
                          </a:solidFill>
                          <a:latin typeface="等线" panose="020F0502020204030204"/>
                        </a:defRPr>
                      </a:lvl8pPr>
                      <a:lvl9pPr marL="3657600" algn="l" defTabSz="457200" rtl="0" eaLnBrk="1" latinLnBrk="0" hangingPunct="1">
                        <a:defRPr sz="1800" kern="1200">
                          <a:solidFill>
                            <a:schemeClr val="dk1"/>
                          </a:solidFill>
                          <a:latin typeface="等线"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dirty="0" err="1">
                          <a:solidFill>
                            <a:schemeClr val="tx1"/>
                          </a:solidFill>
                          <a:latin typeface="Arial" panose="020B0604020202020204" pitchFamily="34" charset="0"/>
                          <a:cs typeface="Arial" panose="020B0604020202020204" pitchFamily="34" charset="0"/>
                        </a:rPr>
                        <a:t>SuperLU_DIST</a:t>
                      </a:r>
                      <a:r>
                        <a:rPr lang="en-US" altLang="zh-CN" sz="2000" dirty="0">
                          <a:solidFill>
                            <a:schemeClr val="tx1"/>
                          </a:solidFill>
                          <a:latin typeface="Arial" panose="020B0604020202020204" pitchFamily="34" charset="0"/>
                          <a:cs typeface="Arial" panose="020B0604020202020204" pitchFamily="34" charset="0"/>
                        </a:rPr>
                        <a:t> 8.1.2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000" dirty="0" err="1">
                          <a:solidFill>
                            <a:schemeClr val="tx1"/>
                          </a:solidFill>
                          <a:latin typeface="Arial" panose="020B0604020202020204" pitchFamily="34" charset="0"/>
                          <a:cs typeface="Arial" panose="020B0604020202020204" pitchFamily="34" charset="0"/>
                        </a:rPr>
                        <a:t>PanguLU</a:t>
                      </a:r>
                      <a:r>
                        <a:rPr lang="en-US" altLang="zh-CN" sz="2000" dirty="0">
                          <a:solidFill>
                            <a:schemeClr val="tx1"/>
                          </a:solidFill>
                          <a:latin typeface="Arial" panose="020B0604020202020204" pitchFamily="34" charset="0"/>
                          <a:cs typeface="Arial" panose="020B0604020202020204" pitchFamily="34" charset="0"/>
                        </a:rPr>
                        <a:t> 3.5</a:t>
                      </a:r>
                    </a:p>
                    <a:p>
                      <a:pPr algn="ctr"/>
                      <a:endParaRPr lang="zh-CN" altLang="en-US" sz="2000" dirty="0">
                        <a:solidFill>
                          <a:schemeClr val="tx1"/>
                        </a:solidFill>
                        <a:latin typeface="Arial" panose="020B0604020202020204" pitchFamily="34" charset="0"/>
                        <a:cs typeface="Arial" panose="020B0604020202020204" pitchFamily="34" charset="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2EAD2"/>
                    </a:solidFill>
                  </a:tcPr>
                </a:tc>
                <a:extLst>
                  <a:ext uri="{0D108BD9-81ED-4DB2-BD59-A6C34878D82A}">
                    <a16:rowId xmlns:a16="http://schemas.microsoft.com/office/drawing/2014/main" val="1215534117"/>
                  </a:ext>
                </a:extLst>
              </a:tr>
            </a:tbl>
          </a:graphicData>
        </a:graphic>
      </p:graphicFrame>
      <p:pic>
        <p:nvPicPr>
          <p:cNvPr id="4" name="图片 3">
            <a:extLst>
              <a:ext uri="{FF2B5EF4-FFF2-40B4-BE49-F238E27FC236}">
                <a16:creationId xmlns:a16="http://schemas.microsoft.com/office/drawing/2014/main" id="{D7D8F423-6C1C-3C25-DF1C-C20414963F8B}"/>
              </a:ext>
            </a:extLst>
          </p:cNvPr>
          <p:cNvPicPr>
            <a:picLocks noChangeAspect="1"/>
          </p:cNvPicPr>
          <p:nvPr/>
        </p:nvPicPr>
        <p:blipFill>
          <a:blip r:embed="rId2"/>
          <a:stretch>
            <a:fillRect/>
          </a:stretch>
        </p:blipFill>
        <p:spPr>
          <a:xfrm>
            <a:off x="30896" y="3081977"/>
            <a:ext cx="1522080" cy="1008000"/>
          </a:xfrm>
          <a:prstGeom prst="rect">
            <a:avLst/>
          </a:prstGeom>
        </p:spPr>
      </p:pic>
      <p:pic>
        <p:nvPicPr>
          <p:cNvPr id="5" name="图片 4">
            <a:extLst>
              <a:ext uri="{FF2B5EF4-FFF2-40B4-BE49-F238E27FC236}">
                <a16:creationId xmlns:a16="http://schemas.microsoft.com/office/drawing/2014/main" id="{3CF464B9-472F-B376-6A65-8EC7F826FEF9}"/>
              </a:ext>
            </a:extLst>
          </p:cNvPr>
          <p:cNvPicPr>
            <a:picLocks noChangeAspect="1"/>
          </p:cNvPicPr>
          <p:nvPr/>
        </p:nvPicPr>
        <p:blipFill>
          <a:blip r:embed="rId3"/>
          <a:stretch>
            <a:fillRect/>
          </a:stretch>
        </p:blipFill>
        <p:spPr>
          <a:xfrm>
            <a:off x="79484" y="1628800"/>
            <a:ext cx="1372076" cy="1090800"/>
          </a:xfrm>
          <a:prstGeom prst="rect">
            <a:avLst/>
          </a:prstGeom>
        </p:spPr>
      </p:pic>
      <p:pic>
        <p:nvPicPr>
          <p:cNvPr id="6" name="图片 5">
            <a:extLst>
              <a:ext uri="{FF2B5EF4-FFF2-40B4-BE49-F238E27FC236}">
                <a16:creationId xmlns:a16="http://schemas.microsoft.com/office/drawing/2014/main" id="{1DDFBBFE-010E-BD9F-F997-91376DA71162}"/>
              </a:ext>
            </a:extLst>
          </p:cNvPr>
          <p:cNvPicPr>
            <a:picLocks noChangeAspect="1"/>
          </p:cNvPicPr>
          <p:nvPr/>
        </p:nvPicPr>
        <p:blipFill>
          <a:blip r:embed="rId4"/>
          <a:stretch>
            <a:fillRect/>
          </a:stretch>
        </p:blipFill>
        <p:spPr>
          <a:xfrm>
            <a:off x="195839" y="4308300"/>
            <a:ext cx="1167391" cy="1224000"/>
          </a:xfrm>
          <a:prstGeom prst="rect">
            <a:avLst/>
          </a:prstGeom>
        </p:spPr>
      </p:pic>
      <p:sp>
        <p:nvSpPr>
          <p:cNvPr id="8" name="文本框 7">
            <a:extLst>
              <a:ext uri="{FF2B5EF4-FFF2-40B4-BE49-F238E27FC236}">
                <a16:creationId xmlns:a16="http://schemas.microsoft.com/office/drawing/2014/main" id="{23947BEC-D76D-5BA1-C1D7-28F1E91BADB6}"/>
              </a:ext>
            </a:extLst>
          </p:cNvPr>
          <p:cNvSpPr txBox="1"/>
          <p:nvPr/>
        </p:nvSpPr>
        <p:spPr>
          <a:xfrm>
            <a:off x="107504" y="637768"/>
            <a:ext cx="4624552" cy="523220"/>
          </a:xfrm>
          <a:prstGeom prst="rect">
            <a:avLst/>
          </a:prstGeom>
          <a:noFill/>
        </p:spPr>
        <p:txBody>
          <a:bodyPr wrap="square">
            <a:spAutoFit/>
          </a:bodyPr>
          <a:lstStyle/>
          <a:p>
            <a:r>
              <a:rPr kumimoji="1" lang="en-US" altLang="zh-CN" sz="2800" dirty="0">
                <a:latin typeface="Arial" panose="020B0604020202020204" pitchFamily="34" charset="0"/>
                <a:cs typeface="Arial" panose="020B0604020202020204" pitchFamily="34" charset="0"/>
              </a:rPr>
              <a:t>Experimental Setup</a:t>
            </a:r>
          </a:p>
        </p:txBody>
      </p:sp>
    </p:spTree>
    <p:extLst>
      <p:ext uri="{BB962C8B-B14F-4D97-AF65-F5344CB8AC3E}">
        <p14:creationId xmlns:p14="http://schemas.microsoft.com/office/powerpoint/2010/main" val="767512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68AB3-CE4B-6FCD-89C9-AB12DE963F16}"/>
              </a:ext>
            </a:extLst>
          </p:cNvPr>
          <p:cNvSpPr>
            <a:spLocks noGrp="1"/>
          </p:cNvSpPr>
          <p:nvPr>
            <p:ph type="title"/>
          </p:nvPr>
        </p:nvSpPr>
        <p:spPr/>
        <p:txBody>
          <a:bodyPr/>
          <a:lstStyle/>
          <a:p>
            <a:r>
              <a:rPr lang="en-US" altLang="zh-CN" b="1" dirty="0"/>
              <a:t>Experimental Result</a:t>
            </a:r>
            <a:endParaRPr lang="zh-CN" altLang="en-US" b="1" dirty="0"/>
          </a:p>
        </p:txBody>
      </p:sp>
      <p:pic>
        <p:nvPicPr>
          <p:cNvPr id="9" name="图片 8" descr="图表&#10;&#10;描述已自动生成">
            <a:extLst>
              <a:ext uri="{FF2B5EF4-FFF2-40B4-BE49-F238E27FC236}">
                <a16:creationId xmlns:a16="http://schemas.microsoft.com/office/drawing/2014/main" id="{0B2F407D-6877-C894-63D5-2FA1B7B391D8}"/>
              </a:ext>
            </a:extLst>
          </p:cNvPr>
          <p:cNvPicPr>
            <a:picLocks noChangeAspect="1"/>
          </p:cNvPicPr>
          <p:nvPr/>
        </p:nvPicPr>
        <p:blipFill>
          <a:blip r:embed="rId2"/>
          <a:stretch>
            <a:fillRect/>
          </a:stretch>
        </p:blipFill>
        <p:spPr>
          <a:xfrm>
            <a:off x="64565" y="651277"/>
            <a:ext cx="6320075" cy="3829901"/>
          </a:xfrm>
          <a:prstGeom prst="rect">
            <a:avLst/>
          </a:prstGeom>
        </p:spPr>
      </p:pic>
      <p:sp>
        <p:nvSpPr>
          <p:cNvPr id="10" name="矩形 9">
            <a:extLst>
              <a:ext uri="{FF2B5EF4-FFF2-40B4-BE49-F238E27FC236}">
                <a16:creationId xmlns:a16="http://schemas.microsoft.com/office/drawing/2014/main" id="{8FF17F40-B2D8-4D42-52FA-9E67CD197419}"/>
              </a:ext>
            </a:extLst>
          </p:cNvPr>
          <p:cNvSpPr/>
          <p:nvPr/>
        </p:nvSpPr>
        <p:spPr>
          <a:xfrm>
            <a:off x="6427744" y="695526"/>
            <a:ext cx="2716256" cy="378565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000000"/>
                </a:solidFill>
                <a:latin typeface="Arial" panose="020B0604020202020204" pitchFamily="34" charset="0"/>
                <a:cs typeface="Arial" panose="020B0604020202020204" pitchFamily="34" charset="0"/>
              </a:rPr>
              <a:t>Compared with </a:t>
            </a:r>
            <a:r>
              <a:rPr lang="en-US" altLang="zh-CN" sz="2000" dirty="0" err="1">
                <a:solidFill>
                  <a:srgbClr val="000000"/>
                </a:solidFill>
                <a:latin typeface="Arial" panose="020B0604020202020204" pitchFamily="34" charset="0"/>
                <a:cs typeface="Arial" panose="020B0604020202020204" pitchFamily="34" charset="0"/>
              </a:rPr>
              <a:t>SuperLU_DIST</a:t>
            </a: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err="1">
                <a:solidFill>
                  <a:srgbClr val="000000"/>
                </a:solidFill>
                <a:latin typeface="Arial" panose="020B0604020202020204" pitchFamily="34" charset="0"/>
                <a:cs typeface="Arial" panose="020B0604020202020204" pitchFamily="34" charset="0"/>
              </a:rPr>
              <a:t>PanguLU</a:t>
            </a:r>
            <a:r>
              <a:rPr lang="en-US" altLang="zh-CN" sz="2000" dirty="0">
                <a:solidFill>
                  <a:srgbClr val="000000"/>
                </a:solidFill>
                <a:latin typeface="Arial" panose="020B0604020202020204" pitchFamily="34" charset="0"/>
                <a:cs typeface="Arial" panose="020B0604020202020204" pitchFamily="34" charset="0"/>
              </a:rPr>
              <a:t> achieves an average speedup of </a:t>
            </a:r>
            <a:r>
              <a:rPr lang="en-US" altLang="zh-CN" sz="2000" dirty="0">
                <a:solidFill>
                  <a:srgbClr val="C00000"/>
                </a:solidFill>
                <a:latin typeface="Arial" panose="020B0604020202020204" pitchFamily="34" charset="0"/>
                <a:cs typeface="Arial" panose="020B0604020202020204" pitchFamily="34" charset="0"/>
              </a:rPr>
              <a:t>2.53x</a:t>
            </a:r>
            <a:r>
              <a:rPr lang="en-US" altLang="zh-CN" sz="2000" dirty="0">
                <a:solidFill>
                  <a:srgbClr val="000000"/>
                </a:solidFill>
                <a:latin typeface="Arial" panose="020B0604020202020204" pitchFamily="34" charset="0"/>
                <a:cs typeface="Arial" panose="020B0604020202020204" pitchFamily="34" charset="0"/>
              </a:rPr>
              <a:t> and </a:t>
            </a:r>
            <a:r>
              <a:rPr lang="en-US" altLang="zh-CN" sz="2000" dirty="0">
                <a:solidFill>
                  <a:srgbClr val="C00000"/>
                </a:solidFill>
                <a:latin typeface="Arial" panose="020B0604020202020204" pitchFamily="34" charset="0"/>
                <a:cs typeface="Arial" panose="020B0604020202020204" pitchFamily="34" charset="0"/>
              </a:rPr>
              <a:t>2.79x</a:t>
            </a:r>
            <a:r>
              <a:rPr lang="en-US" altLang="zh-CN" sz="2000" dirty="0">
                <a:solidFill>
                  <a:srgbClr val="000000"/>
                </a:solidFill>
                <a:latin typeface="Arial" panose="020B0604020202020204" pitchFamily="34" charset="0"/>
                <a:cs typeface="Arial" panose="020B0604020202020204" pitchFamily="34" charset="0"/>
              </a:rPr>
              <a:t> on the NVIDIA GPU platform and the AMD GPU platform, with speedups ranging from </a:t>
            </a:r>
            <a:r>
              <a:rPr lang="en-US" altLang="zh-CN" sz="2000" dirty="0">
                <a:solidFill>
                  <a:srgbClr val="C00000"/>
                </a:solidFill>
                <a:latin typeface="Arial" panose="020B0604020202020204" pitchFamily="34" charset="0"/>
                <a:cs typeface="Arial" panose="020B0604020202020204" pitchFamily="34" charset="0"/>
              </a:rPr>
              <a:t>1.10x</a:t>
            </a:r>
            <a:r>
              <a:rPr lang="en-US" altLang="zh-CN" sz="2000" dirty="0">
                <a:solidFill>
                  <a:srgbClr val="000000"/>
                </a:solidFill>
                <a:latin typeface="Arial" panose="020B0604020202020204" pitchFamily="34" charset="0"/>
                <a:cs typeface="Arial" panose="020B0604020202020204" pitchFamily="34" charset="0"/>
              </a:rPr>
              <a:t> - </a:t>
            </a:r>
            <a:r>
              <a:rPr lang="en-US" altLang="zh-CN" sz="2000" dirty="0">
                <a:solidFill>
                  <a:srgbClr val="C00000"/>
                </a:solidFill>
                <a:latin typeface="Arial" panose="020B0604020202020204" pitchFamily="34" charset="0"/>
                <a:cs typeface="Arial" panose="020B0604020202020204" pitchFamily="34" charset="0"/>
              </a:rPr>
              <a:t>11.70x</a:t>
            </a:r>
            <a:r>
              <a:rPr lang="en-US" altLang="zh-CN" sz="2000" dirty="0">
                <a:solidFill>
                  <a:srgbClr val="000000"/>
                </a:solidFill>
                <a:latin typeface="Arial" panose="020B0604020202020204" pitchFamily="34" charset="0"/>
                <a:cs typeface="Arial" panose="020B0604020202020204" pitchFamily="34" charset="0"/>
              </a:rPr>
              <a:t> and </a:t>
            </a:r>
            <a:r>
              <a:rPr lang="en-US" altLang="zh-CN" sz="2000" dirty="0">
                <a:solidFill>
                  <a:srgbClr val="C00000"/>
                </a:solidFill>
                <a:latin typeface="Arial" panose="020B0604020202020204" pitchFamily="34" charset="0"/>
                <a:cs typeface="Arial" panose="020B0604020202020204" pitchFamily="34" charset="0"/>
              </a:rPr>
              <a:t>1.12x </a:t>
            </a:r>
            <a:r>
              <a:rPr lang="en-US" altLang="zh-CN" sz="2000" dirty="0">
                <a:solidFill>
                  <a:srgbClr val="000000"/>
                </a:solidFill>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17.97x</a:t>
            </a:r>
            <a:r>
              <a:rPr lang="en-US" altLang="zh-CN" sz="2000" dirty="0">
                <a:solidFill>
                  <a:srgbClr val="000000"/>
                </a:solidFill>
                <a:latin typeface="Arial" panose="020B0604020202020204" pitchFamily="34" charset="0"/>
                <a:cs typeface="Arial" panose="020B0604020202020204" pitchFamily="34" charset="0"/>
              </a:rPr>
              <a:t>, respectively. </a:t>
            </a:r>
          </a:p>
        </p:txBody>
      </p:sp>
      <p:sp>
        <p:nvSpPr>
          <p:cNvPr id="11" name="矩形 10">
            <a:extLst>
              <a:ext uri="{FF2B5EF4-FFF2-40B4-BE49-F238E27FC236}">
                <a16:creationId xmlns:a16="http://schemas.microsoft.com/office/drawing/2014/main" id="{7A25AD4D-95A3-9D0C-270A-A57D42D9223C}"/>
              </a:ext>
            </a:extLst>
          </p:cNvPr>
          <p:cNvSpPr/>
          <p:nvPr/>
        </p:nvSpPr>
        <p:spPr>
          <a:xfrm>
            <a:off x="0" y="4638649"/>
            <a:ext cx="5925632" cy="163121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000000"/>
                </a:solidFill>
                <a:latin typeface="Arial" panose="020B0604020202020204" pitchFamily="34" charset="0"/>
                <a:cs typeface="Arial" panose="020B0604020202020204" pitchFamily="34" charset="0"/>
              </a:rPr>
              <a:t>In this figure, t</a:t>
            </a:r>
            <a:r>
              <a:rPr lang="en-US" altLang="zh-CN" sz="2000" dirty="0">
                <a:solidFill>
                  <a:srgbClr val="000000"/>
                </a:solidFill>
                <a:effectLst/>
                <a:latin typeface="Arial" panose="020B0604020202020204" pitchFamily="34" charset="0"/>
                <a:cs typeface="Arial" panose="020B0604020202020204" pitchFamily="34" charset="0"/>
              </a:rPr>
              <a:t>he </a:t>
            </a:r>
            <a:r>
              <a:rPr lang="en-US" altLang="zh-CN" sz="2000" dirty="0">
                <a:solidFill>
                  <a:srgbClr val="C00000"/>
                </a:solidFill>
                <a:effectLst/>
                <a:latin typeface="Arial" panose="020B0604020202020204" pitchFamily="34" charset="0"/>
                <a:cs typeface="Arial" panose="020B0604020202020204" pitchFamily="34" charset="0"/>
              </a:rPr>
              <a:t>red lines </a:t>
            </a:r>
            <a:r>
              <a:rPr lang="en-US" altLang="zh-CN" sz="2000" dirty="0">
                <a:solidFill>
                  <a:srgbClr val="000000"/>
                </a:solidFill>
                <a:effectLst/>
                <a:latin typeface="Arial" panose="020B0604020202020204" pitchFamily="34" charset="0"/>
                <a:cs typeface="Arial" panose="020B0604020202020204" pitchFamily="34" charset="0"/>
              </a:rPr>
              <a:t>and </a:t>
            </a:r>
            <a:r>
              <a:rPr lang="en-US" altLang="zh-CN" sz="2000" dirty="0">
                <a:solidFill>
                  <a:srgbClr val="4682B4"/>
                </a:solidFill>
                <a:effectLst/>
                <a:latin typeface="Arial" panose="020B0604020202020204" pitchFamily="34" charset="0"/>
                <a:cs typeface="Arial" panose="020B0604020202020204" pitchFamily="34" charset="0"/>
              </a:rPr>
              <a:t>blue lines </a:t>
            </a:r>
            <a:r>
              <a:rPr lang="en-US" altLang="zh-CN" sz="2000" dirty="0">
                <a:solidFill>
                  <a:srgbClr val="000000"/>
                </a:solidFill>
                <a:effectLst/>
                <a:latin typeface="Arial" panose="020B0604020202020204" pitchFamily="34" charset="0"/>
                <a:cs typeface="Arial" panose="020B0604020202020204" pitchFamily="34" charset="0"/>
              </a:rPr>
              <a:t>indicate the performance of </a:t>
            </a:r>
            <a:r>
              <a:rPr lang="en-US" altLang="zh-CN" sz="2000" dirty="0" err="1">
                <a:solidFill>
                  <a:srgbClr val="C00000"/>
                </a:solidFill>
                <a:effectLst/>
                <a:latin typeface="Arial" panose="020B0604020202020204" pitchFamily="34" charset="0"/>
                <a:cs typeface="Arial" panose="020B0604020202020204" pitchFamily="34" charset="0"/>
              </a:rPr>
              <a:t>SuperLU_DIST</a:t>
            </a:r>
            <a:r>
              <a:rPr lang="en-US" altLang="zh-CN" sz="2000" dirty="0">
                <a:solidFill>
                  <a:srgbClr val="C00000"/>
                </a:solidFill>
                <a:effectLst/>
                <a:latin typeface="Arial" panose="020B0604020202020204" pitchFamily="34" charset="0"/>
                <a:cs typeface="Arial" panose="020B0604020202020204" pitchFamily="34" charset="0"/>
              </a:rPr>
              <a:t> </a:t>
            </a:r>
            <a:r>
              <a:rPr lang="en-US" altLang="zh-CN" sz="2000" dirty="0">
                <a:solidFill>
                  <a:srgbClr val="000000"/>
                </a:solidFill>
                <a:effectLst/>
                <a:latin typeface="Arial" panose="020B0604020202020204" pitchFamily="34" charset="0"/>
                <a:cs typeface="Arial" panose="020B0604020202020204" pitchFamily="34" charset="0"/>
              </a:rPr>
              <a:t>and </a:t>
            </a:r>
            <a:r>
              <a:rPr lang="en-US" altLang="zh-CN" sz="2000" dirty="0" err="1">
                <a:solidFill>
                  <a:srgbClr val="4682B4"/>
                </a:solidFill>
                <a:effectLst/>
                <a:latin typeface="Arial" panose="020B0604020202020204" pitchFamily="34" charset="0"/>
                <a:cs typeface="Arial" panose="020B0604020202020204" pitchFamily="34" charset="0"/>
              </a:rPr>
              <a:t>PanguLU</a:t>
            </a:r>
            <a:r>
              <a:rPr lang="en-US" altLang="zh-CN" sz="2000" dirty="0">
                <a:solidFill>
                  <a:srgbClr val="000000"/>
                </a:solidFill>
                <a:effectLst/>
                <a:latin typeface="Arial" panose="020B0604020202020204" pitchFamily="34" charset="0"/>
                <a:cs typeface="Arial" panose="020B0604020202020204" pitchFamily="34" charset="0"/>
              </a:rPr>
              <a:t>, respectively, while the solid lines and dotted lines indicate the performance on the A100 GPU and MI50 GPU platforms, respectively.</a:t>
            </a:r>
          </a:p>
        </p:txBody>
      </p:sp>
      <p:grpSp>
        <p:nvGrpSpPr>
          <p:cNvPr id="12" name="组合 11">
            <a:extLst>
              <a:ext uri="{FF2B5EF4-FFF2-40B4-BE49-F238E27FC236}">
                <a16:creationId xmlns:a16="http://schemas.microsoft.com/office/drawing/2014/main" id="{0E5940CA-43F4-57BF-3B84-F9388365EF26}"/>
              </a:ext>
            </a:extLst>
          </p:cNvPr>
          <p:cNvGrpSpPr/>
          <p:nvPr/>
        </p:nvGrpSpPr>
        <p:grpSpPr>
          <a:xfrm>
            <a:off x="1794710" y="664138"/>
            <a:ext cx="7262761" cy="5745667"/>
            <a:chOff x="3035951" y="509064"/>
            <a:chExt cx="7262761" cy="5745667"/>
          </a:xfrm>
        </p:grpSpPr>
        <p:sp>
          <p:nvSpPr>
            <p:cNvPr id="13" name="矩形 12">
              <a:extLst>
                <a:ext uri="{FF2B5EF4-FFF2-40B4-BE49-F238E27FC236}">
                  <a16:creationId xmlns:a16="http://schemas.microsoft.com/office/drawing/2014/main" id="{86B4379D-C52B-726B-28DA-B21BF183E35B}"/>
                </a:ext>
              </a:extLst>
            </p:cNvPr>
            <p:cNvSpPr/>
            <p:nvPr/>
          </p:nvSpPr>
          <p:spPr>
            <a:xfrm>
              <a:off x="3035951" y="509064"/>
              <a:ext cx="1553154" cy="964662"/>
            </a:xfrm>
            <a:prstGeom prst="rect">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1">
              <a:extLst>
                <a:ext uri="{FF2B5EF4-FFF2-40B4-BE49-F238E27FC236}">
                  <a16:creationId xmlns:a16="http://schemas.microsoft.com/office/drawing/2014/main" id="{A7CAFB19-B644-850D-CBE9-1242B2F2F686}"/>
                </a:ext>
              </a:extLst>
            </p:cNvPr>
            <p:cNvSpPr/>
            <p:nvPr/>
          </p:nvSpPr>
          <p:spPr>
            <a:xfrm>
              <a:off x="5813241" y="3849990"/>
              <a:ext cx="4485471" cy="2404741"/>
            </a:xfrm>
            <a:prstGeom prst="roundRect">
              <a:avLst/>
            </a:prstGeom>
            <a:solidFill>
              <a:schemeClr val="accent2">
                <a:lumMod val="60000"/>
                <a:lumOff val="40000"/>
              </a:schemeClr>
            </a:solid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C00000"/>
                  </a:solidFill>
                  <a:latin typeface="Arial" panose="020B0604020202020204" pitchFamily="34" charset="0"/>
                  <a:cs typeface="Arial" panose="020B0604020202020204" pitchFamily="34" charset="0"/>
                </a:rPr>
                <a:t> Especially, </a:t>
              </a:r>
              <a:r>
                <a:rPr lang="en-US" altLang="zh-CN" sz="2000" dirty="0" err="1">
                  <a:solidFill>
                    <a:srgbClr val="C00000"/>
                  </a:solidFill>
                  <a:latin typeface="Arial" panose="020B0604020202020204" pitchFamily="34" charset="0"/>
                  <a:cs typeface="Arial" panose="020B0604020202020204" pitchFamily="34" charset="0"/>
                </a:rPr>
                <a:t>PanguLU</a:t>
              </a:r>
              <a:r>
                <a:rPr lang="en-US" altLang="zh-CN" sz="2000" dirty="0">
                  <a:solidFill>
                    <a:srgbClr val="C00000"/>
                  </a:solidFill>
                  <a:latin typeface="Arial" panose="020B0604020202020204" pitchFamily="34" charset="0"/>
                  <a:cs typeface="Arial" panose="020B0604020202020204" pitchFamily="34" charset="0"/>
                </a:rPr>
                <a:t> achieves significant performance advantages for irregular matrices such as ASIC_680k (circuit matrix) with speedups of up to 11.70x and 17.97x on the two GPU platforms, respectively.</a:t>
              </a:r>
              <a:endParaRPr lang="zh-CN" altLang="en-US" sz="2000" dirty="0">
                <a:solidFill>
                  <a:srgbClr val="C00000"/>
                </a:solidFill>
                <a:latin typeface="Arial" panose="020B0604020202020204" pitchFamily="34" charset="0"/>
                <a:cs typeface="Arial" panose="020B0604020202020204" pitchFamily="34" charset="0"/>
              </a:endParaRPr>
            </a:p>
          </p:txBody>
        </p:sp>
        <p:cxnSp>
          <p:nvCxnSpPr>
            <p:cNvPr id="15" name="直接连接符 13">
              <a:extLst>
                <a:ext uri="{FF2B5EF4-FFF2-40B4-BE49-F238E27FC236}">
                  <a16:creationId xmlns:a16="http://schemas.microsoft.com/office/drawing/2014/main" id="{F21526A8-D6F3-F65A-0AF1-1C22D452FE62}"/>
                </a:ext>
              </a:extLst>
            </p:cNvPr>
            <p:cNvCxnSpPr>
              <a:cxnSpLocks/>
              <a:stCxn id="14" idx="1"/>
              <a:endCxn id="13" idx="3"/>
            </p:cNvCxnSpPr>
            <p:nvPr/>
          </p:nvCxnSpPr>
          <p:spPr>
            <a:xfrm flipH="1" flipV="1">
              <a:off x="4589105" y="991395"/>
              <a:ext cx="1224136" cy="406096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372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E618C43-8335-F433-8387-DA36048E2065}"/>
              </a:ext>
            </a:extLst>
          </p:cNvPr>
          <p:cNvSpPr/>
          <p:nvPr/>
        </p:nvSpPr>
        <p:spPr>
          <a:xfrm>
            <a:off x="604876" y="5621534"/>
            <a:ext cx="8028384" cy="31534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rgbClr val="000000"/>
                </a:solidFill>
                <a:effectLst/>
                <a:latin typeface="Arial" panose="020B0604020202020204" pitchFamily="34" charset="0"/>
                <a:cs typeface="Arial" panose="020B0604020202020204" pitchFamily="34" charset="0"/>
              </a:rPr>
              <a:t>Kernel time comparison of </a:t>
            </a:r>
            <a:r>
              <a:rPr lang="en-US" altLang="zh-CN" sz="1400" dirty="0" err="1">
                <a:solidFill>
                  <a:srgbClr val="000000"/>
                </a:solidFill>
                <a:effectLst/>
                <a:latin typeface="Arial" panose="020B0604020202020204" pitchFamily="34" charset="0"/>
                <a:cs typeface="Arial" panose="020B0604020202020204" pitchFamily="34" charset="0"/>
              </a:rPr>
              <a:t>SuperLU_DIST</a:t>
            </a:r>
            <a:r>
              <a:rPr lang="en-US" altLang="zh-CN" sz="1400" dirty="0">
                <a:solidFill>
                  <a:srgbClr val="000000"/>
                </a:solidFill>
                <a:effectLst/>
                <a:latin typeface="Arial" panose="020B0604020202020204" pitchFamily="34" charset="0"/>
                <a:cs typeface="Arial" panose="020B0604020202020204" pitchFamily="34" charset="0"/>
              </a:rPr>
              <a:t> and </a:t>
            </a:r>
            <a:r>
              <a:rPr lang="en-US" altLang="zh-CN" sz="1400" dirty="0" err="1">
                <a:solidFill>
                  <a:srgbClr val="000000"/>
                </a:solidFill>
                <a:effectLst/>
                <a:latin typeface="Arial" panose="020B0604020202020204" pitchFamily="34" charset="0"/>
                <a:cs typeface="Arial" panose="020B0604020202020204" pitchFamily="34" charset="0"/>
              </a:rPr>
              <a:t>PanguLU</a:t>
            </a:r>
            <a:r>
              <a:rPr lang="en-US" altLang="zh-CN" sz="1400" dirty="0">
                <a:solidFill>
                  <a:srgbClr val="000000"/>
                </a:solidFill>
                <a:effectLst/>
                <a:latin typeface="Arial" panose="020B0604020202020204" pitchFamily="34" charset="0"/>
                <a:cs typeface="Arial" panose="020B0604020202020204" pitchFamily="34" charset="0"/>
              </a:rPr>
              <a:t> for 16 test matrices on a </a:t>
            </a:r>
            <a:r>
              <a:rPr lang="en-US" altLang="zh-CN" sz="1400" dirty="0" err="1">
                <a:solidFill>
                  <a:srgbClr val="000000"/>
                </a:solidFill>
                <a:effectLst/>
                <a:latin typeface="Arial" panose="020B0604020202020204" pitchFamily="34" charset="0"/>
                <a:cs typeface="Arial" panose="020B0604020202020204" pitchFamily="34" charset="0"/>
              </a:rPr>
              <a:t>signle</a:t>
            </a:r>
            <a:r>
              <a:rPr lang="en-US" altLang="zh-CN" sz="1400" dirty="0">
                <a:solidFill>
                  <a:srgbClr val="000000"/>
                </a:solidFill>
                <a:effectLst/>
                <a:latin typeface="Arial" panose="020B0604020202020204" pitchFamily="34" charset="0"/>
                <a:cs typeface="Arial" panose="020B0604020202020204" pitchFamily="34" charset="0"/>
              </a:rPr>
              <a:t> A100 GPU.</a:t>
            </a:r>
            <a:endParaRPr lang="en-US" altLang="zh-CN" sz="1400" dirty="0">
              <a:solidFill>
                <a:schemeClr val="bg1"/>
              </a:solidFill>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01AEE0FD-66D6-2A43-D12E-7A086D27E391}"/>
              </a:ext>
            </a:extLst>
          </p:cNvPr>
          <p:cNvSpPr/>
          <p:nvPr/>
        </p:nvSpPr>
        <p:spPr>
          <a:xfrm>
            <a:off x="0" y="648000"/>
            <a:ext cx="9238136"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err="1">
                <a:solidFill>
                  <a:srgbClr val="000000"/>
                </a:solidFill>
                <a:effectLst/>
                <a:latin typeface="Arial" panose="020B0604020202020204" pitchFamily="34" charset="0"/>
                <a:cs typeface="Arial" panose="020B0604020202020204" pitchFamily="34" charset="0"/>
              </a:rPr>
              <a:t>PanguLU</a:t>
            </a:r>
            <a:r>
              <a:rPr lang="en-US" altLang="zh-CN" sz="2000" dirty="0">
                <a:solidFill>
                  <a:srgbClr val="000000"/>
                </a:solidFill>
                <a:effectLst/>
                <a:latin typeface="Arial" panose="020B0604020202020204" pitchFamily="34" charset="0"/>
                <a:cs typeface="Arial" panose="020B0604020202020204" pitchFamily="34" charset="0"/>
              </a:rPr>
              <a:t> achieves better performance by using sparse kernel on a single GPU.</a:t>
            </a:r>
          </a:p>
        </p:txBody>
      </p:sp>
      <p:sp>
        <p:nvSpPr>
          <p:cNvPr id="16" name="矩形 15">
            <a:extLst>
              <a:ext uri="{FF2B5EF4-FFF2-40B4-BE49-F238E27FC236}">
                <a16:creationId xmlns:a16="http://schemas.microsoft.com/office/drawing/2014/main" id="{1A70FB49-5760-F019-0476-DB84459CA227}"/>
              </a:ext>
            </a:extLst>
          </p:cNvPr>
          <p:cNvSpPr/>
          <p:nvPr/>
        </p:nvSpPr>
        <p:spPr>
          <a:xfrm>
            <a:off x="-9993" y="946510"/>
            <a:ext cx="9153994" cy="70788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solidFill>
                  <a:srgbClr val="000000"/>
                </a:solidFill>
                <a:effectLst/>
                <a:latin typeface="Arial" panose="020B0604020202020204" pitchFamily="34" charset="0"/>
                <a:cs typeface="Arial" panose="020B0604020202020204" pitchFamily="34" charset="0"/>
              </a:rPr>
              <a:t>In the 16 matrices, </a:t>
            </a:r>
            <a:r>
              <a:rPr lang="en-US" altLang="zh-CN" sz="2000" dirty="0" err="1">
                <a:solidFill>
                  <a:srgbClr val="000000"/>
                </a:solidFill>
                <a:effectLst/>
                <a:latin typeface="Arial" panose="020B0604020202020204" pitchFamily="34" charset="0"/>
                <a:cs typeface="Arial" panose="020B0604020202020204" pitchFamily="34" charset="0"/>
              </a:rPr>
              <a:t>PanguLU</a:t>
            </a:r>
            <a:r>
              <a:rPr lang="en-US" altLang="zh-CN" sz="2000" dirty="0">
                <a:solidFill>
                  <a:srgbClr val="000000"/>
                </a:solidFill>
                <a:effectLst/>
                <a:latin typeface="Arial" panose="020B0604020202020204" pitchFamily="34" charset="0"/>
                <a:cs typeface="Arial" panose="020B0604020202020204" pitchFamily="34" charset="0"/>
              </a:rPr>
              <a:t> has a geometric mean of </a:t>
            </a:r>
            <a:r>
              <a:rPr lang="en-US" altLang="zh-CN" sz="2000" dirty="0">
                <a:solidFill>
                  <a:srgbClr val="C00000"/>
                </a:solidFill>
                <a:effectLst/>
                <a:latin typeface="Arial" panose="020B0604020202020204" pitchFamily="34" charset="0"/>
                <a:cs typeface="Arial" panose="020B0604020202020204" pitchFamily="34" charset="0"/>
              </a:rPr>
              <a:t>6.54x</a:t>
            </a:r>
            <a:r>
              <a:rPr lang="en-US" altLang="zh-CN" sz="2000" dirty="0">
                <a:solidFill>
                  <a:srgbClr val="000000"/>
                </a:solidFill>
                <a:effectLst/>
                <a:latin typeface="Arial" panose="020B0604020202020204" pitchFamily="34" charset="0"/>
                <a:cs typeface="Arial" panose="020B0604020202020204" pitchFamily="34" charset="0"/>
              </a:rPr>
              <a:t> compared </a:t>
            </a:r>
            <a:r>
              <a:rPr lang="en-US" altLang="zh-CN" sz="2000" dirty="0">
                <a:solidFill>
                  <a:srgbClr val="000000"/>
                </a:solidFill>
                <a:latin typeface="Arial" panose="020B0604020202020204" pitchFamily="34" charset="0"/>
                <a:cs typeface="Arial" panose="020B0604020202020204" pitchFamily="34" charset="0"/>
              </a:rPr>
              <a:t>with</a:t>
            </a:r>
            <a:r>
              <a:rPr lang="en-US" altLang="zh-CN" sz="2000" dirty="0">
                <a:solidFill>
                  <a:srgbClr val="000000"/>
                </a:solidFill>
                <a:effectLst/>
                <a:latin typeface="Arial" panose="020B0604020202020204" pitchFamily="34" charset="0"/>
                <a:cs typeface="Arial" panose="020B0604020202020204" pitchFamily="34" charset="0"/>
              </a:rPr>
              <a:t> </a:t>
            </a:r>
            <a:r>
              <a:rPr lang="en-US" altLang="zh-CN" sz="2000" dirty="0" err="1">
                <a:solidFill>
                  <a:srgbClr val="000000"/>
                </a:solidFill>
                <a:effectLst/>
                <a:latin typeface="Arial" panose="020B0604020202020204" pitchFamily="34" charset="0"/>
                <a:cs typeface="Arial" panose="020B0604020202020204" pitchFamily="34" charset="0"/>
              </a:rPr>
              <a:t>SuperLU</a:t>
            </a:r>
            <a:r>
              <a:rPr lang="en-US" altLang="zh-CN" sz="2000" dirty="0">
                <a:solidFill>
                  <a:srgbClr val="000000"/>
                </a:solidFill>
                <a:effectLst/>
                <a:latin typeface="Arial" panose="020B0604020202020204" pitchFamily="34" charset="0"/>
                <a:cs typeface="Arial" panose="020B0604020202020204" pitchFamily="34" charset="0"/>
              </a:rPr>
              <a:t>.</a:t>
            </a:r>
            <a:endParaRPr lang="en-US" altLang="zh-CN" sz="2000" dirty="0">
              <a:solidFill>
                <a:schemeClr val="bg1"/>
              </a:solidFill>
              <a:latin typeface="Arial" panose="020B0604020202020204" pitchFamily="34" charset="0"/>
              <a:cs typeface="Arial" panose="020B0604020202020204" pitchFamily="34" charset="0"/>
            </a:endParaRPr>
          </a:p>
        </p:txBody>
      </p:sp>
      <p:pic>
        <p:nvPicPr>
          <p:cNvPr id="23" name="图片 22">
            <a:extLst>
              <a:ext uri="{FF2B5EF4-FFF2-40B4-BE49-F238E27FC236}">
                <a16:creationId xmlns:a16="http://schemas.microsoft.com/office/drawing/2014/main" id="{7D569101-D4F8-301C-A900-8EB8EDBED70A}"/>
              </a:ext>
            </a:extLst>
          </p:cNvPr>
          <p:cNvPicPr>
            <a:picLocks noChangeAspect="1"/>
          </p:cNvPicPr>
          <p:nvPr/>
        </p:nvPicPr>
        <p:blipFill>
          <a:blip r:embed="rId2"/>
          <a:stretch>
            <a:fillRect/>
          </a:stretch>
        </p:blipFill>
        <p:spPr>
          <a:xfrm>
            <a:off x="107504" y="1668463"/>
            <a:ext cx="8840328" cy="3935251"/>
          </a:xfrm>
          <a:prstGeom prst="rect">
            <a:avLst/>
          </a:prstGeom>
        </p:spPr>
      </p:pic>
      <p:sp>
        <p:nvSpPr>
          <p:cNvPr id="8" name="标题 1">
            <a:extLst>
              <a:ext uri="{FF2B5EF4-FFF2-40B4-BE49-F238E27FC236}">
                <a16:creationId xmlns:a16="http://schemas.microsoft.com/office/drawing/2014/main" id="{40A4C3A0-D56A-4DCE-A6AC-A07155956387}"/>
              </a:ext>
            </a:extLst>
          </p:cNvPr>
          <p:cNvSpPr>
            <a:spLocks noGrp="1"/>
          </p:cNvSpPr>
          <p:nvPr>
            <p:ph type="title"/>
          </p:nvPr>
        </p:nvSpPr>
        <p:spPr>
          <a:xfrm>
            <a:off x="107504" y="44624"/>
            <a:ext cx="8658225" cy="593711"/>
          </a:xfrm>
        </p:spPr>
        <p:txBody>
          <a:bodyPr/>
          <a:lstStyle/>
          <a:p>
            <a:r>
              <a:rPr lang="en-US" altLang="zh-CN" b="1" dirty="0"/>
              <a:t>Experimental Result</a:t>
            </a:r>
            <a:endParaRPr lang="zh-CN" altLang="en-US" b="1" dirty="0"/>
          </a:p>
        </p:txBody>
      </p:sp>
    </p:spTree>
    <p:extLst>
      <p:ext uri="{BB962C8B-B14F-4D97-AF65-F5344CB8AC3E}">
        <p14:creationId xmlns:p14="http://schemas.microsoft.com/office/powerpoint/2010/main" val="2577130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a:extLst>
              <a:ext uri="{FF2B5EF4-FFF2-40B4-BE49-F238E27FC236}">
                <a16:creationId xmlns:a16="http://schemas.microsoft.com/office/drawing/2014/main" id="{3263D9FF-2E02-4AEB-84A1-11C36C26F2C2}"/>
              </a:ext>
            </a:extLst>
          </p:cNvPr>
          <p:cNvSpPr>
            <a:spLocks noGrp="1"/>
          </p:cNvSpPr>
          <p:nvPr>
            <p:ph type="ctrTitle"/>
          </p:nvPr>
        </p:nvSpPr>
        <p:spPr>
          <a:xfrm>
            <a:off x="0" y="0"/>
            <a:ext cx="7992268" cy="747192"/>
          </a:xfrm>
        </p:spPr>
        <p:txBody>
          <a:bodyPr/>
          <a:lstStyle/>
          <a:p>
            <a:r>
              <a:rPr lang="en-US" altLang="zh-CN" sz="4000" b="1" dirty="0"/>
              <a:t>Contents</a:t>
            </a:r>
            <a:endParaRPr kumimoji="1" lang="zh-CN" altLang="en-US" sz="4000" b="1" dirty="0"/>
          </a:p>
        </p:txBody>
      </p:sp>
      <p:sp>
        <p:nvSpPr>
          <p:cNvPr id="7" name="Rectangle 8">
            <a:extLst>
              <a:ext uri="{FF2B5EF4-FFF2-40B4-BE49-F238E27FC236}">
                <a16:creationId xmlns:a16="http://schemas.microsoft.com/office/drawing/2014/main" id="{C8A7D8F2-3903-4423-BF98-96053CE546C3}"/>
              </a:ext>
            </a:extLst>
          </p:cNvPr>
          <p:cNvSpPr>
            <a:spLocks noChangeArrowheads="1"/>
          </p:cNvSpPr>
          <p:nvPr/>
        </p:nvSpPr>
        <p:spPr bwMode="auto">
          <a:xfrm>
            <a:off x="219869" y="836712"/>
            <a:ext cx="8600604" cy="36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chemeClr val="folHlink"/>
              </a:buClr>
              <a:buSzPct val="60000"/>
              <a:buFont typeface="Wingdings" charset="0"/>
              <a:buChar char="n"/>
            </a:pPr>
            <a:r>
              <a:rPr lang="en-US" altLang="ko-KR" sz="2800" dirty="0"/>
              <a:t>Background</a:t>
            </a:r>
          </a:p>
          <a:p>
            <a:pPr marL="342900" indent="-342900">
              <a:spcBef>
                <a:spcPct val="20000"/>
              </a:spcBef>
              <a:buClr>
                <a:schemeClr val="folHlink"/>
              </a:buClr>
              <a:buSzPct val="60000"/>
              <a:buFont typeface="Wingdings" charset="0"/>
              <a:buChar char="n"/>
            </a:pPr>
            <a:r>
              <a:rPr lang="en-US" altLang="ko-KR" sz="2800" dirty="0"/>
              <a:t>Sparse Linear Solvers for Circuit Simulation</a:t>
            </a:r>
          </a:p>
          <a:p>
            <a:pPr marL="800100" lvl="1" indent="-342900">
              <a:spcBef>
                <a:spcPct val="20000"/>
              </a:spcBef>
              <a:buClr>
                <a:srgbClr val="FF0000"/>
              </a:buClr>
              <a:buSzPct val="50000"/>
              <a:buFont typeface="Wingdings" charset="0"/>
              <a:buChar char="n"/>
            </a:pPr>
            <a:r>
              <a:rPr lang="en-US" altLang="zh-CN" dirty="0"/>
              <a:t>SFLU: Synchronization-Free Sparse LU Factorization for Fast Circuit Simulation on GPUs</a:t>
            </a:r>
          </a:p>
          <a:p>
            <a:pPr marL="800100" lvl="1" indent="-342900">
              <a:spcBef>
                <a:spcPct val="20000"/>
              </a:spcBef>
              <a:buClr>
                <a:srgbClr val="FF0000"/>
              </a:buClr>
              <a:buSzPct val="50000"/>
              <a:buFont typeface="Wingdings" charset="0"/>
              <a:buChar char="n"/>
            </a:pPr>
            <a:r>
              <a:rPr lang="en-US" altLang="ja-JP" dirty="0"/>
              <a:t>Accelerating Sparse LU Factorization with Density-Aware Adaptive Matrix Multiplication for Circuit Simulation</a:t>
            </a:r>
          </a:p>
          <a:p>
            <a:pPr marL="800100" lvl="1" indent="-342900">
              <a:spcBef>
                <a:spcPct val="20000"/>
              </a:spcBef>
              <a:buClr>
                <a:srgbClr val="FF0000"/>
              </a:buClr>
              <a:buSzPct val="50000"/>
              <a:buFont typeface="Wingdings" charset="0"/>
              <a:buChar char="n"/>
            </a:pPr>
            <a:r>
              <a:rPr kumimoji="1" lang="en-US" altLang="zh-CN" dirty="0" err="1"/>
              <a:t>PanguLU</a:t>
            </a:r>
            <a:r>
              <a:rPr kumimoji="1" lang="en-US" altLang="zh-CN" dirty="0"/>
              <a:t>: A Scalable Regular Two-Dimensional Block-Cyclic Sparse Direct Solver on Distributed Heterogeneous Systems</a:t>
            </a:r>
          </a:p>
          <a:p>
            <a:pPr marL="342900" indent="-342900">
              <a:spcBef>
                <a:spcPct val="20000"/>
              </a:spcBef>
              <a:buClr>
                <a:schemeClr val="folHlink"/>
              </a:buClr>
              <a:buSzPct val="60000"/>
              <a:buFont typeface="Wingdings" charset="0"/>
              <a:buChar char="n"/>
            </a:pPr>
            <a:r>
              <a:rPr lang="en-US" altLang="ja-JP" sz="2800" b="1" dirty="0">
                <a:solidFill>
                  <a:schemeClr val="tx2"/>
                </a:solidFill>
              </a:rPr>
              <a:t>Conclusion</a:t>
            </a:r>
            <a:r>
              <a:rPr lang="en-US" altLang="zh-CN" sz="2800" b="1" dirty="0">
                <a:solidFill>
                  <a:schemeClr val="tx2"/>
                </a:solidFill>
              </a:rPr>
              <a:t>s</a:t>
            </a:r>
            <a:endParaRPr lang="en-US" altLang="ja-JP" sz="2800" b="1" dirty="0">
              <a:solidFill>
                <a:schemeClr val="tx2"/>
              </a:solidFill>
            </a:endParaRPr>
          </a:p>
        </p:txBody>
      </p:sp>
    </p:spTree>
    <p:extLst>
      <p:ext uri="{BB962C8B-B14F-4D97-AF65-F5344CB8AC3E}">
        <p14:creationId xmlns:p14="http://schemas.microsoft.com/office/powerpoint/2010/main" val="2347794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277647-2379-B13B-39F2-9ACB7D4BC3BA}"/>
              </a:ext>
            </a:extLst>
          </p:cNvPr>
          <p:cNvSpPr>
            <a:spLocks noGrp="1"/>
          </p:cNvSpPr>
          <p:nvPr>
            <p:ph type="title"/>
          </p:nvPr>
        </p:nvSpPr>
        <p:spPr/>
        <p:txBody>
          <a:bodyPr/>
          <a:lstStyle/>
          <a:p>
            <a:r>
              <a:rPr kumimoji="1" lang="en-US" altLang="zh-CN" sz="2800" b="1" dirty="0"/>
              <a:t>Sparse Linear Solvers for Circuit Simulation</a:t>
            </a:r>
            <a:endParaRPr kumimoji="1" lang="zh-CN" altLang="en-US" sz="2800" b="1" dirty="0"/>
          </a:p>
        </p:txBody>
      </p:sp>
      <p:sp>
        <p:nvSpPr>
          <p:cNvPr id="3" name="Rectangle 8">
            <a:extLst>
              <a:ext uri="{FF2B5EF4-FFF2-40B4-BE49-F238E27FC236}">
                <a16:creationId xmlns:a16="http://schemas.microsoft.com/office/drawing/2014/main" id="{7EEDEAE5-D9AA-5B78-56F7-27D14CACCBE1}"/>
              </a:ext>
            </a:extLst>
          </p:cNvPr>
          <p:cNvSpPr>
            <a:spLocks noChangeArrowheads="1"/>
          </p:cNvSpPr>
          <p:nvPr/>
        </p:nvSpPr>
        <p:spPr bwMode="auto">
          <a:xfrm>
            <a:off x="107503" y="836712"/>
            <a:ext cx="8658225"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zh-CN" sz="1800" b="1" dirty="0"/>
              <a:t>Machine</a:t>
            </a:r>
            <a:r>
              <a:rPr kumimoji="1" lang="zh-CN" altLang="en-US" sz="1800" b="1" dirty="0"/>
              <a:t> </a:t>
            </a:r>
            <a:r>
              <a:rPr kumimoji="1" lang="en-US" altLang="zh-CN" sz="1800" b="1" dirty="0"/>
              <a:t>Learning</a:t>
            </a:r>
            <a:r>
              <a:rPr kumimoji="1" lang="zh-CN" altLang="en-US" sz="1800" b="1" dirty="0"/>
              <a:t> </a:t>
            </a:r>
            <a:r>
              <a:rPr kumimoji="1" lang="en-US" altLang="zh-CN" sz="1800" b="1" dirty="0"/>
              <a:t>and</a:t>
            </a:r>
            <a:r>
              <a:rPr kumimoji="1" lang="zh-CN" altLang="en-US" sz="1800" b="1" dirty="0"/>
              <a:t> </a:t>
            </a:r>
            <a:r>
              <a:rPr kumimoji="1" lang="en-US" altLang="zh-CN" sz="1800" b="1" dirty="0"/>
              <a:t>GPU</a:t>
            </a:r>
            <a:r>
              <a:rPr kumimoji="1" lang="zh-CN" altLang="en-US" sz="1800" b="1" dirty="0"/>
              <a:t> </a:t>
            </a:r>
            <a:r>
              <a:rPr kumimoji="1" lang="en-US" altLang="zh-CN" sz="1800" b="1" dirty="0"/>
              <a:t>Accelerated</a:t>
            </a:r>
            <a:r>
              <a:rPr kumimoji="1" lang="zh-CN" altLang="en-US" sz="1800" b="1" dirty="0"/>
              <a:t> </a:t>
            </a:r>
            <a:r>
              <a:rPr kumimoji="1" lang="en-US" altLang="zh-CN" sz="1800" b="1" dirty="0"/>
              <a:t>Sparse</a:t>
            </a:r>
            <a:r>
              <a:rPr kumimoji="1" lang="zh-CN" altLang="en-US" sz="1800" b="1" dirty="0"/>
              <a:t> </a:t>
            </a:r>
            <a:r>
              <a:rPr kumimoji="1" lang="en-US" altLang="zh-CN" sz="1800" b="1" dirty="0"/>
              <a:t>Linear</a:t>
            </a:r>
            <a:r>
              <a:rPr kumimoji="1" lang="zh-CN" altLang="en-US" sz="1800" b="1" dirty="0"/>
              <a:t> </a:t>
            </a:r>
            <a:r>
              <a:rPr kumimoji="1" lang="en-US" altLang="zh-CN" sz="1800" b="1" dirty="0"/>
              <a:t>Solver (on CPU, GPU and Distributed Heterogeneous Systems)</a:t>
            </a:r>
            <a:r>
              <a:rPr lang="en" altLang="zh-CN" sz="1800" dirty="0">
                <a:latin typeface="+mn-lt"/>
              </a:rPr>
              <a:t>:</a:t>
            </a:r>
            <a:endParaRPr lang="en-US" altLang="ja-JP" sz="1600" dirty="0">
              <a:latin typeface="+mn-lt"/>
            </a:endParaRPr>
          </a:p>
          <a:p>
            <a:pPr marL="342900" indent="-342900">
              <a:spcBef>
                <a:spcPct val="20000"/>
              </a:spcBef>
              <a:buClr>
                <a:schemeClr val="folHlink"/>
              </a:buClr>
              <a:buSzPct val="60000"/>
              <a:buFont typeface="Wingdings" charset="0"/>
              <a:buChar char="n"/>
            </a:pPr>
            <a:r>
              <a:rPr lang="en" altLang="zh-CN" sz="1400" dirty="0" err="1">
                <a:latin typeface="+mn-lt"/>
              </a:rPr>
              <a:t>Jianqi</a:t>
            </a:r>
            <a:r>
              <a:rPr lang="en" altLang="zh-CN" sz="1400" dirty="0">
                <a:latin typeface="+mn-lt"/>
              </a:rPr>
              <a:t> Zhao, Yao Wen, Yuchen Luo, Zhou </a:t>
            </a:r>
            <a:r>
              <a:rPr lang="en" altLang="zh-CN" sz="1400" dirty="0" err="1">
                <a:latin typeface="+mn-lt"/>
              </a:rPr>
              <a:t>Jin</a:t>
            </a:r>
            <a:r>
              <a:rPr lang="en" altLang="zh-CN" sz="1400" dirty="0">
                <a:latin typeface="+mn-lt"/>
              </a:rPr>
              <a:t>, </a:t>
            </a:r>
            <a:r>
              <a:rPr lang="en" altLang="zh-CN" sz="1400" dirty="0" err="1">
                <a:latin typeface="+mn-lt"/>
              </a:rPr>
              <a:t>Weifeng</a:t>
            </a:r>
            <a:r>
              <a:rPr lang="en" altLang="zh-CN" sz="1400" dirty="0">
                <a:latin typeface="+mn-lt"/>
              </a:rPr>
              <a:t> Liu, </a:t>
            </a:r>
            <a:r>
              <a:rPr lang="en" altLang="zh-CN" sz="1400" dirty="0" err="1">
                <a:latin typeface="+mn-lt"/>
              </a:rPr>
              <a:t>Zhenya</a:t>
            </a:r>
            <a:r>
              <a:rPr lang="en" altLang="zh-CN" sz="1400" dirty="0">
                <a:latin typeface="+mn-lt"/>
              </a:rPr>
              <a:t> Zhou</a:t>
            </a:r>
            <a:r>
              <a:rPr lang="en-US" altLang="zh-CN" sz="1400" dirty="0">
                <a:latin typeface="+mn-lt"/>
              </a:rPr>
              <a:t>.</a:t>
            </a:r>
            <a:r>
              <a:rPr lang="en" altLang="zh-CN" sz="1400" dirty="0">
                <a:latin typeface="+mn-lt"/>
              </a:rPr>
              <a:t> SFLU: Synchronization-Free Sparse LU Factorization for Fast Circuit Simulation on GPUs. The 58th ACM/IEEE Design Automation Conference (DAC</a:t>
            </a:r>
            <a:r>
              <a:rPr lang="en-US" altLang="zh-CN" sz="1400" dirty="0">
                <a:latin typeface="+mn-lt"/>
              </a:rPr>
              <a:t>' </a:t>
            </a:r>
            <a:r>
              <a:rPr lang="en" altLang="zh-CN" sz="1400" dirty="0">
                <a:latin typeface="+mn-lt"/>
              </a:rPr>
              <a:t>21). 2021.</a:t>
            </a:r>
          </a:p>
          <a:p>
            <a:pPr marL="342900" indent="-342900">
              <a:spcBef>
                <a:spcPct val="20000"/>
              </a:spcBef>
              <a:buClr>
                <a:schemeClr val="folHlink"/>
              </a:buClr>
              <a:buSzPct val="60000"/>
              <a:buFont typeface="Wingdings" charset="0"/>
              <a:buChar char="n"/>
            </a:pPr>
            <a:r>
              <a:rPr lang="en" altLang="zh-CN" sz="1400" dirty="0">
                <a:latin typeface="+mn-lt"/>
                <a:hlinkClick r:id="rId2"/>
              </a:rPr>
              <a:t>https://gitee.com/ssslab/sflu</a:t>
            </a:r>
            <a:endParaRPr lang="en" altLang="zh-CN" sz="1400" dirty="0">
              <a:latin typeface="+mn-lt"/>
            </a:endParaRPr>
          </a:p>
          <a:p>
            <a:pPr marL="342900" indent="-342900">
              <a:spcBef>
                <a:spcPct val="20000"/>
              </a:spcBef>
              <a:buClr>
                <a:schemeClr val="folHlink"/>
              </a:buClr>
              <a:buSzPct val="60000"/>
              <a:buFont typeface="Wingdings" charset="0"/>
              <a:buChar char="n"/>
            </a:pPr>
            <a:endParaRPr lang="en" altLang="zh-CN" sz="1400" dirty="0">
              <a:latin typeface="+mn-lt"/>
            </a:endParaRPr>
          </a:p>
          <a:p>
            <a:pPr marL="342900" indent="-342900">
              <a:spcBef>
                <a:spcPct val="20000"/>
              </a:spcBef>
              <a:buClr>
                <a:schemeClr val="folHlink"/>
              </a:buClr>
              <a:buSzPct val="60000"/>
              <a:buFont typeface="Wingdings" charset="0"/>
              <a:buChar char="n"/>
            </a:pPr>
            <a:r>
              <a:rPr lang="en" altLang="zh-CN" sz="1400" dirty="0" err="1">
                <a:latin typeface="+mn-lt"/>
              </a:rPr>
              <a:t>Tengcheng</a:t>
            </a:r>
            <a:r>
              <a:rPr lang="en" altLang="zh-CN" sz="1400" dirty="0">
                <a:latin typeface="+mn-lt"/>
              </a:rPr>
              <a:t> Wang, </a:t>
            </a:r>
            <a:r>
              <a:rPr lang="en" altLang="zh-CN" sz="1400" dirty="0" err="1">
                <a:latin typeface="+mn-lt"/>
              </a:rPr>
              <a:t>Wenhao</a:t>
            </a:r>
            <a:r>
              <a:rPr lang="en" altLang="zh-CN" sz="1400" dirty="0">
                <a:latin typeface="+mn-lt"/>
              </a:rPr>
              <a:t> Li, </a:t>
            </a:r>
            <a:r>
              <a:rPr lang="en" altLang="zh-CN" sz="1400" dirty="0" err="1">
                <a:latin typeface="+mn-lt"/>
              </a:rPr>
              <a:t>Haojie</a:t>
            </a:r>
            <a:r>
              <a:rPr lang="en" altLang="zh-CN" sz="1400" dirty="0">
                <a:latin typeface="+mn-lt"/>
              </a:rPr>
              <a:t> Pei, </a:t>
            </a:r>
            <a:r>
              <a:rPr lang="en" altLang="zh-CN" sz="1400" dirty="0" err="1">
                <a:latin typeface="+mn-lt"/>
              </a:rPr>
              <a:t>Yuying</a:t>
            </a:r>
            <a:r>
              <a:rPr lang="en" altLang="zh-CN" sz="1400" dirty="0">
                <a:latin typeface="+mn-lt"/>
              </a:rPr>
              <a:t> Sun, Zhou </a:t>
            </a:r>
            <a:r>
              <a:rPr lang="en" altLang="zh-CN" sz="1400" dirty="0" err="1">
                <a:latin typeface="+mn-lt"/>
              </a:rPr>
              <a:t>Jin</a:t>
            </a:r>
            <a:r>
              <a:rPr lang="en" altLang="zh-CN" sz="1400" dirty="0">
                <a:latin typeface="+mn-lt"/>
              </a:rPr>
              <a:t>, </a:t>
            </a:r>
            <a:r>
              <a:rPr lang="en" altLang="zh-CN" sz="1400" dirty="0" err="1">
                <a:latin typeface="+mn-lt"/>
              </a:rPr>
              <a:t>Weifeng</a:t>
            </a:r>
            <a:r>
              <a:rPr lang="en" altLang="zh-CN" sz="1400" dirty="0">
                <a:latin typeface="+mn-lt"/>
              </a:rPr>
              <a:t> Liu.  Accelerating Sparse LU Factorization with Density-Aware Adaptive Matrix Multiplication for Circuit Simulation. The 60th ACM/IEEE Design Automation Conference (DAC' 23). 2023</a:t>
            </a:r>
          </a:p>
          <a:p>
            <a:pPr marL="342900" indent="-342900">
              <a:spcBef>
                <a:spcPct val="20000"/>
              </a:spcBef>
              <a:buClr>
                <a:schemeClr val="folHlink"/>
              </a:buClr>
              <a:buSzPct val="60000"/>
              <a:buFont typeface="Wingdings" charset="0"/>
              <a:buChar char="n"/>
            </a:pPr>
            <a:r>
              <a:rPr lang="en" altLang="zh-CN" sz="1400" dirty="0">
                <a:latin typeface="+mn-lt"/>
                <a:hlinkClick r:id="rId3"/>
              </a:rPr>
              <a:t>https://github.com/SuperScientificSoftwareLaboratory/DALU</a:t>
            </a:r>
            <a:endParaRPr lang="en-US" altLang="zh-CN" sz="1400" dirty="0">
              <a:latin typeface="+mn-lt"/>
            </a:endParaRPr>
          </a:p>
          <a:p>
            <a:pPr marL="342900" indent="-342900">
              <a:spcBef>
                <a:spcPct val="20000"/>
              </a:spcBef>
              <a:buClr>
                <a:schemeClr val="folHlink"/>
              </a:buClr>
              <a:buSzPct val="60000"/>
              <a:buFont typeface="Wingdings" charset="0"/>
              <a:buChar char="n"/>
            </a:pPr>
            <a:endParaRPr lang="en-US" altLang="zh-CN" sz="1400" dirty="0">
              <a:latin typeface="+mn-lt"/>
            </a:endParaRPr>
          </a:p>
          <a:p>
            <a:pPr marL="342900" indent="-342900">
              <a:spcBef>
                <a:spcPct val="20000"/>
              </a:spcBef>
              <a:buClr>
                <a:schemeClr val="folHlink"/>
              </a:buClr>
              <a:buSzPct val="60000"/>
              <a:buFont typeface="Wingdings" charset="0"/>
              <a:buChar char="n"/>
            </a:pPr>
            <a:r>
              <a:rPr lang="en" altLang="zh-CN" sz="1400" dirty="0">
                <a:latin typeface="+mn-lt"/>
              </a:rPr>
              <a:t>Xu Fu, </a:t>
            </a:r>
            <a:r>
              <a:rPr lang="en" altLang="zh-CN" sz="1400" dirty="0" err="1">
                <a:latin typeface="+mn-lt"/>
              </a:rPr>
              <a:t>Bingbin</a:t>
            </a:r>
            <a:r>
              <a:rPr lang="en" altLang="zh-CN" sz="1400" dirty="0">
                <a:latin typeface="+mn-lt"/>
              </a:rPr>
              <a:t> Zhang, </a:t>
            </a:r>
            <a:r>
              <a:rPr lang="en" altLang="zh-CN" sz="1400" dirty="0" err="1">
                <a:latin typeface="+mn-lt"/>
              </a:rPr>
              <a:t>Tengcheng</a:t>
            </a:r>
            <a:r>
              <a:rPr lang="en" altLang="zh-CN" sz="1400" dirty="0">
                <a:latin typeface="+mn-lt"/>
              </a:rPr>
              <a:t> Wang, </a:t>
            </a:r>
            <a:r>
              <a:rPr lang="en" altLang="zh-CN" sz="1400" dirty="0" err="1">
                <a:latin typeface="+mn-lt"/>
              </a:rPr>
              <a:t>Wenhao</a:t>
            </a:r>
            <a:r>
              <a:rPr lang="en" altLang="zh-CN" sz="1400" dirty="0">
                <a:latin typeface="+mn-lt"/>
              </a:rPr>
              <a:t> Li, </a:t>
            </a:r>
            <a:r>
              <a:rPr lang="en" altLang="zh-CN" sz="1400" dirty="0" err="1">
                <a:latin typeface="+mn-lt"/>
              </a:rPr>
              <a:t>Yuechen</a:t>
            </a:r>
            <a:r>
              <a:rPr lang="en" altLang="zh-CN" sz="1400" dirty="0">
                <a:latin typeface="+mn-lt"/>
              </a:rPr>
              <a:t> Lu, </a:t>
            </a:r>
            <a:r>
              <a:rPr lang="en" altLang="zh-CN" sz="1400" dirty="0" err="1">
                <a:latin typeface="+mn-lt"/>
              </a:rPr>
              <a:t>Enxin</a:t>
            </a:r>
            <a:r>
              <a:rPr lang="en" altLang="zh-CN" sz="1400" dirty="0">
                <a:latin typeface="+mn-lt"/>
              </a:rPr>
              <a:t> Yi, </a:t>
            </a:r>
            <a:r>
              <a:rPr lang="en" altLang="zh-CN" sz="1400" dirty="0" err="1">
                <a:latin typeface="+mn-lt"/>
              </a:rPr>
              <a:t>Jianqi</a:t>
            </a:r>
            <a:r>
              <a:rPr lang="en" altLang="zh-CN" sz="1400" dirty="0">
                <a:latin typeface="+mn-lt"/>
              </a:rPr>
              <a:t> Zhao, </a:t>
            </a:r>
            <a:r>
              <a:rPr lang="en" altLang="zh-CN" sz="1400" dirty="0" err="1">
                <a:latin typeface="+mn-lt"/>
              </a:rPr>
              <a:t>Xiaohan</a:t>
            </a:r>
            <a:r>
              <a:rPr lang="en" altLang="zh-CN" sz="1400" dirty="0">
                <a:latin typeface="+mn-lt"/>
              </a:rPr>
              <a:t> </a:t>
            </a:r>
            <a:r>
              <a:rPr lang="en" altLang="zh-CN" sz="1400" dirty="0" err="1">
                <a:latin typeface="+mn-lt"/>
              </a:rPr>
              <a:t>Geng</a:t>
            </a:r>
            <a:r>
              <a:rPr lang="en" altLang="zh-CN" sz="1400" dirty="0">
                <a:latin typeface="+mn-lt"/>
              </a:rPr>
              <a:t>, </a:t>
            </a:r>
            <a:r>
              <a:rPr lang="en" altLang="zh-CN" sz="1400" dirty="0" err="1">
                <a:latin typeface="+mn-lt"/>
              </a:rPr>
              <a:t>Fangying</a:t>
            </a:r>
            <a:r>
              <a:rPr lang="en" altLang="zh-CN" sz="1400" dirty="0">
                <a:latin typeface="+mn-lt"/>
              </a:rPr>
              <a:t> Li, </a:t>
            </a:r>
            <a:r>
              <a:rPr lang="en" altLang="zh-CN" sz="1400" dirty="0" err="1">
                <a:latin typeface="+mn-lt"/>
              </a:rPr>
              <a:t>Jingwen</a:t>
            </a:r>
            <a:r>
              <a:rPr lang="en" altLang="zh-CN" sz="1400" dirty="0">
                <a:latin typeface="+mn-lt"/>
              </a:rPr>
              <a:t> Zhang, Zhou </a:t>
            </a:r>
            <a:r>
              <a:rPr lang="en" altLang="zh-CN" sz="1400" dirty="0" err="1">
                <a:latin typeface="+mn-lt"/>
              </a:rPr>
              <a:t>Jin</a:t>
            </a:r>
            <a:r>
              <a:rPr lang="en" altLang="zh-CN" sz="1400" dirty="0">
                <a:latin typeface="+mn-lt"/>
              </a:rPr>
              <a:t>, </a:t>
            </a:r>
            <a:r>
              <a:rPr lang="en" altLang="zh-CN" sz="1400" dirty="0" err="1">
                <a:latin typeface="+mn-lt"/>
              </a:rPr>
              <a:t>Weifeng</a:t>
            </a:r>
            <a:r>
              <a:rPr lang="en" altLang="zh-CN" sz="1400" dirty="0">
                <a:latin typeface="+mn-lt"/>
              </a:rPr>
              <a:t> Liu. </a:t>
            </a:r>
            <a:r>
              <a:rPr lang="en" altLang="zh-CN" sz="1400" dirty="0" err="1">
                <a:latin typeface="+mn-lt"/>
              </a:rPr>
              <a:t>PanguLU</a:t>
            </a:r>
            <a:r>
              <a:rPr lang="en" altLang="zh-CN" sz="1400" dirty="0">
                <a:latin typeface="+mn-lt"/>
              </a:rPr>
              <a:t>: A Scalable Regular Two</a:t>
            </a:r>
            <a:r>
              <a:rPr lang="en-US" altLang="zh-CN" sz="1400" dirty="0">
                <a:latin typeface="+mn-lt"/>
              </a:rPr>
              <a:t>-</a:t>
            </a:r>
            <a:r>
              <a:rPr lang="en" altLang="zh-CN" sz="1400" dirty="0">
                <a:latin typeface="+mn-lt"/>
              </a:rPr>
              <a:t>Dimensional </a:t>
            </a:r>
            <a:r>
              <a:rPr lang="en" altLang="zh-CN" sz="1400" dirty="0" err="1">
                <a:latin typeface="+mn-lt"/>
              </a:rPr>
              <a:t>BlockCyclic</a:t>
            </a:r>
            <a:r>
              <a:rPr lang="en" altLang="zh-CN" sz="1400" dirty="0">
                <a:latin typeface="+mn-lt"/>
              </a:rPr>
              <a:t> Sparse Direct Solver on Distributed Heterogeneous Systems. 36th ACM/IEEE International Conference for</a:t>
            </a:r>
            <a:r>
              <a:rPr lang="zh-CN" altLang="en-US" sz="1400" dirty="0">
                <a:latin typeface="+mn-lt"/>
              </a:rPr>
              <a:t> </a:t>
            </a:r>
            <a:r>
              <a:rPr lang="en" altLang="zh-CN" sz="1400" dirty="0">
                <a:latin typeface="+mn-lt"/>
              </a:rPr>
              <a:t>High Performance Computing, Networking, Storage, and Analysis (SC' 23). 2023. </a:t>
            </a:r>
            <a:r>
              <a:rPr lang="en-US" altLang="zh-CN" sz="1400" dirty="0">
                <a:latin typeface="+mn-lt"/>
              </a:rPr>
              <a:t>(</a:t>
            </a:r>
            <a:r>
              <a:rPr lang="en-US" altLang="zh-CN" sz="1400" dirty="0">
                <a:solidFill>
                  <a:srgbClr val="C00000"/>
                </a:solidFill>
                <a:latin typeface="+mn-lt"/>
              </a:rPr>
              <a:t>Best paper award</a:t>
            </a:r>
            <a:r>
              <a:rPr lang="en-US" altLang="zh-CN" sz="1400" dirty="0">
                <a:latin typeface="+mn-lt"/>
              </a:rPr>
              <a:t>)</a:t>
            </a:r>
            <a:endParaRPr lang="en-US" altLang="ja-JP" sz="1400" dirty="0">
              <a:latin typeface="+mn-lt"/>
            </a:endParaRPr>
          </a:p>
          <a:p>
            <a:pPr marL="342900" indent="-342900" algn="just">
              <a:spcBef>
                <a:spcPct val="20000"/>
              </a:spcBef>
              <a:buClr>
                <a:schemeClr val="folHlink"/>
              </a:buClr>
              <a:buSzPct val="60000"/>
              <a:buFont typeface="Wingdings" charset="0"/>
              <a:buChar char="n"/>
            </a:pPr>
            <a:r>
              <a:rPr lang="en-US" altLang="ja-JP" sz="1400" dirty="0">
                <a:latin typeface="+mn-lt"/>
                <a:hlinkClick r:id="rId4"/>
              </a:rPr>
              <a:t>https://www.ssslab.cn/software.html</a:t>
            </a:r>
            <a:endParaRPr lang="en-US" altLang="ja-JP" sz="1400" dirty="0">
              <a:latin typeface="+mn-lt"/>
            </a:endParaRPr>
          </a:p>
          <a:p>
            <a:pPr algn="just">
              <a:spcBef>
                <a:spcPct val="20000"/>
              </a:spcBef>
              <a:buClr>
                <a:schemeClr val="folHlink"/>
              </a:buClr>
              <a:buSzPct val="60000"/>
            </a:pPr>
            <a:endParaRPr lang="en-US" altLang="ja-JP" sz="1600" dirty="0">
              <a:latin typeface="+mn-lt"/>
            </a:endParaRPr>
          </a:p>
        </p:txBody>
      </p:sp>
    </p:spTree>
    <p:extLst>
      <p:ext uri="{BB962C8B-B14F-4D97-AF65-F5344CB8AC3E}">
        <p14:creationId xmlns:p14="http://schemas.microsoft.com/office/powerpoint/2010/main" val="2195089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68AB3-CE4B-6FCD-89C9-AB12DE963F16}"/>
              </a:ext>
            </a:extLst>
          </p:cNvPr>
          <p:cNvSpPr>
            <a:spLocks noGrp="1"/>
          </p:cNvSpPr>
          <p:nvPr>
            <p:ph type="title"/>
          </p:nvPr>
        </p:nvSpPr>
        <p:spPr/>
        <p:txBody>
          <a:bodyPr/>
          <a:lstStyle/>
          <a:p>
            <a:r>
              <a:rPr lang="en-US" altLang="zh-CN" dirty="0">
                <a:latin typeface="NimbusRomNo9L"/>
              </a:rPr>
              <a:t>An overview of surveyed sparse direct solver</a:t>
            </a:r>
            <a:endParaRPr kumimoji="1" lang="zh-CN" altLang="en-US" b="1" dirty="0"/>
          </a:p>
        </p:txBody>
      </p:sp>
      <p:graphicFrame>
        <p:nvGraphicFramePr>
          <p:cNvPr id="3" name="表格 3">
            <a:extLst>
              <a:ext uri="{FF2B5EF4-FFF2-40B4-BE49-F238E27FC236}">
                <a16:creationId xmlns:a16="http://schemas.microsoft.com/office/drawing/2014/main" id="{EC8D459A-C033-4553-8988-E81F94E71B95}"/>
              </a:ext>
            </a:extLst>
          </p:cNvPr>
          <p:cNvGraphicFramePr>
            <a:graphicFrameLocks noGrp="1"/>
          </p:cNvGraphicFramePr>
          <p:nvPr>
            <p:extLst>
              <p:ext uri="{D42A27DB-BD31-4B8C-83A1-F6EECF244321}">
                <p14:modId xmlns:p14="http://schemas.microsoft.com/office/powerpoint/2010/main" val="3211372497"/>
              </p:ext>
            </p:extLst>
          </p:nvPr>
        </p:nvGraphicFramePr>
        <p:xfrm>
          <a:off x="107504" y="980728"/>
          <a:ext cx="9009219" cy="5535900"/>
        </p:xfrm>
        <a:graphic>
          <a:graphicData uri="http://schemas.openxmlformats.org/drawingml/2006/table">
            <a:tbl>
              <a:tblPr firstRow="1" bandRow="1">
                <a:tableStyleId>{5C22544A-7EE6-4342-B048-85BDC9FD1C3A}</a:tableStyleId>
              </a:tblPr>
              <a:tblGrid>
                <a:gridCol w="792088">
                  <a:extLst>
                    <a:ext uri="{9D8B030D-6E8A-4147-A177-3AD203B41FA5}">
                      <a16:colId xmlns:a16="http://schemas.microsoft.com/office/drawing/2014/main" val="2175272437"/>
                    </a:ext>
                  </a:extLst>
                </a:gridCol>
                <a:gridCol w="780992">
                  <a:extLst>
                    <a:ext uri="{9D8B030D-6E8A-4147-A177-3AD203B41FA5}">
                      <a16:colId xmlns:a16="http://schemas.microsoft.com/office/drawing/2014/main" val="3375639260"/>
                    </a:ext>
                  </a:extLst>
                </a:gridCol>
                <a:gridCol w="1040722">
                  <a:extLst>
                    <a:ext uri="{9D8B030D-6E8A-4147-A177-3AD203B41FA5}">
                      <a16:colId xmlns:a16="http://schemas.microsoft.com/office/drawing/2014/main" val="3328777601"/>
                    </a:ext>
                  </a:extLst>
                </a:gridCol>
                <a:gridCol w="1074143">
                  <a:extLst>
                    <a:ext uri="{9D8B030D-6E8A-4147-A177-3AD203B41FA5}">
                      <a16:colId xmlns:a16="http://schemas.microsoft.com/office/drawing/2014/main" val="2922898933"/>
                    </a:ext>
                  </a:extLst>
                </a:gridCol>
                <a:gridCol w="753119">
                  <a:extLst>
                    <a:ext uri="{9D8B030D-6E8A-4147-A177-3AD203B41FA5}">
                      <a16:colId xmlns:a16="http://schemas.microsoft.com/office/drawing/2014/main" val="4122562617"/>
                    </a:ext>
                  </a:extLst>
                </a:gridCol>
                <a:gridCol w="913631">
                  <a:extLst>
                    <a:ext uri="{9D8B030D-6E8A-4147-A177-3AD203B41FA5}">
                      <a16:colId xmlns:a16="http://schemas.microsoft.com/office/drawing/2014/main" val="3600831643"/>
                    </a:ext>
                  </a:extLst>
                </a:gridCol>
                <a:gridCol w="913631">
                  <a:extLst>
                    <a:ext uri="{9D8B030D-6E8A-4147-A177-3AD203B41FA5}">
                      <a16:colId xmlns:a16="http://schemas.microsoft.com/office/drawing/2014/main" val="391969485"/>
                    </a:ext>
                  </a:extLst>
                </a:gridCol>
                <a:gridCol w="913631">
                  <a:extLst>
                    <a:ext uri="{9D8B030D-6E8A-4147-A177-3AD203B41FA5}">
                      <a16:colId xmlns:a16="http://schemas.microsoft.com/office/drawing/2014/main" val="1675404375"/>
                    </a:ext>
                  </a:extLst>
                </a:gridCol>
                <a:gridCol w="913631">
                  <a:extLst>
                    <a:ext uri="{9D8B030D-6E8A-4147-A177-3AD203B41FA5}">
                      <a16:colId xmlns:a16="http://schemas.microsoft.com/office/drawing/2014/main" val="90456721"/>
                    </a:ext>
                  </a:extLst>
                </a:gridCol>
                <a:gridCol w="913631">
                  <a:extLst>
                    <a:ext uri="{9D8B030D-6E8A-4147-A177-3AD203B41FA5}">
                      <a16:colId xmlns:a16="http://schemas.microsoft.com/office/drawing/2014/main" val="1132029171"/>
                    </a:ext>
                  </a:extLst>
                </a:gridCol>
              </a:tblGrid>
              <a:tr h="494862">
                <a:tc rowSpan="2">
                  <a:txBody>
                    <a:bodyPr/>
                    <a:lstStyle/>
                    <a:p>
                      <a:endParaRPr lang="zh-CN" altLang="en-US" sz="1400" dirty="0"/>
                    </a:p>
                  </a:txBody>
                  <a:tcPr>
                    <a:noFill/>
                  </a:tcPr>
                </a:tc>
                <a:tc rowSpan="2">
                  <a:txBody>
                    <a:bodyPr/>
                    <a:lstStyle/>
                    <a:p>
                      <a:r>
                        <a:rPr lang="en-US" altLang="zh-CN" sz="1400" dirty="0"/>
                        <a:t>Solver</a:t>
                      </a:r>
                      <a:endParaRPr lang="zh-CN" altLang="en-US" sz="1400" dirty="0"/>
                    </a:p>
                  </a:txBody>
                  <a:tcPr>
                    <a:solidFill>
                      <a:schemeClr val="tx2"/>
                    </a:solidFill>
                  </a:tcPr>
                </a:tc>
                <a:tc rowSpan="2">
                  <a:txBody>
                    <a:bodyPr/>
                    <a:lstStyle/>
                    <a:p>
                      <a:r>
                        <a:rPr lang="en-US" altLang="zh-CN" sz="1400" dirty="0"/>
                        <a:t>Left/Right looking</a:t>
                      </a:r>
                      <a:endParaRPr lang="zh-CN" altLang="en-US" sz="1400" dirty="0"/>
                    </a:p>
                  </a:txBody>
                  <a:tcPr>
                    <a:solidFill>
                      <a:schemeClr val="tx2"/>
                    </a:solidFill>
                  </a:tcPr>
                </a:tc>
                <a:tc rowSpan="2">
                  <a:txBody>
                    <a:bodyPr/>
                    <a:lstStyle/>
                    <a:p>
                      <a:r>
                        <a:rPr lang="en-US" altLang="zh-CN" sz="1400" dirty="0"/>
                        <a:t>Blocking method</a:t>
                      </a:r>
                      <a:endParaRPr lang="zh-CN" altLang="en-US" sz="1400" dirty="0"/>
                    </a:p>
                  </a:txBody>
                  <a:tcPr>
                    <a:solidFill>
                      <a:schemeClr val="tx2"/>
                    </a:solidFill>
                  </a:tcPr>
                </a:tc>
                <a:tc rowSpan="2">
                  <a:txBody>
                    <a:bodyPr/>
                    <a:lstStyle/>
                    <a:p>
                      <a:r>
                        <a:rPr lang="en-US" altLang="zh-CN" sz="1400" dirty="0"/>
                        <a:t>Kernel</a:t>
                      </a:r>
                      <a:endParaRPr lang="zh-CN" altLang="en-US" sz="1400" dirty="0"/>
                    </a:p>
                  </a:txBody>
                  <a:tcPr>
                    <a:solidFill>
                      <a:schemeClr val="tx2"/>
                    </a:solidFill>
                  </a:tcPr>
                </a:tc>
                <a:tc gridSpan="5">
                  <a:txBody>
                    <a:bodyPr/>
                    <a:lstStyle/>
                    <a:p>
                      <a:pPr algn="ctr"/>
                      <a:r>
                        <a:rPr lang="en-US" altLang="zh-CN" sz="1400" dirty="0"/>
                        <a:t>Parallelism</a:t>
                      </a:r>
                      <a:endParaRPr lang="zh-CN" altLang="en-US" sz="1400" dirty="0"/>
                    </a:p>
                  </a:txBody>
                  <a:tcPr>
                    <a:solidFill>
                      <a:schemeClr val="tx2"/>
                    </a:solidFill>
                  </a:tcPr>
                </a:tc>
                <a:tc hMerge="1">
                  <a:txBody>
                    <a:bodyPr/>
                    <a:lstStyle/>
                    <a:p>
                      <a:r>
                        <a:rPr lang="zh-CN" altLang="en-US" dirty="0"/>
                        <a:t>的</a:t>
                      </a:r>
                    </a:p>
                  </a:txBody>
                  <a:tcPr>
                    <a:solidFill>
                      <a:schemeClr val="tx2"/>
                    </a:solidFill>
                  </a:tcPr>
                </a:tc>
                <a:tc hMerge="1">
                  <a:txBody>
                    <a:bodyPr/>
                    <a:lstStyle/>
                    <a:p>
                      <a:endParaRPr lang="zh-CN" altLang="en-US" dirty="0"/>
                    </a:p>
                  </a:txBody>
                  <a:tcPr>
                    <a:solidFill>
                      <a:schemeClr val="tx2"/>
                    </a:solidFill>
                  </a:tcPr>
                </a:tc>
                <a:tc hMerge="1">
                  <a:txBody>
                    <a:bodyPr/>
                    <a:lstStyle/>
                    <a:p>
                      <a:endParaRPr lang="zh-CN" altLang="en-US" dirty="0"/>
                    </a:p>
                  </a:txBody>
                  <a:tcPr>
                    <a:solidFill>
                      <a:schemeClr val="tx2"/>
                    </a:solidFill>
                  </a:tcPr>
                </a:tc>
                <a:tc hMerge="1">
                  <a:txBody>
                    <a:bodyPr/>
                    <a:lstStyle/>
                    <a:p>
                      <a:endParaRPr lang="zh-CN" altLang="en-US" dirty="0"/>
                    </a:p>
                  </a:txBody>
                  <a:tcPr>
                    <a:solidFill>
                      <a:schemeClr val="tx2"/>
                    </a:solidFill>
                  </a:tcPr>
                </a:tc>
                <a:extLst>
                  <a:ext uri="{0D108BD9-81ED-4DB2-BD59-A6C34878D82A}">
                    <a16:rowId xmlns:a16="http://schemas.microsoft.com/office/drawing/2014/main" val="1724649775"/>
                  </a:ext>
                </a:extLst>
              </a:tr>
              <a:tr h="356439">
                <a:tc vMerge="1">
                  <a:txBody>
                    <a:bodyPr/>
                    <a:lstStyle/>
                    <a:p>
                      <a:endParaRPr lang="zh-CN" altLang="en-US"/>
                    </a:p>
                  </a:txBody>
                  <a:tcPr/>
                </a:tc>
                <a:tc vMerge="1">
                  <a:txBody>
                    <a:bodyPr/>
                    <a:lstStyle/>
                    <a:p>
                      <a:pPr algn="ctr"/>
                      <a:endParaRPr lang="zh-CN" altLang="en-US" sz="1000" dirty="0"/>
                    </a:p>
                  </a:txBody>
                  <a:tcPr>
                    <a:solidFill>
                      <a:schemeClr val="tx2">
                        <a:lumMod val="20000"/>
                        <a:lumOff val="80000"/>
                      </a:schemeClr>
                    </a:solidFill>
                  </a:tcPr>
                </a:tc>
                <a:tc vMerge="1">
                  <a:txBody>
                    <a:bodyPr/>
                    <a:lstStyle/>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tx2">
                        <a:lumMod val="20000"/>
                        <a:lumOff val="80000"/>
                      </a:schemeClr>
                    </a:solidFill>
                  </a:tcPr>
                </a:tc>
                <a:tc vMerge="1">
                  <a:txBody>
                    <a:bodyPr/>
                    <a:lstStyle/>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tx2">
                        <a:lumMod val="20000"/>
                        <a:lumOff val="80000"/>
                      </a:schemeClr>
                    </a:solidFill>
                  </a:tcPr>
                </a:tc>
                <a:tc vMerge="1">
                  <a:txBody>
                    <a:bodyPr/>
                    <a:lstStyle/>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100" kern="1200" dirty="0">
                          <a:solidFill>
                            <a:schemeClr val="bg1"/>
                          </a:solidFill>
                          <a:latin typeface="+mn-lt"/>
                          <a:ea typeface="+mn-ea"/>
                          <a:cs typeface="+mn-cs"/>
                        </a:rPr>
                        <a:t>Level</a:t>
                      </a:r>
                      <a:endParaRPr lang="zh-CN" altLang="en-US" sz="1100" kern="1200" dirty="0">
                        <a:solidFill>
                          <a:schemeClr val="bg1"/>
                        </a:solidFill>
                        <a:latin typeface="+mn-lt"/>
                        <a:ea typeface="+mn-ea"/>
                        <a:cs typeface="+mn-cs"/>
                      </a:endParaRPr>
                    </a:p>
                  </a:txBody>
                  <a:tcPr>
                    <a:solidFill>
                      <a:schemeClr val="tx2"/>
                    </a:solidFill>
                  </a:tcPr>
                </a:tc>
                <a:tc>
                  <a:txBody>
                    <a:bodyPr/>
                    <a:lstStyle/>
                    <a:p>
                      <a:pPr marL="0" algn="ctr" defTabSz="914400" rtl="0" eaLnBrk="1" latinLnBrk="0" hangingPunct="1"/>
                      <a:r>
                        <a:rPr lang="en-US" altLang="zh-CN" sz="1100" kern="1200" dirty="0">
                          <a:solidFill>
                            <a:schemeClr val="bg1"/>
                          </a:solidFill>
                          <a:latin typeface="+mn-lt"/>
                          <a:ea typeface="+mn-ea"/>
                          <a:cs typeface="+mn-cs"/>
                        </a:rPr>
                        <a:t>Method</a:t>
                      </a:r>
                      <a:endParaRPr lang="zh-CN" altLang="en-US" sz="1100" kern="1200" dirty="0">
                        <a:solidFill>
                          <a:schemeClr val="bg1"/>
                        </a:solidFill>
                        <a:latin typeface="+mn-lt"/>
                        <a:ea typeface="+mn-ea"/>
                        <a:cs typeface="+mn-cs"/>
                      </a:endParaRPr>
                    </a:p>
                  </a:txBody>
                  <a:tcPr>
                    <a:solidFill>
                      <a:schemeClr val="tx2"/>
                    </a:solidFill>
                  </a:tcPr>
                </a:tc>
                <a:tc>
                  <a:txBody>
                    <a:bodyPr/>
                    <a:lstStyle/>
                    <a:p>
                      <a:pPr marL="0" algn="ctr" defTabSz="914400" rtl="0" eaLnBrk="1" latinLnBrk="0" hangingPunct="1"/>
                      <a:r>
                        <a:rPr lang="en-US" altLang="zh-CN" sz="1100" kern="1200" dirty="0">
                          <a:solidFill>
                            <a:schemeClr val="bg1"/>
                          </a:solidFill>
                          <a:latin typeface="+mn-lt"/>
                          <a:ea typeface="+mn-ea"/>
                          <a:cs typeface="+mn-cs"/>
                        </a:rPr>
                        <a:t>Distributed</a:t>
                      </a:r>
                      <a:endParaRPr lang="zh-CN" altLang="en-US" sz="1100" kern="1200" dirty="0">
                        <a:solidFill>
                          <a:schemeClr val="bg1"/>
                        </a:solidFill>
                        <a:latin typeface="+mn-lt"/>
                        <a:ea typeface="+mn-ea"/>
                        <a:cs typeface="+mn-cs"/>
                      </a:endParaRPr>
                    </a:p>
                  </a:txBody>
                  <a:tcPr>
                    <a:solidFill>
                      <a:schemeClr val="tx2"/>
                    </a:solidFill>
                  </a:tcPr>
                </a:tc>
                <a:tc>
                  <a:txBody>
                    <a:bodyPr/>
                    <a:lstStyle/>
                    <a:p>
                      <a:pPr marL="0" algn="ctr" defTabSz="914400" rtl="0" eaLnBrk="1" latinLnBrk="0" hangingPunct="1"/>
                      <a:r>
                        <a:rPr lang="en-US" altLang="zh-CN" sz="1100" kern="1200" dirty="0">
                          <a:solidFill>
                            <a:schemeClr val="bg1"/>
                          </a:solidFill>
                          <a:latin typeface="+mn-lt"/>
                          <a:ea typeface="+mn-ea"/>
                          <a:cs typeface="+mn-cs"/>
                        </a:rPr>
                        <a:t>Multi-thread</a:t>
                      </a:r>
                      <a:endParaRPr lang="zh-CN" altLang="en-US" sz="1100" kern="1200" dirty="0">
                        <a:solidFill>
                          <a:schemeClr val="bg1"/>
                        </a:solidFill>
                        <a:latin typeface="+mn-lt"/>
                        <a:ea typeface="+mn-ea"/>
                        <a:cs typeface="+mn-cs"/>
                      </a:endParaRPr>
                    </a:p>
                  </a:txBody>
                  <a:tcPr>
                    <a:solidFill>
                      <a:schemeClr val="tx2"/>
                    </a:solidFill>
                  </a:tcPr>
                </a:tc>
                <a:tc>
                  <a:txBody>
                    <a:bodyPr/>
                    <a:lstStyle/>
                    <a:p>
                      <a:pPr marL="0" algn="ctr" defTabSz="914400" rtl="0" eaLnBrk="1" latinLnBrk="0" hangingPunct="1"/>
                      <a:r>
                        <a:rPr lang="en-US" altLang="zh-CN" sz="1100" kern="1200" dirty="0">
                          <a:solidFill>
                            <a:schemeClr val="bg1"/>
                          </a:solidFill>
                          <a:latin typeface="+mn-lt"/>
                          <a:ea typeface="+mn-ea"/>
                          <a:cs typeface="+mn-cs"/>
                        </a:rPr>
                        <a:t>GPU</a:t>
                      </a:r>
                      <a:endParaRPr lang="zh-CN" altLang="en-US" sz="1100" kern="1200" dirty="0">
                        <a:solidFill>
                          <a:schemeClr val="bg1"/>
                        </a:solidFill>
                        <a:latin typeface="+mn-lt"/>
                        <a:ea typeface="+mn-ea"/>
                        <a:cs typeface="+mn-cs"/>
                      </a:endParaRPr>
                    </a:p>
                  </a:txBody>
                  <a:tcPr>
                    <a:solidFill>
                      <a:schemeClr val="tx2"/>
                    </a:solidFill>
                  </a:tcPr>
                </a:tc>
                <a:extLst>
                  <a:ext uri="{0D108BD9-81ED-4DB2-BD59-A6C34878D82A}">
                    <a16:rowId xmlns:a16="http://schemas.microsoft.com/office/drawing/2014/main" val="4248112571"/>
                  </a:ext>
                </a:extLst>
              </a:tr>
              <a:tr h="391190">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n-lt"/>
                          <a:ea typeface="+mn-ea"/>
                          <a:cs typeface="+mn-cs"/>
                        </a:rPr>
                        <a:t>Gene-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srgbClr val="000000"/>
                          </a:solidFill>
                          <a:effectLst/>
                          <a:uLnTx/>
                          <a:uFillTx/>
                          <a:latin typeface="+mn-lt"/>
                          <a:ea typeface="+mn-ea"/>
                          <a:cs typeface="+mn-cs"/>
                        </a:rPr>
                        <a:t>ral</a:t>
                      </a:r>
                      <a:endParaRPr kumimoji="0" lang="en-US" altLang="zh-CN" sz="1600" b="0" i="0" u="none" strike="noStrike" kern="1200" cap="none" spc="0" normalizeH="0" baseline="0" noProof="0" dirty="0">
                        <a:ln>
                          <a:noFill/>
                        </a:ln>
                        <a:solidFill>
                          <a:srgbClr val="000000"/>
                        </a:solidFill>
                        <a:effectLst/>
                        <a:uLnTx/>
                        <a:uFillTx/>
                        <a:latin typeface="+mn-lt"/>
                        <a:ea typeface="+mn-ea"/>
                        <a:cs typeface="+mn-cs"/>
                      </a:endParaRPr>
                    </a:p>
                  </a:txBody>
                  <a:tcPr>
                    <a:solidFill>
                      <a:srgbClr val="FF9999"/>
                    </a:solidFill>
                  </a:tcPr>
                </a:tc>
                <a:tc>
                  <a:txBody>
                    <a:bodyPr/>
                    <a:lstStyle/>
                    <a:p>
                      <a:pPr algn="ctr"/>
                      <a:r>
                        <a:rPr lang="en-US" altLang="zh-CN" sz="1000" dirty="0"/>
                        <a:t>MUMPS</a:t>
                      </a:r>
                      <a:endParaRPr lang="zh-CN" altLang="en-US" sz="1000" dirty="0"/>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Left</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Multifrontal</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Level-3 BLAS</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Tree/Node</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Level-set</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zh-CN" altLang="en-US" sz="1400" b="1" kern="1200" dirty="0">
                          <a:solidFill>
                            <a:schemeClr val="dk1"/>
                          </a:solidFill>
                          <a:latin typeface="Bahnschrift Condensed" panose="020B0502040204020203" pitchFamily="34" charset="0"/>
                          <a:ea typeface="+mn-ea"/>
                          <a:cs typeface="+mn-cs"/>
                        </a:rPr>
                        <a:t>√</a:t>
                      </a: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20000"/>
                        <a:lumOff val="80000"/>
                      </a:schemeClr>
                    </a:solidFill>
                  </a:tcPr>
                </a:tc>
                <a:tc>
                  <a:txBody>
                    <a:bodyPr/>
                    <a:lstStyle/>
                    <a:p>
                      <a:pPr marL="0" algn="ctr" defTabSz="914400" rtl="0" eaLnBrk="1" latinLnBrk="0" hangingPunct="1"/>
                      <a:r>
                        <a:rPr lang="en-US" altLang="zh-CN" sz="1400" b="1" kern="1200" dirty="0">
                          <a:solidFill>
                            <a:schemeClr val="dk1"/>
                          </a:solidFill>
                          <a:latin typeface="+mn-lt"/>
                          <a:ea typeface="+mn-ea"/>
                          <a:cs typeface="+mn-cs"/>
                        </a:rPr>
                        <a:t>—</a:t>
                      </a:r>
                      <a:endParaRPr lang="zh-CN" altLang="en-US" sz="1400" b="1" kern="1200" dirty="0">
                        <a:solidFill>
                          <a:schemeClr val="dk1"/>
                        </a:solidFill>
                        <a:latin typeface="+mn-lt"/>
                        <a:ea typeface="+mn-ea"/>
                        <a:cs typeface="+mn-cs"/>
                      </a:endParaRPr>
                    </a:p>
                  </a:txBody>
                  <a:tcPr>
                    <a:solidFill>
                      <a:schemeClr val="tx2">
                        <a:lumMod val="20000"/>
                        <a:lumOff val="80000"/>
                      </a:schemeClr>
                    </a:solidFill>
                  </a:tcPr>
                </a:tc>
                <a:extLst>
                  <a:ext uri="{0D108BD9-81ED-4DB2-BD59-A6C34878D82A}">
                    <a16:rowId xmlns:a16="http://schemas.microsoft.com/office/drawing/2014/main" val="1427076323"/>
                  </a:ext>
                </a:extLst>
              </a:tr>
              <a:tr h="391190">
                <a:tc vMerge="1">
                  <a:txBody>
                    <a:bodyPr/>
                    <a:lstStyle/>
                    <a:p>
                      <a:pPr marL="0" algn="ctr" defTabSz="914400" rtl="0" eaLnBrk="1" latinLnBrk="0" hangingPunct="1"/>
                      <a:endParaRPr lang="en-US" altLang="zh-CN" sz="1000" kern="1200" dirty="0">
                        <a:solidFill>
                          <a:schemeClr val="dk1"/>
                        </a:solidFill>
                        <a:latin typeface="+mn-lt"/>
                        <a:ea typeface="+mn-ea"/>
                        <a:cs typeface="+mn-cs"/>
                      </a:endParaRPr>
                    </a:p>
                  </a:txBody>
                  <a:tcPr>
                    <a:solidFill>
                      <a:srgbClr val="FF9999"/>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UMFPACK</a:t>
                      </a: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Left</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Multifrontal</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Level-3 BLAS</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40000"/>
                        <a:lumOff val="60000"/>
                      </a:schemeClr>
                    </a:solidFill>
                  </a:tcPr>
                </a:tc>
                <a:extLst>
                  <a:ext uri="{0D108BD9-81ED-4DB2-BD59-A6C34878D82A}">
                    <a16:rowId xmlns:a16="http://schemas.microsoft.com/office/drawing/2014/main" val="3753978841"/>
                  </a:ext>
                </a:extLst>
              </a:tr>
              <a:tr h="391190">
                <a:tc vMerge="1">
                  <a:txBody>
                    <a:bodyPr/>
                    <a:lstStyle/>
                    <a:p>
                      <a:pPr marL="0" algn="ctr" defTabSz="914400" rtl="0" eaLnBrk="1" latinLnBrk="0" hangingPunct="1"/>
                      <a:endParaRPr lang="zh-CN" altLang="en-US" sz="1000" kern="1200" dirty="0">
                        <a:solidFill>
                          <a:schemeClr val="dk1"/>
                        </a:solidFill>
                        <a:latin typeface="+mn-lt"/>
                        <a:ea typeface="+mn-ea"/>
                        <a:cs typeface="+mn-cs"/>
                      </a:endParaRPr>
                    </a:p>
                  </a:txBody>
                  <a:tcPr>
                    <a:solidFill>
                      <a:srgbClr val="FF9999"/>
                    </a:solidFill>
                  </a:tcPr>
                </a:tc>
                <a:tc>
                  <a:txBody>
                    <a:bodyPr/>
                    <a:lstStyle/>
                    <a:p>
                      <a:pPr marL="0" algn="ctr" defTabSz="914400" rtl="0" eaLnBrk="1" latinLnBrk="0" hangingPunct="1"/>
                      <a:r>
                        <a:rPr lang="en-US" altLang="zh-CN" sz="1000" kern="1200" dirty="0" err="1">
                          <a:solidFill>
                            <a:schemeClr val="dk1"/>
                          </a:solidFill>
                          <a:latin typeface="+mn-lt"/>
                          <a:ea typeface="+mn-ea"/>
                          <a:cs typeface="+mn-cs"/>
                        </a:rPr>
                        <a:t>SuperLU_DIST</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Right</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Supernode</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Level-3 BLAS</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Supernode</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Level-set</a:t>
                      </a:r>
                      <a:endParaRPr lang="zh-CN" altLang="en-US" sz="1000" kern="1200" dirty="0">
                        <a:solidFill>
                          <a:schemeClr val="dk1"/>
                        </a:solidFill>
                        <a:latin typeface="+mn-lt"/>
                        <a:ea typeface="+mn-ea"/>
                        <a:cs typeface="+mn-cs"/>
                      </a:endParaRPr>
                    </a:p>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Bahnschrift Condensed" panose="020B0502040204020203" pitchFamily="34" charset="0"/>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a:ln>
                            <a:noFill/>
                          </a:ln>
                          <a:solidFill>
                            <a:srgbClr val="000000"/>
                          </a:solidFill>
                          <a:effectLst/>
                          <a:uLnTx/>
                          <a:uFillTx/>
                          <a:latin typeface="Bahnschrift Condensed" panose="020B0502040204020203" pitchFamily="34" charset="0"/>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20000"/>
                        <a:lumOff val="80000"/>
                      </a:schemeClr>
                    </a:solidFill>
                  </a:tcPr>
                </a:tc>
                <a:extLst>
                  <a:ext uri="{0D108BD9-81ED-4DB2-BD59-A6C34878D82A}">
                    <a16:rowId xmlns:a16="http://schemas.microsoft.com/office/drawing/2014/main" val="3149530348"/>
                  </a:ext>
                </a:extLst>
              </a:tr>
              <a:tr h="451374">
                <a:tc vMerge="1">
                  <a:txBody>
                    <a:bodyPr/>
                    <a:lstStyle/>
                    <a:p>
                      <a:pPr marL="0" algn="ctr" defTabSz="914400" rtl="0" eaLnBrk="1" latinLnBrk="0" hangingPunct="1"/>
                      <a:endParaRPr lang="zh-CN" altLang="en-US" sz="1000" kern="1200" dirty="0">
                        <a:solidFill>
                          <a:schemeClr val="dk1"/>
                        </a:solidFill>
                        <a:latin typeface="+mn-lt"/>
                        <a:ea typeface="+mn-ea"/>
                        <a:cs typeface="+mn-cs"/>
                      </a:endParaRPr>
                    </a:p>
                  </a:txBody>
                  <a:tcPr>
                    <a:solidFill>
                      <a:srgbClr val="FF9999"/>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PARDISO</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Left &amp; Right</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Supernode</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Level-3 BLAS</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Supernode</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Pipeline</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mn-lt"/>
                        <a:ea typeface="+mn-ea"/>
                        <a:cs typeface="+mn-cs"/>
                      </a:endParaRPr>
                    </a:p>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tx2">
                        <a:lumMod val="40000"/>
                        <a:lumOff val="60000"/>
                      </a:schemeClr>
                    </a:solidFill>
                  </a:tcPr>
                </a:tc>
                <a:extLst>
                  <a:ext uri="{0D108BD9-81ED-4DB2-BD59-A6C34878D82A}">
                    <a16:rowId xmlns:a16="http://schemas.microsoft.com/office/drawing/2014/main" val="678345163"/>
                  </a:ext>
                </a:extLst>
              </a:tr>
              <a:tr h="541648">
                <a:tc vMerge="1">
                  <a:txBody>
                    <a:bodyPr/>
                    <a:lstStyle/>
                    <a:p>
                      <a:pPr marL="0" algn="ctr" defTabSz="914400" rtl="0" eaLnBrk="1" latinLnBrk="0" hangingPunct="1"/>
                      <a:endParaRPr lang="zh-CN" altLang="en-US" sz="1000" kern="1200" dirty="0">
                        <a:solidFill>
                          <a:schemeClr val="dk1"/>
                        </a:solidFill>
                        <a:latin typeface="+mn-lt"/>
                        <a:ea typeface="+mn-ea"/>
                        <a:cs typeface="+mn-cs"/>
                      </a:endParaRPr>
                    </a:p>
                  </a:txBody>
                  <a:tcPr>
                    <a:solidFill>
                      <a:srgbClr val="FF9999"/>
                    </a:solidFill>
                  </a:tcPr>
                </a:tc>
                <a:tc>
                  <a:txBody>
                    <a:bodyPr/>
                    <a:lstStyle/>
                    <a:p>
                      <a:pPr marL="0" algn="ctr" defTabSz="914400" rtl="0" eaLnBrk="1" latinLnBrk="0" hangingPunct="1"/>
                      <a:r>
                        <a:rPr lang="en-US" altLang="zh-CN" sz="1000" b="1" kern="1200" dirty="0" err="1">
                          <a:solidFill>
                            <a:srgbClr val="FF0000"/>
                          </a:solidFill>
                          <a:latin typeface="+mn-lt"/>
                          <a:ea typeface="+mn-ea"/>
                          <a:cs typeface="+mn-cs"/>
                        </a:rPr>
                        <a:t>PanguLU</a:t>
                      </a:r>
                      <a:endParaRPr lang="zh-CN" altLang="en-US" sz="1000" b="1" kern="1200" dirty="0">
                        <a:solidFill>
                          <a:srgbClr val="FF0000"/>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Right</a:t>
                      </a: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Regular 2D block</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Adaptive sparse kernel</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2D block</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mn-lt"/>
                          <a:ea typeface="+mn-ea"/>
                          <a:cs typeface="+mn-cs"/>
                        </a:rPr>
                        <a:t>Synchronization-free</a:t>
                      </a:r>
                      <a:endParaRPr kumimoji="0" lang="zh-CN" altLang="en-US" sz="1000" b="0" i="0" u="none" strike="noStrike" kern="1200" cap="none" spc="0" normalizeH="0" baseline="0" noProof="0" dirty="0">
                        <a:ln>
                          <a:noFill/>
                        </a:ln>
                        <a:solidFill>
                          <a:srgbClr val="000000"/>
                        </a:solidFill>
                        <a:effectLst/>
                        <a:uLnTx/>
                        <a:uFillTx/>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20000"/>
                        <a:lumOff val="80000"/>
                      </a:schemeClr>
                    </a:solidFill>
                  </a:tcPr>
                </a:tc>
                <a:extLst>
                  <a:ext uri="{0D108BD9-81ED-4DB2-BD59-A6C34878D82A}">
                    <a16:rowId xmlns:a16="http://schemas.microsoft.com/office/drawing/2014/main" val="3222217838"/>
                  </a:ext>
                </a:extLst>
              </a:tr>
              <a:tr h="356439">
                <a:tc rowSpan="6">
                  <a:txBody>
                    <a:bodyPr/>
                    <a:lstStyle/>
                    <a:p>
                      <a:pPr marL="0" algn="ctr" defTabSz="914400" rtl="0" eaLnBrk="1" latinLnBrk="0" hangingPunct="1"/>
                      <a:endParaRPr lang="en-US" altLang="zh-CN" sz="1600" kern="1200" dirty="0">
                        <a:solidFill>
                          <a:schemeClr val="dk1"/>
                        </a:solidFill>
                        <a:latin typeface="+mn-lt"/>
                        <a:ea typeface="+mn-ea"/>
                        <a:cs typeface="+mn-cs"/>
                      </a:endParaRPr>
                    </a:p>
                    <a:p>
                      <a:pPr marL="0" algn="ctr" defTabSz="914400" rtl="0" eaLnBrk="1" latinLnBrk="0" hangingPunct="1"/>
                      <a:endParaRPr lang="en-US" altLang="zh-CN" sz="1600" kern="1200" dirty="0">
                        <a:solidFill>
                          <a:schemeClr val="dk1"/>
                        </a:solidFill>
                        <a:latin typeface="+mn-lt"/>
                        <a:ea typeface="+mn-ea"/>
                        <a:cs typeface="+mn-cs"/>
                      </a:endParaRPr>
                    </a:p>
                    <a:p>
                      <a:pPr marL="0" algn="ctr" defTabSz="914400" rtl="0" eaLnBrk="1" latinLnBrk="0" hangingPunct="1"/>
                      <a:r>
                        <a:rPr lang="en-US" altLang="zh-CN" sz="1600" kern="1200" dirty="0" err="1">
                          <a:solidFill>
                            <a:schemeClr val="dk1"/>
                          </a:solidFill>
                          <a:latin typeface="+mn-lt"/>
                          <a:ea typeface="+mn-ea"/>
                          <a:cs typeface="+mn-cs"/>
                        </a:rPr>
                        <a:t>Dedi-cated</a:t>
                      </a:r>
                      <a:r>
                        <a:rPr lang="en-US" altLang="zh-CN" sz="1600" kern="1200" dirty="0">
                          <a:solidFill>
                            <a:schemeClr val="dk1"/>
                          </a:solidFill>
                          <a:latin typeface="+mn-lt"/>
                          <a:ea typeface="+mn-ea"/>
                          <a:cs typeface="+mn-cs"/>
                        </a:rPr>
                        <a:t> to circuit matrix</a:t>
                      </a:r>
                    </a:p>
                  </a:txBody>
                  <a:tcPr>
                    <a:solidFill>
                      <a:schemeClr val="accent6">
                        <a:lumMod val="40000"/>
                        <a:lumOff val="6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KLU</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Left</a:t>
                      </a:r>
                    </a:p>
                  </a:txBody>
                  <a:tcPr>
                    <a:solidFill>
                      <a:schemeClr val="tx2">
                        <a:lumMod val="40000"/>
                        <a:lumOff val="6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Block diagonal</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algn="ctr" defTabSz="914400" rtl="0" eaLnBrk="1" latinLnBrk="0" hangingPunct="1"/>
                      <a:r>
                        <a:rPr lang="en-US" altLang="zh-CN" sz="1400" b="1" kern="1200" dirty="0">
                          <a:solidFill>
                            <a:schemeClr val="dk1"/>
                          </a:solidFill>
                          <a:latin typeface="+mn-lt"/>
                          <a:ea typeface="+mn-ea"/>
                          <a:cs typeface="+mn-cs"/>
                        </a:rPr>
                        <a:t>—</a:t>
                      </a:r>
                      <a:endParaRPr lang="zh-CN" altLang="en-US" sz="1400" b="1"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40000"/>
                        <a:lumOff val="60000"/>
                      </a:schemeClr>
                    </a:solidFill>
                  </a:tcPr>
                </a:tc>
                <a:extLst>
                  <a:ext uri="{0D108BD9-81ED-4DB2-BD59-A6C34878D82A}">
                    <a16:rowId xmlns:a16="http://schemas.microsoft.com/office/drawing/2014/main" val="1988915203"/>
                  </a:ext>
                </a:extLst>
              </a:tr>
              <a:tr h="451374">
                <a:tc vMerge="1">
                  <a:txBody>
                    <a:bodyPr/>
                    <a:lstStyle/>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accent6">
                        <a:lumMod val="40000"/>
                        <a:lumOff val="6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NICSLU</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Left</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Supernode</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Level-3 BLAS</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Supernode</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Level-set</a:t>
                      </a:r>
                      <a:endParaRPr lang="zh-CN" altLang="en-US" sz="1000" kern="1200" dirty="0">
                        <a:solidFill>
                          <a:schemeClr val="dk1"/>
                        </a:solidFill>
                        <a:latin typeface="+mn-lt"/>
                        <a:ea typeface="+mn-ea"/>
                        <a:cs typeface="+mn-cs"/>
                      </a:endParaRPr>
                    </a:p>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mn-lt"/>
                        <a:ea typeface="+mn-ea"/>
                        <a:cs typeface="+mn-cs"/>
                      </a:endParaRPr>
                    </a:p>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20000"/>
                        <a:lumOff val="80000"/>
                      </a:schemeClr>
                    </a:solidFill>
                  </a:tcPr>
                </a:tc>
                <a:extLst>
                  <a:ext uri="{0D108BD9-81ED-4DB2-BD59-A6C34878D82A}">
                    <a16:rowId xmlns:a16="http://schemas.microsoft.com/office/drawing/2014/main" val="1215135176"/>
                  </a:ext>
                </a:extLst>
              </a:tr>
              <a:tr h="391190">
                <a:tc vMerge="1">
                  <a:txBody>
                    <a:bodyPr/>
                    <a:lstStyle/>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accent6">
                        <a:lumMod val="40000"/>
                        <a:lumOff val="6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FLU</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Left</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Supernode</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Level-3 BLAS</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Supernode</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Register Level</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mn-ea"/>
                          <a:cs typeface="+mn-cs"/>
                        </a:rPr>
                        <a:t>—</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extLst>
                  <a:ext uri="{0D108BD9-81ED-4DB2-BD59-A6C34878D82A}">
                    <a16:rowId xmlns:a16="http://schemas.microsoft.com/office/drawing/2014/main" val="177676022"/>
                  </a:ext>
                </a:extLst>
              </a:tr>
              <a:tr h="356439">
                <a:tc vMerge="1">
                  <a:txBody>
                    <a:bodyPr/>
                    <a:lstStyle/>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accent6">
                        <a:lumMod val="40000"/>
                        <a:lumOff val="6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GLU</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Left &amp; Right</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400" b="1" kern="1200" dirty="0">
                          <a:solidFill>
                            <a:schemeClr val="dk1"/>
                          </a:solidFill>
                          <a:latin typeface="+mn-lt"/>
                          <a:ea typeface="+mn-ea"/>
                          <a:cs typeface="+mn-cs"/>
                        </a:rPr>
                        <a:t>—</a:t>
                      </a:r>
                      <a:endParaRPr lang="zh-CN" altLang="en-US" sz="1400" b="1"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Element</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Level-set</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20000"/>
                        <a:lumOff val="80000"/>
                      </a:schemeClr>
                    </a:solidFill>
                  </a:tcPr>
                </a:tc>
                <a:extLst>
                  <a:ext uri="{0D108BD9-81ED-4DB2-BD59-A6C34878D82A}">
                    <a16:rowId xmlns:a16="http://schemas.microsoft.com/office/drawing/2014/main" val="3063991882"/>
                  </a:ext>
                </a:extLst>
              </a:tr>
              <a:tr h="391190">
                <a:tc vMerge="1">
                  <a:txBody>
                    <a:bodyPr/>
                    <a:lstStyle/>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accent6">
                        <a:lumMod val="40000"/>
                        <a:lumOff val="60000"/>
                      </a:schemeClr>
                    </a:solidFill>
                  </a:tcPr>
                </a:tc>
                <a:tc>
                  <a:txBody>
                    <a:bodyPr/>
                    <a:lstStyle/>
                    <a:p>
                      <a:pPr marL="0" algn="ctr" defTabSz="914400" rtl="0" eaLnBrk="1" latinLnBrk="0" hangingPunct="1"/>
                      <a:r>
                        <a:rPr lang="en-US" altLang="zh-CN" sz="1000" b="1" kern="1200" dirty="0">
                          <a:solidFill>
                            <a:srgbClr val="FF0000"/>
                          </a:solidFill>
                          <a:latin typeface="+mn-lt"/>
                          <a:ea typeface="+mn-ea"/>
                          <a:cs typeface="+mn-cs"/>
                        </a:rPr>
                        <a:t>SFLU</a:t>
                      </a:r>
                      <a:endParaRPr lang="zh-CN" altLang="en-US" sz="1000" b="1" kern="1200" dirty="0">
                        <a:solidFill>
                          <a:srgbClr val="FF0000"/>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Left &amp; Right</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algn="ctr" defTabSz="914400" rtl="0" eaLnBrk="1" latinLnBrk="0" hangingPunct="1"/>
                      <a:r>
                        <a:rPr lang="en-US" altLang="zh-CN" sz="1400" b="1" kern="1200" dirty="0">
                          <a:solidFill>
                            <a:schemeClr val="dk1"/>
                          </a:solidFill>
                          <a:latin typeface="+mn-lt"/>
                          <a:ea typeface="+mn-ea"/>
                          <a:cs typeface="+mn-cs"/>
                        </a:rPr>
                        <a:t>—</a:t>
                      </a:r>
                      <a:endParaRPr lang="zh-CN" altLang="en-US" sz="1400" b="1"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mn-lt"/>
                        <a:ea typeface="+mn-ea"/>
                        <a:cs typeface="+mn-cs"/>
                      </a:endParaRPr>
                    </a:p>
                  </a:txBody>
                  <a:tcPr>
                    <a:solidFill>
                      <a:schemeClr val="tx2">
                        <a:lumMod val="40000"/>
                        <a:lumOff val="6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Element</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Synchronization-free</a:t>
                      </a:r>
                      <a:endParaRPr lang="zh-CN" altLang="en-US" sz="1000" kern="1200" dirty="0">
                        <a:solidFill>
                          <a:schemeClr val="dk1"/>
                        </a:solidFill>
                        <a:latin typeface="+mn-lt"/>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Arial"/>
                        <a:ea typeface="+mn-ea"/>
                        <a:cs typeface="+mn-cs"/>
                      </a:endParaRPr>
                    </a:p>
                  </a:txBody>
                  <a:tcP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40000"/>
                        <a:lumOff val="60000"/>
                      </a:schemeClr>
                    </a:solidFill>
                  </a:tcPr>
                </a:tc>
                <a:extLst>
                  <a:ext uri="{0D108BD9-81ED-4DB2-BD59-A6C34878D82A}">
                    <a16:rowId xmlns:a16="http://schemas.microsoft.com/office/drawing/2014/main" val="2984177533"/>
                  </a:ext>
                </a:extLst>
              </a:tr>
              <a:tr h="451374">
                <a:tc vMerge="1">
                  <a:txBody>
                    <a:bodyPr/>
                    <a:lstStyle/>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accent6">
                        <a:lumMod val="40000"/>
                        <a:lumOff val="60000"/>
                      </a:schemeClr>
                    </a:solidFill>
                  </a:tcPr>
                </a:tc>
                <a:tc>
                  <a:txBody>
                    <a:bodyPr/>
                    <a:lstStyle/>
                    <a:p>
                      <a:pPr marL="0" algn="ctr" defTabSz="914400" rtl="0" eaLnBrk="1" latinLnBrk="0" hangingPunct="1"/>
                      <a:r>
                        <a:rPr lang="en-US" altLang="zh-CN" sz="1000" b="1" kern="1200" dirty="0">
                          <a:solidFill>
                            <a:srgbClr val="FF0000"/>
                          </a:solidFill>
                          <a:latin typeface="+mn-lt"/>
                          <a:ea typeface="+mn-ea"/>
                          <a:cs typeface="+mn-cs"/>
                        </a:rPr>
                        <a:t>Density-aware LU</a:t>
                      </a:r>
                      <a:endParaRPr lang="zh-CN" altLang="en-US" sz="1000" b="1" kern="1200" dirty="0">
                        <a:solidFill>
                          <a:srgbClr val="FF0000"/>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Right</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Supernode</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Adaptive kernel</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algn="ctr" defTabSz="914400" rtl="0" eaLnBrk="1" latinLnBrk="0" hangingPunct="1"/>
                      <a:r>
                        <a:rPr lang="en-US" altLang="zh-CN" sz="1000" kern="1200" dirty="0">
                          <a:solidFill>
                            <a:schemeClr val="dk1"/>
                          </a:solidFill>
                          <a:latin typeface="+mn-lt"/>
                          <a:ea typeface="+mn-ea"/>
                          <a:cs typeface="+mn-cs"/>
                        </a:rPr>
                        <a:t>Supernode</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kern="1200" dirty="0">
                          <a:solidFill>
                            <a:schemeClr val="dk1"/>
                          </a:solidFill>
                          <a:latin typeface="+mn-lt"/>
                          <a:ea typeface="+mn-ea"/>
                          <a:cs typeface="+mn-cs"/>
                        </a:rPr>
                        <a:t>Level-set</a:t>
                      </a:r>
                      <a:endParaRPr lang="zh-CN" altLang="en-US" sz="1000" kern="1200" dirty="0">
                        <a:solidFill>
                          <a:schemeClr val="dk1"/>
                        </a:solidFill>
                        <a:latin typeface="+mn-lt"/>
                        <a:ea typeface="+mn-ea"/>
                        <a:cs typeface="+mn-cs"/>
                      </a:endParaRP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a:t>
                      </a:r>
                    </a:p>
                  </a:txBody>
                  <a:tcP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n-lt"/>
                          <a:ea typeface="+mn-ea"/>
                          <a:cs typeface="+mn-cs"/>
                        </a:rPr>
                        <a:t>—</a:t>
                      </a:r>
                      <a:endParaRPr kumimoji="0" lang="zh-CN" altLang="en-US" sz="1400" b="1" i="0" u="none" strike="noStrike" kern="1200" cap="none" spc="0" normalizeH="0" baseline="0" noProof="0" dirty="0">
                        <a:ln>
                          <a:noFill/>
                        </a:ln>
                        <a:solidFill>
                          <a:srgbClr val="000000"/>
                        </a:solidFill>
                        <a:effectLst/>
                        <a:uLnTx/>
                        <a:uFillTx/>
                        <a:latin typeface="+mn-lt"/>
                        <a:ea typeface="+mn-ea"/>
                        <a:cs typeface="+mn-cs"/>
                      </a:endParaRPr>
                    </a:p>
                    <a:p>
                      <a:pPr marL="0" algn="ctr" defTabSz="914400" rtl="0" eaLnBrk="1" latinLnBrk="0" hangingPunct="1"/>
                      <a:endParaRPr lang="zh-CN" altLang="en-US" sz="1000" kern="1200" dirty="0">
                        <a:solidFill>
                          <a:schemeClr val="dk1"/>
                        </a:solidFill>
                        <a:latin typeface="+mn-lt"/>
                        <a:ea typeface="+mn-ea"/>
                        <a:cs typeface="+mn-cs"/>
                      </a:endParaRPr>
                    </a:p>
                  </a:txBody>
                  <a:tcPr>
                    <a:solidFill>
                      <a:schemeClr val="tx2">
                        <a:lumMod val="20000"/>
                        <a:lumOff val="80000"/>
                      </a:schemeClr>
                    </a:solidFill>
                  </a:tcPr>
                </a:tc>
                <a:extLst>
                  <a:ext uri="{0D108BD9-81ED-4DB2-BD59-A6C34878D82A}">
                    <a16:rowId xmlns:a16="http://schemas.microsoft.com/office/drawing/2014/main" val="449249185"/>
                  </a:ext>
                </a:extLst>
              </a:tr>
            </a:tbl>
          </a:graphicData>
        </a:graphic>
      </p:graphicFrame>
      <p:sp>
        <p:nvSpPr>
          <p:cNvPr id="4" name="矩形 3">
            <a:extLst>
              <a:ext uri="{FF2B5EF4-FFF2-40B4-BE49-F238E27FC236}">
                <a16:creationId xmlns:a16="http://schemas.microsoft.com/office/drawing/2014/main" id="{2355348D-6275-4799-9557-953D5D02BE82}"/>
              </a:ext>
            </a:extLst>
          </p:cNvPr>
          <p:cNvSpPr/>
          <p:nvPr/>
        </p:nvSpPr>
        <p:spPr bwMode="auto">
          <a:xfrm>
            <a:off x="3779912" y="3573016"/>
            <a:ext cx="792088" cy="504056"/>
          </a:xfrm>
          <a:prstGeom prst="rect">
            <a:avLst/>
          </a:prstGeom>
          <a:noFill/>
          <a:ln w="38100"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7" name="矩形 6">
            <a:extLst>
              <a:ext uri="{FF2B5EF4-FFF2-40B4-BE49-F238E27FC236}">
                <a16:creationId xmlns:a16="http://schemas.microsoft.com/office/drawing/2014/main" id="{A8DAD373-B3EE-4F2F-9B18-BF9CC2FB7125}"/>
              </a:ext>
            </a:extLst>
          </p:cNvPr>
          <p:cNvSpPr/>
          <p:nvPr/>
        </p:nvSpPr>
        <p:spPr bwMode="auto">
          <a:xfrm>
            <a:off x="3762070" y="6012572"/>
            <a:ext cx="792088" cy="504056"/>
          </a:xfrm>
          <a:prstGeom prst="rect">
            <a:avLst/>
          </a:prstGeom>
          <a:noFill/>
          <a:ln w="38100"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2" name="矩形 21">
            <a:extLst>
              <a:ext uri="{FF2B5EF4-FFF2-40B4-BE49-F238E27FC236}">
                <a16:creationId xmlns:a16="http://schemas.microsoft.com/office/drawing/2014/main" id="{40A67D9B-3840-4A3D-885D-C8202FCA1EC7}"/>
              </a:ext>
            </a:extLst>
          </p:cNvPr>
          <p:cNvSpPr/>
          <p:nvPr/>
        </p:nvSpPr>
        <p:spPr bwMode="auto">
          <a:xfrm>
            <a:off x="5508104" y="3573016"/>
            <a:ext cx="792088" cy="504056"/>
          </a:xfrm>
          <a:prstGeom prst="rect">
            <a:avLst/>
          </a:prstGeom>
          <a:noFill/>
          <a:ln w="38100"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4" name="矩形 23">
            <a:extLst>
              <a:ext uri="{FF2B5EF4-FFF2-40B4-BE49-F238E27FC236}">
                <a16:creationId xmlns:a16="http://schemas.microsoft.com/office/drawing/2014/main" id="{A6BCA354-8F90-4807-8ACB-7337901482E0}"/>
              </a:ext>
            </a:extLst>
          </p:cNvPr>
          <p:cNvSpPr/>
          <p:nvPr/>
        </p:nvSpPr>
        <p:spPr bwMode="auto">
          <a:xfrm>
            <a:off x="5523980" y="5600163"/>
            <a:ext cx="792088" cy="504056"/>
          </a:xfrm>
          <a:prstGeom prst="rect">
            <a:avLst/>
          </a:prstGeom>
          <a:noFill/>
          <a:ln w="38100"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5" name="矩形 24">
            <a:extLst>
              <a:ext uri="{FF2B5EF4-FFF2-40B4-BE49-F238E27FC236}">
                <a16:creationId xmlns:a16="http://schemas.microsoft.com/office/drawing/2014/main" id="{D39CC460-307A-414E-AF35-74EB1DC09A44}"/>
              </a:ext>
            </a:extLst>
          </p:cNvPr>
          <p:cNvSpPr/>
          <p:nvPr/>
        </p:nvSpPr>
        <p:spPr bwMode="auto">
          <a:xfrm>
            <a:off x="6588224" y="2653306"/>
            <a:ext cx="2376264" cy="415654"/>
          </a:xfrm>
          <a:prstGeom prst="rect">
            <a:avLst/>
          </a:prstGeom>
          <a:noFill/>
          <a:ln w="38100"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26" name="矩形 25">
            <a:extLst>
              <a:ext uri="{FF2B5EF4-FFF2-40B4-BE49-F238E27FC236}">
                <a16:creationId xmlns:a16="http://schemas.microsoft.com/office/drawing/2014/main" id="{D252630F-6506-4BE5-AC26-52B1C44B631C}"/>
              </a:ext>
            </a:extLst>
          </p:cNvPr>
          <p:cNvSpPr/>
          <p:nvPr/>
        </p:nvSpPr>
        <p:spPr bwMode="auto">
          <a:xfrm>
            <a:off x="6573089" y="3540851"/>
            <a:ext cx="2376264" cy="415654"/>
          </a:xfrm>
          <a:prstGeom prst="rect">
            <a:avLst/>
          </a:prstGeom>
          <a:noFill/>
          <a:ln w="38100"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7261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2" grpId="0" animBg="1"/>
      <p:bldP spid="24" grpId="0" animBg="1"/>
      <p:bldP spid="25" grpId="0"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277647-2379-B13B-39F2-9ACB7D4BC3BA}"/>
              </a:ext>
            </a:extLst>
          </p:cNvPr>
          <p:cNvSpPr>
            <a:spLocks noGrp="1"/>
          </p:cNvSpPr>
          <p:nvPr>
            <p:ph type="title"/>
          </p:nvPr>
        </p:nvSpPr>
        <p:spPr/>
        <p:txBody>
          <a:bodyPr/>
          <a:lstStyle/>
          <a:p>
            <a:r>
              <a:rPr kumimoji="1" lang="en-US" altLang="zh-CN" b="1" dirty="0"/>
              <a:t>Some </a:t>
            </a:r>
            <a:r>
              <a:rPr lang="en-US" altLang="zh-CN" b="1" dirty="0"/>
              <a:t>O</a:t>
            </a:r>
            <a:r>
              <a:rPr kumimoji="1" lang="en-US" altLang="zh-CN" b="1" dirty="0"/>
              <a:t>bservations for Future</a:t>
            </a:r>
            <a:endParaRPr kumimoji="1" lang="zh-CN" altLang="en-US" b="1" dirty="0"/>
          </a:p>
        </p:txBody>
      </p:sp>
      <p:sp>
        <p:nvSpPr>
          <p:cNvPr id="5" name="Rectangle 8">
            <a:extLst>
              <a:ext uri="{FF2B5EF4-FFF2-40B4-BE49-F238E27FC236}">
                <a16:creationId xmlns:a16="http://schemas.microsoft.com/office/drawing/2014/main" id="{8D19C31C-E4FB-CF83-FC02-355807358747}"/>
              </a:ext>
            </a:extLst>
          </p:cNvPr>
          <p:cNvSpPr>
            <a:spLocks noChangeArrowheads="1"/>
          </p:cNvSpPr>
          <p:nvPr/>
        </p:nvSpPr>
        <p:spPr bwMode="auto">
          <a:xfrm>
            <a:off x="107504" y="836712"/>
            <a:ext cx="8658225"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20000"/>
              </a:spcBef>
              <a:buClr>
                <a:schemeClr val="folHlink"/>
              </a:buClr>
              <a:buSzPct val="60000"/>
            </a:pPr>
            <a:r>
              <a:rPr lang="zh-CN" altLang="en-US" sz="2000" dirty="0"/>
              <a:t>﻿</a:t>
            </a:r>
            <a:r>
              <a:rPr lang="en-US" altLang="zh-CN" sz="2000" dirty="0">
                <a:latin typeface="+mn-lt"/>
              </a:rPr>
              <a:t>T</a:t>
            </a:r>
            <a:r>
              <a:rPr lang="zh-CN" altLang="en-US" sz="2000" dirty="0">
                <a:latin typeface="+mn-lt"/>
              </a:rPr>
              <a:t>he future opportunities in this evolving landscape</a:t>
            </a:r>
            <a:r>
              <a:rPr lang="en-US" altLang="ko-KR" sz="2000" dirty="0">
                <a:latin typeface="+mn-lt"/>
              </a:rPr>
              <a:t>:</a:t>
            </a:r>
          </a:p>
          <a:p>
            <a:pPr algn="just">
              <a:spcBef>
                <a:spcPct val="20000"/>
              </a:spcBef>
              <a:buClr>
                <a:schemeClr val="folHlink"/>
              </a:buClr>
              <a:buSzPct val="60000"/>
            </a:pPr>
            <a:endParaRPr lang="en-US" altLang="ja-JP" sz="2000" dirty="0">
              <a:latin typeface="+mn-lt"/>
            </a:endParaRPr>
          </a:p>
          <a:p>
            <a:pPr marL="342900" indent="-342900" algn="just">
              <a:spcBef>
                <a:spcPct val="20000"/>
              </a:spcBef>
              <a:buClr>
                <a:schemeClr val="folHlink"/>
              </a:buClr>
              <a:buSzPct val="60000"/>
              <a:buFont typeface="Wingdings" charset="0"/>
              <a:buChar char="n"/>
            </a:pPr>
            <a:r>
              <a:rPr lang="en-US" altLang="ja-JP" sz="2000" dirty="0">
                <a:solidFill>
                  <a:srgbClr val="C00000"/>
                </a:solidFill>
                <a:latin typeface="+mn-lt"/>
              </a:rPr>
              <a:t>Taking into account various factors</a:t>
            </a:r>
            <a:r>
              <a:rPr lang="en-US" altLang="ja-JP" sz="2000" dirty="0">
                <a:latin typeface="+mn-lt"/>
              </a:rPr>
              <a:t> such as the matrix and hardware platform characteristics in algorithm design.</a:t>
            </a:r>
          </a:p>
          <a:p>
            <a:pPr marL="342900" indent="-342900" algn="just">
              <a:spcBef>
                <a:spcPct val="20000"/>
              </a:spcBef>
              <a:buClr>
                <a:schemeClr val="folHlink"/>
              </a:buClr>
              <a:buSzPct val="60000"/>
              <a:buFont typeface="Wingdings" charset="0"/>
              <a:buChar char="n"/>
            </a:pPr>
            <a:endParaRPr lang="en-US" altLang="ja-JP" sz="2000" dirty="0">
              <a:latin typeface="+mn-lt"/>
            </a:endParaRPr>
          </a:p>
          <a:p>
            <a:pPr marL="800100" lvl="1" indent="-342900" algn="just">
              <a:spcBef>
                <a:spcPct val="20000"/>
              </a:spcBef>
              <a:buClr>
                <a:schemeClr val="folHlink"/>
              </a:buClr>
              <a:buSzPct val="60000"/>
              <a:buFont typeface="Wingdings" charset="0"/>
              <a:buChar char="n"/>
            </a:pPr>
            <a:r>
              <a:rPr lang="en-US" altLang="ja-JP" sz="2000" dirty="0">
                <a:latin typeface="+mn-lt"/>
              </a:rPr>
              <a:t>How to </a:t>
            </a:r>
            <a:r>
              <a:rPr lang="en-US" altLang="ja-JP" sz="2000" dirty="0">
                <a:solidFill>
                  <a:srgbClr val="C00000"/>
                </a:solidFill>
                <a:latin typeface="+mn-lt"/>
              </a:rPr>
              <a:t>introduce sparse computations and strike a trade-off </a:t>
            </a:r>
            <a:r>
              <a:rPr lang="en-US" altLang="ja-JP" sz="2000" dirty="0">
                <a:latin typeface="+mn-lt"/>
              </a:rPr>
              <a:t>between </a:t>
            </a:r>
            <a:r>
              <a:rPr lang="en-US" altLang="zh-CN" sz="2000" dirty="0">
                <a:latin typeface="+mn-lt"/>
              </a:rPr>
              <a:t>dense and sparse kernels for </a:t>
            </a:r>
            <a:r>
              <a:rPr lang="en-US" altLang="ja-JP" sz="2000" dirty="0">
                <a:latin typeface="+mn-lt"/>
              </a:rPr>
              <a:t>different computational tasks remains a pivotal challenge.</a:t>
            </a:r>
          </a:p>
          <a:p>
            <a:pPr marL="800100" lvl="1" indent="-342900" algn="just">
              <a:spcBef>
                <a:spcPct val="20000"/>
              </a:spcBef>
              <a:buClr>
                <a:schemeClr val="folHlink"/>
              </a:buClr>
              <a:buSzPct val="60000"/>
              <a:buFont typeface="Wingdings" charset="0"/>
              <a:buChar char="n"/>
            </a:pPr>
            <a:endParaRPr lang="en-US" altLang="ja-JP" sz="2000" dirty="0">
              <a:solidFill>
                <a:srgbClr val="C00000"/>
              </a:solidFill>
              <a:latin typeface="+mn-lt"/>
            </a:endParaRPr>
          </a:p>
          <a:p>
            <a:pPr marL="800100" lvl="1" indent="-342900" algn="just">
              <a:spcBef>
                <a:spcPct val="20000"/>
              </a:spcBef>
              <a:buClr>
                <a:schemeClr val="folHlink"/>
              </a:buClr>
              <a:buSzPct val="60000"/>
              <a:buFont typeface="Wingdings" charset="0"/>
              <a:buChar char="n"/>
            </a:pPr>
            <a:r>
              <a:rPr lang="en-US" altLang="ja-JP" sz="2000" dirty="0">
                <a:solidFill>
                  <a:srgbClr val="C00000"/>
                </a:solidFill>
                <a:latin typeface="+mn-lt"/>
              </a:rPr>
              <a:t>Better task scheduling strategies and computational kernels </a:t>
            </a:r>
            <a:r>
              <a:rPr lang="en-US" altLang="ja-JP" sz="2000" dirty="0">
                <a:latin typeface="+mn-lt"/>
              </a:rPr>
              <a:t>need to be designed on GPUs to improve the parallel computing performance.</a:t>
            </a:r>
          </a:p>
          <a:p>
            <a:pPr algn="just">
              <a:spcBef>
                <a:spcPct val="20000"/>
              </a:spcBef>
              <a:buClr>
                <a:schemeClr val="folHlink"/>
              </a:buClr>
              <a:buSzPct val="60000"/>
            </a:pPr>
            <a:endParaRPr lang="en-US" altLang="ja-JP" sz="2000" dirty="0">
              <a:latin typeface="+mn-lt"/>
            </a:endParaRPr>
          </a:p>
          <a:p>
            <a:pPr algn="just">
              <a:spcBef>
                <a:spcPct val="20000"/>
              </a:spcBef>
              <a:buClr>
                <a:schemeClr val="folHlink"/>
              </a:buClr>
              <a:buSzPct val="60000"/>
            </a:pPr>
            <a:endParaRPr lang="en-US" altLang="ja-JP" sz="2000" dirty="0">
              <a:latin typeface="+mn-lt"/>
            </a:endParaRPr>
          </a:p>
        </p:txBody>
      </p:sp>
    </p:spTree>
    <p:extLst>
      <p:ext uri="{BB962C8B-B14F-4D97-AF65-F5344CB8AC3E}">
        <p14:creationId xmlns:p14="http://schemas.microsoft.com/office/powerpoint/2010/main" val="2326965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92147290-AF42-1E9A-0FC3-D935A0BC6279}"/>
              </a:ext>
            </a:extLst>
          </p:cNvPr>
          <p:cNvSpPr txBox="1">
            <a:spLocks noChangeArrowheads="1"/>
          </p:cNvSpPr>
          <p:nvPr/>
        </p:nvSpPr>
        <p:spPr bwMode="auto">
          <a:xfrm>
            <a:off x="440531" y="1916832"/>
            <a:ext cx="8262937" cy="206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kumimoji="1" sz="36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kumimoji="1" sz="36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kumimoji="1" sz="36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kumimoji="1" sz="36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eaLnBrk="1" hangingPunct="1"/>
            <a:r>
              <a:rPr kumimoji="0" lang="en-US" altLang="ja-JP" sz="11500" b="1" kern="0" dirty="0">
                <a:latin typeface="Arial" charset="0"/>
              </a:rPr>
              <a:t>Thanks!</a:t>
            </a:r>
          </a:p>
        </p:txBody>
      </p:sp>
      <p:sp>
        <p:nvSpPr>
          <p:cNvPr id="4" name="矩形 3">
            <a:extLst>
              <a:ext uri="{FF2B5EF4-FFF2-40B4-BE49-F238E27FC236}">
                <a16:creationId xmlns:a16="http://schemas.microsoft.com/office/drawing/2014/main" id="{B0B9DB8E-EE98-1340-9774-CEEEB09D4045}"/>
              </a:ext>
            </a:extLst>
          </p:cNvPr>
          <p:cNvSpPr/>
          <p:nvPr/>
        </p:nvSpPr>
        <p:spPr>
          <a:xfrm>
            <a:off x="899592" y="1058306"/>
            <a:ext cx="7458067" cy="692497"/>
          </a:xfrm>
          <a:prstGeom prst="rect">
            <a:avLst/>
          </a:prstGeom>
          <a:solidFill>
            <a:schemeClr val="bg1"/>
          </a:solidFill>
          <a:ln>
            <a:solidFill>
              <a:srgbClr val="C00000"/>
            </a:solidFill>
          </a:ln>
        </p:spPr>
        <p:txBody>
          <a:bodyPr wrap="none" lIns="68580" tIns="34290" rIns="68580" bIns="34290">
            <a:spAutoFit/>
          </a:bodyPr>
          <a:lstStyle/>
          <a:p>
            <a:pPr algn="ctr" defTabSz="685800"/>
            <a:r>
              <a:rPr lang="en-US" altLang="zh-CN" sz="4050" dirty="0">
                <a:ln w="22225">
                  <a:solidFill>
                    <a:srgbClr val="C00000"/>
                  </a:solidFill>
                  <a:prstDash val="solid"/>
                </a:ln>
                <a:solidFill>
                  <a:srgbClr val="C00000"/>
                </a:solidFill>
                <a:ea typeface="等线" panose="02010600030101010101" pitchFamily="2" charset="-122"/>
              </a:rPr>
              <a:t>Welcome to collaborate with us!</a:t>
            </a:r>
            <a:endParaRPr lang="zh-CN" altLang="en-US" sz="4050" dirty="0">
              <a:ln w="22225">
                <a:solidFill>
                  <a:srgbClr val="C00000"/>
                </a:solidFill>
                <a:prstDash val="solid"/>
              </a:ln>
              <a:solidFill>
                <a:srgbClr val="C00000"/>
              </a:solidFill>
              <a:ea typeface="等线" panose="02010600030101010101" pitchFamily="2" charset="-122"/>
            </a:endParaRPr>
          </a:p>
        </p:txBody>
      </p:sp>
      <p:sp>
        <p:nvSpPr>
          <p:cNvPr id="2" name="文本框 1">
            <a:extLst>
              <a:ext uri="{FF2B5EF4-FFF2-40B4-BE49-F238E27FC236}">
                <a16:creationId xmlns:a16="http://schemas.microsoft.com/office/drawing/2014/main" id="{D6EA42E8-6690-994D-BF23-ABD1CECC3A4B}"/>
              </a:ext>
            </a:extLst>
          </p:cNvPr>
          <p:cNvSpPr txBox="1"/>
          <p:nvPr/>
        </p:nvSpPr>
        <p:spPr>
          <a:xfrm>
            <a:off x="3531699" y="5149641"/>
            <a:ext cx="3960440" cy="1015663"/>
          </a:xfrm>
          <a:prstGeom prst="rect">
            <a:avLst/>
          </a:prstGeom>
          <a:noFill/>
        </p:spPr>
        <p:txBody>
          <a:bodyPr wrap="square" rtlCol="0">
            <a:spAutoFit/>
          </a:bodyPr>
          <a:lstStyle/>
          <a:p>
            <a:pPr algn="ctr"/>
            <a:r>
              <a:rPr kumimoji="1" lang="en-US" altLang="zh-CN" dirty="0">
                <a:hlinkClick r:id="rId2">
                  <a:extLst>
                    <a:ext uri="{A12FA001-AC4F-418D-AE19-62706E023703}">
                      <ahyp:hlinkClr xmlns:ahyp="http://schemas.microsoft.com/office/drawing/2018/hyperlinkcolor" val="tx"/>
                    </a:ext>
                  </a:extLst>
                </a:hlinkClick>
              </a:rPr>
              <a:t>jinzhou@cup.edu.cn</a:t>
            </a:r>
            <a:endParaRPr kumimoji="1" lang="en-US" altLang="zh-CN" dirty="0"/>
          </a:p>
          <a:p>
            <a:endParaRPr kumimoji="1" lang="zh-CN" altLang="en-US" dirty="0"/>
          </a:p>
        </p:txBody>
      </p:sp>
      <p:pic>
        <p:nvPicPr>
          <p:cNvPr id="5" name="图片 4">
            <a:extLst>
              <a:ext uri="{FF2B5EF4-FFF2-40B4-BE49-F238E27FC236}">
                <a16:creationId xmlns:a16="http://schemas.microsoft.com/office/drawing/2014/main" id="{31F59649-07D8-B944-BBA1-C6F78E039714}"/>
              </a:ext>
            </a:extLst>
          </p:cNvPr>
          <p:cNvPicPr>
            <a:picLocks noChangeAspect="1"/>
          </p:cNvPicPr>
          <p:nvPr/>
        </p:nvPicPr>
        <p:blipFill>
          <a:blip r:embed="rId3"/>
          <a:stretch>
            <a:fillRect/>
          </a:stretch>
        </p:blipFill>
        <p:spPr>
          <a:xfrm>
            <a:off x="2051720" y="0"/>
            <a:ext cx="4518001" cy="622809"/>
          </a:xfrm>
          <a:prstGeom prst="rect">
            <a:avLst/>
          </a:prstGeom>
        </p:spPr>
      </p:pic>
      <p:pic>
        <p:nvPicPr>
          <p:cNvPr id="8" name="图片 7">
            <a:extLst>
              <a:ext uri="{FF2B5EF4-FFF2-40B4-BE49-F238E27FC236}">
                <a16:creationId xmlns:a16="http://schemas.microsoft.com/office/drawing/2014/main" id="{B0D910D0-3D17-ED4F-8716-CBA14D5BF0FF}"/>
              </a:ext>
            </a:extLst>
          </p:cNvPr>
          <p:cNvPicPr>
            <a:picLocks noChangeAspect="1"/>
          </p:cNvPicPr>
          <p:nvPr/>
        </p:nvPicPr>
        <p:blipFill>
          <a:blip r:embed="rId4"/>
          <a:stretch>
            <a:fillRect/>
          </a:stretch>
        </p:blipFill>
        <p:spPr>
          <a:xfrm>
            <a:off x="1979712" y="3861048"/>
            <a:ext cx="1623995" cy="2154670"/>
          </a:xfrm>
          <a:prstGeom prst="rect">
            <a:avLst/>
          </a:prstGeom>
        </p:spPr>
      </p:pic>
      <p:pic>
        <p:nvPicPr>
          <p:cNvPr id="7" name="图片 6">
            <a:extLst>
              <a:ext uri="{FF2B5EF4-FFF2-40B4-BE49-F238E27FC236}">
                <a16:creationId xmlns:a16="http://schemas.microsoft.com/office/drawing/2014/main" id="{7565CFD2-B495-6E4A-8BC9-DE1AF1F23BD5}"/>
              </a:ext>
            </a:extLst>
          </p:cNvPr>
          <p:cNvPicPr>
            <a:picLocks noChangeAspect="1"/>
          </p:cNvPicPr>
          <p:nvPr/>
        </p:nvPicPr>
        <p:blipFill>
          <a:blip r:embed="rId5"/>
          <a:stretch>
            <a:fillRect/>
          </a:stretch>
        </p:blipFill>
        <p:spPr>
          <a:xfrm>
            <a:off x="4216519" y="4417683"/>
            <a:ext cx="2590800" cy="520700"/>
          </a:xfrm>
          <a:prstGeom prst="rect">
            <a:avLst/>
          </a:prstGeom>
        </p:spPr>
      </p:pic>
    </p:spTree>
    <p:extLst>
      <p:ext uri="{BB962C8B-B14F-4D97-AF65-F5344CB8AC3E}">
        <p14:creationId xmlns:p14="http://schemas.microsoft.com/office/powerpoint/2010/main" val="413127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CB77302D-B004-421D-AD58-53525587A0E2}"/>
              </a:ext>
            </a:extLst>
          </p:cNvPr>
          <p:cNvSpPr/>
          <p:nvPr/>
        </p:nvSpPr>
        <p:spPr>
          <a:xfrm>
            <a:off x="2882527" y="3645024"/>
            <a:ext cx="2928950" cy="6611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1DFFDC04-2E97-4CC6-9616-79A4E923B932}"/>
              </a:ext>
            </a:extLst>
          </p:cNvPr>
          <p:cNvSpPr/>
          <p:nvPr/>
        </p:nvSpPr>
        <p:spPr>
          <a:xfrm>
            <a:off x="3083773" y="1147964"/>
            <a:ext cx="2609149" cy="828646"/>
          </a:xfrm>
          <a:prstGeom prst="rect">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mn-ea"/>
                <a:cs typeface="Times New Roman" panose="02020603050405020304" pitchFamily="18" charset="0"/>
              </a:rPr>
              <a:t>Read the </a:t>
            </a:r>
            <a:r>
              <a:rPr lang="zh-CN" altLang="en-US" sz="1600" dirty="0">
                <a:solidFill>
                  <a:schemeClr val="tx1"/>
                </a:solidFill>
                <a:latin typeface="+mn-ea"/>
                <a:cs typeface="Times New Roman" panose="02020603050405020304" pitchFamily="18" charset="0"/>
              </a:rPr>
              <a:t>netlist</a:t>
            </a:r>
            <a:r>
              <a:rPr lang="en-US" altLang="zh-CN" sz="1600" dirty="0">
                <a:solidFill>
                  <a:schemeClr val="tx1"/>
                </a:solidFill>
                <a:latin typeface="+mn-ea"/>
                <a:cs typeface="Times New Roman" panose="02020603050405020304" pitchFamily="18" charset="0"/>
              </a:rPr>
              <a:t> and establish the circuit equation</a:t>
            </a:r>
            <a:endParaRPr lang="zh-CN" altLang="en-US" sz="1600" dirty="0">
              <a:solidFill>
                <a:schemeClr val="tx1"/>
              </a:solidFill>
              <a:latin typeface="+mn-ea"/>
              <a:cs typeface="Times New Roman" panose="02020603050405020304" pitchFamily="18" charset="0"/>
            </a:endParaRPr>
          </a:p>
        </p:txBody>
      </p:sp>
      <p:sp>
        <p:nvSpPr>
          <p:cNvPr id="6" name="矩形 5">
            <a:extLst>
              <a:ext uri="{FF2B5EF4-FFF2-40B4-BE49-F238E27FC236}">
                <a16:creationId xmlns:a16="http://schemas.microsoft.com/office/drawing/2014/main" id="{5B784748-9C87-4842-857F-4F4C0115DA34}"/>
              </a:ext>
            </a:extLst>
          </p:cNvPr>
          <p:cNvSpPr/>
          <p:nvPr/>
        </p:nvSpPr>
        <p:spPr>
          <a:xfrm>
            <a:off x="3083773" y="2213075"/>
            <a:ext cx="2609149" cy="351829"/>
          </a:xfrm>
          <a:prstGeom prst="rect">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600" dirty="0">
                <a:solidFill>
                  <a:schemeClr val="tx1"/>
                </a:solidFill>
                <a:cs typeface="Times New Roman" panose="02020603050405020304" pitchFamily="18" charset="0"/>
                <a:sym typeface="+mn-ea"/>
              </a:rPr>
              <a:t>DC analysis</a:t>
            </a:r>
          </a:p>
        </p:txBody>
      </p:sp>
      <p:sp>
        <p:nvSpPr>
          <p:cNvPr id="7" name="矩形 6">
            <a:extLst>
              <a:ext uri="{FF2B5EF4-FFF2-40B4-BE49-F238E27FC236}">
                <a16:creationId xmlns:a16="http://schemas.microsoft.com/office/drawing/2014/main" id="{C65B67A4-4E55-4607-9787-B9818D3072F5}"/>
              </a:ext>
            </a:extLst>
          </p:cNvPr>
          <p:cNvSpPr/>
          <p:nvPr/>
        </p:nvSpPr>
        <p:spPr>
          <a:xfrm>
            <a:off x="3083776" y="3005163"/>
            <a:ext cx="2609149" cy="351829"/>
          </a:xfrm>
          <a:prstGeom prst="rect">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cs typeface="Times New Roman" panose="02020603050405020304" pitchFamily="18" charset="0"/>
              </a:rPr>
              <a:t>Transient iteration</a:t>
            </a:r>
            <a:endParaRPr lang="zh-CN" altLang="en-US" sz="1600" dirty="0">
              <a:solidFill>
                <a:schemeClr val="tx1"/>
              </a:solidFill>
              <a:cs typeface="Times New Roman" panose="02020603050405020304" pitchFamily="18" charset="0"/>
            </a:endParaRPr>
          </a:p>
        </p:txBody>
      </p:sp>
      <p:sp>
        <p:nvSpPr>
          <p:cNvPr id="8" name="矩形 7">
            <a:extLst>
              <a:ext uri="{FF2B5EF4-FFF2-40B4-BE49-F238E27FC236}">
                <a16:creationId xmlns:a16="http://schemas.microsoft.com/office/drawing/2014/main" id="{568E7E1D-5ECC-45DA-913A-80390979F8AC}"/>
              </a:ext>
            </a:extLst>
          </p:cNvPr>
          <p:cNvSpPr/>
          <p:nvPr/>
        </p:nvSpPr>
        <p:spPr>
          <a:xfrm>
            <a:off x="3083775" y="3792284"/>
            <a:ext cx="2609149" cy="351829"/>
          </a:xfrm>
          <a:prstGeom prst="rect">
            <a:avLst/>
          </a:prstGeom>
          <a:solidFill>
            <a:schemeClr val="tx2">
              <a:lumMod val="40000"/>
              <a:lumOff val="6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solidFill>
                  <a:schemeClr val="tx1"/>
                </a:solidFill>
                <a:ea typeface="+mj-ea"/>
                <a:cs typeface="Times New Roman" panose="02020603050405020304" pitchFamily="18" charset="0"/>
              </a:rPr>
              <a:t>Newton-Raphson</a:t>
            </a:r>
            <a:r>
              <a:rPr lang="zh-CN" altLang="en-US" sz="1600">
                <a:solidFill>
                  <a:schemeClr val="tx1"/>
                </a:solidFill>
                <a:ea typeface="+mj-ea"/>
                <a:cs typeface="Times New Roman" panose="02020603050405020304" pitchFamily="18" charset="0"/>
              </a:rPr>
              <a:t> </a:t>
            </a:r>
            <a:r>
              <a:rPr lang="en-US" altLang="zh-CN" sz="1600">
                <a:solidFill>
                  <a:schemeClr val="tx1"/>
                </a:solidFill>
                <a:ea typeface="+mj-ea"/>
                <a:cs typeface="Times New Roman" panose="02020603050405020304" pitchFamily="18" charset="0"/>
              </a:rPr>
              <a:t>iteration</a:t>
            </a:r>
            <a:endParaRPr lang="zh-CN" altLang="en-US" sz="1600" dirty="0">
              <a:solidFill>
                <a:schemeClr val="tx1"/>
              </a:solidFill>
              <a:ea typeface="+mj-ea"/>
              <a:cs typeface="Times New Roman" panose="02020603050405020304" pitchFamily="18" charset="0"/>
            </a:endParaRPr>
          </a:p>
        </p:txBody>
      </p:sp>
      <p:sp>
        <p:nvSpPr>
          <p:cNvPr id="9" name="流程图: 决策 14">
            <a:extLst>
              <a:ext uri="{FF2B5EF4-FFF2-40B4-BE49-F238E27FC236}">
                <a16:creationId xmlns:a16="http://schemas.microsoft.com/office/drawing/2014/main" id="{A079D53E-29C7-471B-BF45-15B13DA86835}"/>
              </a:ext>
            </a:extLst>
          </p:cNvPr>
          <p:cNvSpPr/>
          <p:nvPr/>
        </p:nvSpPr>
        <p:spPr>
          <a:xfrm>
            <a:off x="3059234" y="4437112"/>
            <a:ext cx="2648826" cy="448719"/>
          </a:xfrm>
          <a:prstGeom prst="flowChartDecision">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cs typeface="Times New Roman" panose="02020603050405020304" pitchFamily="18" charset="0"/>
              </a:rPr>
              <a:t>NR Converge</a:t>
            </a:r>
            <a:endParaRPr lang="zh-CN" altLang="en-US" sz="1400" dirty="0">
              <a:solidFill>
                <a:schemeClr val="tx1"/>
              </a:solidFill>
              <a:cs typeface="Times New Roman" panose="02020603050405020304" pitchFamily="18" charset="0"/>
            </a:endParaRPr>
          </a:p>
        </p:txBody>
      </p:sp>
      <p:sp>
        <p:nvSpPr>
          <p:cNvPr id="10" name="矩形 9">
            <a:extLst>
              <a:ext uri="{FF2B5EF4-FFF2-40B4-BE49-F238E27FC236}">
                <a16:creationId xmlns:a16="http://schemas.microsoft.com/office/drawing/2014/main" id="{2C7E9934-375F-4F7C-B9EC-503E719E02B7}"/>
              </a:ext>
            </a:extLst>
          </p:cNvPr>
          <p:cNvSpPr/>
          <p:nvPr/>
        </p:nvSpPr>
        <p:spPr>
          <a:xfrm>
            <a:off x="3079072" y="6021288"/>
            <a:ext cx="2609149" cy="351829"/>
          </a:xfrm>
          <a:prstGeom prst="rect">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cs typeface="Times New Roman" panose="02020603050405020304" pitchFamily="18" charset="0"/>
              </a:rPr>
              <a:t>Waveform output </a:t>
            </a:r>
            <a:endParaRPr lang="zh-CN" altLang="en-US" sz="1600" dirty="0">
              <a:solidFill>
                <a:schemeClr val="tx1"/>
              </a:solidFill>
              <a:cs typeface="Times New Roman" panose="02020603050405020304" pitchFamily="18" charset="0"/>
            </a:endParaRPr>
          </a:p>
        </p:txBody>
      </p:sp>
      <p:cxnSp>
        <p:nvCxnSpPr>
          <p:cNvPr id="11" name="直接箭头连接符 16">
            <a:extLst>
              <a:ext uri="{FF2B5EF4-FFF2-40B4-BE49-F238E27FC236}">
                <a16:creationId xmlns:a16="http://schemas.microsoft.com/office/drawing/2014/main" id="{2083FEEE-1D7E-4F02-8DB2-8CC94FDF3050}"/>
              </a:ext>
            </a:extLst>
          </p:cNvPr>
          <p:cNvCxnSpPr>
            <a:cxnSpLocks/>
            <a:stCxn id="5" idx="2"/>
            <a:endCxn id="6" idx="0"/>
          </p:cNvCxnSpPr>
          <p:nvPr/>
        </p:nvCxnSpPr>
        <p:spPr>
          <a:xfrm>
            <a:off x="4388348" y="1976610"/>
            <a:ext cx="0" cy="2364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直接箭头连接符 17">
            <a:extLst>
              <a:ext uri="{FF2B5EF4-FFF2-40B4-BE49-F238E27FC236}">
                <a16:creationId xmlns:a16="http://schemas.microsoft.com/office/drawing/2014/main" id="{37D3540E-BCD7-4F12-89A4-05B1D9C1A67A}"/>
              </a:ext>
            </a:extLst>
          </p:cNvPr>
          <p:cNvCxnSpPr>
            <a:stCxn id="6" idx="2"/>
            <a:endCxn id="7" idx="0"/>
          </p:cNvCxnSpPr>
          <p:nvPr/>
        </p:nvCxnSpPr>
        <p:spPr>
          <a:xfrm>
            <a:off x="4388348" y="2564904"/>
            <a:ext cx="3" cy="44025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 name="直接箭头连接符 18">
            <a:extLst>
              <a:ext uri="{FF2B5EF4-FFF2-40B4-BE49-F238E27FC236}">
                <a16:creationId xmlns:a16="http://schemas.microsoft.com/office/drawing/2014/main" id="{9737A5FE-EC24-46FD-94B6-36AE9CC0F267}"/>
              </a:ext>
            </a:extLst>
          </p:cNvPr>
          <p:cNvCxnSpPr>
            <a:stCxn id="7" idx="2"/>
            <a:endCxn id="8" idx="0"/>
          </p:cNvCxnSpPr>
          <p:nvPr/>
        </p:nvCxnSpPr>
        <p:spPr>
          <a:xfrm flipH="1">
            <a:off x="4388350" y="3356992"/>
            <a:ext cx="1" cy="43529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直接箭头连接符 19">
            <a:extLst>
              <a:ext uri="{FF2B5EF4-FFF2-40B4-BE49-F238E27FC236}">
                <a16:creationId xmlns:a16="http://schemas.microsoft.com/office/drawing/2014/main" id="{9FC4F160-1C11-48BE-956A-54A815229530}"/>
              </a:ext>
            </a:extLst>
          </p:cNvPr>
          <p:cNvCxnSpPr>
            <a:cxnSpLocks/>
            <a:stCxn id="8" idx="2"/>
            <a:endCxn id="9" idx="0"/>
          </p:cNvCxnSpPr>
          <p:nvPr/>
        </p:nvCxnSpPr>
        <p:spPr>
          <a:xfrm flipH="1">
            <a:off x="4383647" y="4144113"/>
            <a:ext cx="4703" cy="29299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直接箭头连接符 20">
            <a:extLst>
              <a:ext uri="{FF2B5EF4-FFF2-40B4-BE49-F238E27FC236}">
                <a16:creationId xmlns:a16="http://schemas.microsoft.com/office/drawing/2014/main" id="{A1A64366-9A46-4097-85AC-E80EA8E1C865}"/>
              </a:ext>
            </a:extLst>
          </p:cNvPr>
          <p:cNvCxnSpPr>
            <a:cxnSpLocks/>
            <a:stCxn id="9" idx="2"/>
            <a:endCxn id="48" idx="0"/>
          </p:cNvCxnSpPr>
          <p:nvPr/>
        </p:nvCxnSpPr>
        <p:spPr>
          <a:xfrm flipH="1">
            <a:off x="4382214" y="4885831"/>
            <a:ext cx="1433" cy="16997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8993C7FE-2A34-4219-8512-D72C5B3244F4}"/>
              </a:ext>
            </a:extLst>
          </p:cNvPr>
          <p:cNvSpPr/>
          <p:nvPr/>
        </p:nvSpPr>
        <p:spPr>
          <a:xfrm>
            <a:off x="6641700" y="3298199"/>
            <a:ext cx="1417886" cy="490748"/>
          </a:xfrm>
          <a:prstGeom prst="rect">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cs typeface="Times New Roman" panose="02020603050405020304" pitchFamily="18" charset="0"/>
              </a:rPr>
              <a:t>Model evaluation</a:t>
            </a:r>
            <a:endParaRPr lang="zh-CN" altLang="en-US" sz="1600" dirty="0">
              <a:solidFill>
                <a:schemeClr val="tx1"/>
              </a:solidFill>
              <a:cs typeface="Times New Roman" panose="02020603050405020304" pitchFamily="18" charset="0"/>
            </a:endParaRPr>
          </a:p>
        </p:txBody>
      </p:sp>
      <p:sp>
        <p:nvSpPr>
          <p:cNvPr id="17" name="矩形 16">
            <a:extLst>
              <a:ext uri="{FF2B5EF4-FFF2-40B4-BE49-F238E27FC236}">
                <a16:creationId xmlns:a16="http://schemas.microsoft.com/office/drawing/2014/main" id="{1D20CB76-E1F1-4C81-84FF-04F5D8FB6055}"/>
              </a:ext>
            </a:extLst>
          </p:cNvPr>
          <p:cNvSpPr/>
          <p:nvPr/>
        </p:nvSpPr>
        <p:spPr>
          <a:xfrm>
            <a:off x="6641700" y="4018278"/>
            <a:ext cx="1417886" cy="782381"/>
          </a:xfrm>
          <a:prstGeom prst="rect">
            <a:avLst/>
          </a:prstGeom>
          <a:solidFill>
            <a:schemeClr val="tx2">
              <a:lumMod val="40000"/>
              <a:lumOff val="6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C00000"/>
                </a:solidFill>
                <a:latin typeface="+mn-ea"/>
                <a:cs typeface="Times New Roman" panose="02020603050405020304" pitchFamily="18" charset="0"/>
              </a:rPr>
              <a:t>Sparse LU factorization</a:t>
            </a:r>
          </a:p>
          <a:p>
            <a:pPr algn="ctr"/>
            <a:r>
              <a:rPr lang="zh-CN" altLang="en-US" sz="1400" dirty="0">
                <a:solidFill>
                  <a:schemeClr val="tx1"/>
                </a:solidFill>
                <a:latin typeface="+mn-ea"/>
                <a:cs typeface="Times New Roman" panose="02020603050405020304" pitchFamily="18" charset="0"/>
              </a:rPr>
              <a:t>（</a:t>
            </a:r>
            <a:r>
              <a:rPr lang="en-US" altLang="zh-CN" sz="1400" dirty="0">
                <a:solidFill>
                  <a:schemeClr val="tx1"/>
                </a:solidFill>
                <a:latin typeface="+mn-ea"/>
                <a:cs typeface="Times New Roman" panose="02020603050405020304" pitchFamily="18" charset="0"/>
              </a:rPr>
              <a:t>A=LU</a:t>
            </a:r>
            <a:r>
              <a:rPr lang="zh-CN" altLang="en-US" sz="1400" dirty="0">
                <a:solidFill>
                  <a:schemeClr val="tx1"/>
                </a:solidFill>
                <a:latin typeface="+mn-ea"/>
                <a:cs typeface="Times New Roman" panose="02020603050405020304" pitchFamily="18" charset="0"/>
              </a:rPr>
              <a:t>）</a:t>
            </a:r>
          </a:p>
        </p:txBody>
      </p:sp>
      <p:sp>
        <p:nvSpPr>
          <p:cNvPr id="18" name="矩形 17">
            <a:extLst>
              <a:ext uri="{FF2B5EF4-FFF2-40B4-BE49-F238E27FC236}">
                <a16:creationId xmlns:a16="http://schemas.microsoft.com/office/drawing/2014/main" id="{72046AD6-7F09-4A4E-B76D-9CD194A77D29}"/>
              </a:ext>
            </a:extLst>
          </p:cNvPr>
          <p:cNvSpPr/>
          <p:nvPr/>
        </p:nvSpPr>
        <p:spPr>
          <a:xfrm>
            <a:off x="6641701" y="5082697"/>
            <a:ext cx="1417885" cy="874223"/>
          </a:xfrm>
          <a:prstGeom prst="rect">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cs typeface="Times New Roman" panose="02020603050405020304" pitchFamily="18" charset="0"/>
              </a:rPr>
              <a:t>Triangle solution(Ly=b</a:t>
            </a:r>
            <a:r>
              <a:rPr lang="zh-CN" altLang="en-US" sz="1600" dirty="0">
                <a:solidFill>
                  <a:schemeClr val="tx1"/>
                </a:solidFill>
                <a:cs typeface="Times New Roman" panose="02020603050405020304" pitchFamily="18" charset="0"/>
              </a:rPr>
              <a:t>，</a:t>
            </a:r>
            <a:r>
              <a:rPr lang="en-US" altLang="zh-CN" sz="1600" dirty="0" err="1">
                <a:solidFill>
                  <a:schemeClr val="tx1"/>
                </a:solidFill>
                <a:cs typeface="Times New Roman" panose="02020603050405020304" pitchFamily="18" charset="0"/>
              </a:rPr>
              <a:t>Ux</a:t>
            </a:r>
            <a:r>
              <a:rPr lang="en-US" altLang="zh-CN" sz="1600" dirty="0">
                <a:solidFill>
                  <a:schemeClr val="tx1"/>
                </a:solidFill>
                <a:cs typeface="Times New Roman" panose="02020603050405020304" pitchFamily="18" charset="0"/>
              </a:rPr>
              <a:t>=y)</a:t>
            </a:r>
            <a:endParaRPr lang="zh-CN" altLang="en-US" sz="1600" dirty="0">
              <a:solidFill>
                <a:schemeClr val="tx1"/>
              </a:solidFill>
              <a:cs typeface="Times New Roman" panose="02020603050405020304" pitchFamily="18" charset="0"/>
            </a:endParaRPr>
          </a:p>
        </p:txBody>
      </p:sp>
      <p:cxnSp>
        <p:nvCxnSpPr>
          <p:cNvPr id="19" name="直接箭头连接符 24">
            <a:extLst>
              <a:ext uri="{FF2B5EF4-FFF2-40B4-BE49-F238E27FC236}">
                <a16:creationId xmlns:a16="http://schemas.microsoft.com/office/drawing/2014/main" id="{E51A993F-1B04-4436-9A8A-B9D4F97F05E6}"/>
              </a:ext>
            </a:extLst>
          </p:cNvPr>
          <p:cNvCxnSpPr>
            <a:cxnSpLocks/>
            <a:stCxn id="16" idx="2"/>
            <a:endCxn id="17" idx="0"/>
          </p:cNvCxnSpPr>
          <p:nvPr/>
        </p:nvCxnSpPr>
        <p:spPr>
          <a:xfrm>
            <a:off x="7350643" y="3788947"/>
            <a:ext cx="0" cy="22933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3" name="直接箭头连接符 24">
            <a:extLst>
              <a:ext uri="{FF2B5EF4-FFF2-40B4-BE49-F238E27FC236}">
                <a16:creationId xmlns:a16="http://schemas.microsoft.com/office/drawing/2014/main" id="{FA2A5146-CFA9-4CF2-AFE7-1435259AAFF1}"/>
              </a:ext>
            </a:extLst>
          </p:cNvPr>
          <p:cNvCxnSpPr>
            <a:cxnSpLocks/>
          </p:cNvCxnSpPr>
          <p:nvPr/>
        </p:nvCxnSpPr>
        <p:spPr>
          <a:xfrm flipH="1">
            <a:off x="7308554" y="4815689"/>
            <a:ext cx="2376" cy="27528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 name="连接符: 肘形 24">
            <a:extLst>
              <a:ext uri="{FF2B5EF4-FFF2-40B4-BE49-F238E27FC236}">
                <a16:creationId xmlns:a16="http://schemas.microsoft.com/office/drawing/2014/main" id="{179F7EB8-78E5-4CFD-A6A1-80A4CD5F2A4D}"/>
              </a:ext>
            </a:extLst>
          </p:cNvPr>
          <p:cNvCxnSpPr>
            <a:cxnSpLocks/>
            <a:stCxn id="9" idx="1"/>
            <a:endCxn id="8" idx="1"/>
          </p:cNvCxnSpPr>
          <p:nvPr/>
        </p:nvCxnSpPr>
        <p:spPr bwMode="auto">
          <a:xfrm rot="10800000" flipH="1">
            <a:off x="3059233" y="3968200"/>
            <a:ext cx="24541" cy="693273"/>
          </a:xfrm>
          <a:prstGeom prst="bentConnector3">
            <a:avLst>
              <a:gd name="adj1" fmla="val -931502"/>
            </a:avLst>
          </a:prstGeom>
          <a:ln w="19050">
            <a:tailEnd type="triangle"/>
          </a:ln>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58484F31-FB94-4067-98B8-0D437EA4034F}"/>
              </a:ext>
            </a:extLst>
          </p:cNvPr>
          <p:cNvSpPr txBox="1"/>
          <p:nvPr/>
        </p:nvSpPr>
        <p:spPr>
          <a:xfrm>
            <a:off x="4495725" y="4825403"/>
            <a:ext cx="216024" cy="307777"/>
          </a:xfrm>
          <a:prstGeom prst="rect">
            <a:avLst/>
          </a:prstGeom>
          <a:noFill/>
        </p:spPr>
        <p:txBody>
          <a:bodyPr wrap="square" rtlCol="0">
            <a:spAutoFit/>
          </a:bodyPr>
          <a:lstStyle/>
          <a:p>
            <a:r>
              <a:rPr lang="en-US" altLang="zh-CN" sz="1400" dirty="0"/>
              <a:t>Y</a:t>
            </a:r>
            <a:endParaRPr lang="zh-CN" altLang="en-US" sz="1400" dirty="0"/>
          </a:p>
        </p:txBody>
      </p:sp>
      <p:sp>
        <p:nvSpPr>
          <p:cNvPr id="27" name="文本框 26">
            <a:extLst>
              <a:ext uri="{FF2B5EF4-FFF2-40B4-BE49-F238E27FC236}">
                <a16:creationId xmlns:a16="http://schemas.microsoft.com/office/drawing/2014/main" id="{3F18451B-1B73-4333-BE91-0C0183ED712F}"/>
              </a:ext>
            </a:extLst>
          </p:cNvPr>
          <p:cNvSpPr txBox="1"/>
          <p:nvPr/>
        </p:nvSpPr>
        <p:spPr>
          <a:xfrm>
            <a:off x="2812405" y="4394953"/>
            <a:ext cx="216024" cy="307777"/>
          </a:xfrm>
          <a:prstGeom prst="rect">
            <a:avLst/>
          </a:prstGeom>
          <a:noFill/>
        </p:spPr>
        <p:txBody>
          <a:bodyPr wrap="square" rtlCol="0">
            <a:spAutoFit/>
          </a:bodyPr>
          <a:lstStyle/>
          <a:p>
            <a:r>
              <a:rPr lang="en-US" altLang="zh-CN" sz="1400" dirty="0"/>
              <a:t>N</a:t>
            </a:r>
            <a:endParaRPr lang="zh-CN" altLang="en-US" sz="1400" dirty="0"/>
          </a:p>
        </p:txBody>
      </p:sp>
      <p:sp>
        <p:nvSpPr>
          <p:cNvPr id="29" name="矩形 28">
            <a:extLst>
              <a:ext uri="{FF2B5EF4-FFF2-40B4-BE49-F238E27FC236}">
                <a16:creationId xmlns:a16="http://schemas.microsoft.com/office/drawing/2014/main" id="{EA6A5E42-1F5C-45BE-87FF-E6A568C79369}"/>
              </a:ext>
            </a:extLst>
          </p:cNvPr>
          <p:cNvSpPr/>
          <p:nvPr/>
        </p:nvSpPr>
        <p:spPr bwMode="auto">
          <a:xfrm>
            <a:off x="6549794" y="3963917"/>
            <a:ext cx="1588268" cy="940649"/>
          </a:xfrm>
          <a:prstGeom prst="rect">
            <a:avLst/>
          </a:prstGeom>
          <a:noFill/>
          <a:ln w="41275" cap="flat" cmpd="sng" algn="ctr">
            <a:solidFill>
              <a:srgbClr val="FF0000"/>
            </a:solidFill>
            <a:prstDash val="sys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37" name="文本框 36">
            <a:extLst>
              <a:ext uri="{FF2B5EF4-FFF2-40B4-BE49-F238E27FC236}">
                <a16:creationId xmlns:a16="http://schemas.microsoft.com/office/drawing/2014/main" id="{FEE15B08-ABE6-4F5C-A2DD-C563C5EBB6FE}"/>
              </a:ext>
            </a:extLst>
          </p:cNvPr>
          <p:cNvSpPr txBox="1"/>
          <p:nvPr/>
        </p:nvSpPr>
        <p:spPr>
          <a:xfrm>
            <a:off x="35496" y="910999"/>
            <a:ext cx="2850268" cy="4247317"/>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dirty="0"/>
              <a:t>The</a:t>
            </a:r>
            <a:r>
              <a:rPr lang="en-US" altLang="zh-CN" sz="2000" b="1" dirty="0">
                <a:solidFill>
                  <a:srgbClr val="C00000"/>
                </a:solidFill>
              </a:rPr>
              <a:t> most time-consuming step</a:t>
            </a:r>
            <a:r>
              <a:rPr lang="en-US" altLang="zh-CN" sz="2000" dirty="0"/>
              <a:t> in SPICE simulation is solving linear equations Ax = b.</a:t>
            </a:r>
          </a:p>
          <a:p>
            <a:pPr marL="342900" indent="-342900">
              <a:buFont typeface="Wingdings" panose="05000000000000000000" pitchFamily="2" charset="2"/>
              <a:buChar char="Ø"/>
            </a:pPr>
            <a:r>
              <a:rPr lang="en-US" altLang="zh-CN" sz="2000" dirty="0"/>
              <a:t> In </a:t>
            </a:r>
            <a:r>
              <a:rPr lang="en-US" altLang="zh-CN" sz="2000" b="1" dirty="0">
                <a:solidFill>
                  <a:srgbClr val="C00000"/>
                </a:solidFill>
              </a:rPr>
              <a:t>post-layout simulation</a:t>
            </a:r>
            <a:r>
              <a:rPr lang="en-US" altLang="zh-CN" sz="2000" dirty="0"/>
              <a:t> that takes parasitic effects into account, the linear direct solution typically takes </a:t>
            </a:r>
            <a:r>
              <a:rPr lang="en-US" altLang="zh-CN" sz="2000" b="1" dirty="0">
                <a:solidFill>
                  <a:srgbClr val="C00000"/>
                </a:solidFill>
              </a:rPr>
              <a:t>60-90% </a:t>
            </a:r>
            <a:r>
              <a:rPr lang="en-US" altLang="zh-CN" sz="2000" dirty="0"/>
              <a:t>of the time.</a:t>
            </a:r>
          </a:p>
        </p:txBody>
      </p:sp>
      <p:sp>
        <p:nvSpPr>
          <p:cNvPr id="35" name="矩形 34">
            <a:extLst>
              <a:ext uri="{FF2B5EF4-FFF2-40B4-BE49-F238E27FC236}">
                <a16:creationId xmlns:a16="http://schemas.microsoft.com/office/drawing/2014/main" id="{D7915D5F-ACA5-4FE3-BE1A-C7412F88B42F}"/>
              </a:ext>
            </a:extLst>
          </p:cNvPr>
          <p:cNvSpPr/>
          <p:nvPr/>
        </p:nvSpPr>
        <p:spPr bwMode="auto">
          <a:xfrm>
            <a:off x="1115616" y="4419466"/>
            <a:ext cx="936104" cy="377686"/>
          </a:xfrm>
          <a:prstGeom prst="rect">
            <a:avLst/>
          </a:prstGeom>
          <a:noFill/>
          <a:ln w="28575" cap="flat" cmpd="sng" algn="ctr">
            <a:solidFill>
              <a:srgbClr val="FF0000"/>
            </a:solidFill>
            <a:prstDash val="sys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charset="0"/>
            </a:endParaRPr>
          </a:p>
        </p:txBody>
      </p:sp>
      <p:sp>
        <p:nvSpPr>
          <p:cNvPr id="40" name="文本框 39">
            <a:extLst>
              <a:ext uri="{FF2B5EF4-FFF2-40B4-BE49-F238E27FC236}">
                <a16:creationId xmlns:a16="http://schemas.microsoft.com/office/drawing/2014/main" id="{B5E72A4F-1A01-4924-BD26-5BA12B025192}"/>
              </a:ext>
            </a:extLst>
          </p:cNvPr>
          <p:cNvSpPr txBox="1"/>
          <p:nvPr/>
        </p:nvSpPr>
        <p:spPr>
          <a:xfrm>
            <a:off x="2699792" y="737243"/>
            <a:ext cx="2753516" cy="338554"/>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dirty="0"/>
              <a:t>SPICE workflow example</a:t>
            </a:r>
          </a:p>
        </p:txBody>
      </p:sp>
      <p:pic>
        <p:nvPicPr>
          <p:cNvPr id="43" name="图片 42">
            <a:extLst>
              <a:ext uri="{FF2B5EF4-FFF2-40B4-BE49-F238E27FC236}">
                <a16:creationId xmlns:a16="http://schemas.microsoft.com/office/drawing/2014/main" id="{BC6EC4B1-45EF-4E3C-BF83-180E35FA0F6A}"/>
              </a:ext>
            </a:extLst>
          </p:cNvPr>
          <p:cNvPicPr>
            <a:picLocks noChangeAspect="1"/>
          </p:cNvPicPr>
          <p:nvPr/>
        </p:nvPicPr>
        <p:blipFill>
          <a:blip r:embed="rId2"/>
          <a:stretch>
            <a:fillRect/>
          </a:stretch>
        </p:blipFill>
        <p:spPr>
          <a:xfrm>
            <a:off x="6122778" y="925483"/>
            <a:ext cx="771650" cy="1064346"/>
          </a:xfrm>
          <a:prstGeom prst="rect">
            <a:avLst/>
          </a:prstGeom>
          <a:ln w="25400">
            <a:solidFill>
              <a:schemeClr val="accent5">
                <a:lumMod val="50000"/>
              </a:schemeClr>
            </a:solidFill>
          </a:ln>
          <a:effectLst/>
        </p:spPr>
      </p:pic>
      <p:sp>
        <p:nvSpPr>
          <p:cNvPr id="55" name="矩形 54">
            <a:extLst>
              <a:ext uri="{FF2B5EF4-FFF2-40B4-BE49-F238E27FC236}">
                <a16:creationId xmlns:a16="http://schemas.microsoft.com/office/drawing/2014/main" id="{5B4869A1-3E5C-4036-8F0D-1C21DD720D25}"/>
              </a:ext>
            </a:extLst>
          </p:cNvPr>
          <p:cNvSpPr/>
          <p:nvPr/>
        </p:nvSpPr>
        <p:spPr bwMode="auto">
          <a:xfrm>
            <a:off x="5989450" y="753399"/>
            <a:ext cx="2877356" cy="1506594"/>
          </a:xfrm>
          <a:prstGeom prst="rect">
            <a:avLst/>
          </a:prstGeom>
          <a:noFill/>
          <a:ln w="31750" cap="flat" cmpd="sng" algn="ctr">
            <a:solidFill>
              <a:schemeClr val="accent5">
                <a:lumMod val="50000"/>
              </a:schemeClr>
            </a:solidFill>
            <a:prstDash val="sys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cxnSp>
        <p:nvCxnSpPr>
          <p:cNvPr id="57" name="直接连接符 56">
            <a:extLst>
              <a:ext uri="{FF2B5EF4-FFF2-40B4-BE49-F238E27FC236}">
                <a16:creationId xmlns:a16="http://schemas.microsoft.com/office/drawing/2014/main" id="{DB5B064B-FA92-4DBA-B063-79A58ABEABD9}"/>
              </a:ext>
            </a:extLst>
          </p:cNvPr>
          <p:cNvCxnSpPr>
            <a:cxnSpLocks/>
          </p:cNvCxnSpPr>
          <p:nvPr/>
        </p:nvCxnSpPr>
        <p:spPr bwMode="auto">
          <a:xfrm flipV="1">
            <a:off x="5688221" y="753399"/>
            <a:ext cx="301229" cy="389339"/>
          </a:xfrm>
          <a:prstGeom prst="line">
            <a:avLst/>
          </a:prstGeom>
          <a:ln w="22225">
            <a:solidFill>
              <a:schemeClr val="accent5">
                <a:lumMod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82CC9491-7E96-489A-8980-B35A418D3A1D}"/>
              </a:ext>
            </a:extLst>
          </p:cNvPr>
          <p:cNvCxnSpPr>
            <a:cxnSpLocks/>
          </p:cNvCxnSpPr>
          <p:nvPr/>
        </p:nvCxnSpPr>
        <p:spPr bwMode="auto">
          <a:xfrm>
            <a:off x="5688221" y="1972334"/>
            <a:ext cx="308525" cy="287659"/>
          </a:xfrm>
          <a:prstGeom prst="line">
            <a:avLst/>
          </a:prstGeom>
          <a:ln w="22225">
            <a:solidFill>
              <a:schemeClr val="accent5">
                <a:lumMod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3" name="图片 62">
            <a:extLst>
              <a:ext uri="{FF2B5EF4-FFF2-40B4-BE49-F238E27FC236}">
                <a16:creationId xmlns:a16="http://schemas.microsoft.com/office/drawing/2014/main" id="{8E0B76D4-72B7-43EB-B276-92195F76889A}"/>
              </a:ext>
            </a:extLst>
          </p:cNvPr>
          <p:cNvPicPr>
            <a:picLocks noChangeAspect="1"/>
          </p:cNvPicPr>
          <p:nvPr/>
        </p:nvPicPr>
        <p:blipFill>
          <a:blip r:embed="rId3"/>
          <a:stretch>
            <a:fillRect/>
          </a:stretch>
        </p:blipFill>
        <p:spPr>
          <a:xfrm>
            <a:off x="7029075" y="1289019"/>
            <a:ext cx="1700327" cy="449284"/>
          </a:xfrm>
          <a:prstGeom prst="rect">
            <a:avLst/>
          </a:prstGeom>
          <a:ln w="25400">
            <a:solidFill>
              <a:schemeClr val="accent5">
                <a:lumMod val="50000"/>
              </a:schemeClr>
            </a:solidFill>
          </a:ln>
          <a:effectLst/>
        </p:spPr>
      </p:pic>
      <p:cxnSp>
        <p:nvCxnSpPr>
          <p:cNvPr id="88" name="直接连接符 87">
            <a:extLst>
              <a:ext uri="{FF2B5EF4-FFF2-40B4-BE49-F238E27FC236}">
                <a16:creationId xmlns:a16="http://schemas.microsoft.com/office/drawing/2014/main" id="{F2555AF2-DD53-417E-92BF-FD58AFFDF1B7}"/>
              </a:ext>
            </a:extLst>
          </p:cNvPr>
          <p:cNvCxnSpPr>
            <a:cxnSpLocks/>
          </p:cNvCxnSpPr>
          <p:nvPr/>
        </p:nvCxnSpPr>
        <p:spPr bwMode="auto">
          <a:xfrm flipV="1">
            <a:off x="5696772" y="3246664"/>
            <a:ext cx="766050" cy="554571"/>
          </a:xfrm>
          <a:prstGeom prst="line">
            <a:avLst/>
          </a:prstGeom>
          <a:ln w="22225">
            <a:solidFill>
              <a:schemeClr val="accent5">
                <a:lumMod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AAECCB25-5817-4049-AB61-BE23115892C7}"/>
              </a:ext>
            </a:extLst>
          </p:cNvPr>
          <p:cNvCxnSpPr>
            <a:cxnSpLocks/>
          </p:cNvCxnSpPr>
          <p:nvPr/>
        </p:nvCxnSpPr>
        <p:spPr bwMode="auto">
          <a:xfrm>
            <a:off x="5706626" y="4144113"/>
            <a:ext cx="766050" cy="1949183"/>
          </a:xfrm>
          <a:prstGeom prst="line">
            <a:avLst/>
          </a:prstGeom>
          <a:ln w="22225">
            <a:solidFill>
              <a:schemeClr val="accent5">
                <a:lumMod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矩形 95">
            <a:extLst>
              <a:ext uri="{FF2B5EF4-FFF2-40B4-BE49-F238E27FC236}">
                <a16:creationId xmlns:a16="http://schemas.microsoft.com/office/drawing/2014/main" id="{F680EBCF-48B7-49A5-A400-041FDD318ACC}"/>
              </a:ext>
            </a:extLst>
          </p:cNvPr>
          <p:cNvSpPr/>
          <p:nvPr/>
        </p:nvSpPr>
        <p:spPr bwMode="auto">
          <a:xfrm>
            <a:off x="6466464" y="3223220"/>
            <a:ext cx="1959630" cy="2870076"/>
          </a:xfrm>
          <a:prstGeom prst="rect">
            <a:avLst/>
          </a:prstGeom>
          <a:noFill/>
          <a:ln w="31750" cap="flat" cmpd="sng" algn="ctr">
            <a:solidFill>
              <a:schemeClr val="accent5">
                <a:lumMod val="50000"/>
              </a:schemeClr>
            </a:solidFill>
            <a:prstDash val="sys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cxnSp>
        <p:nvCxnSpPr>
          <p:cNvPr id="30" name="直接箭头连接符 29">
            <a:extLst>
              <a:ext uri="{FF2B5EF4-FFF2-40B4-BE49-F238E27FC236}">
                <a16:creationId xmlns:a16="http://schemas.microsoft.com/office/drawing/2014/main" id="{9CD9C39B-4D95-439F-986F-ABA5E330625F}"/>
              </a:ext>
            </a:extLst>
          </p:cNvPr>
          <p:cNvCxnSpPr>
            <a:cxnSpLocks/>
            <a:stCxn id="29" idx="1"/>
            <a:endCxn id="35" idx="3"/>
          </p:cNvCxnSpPr>
          <p:nvPr/>
        </p:nvCxnSpPr>
        <p:spPr bwMode="auto">
          <a:xfrm flipH="1">
            <a:off x="2051720" y="4434242"/>
            <a:ext cx="4498074" cy="174067"/>
          </a:xfrm>
          <a:prstGeom prst="straightConnector1">
            <a:avLst/>
          </a:prstGeom>
          <a:ln w="38100">
            <a:solidFill>
              <a:srgbClr val="FF0000"/>
            </a:solidFill>
            <a:headEnd type="none" w="med" len="med"/>
            <a:tailEnd type="triangle"/>
          </a:ln>
        </p:spPr>
        <p:style>
          <a:lnRef idx="1">
            <a:schemeClr val="accent4"/>
          </a:lnRef>
          <a:fillRef idx="0">
            <a:schemeClr val="accent4"/>
          </a:fillRef>
          <a:effectRef idx="0">
            <a:schemeClr val="accent4"/>
          </a:effectRef>
          <a:fontRef idx="minor">
            <a:schemeClr val="tx1"/>
          </a:fontRef>
        </p:style>
      </p:cxnSp>
      <p:sp>
        <p:nvSpPr>
          <p:cNvPr id="44" name="标题 1">
            <a:extLst>
              <a:ext uri="{FF2B5EF4-FFF2-40B4-BE49-F238E27FC236}">
                <a16:creationId xmlns:a16="http://schemas.microsoft.com/office/drawing/2014/main" id="{040CAE1D-5D0C-41C7-B8E0-7FB937ABFB35}"/>
              </a:ext>
            </a:extLst>
          </p:cNvPr>
          <p:cNvSpPr>
            <a:spLocks noGrp="1"/>
          </p:cNvSpPr>
          <p:nvPr>
            <p:ph type="title"/>
          </p:nvPr>
        </p:nvSpPr>
        <p:spPr>
          <a:xfrm>
            <a:off x="107950" y="44450"/>
            <a:ext cx="8658225" cy="593725"/>
          </a:xfrm>
        </p:spPr>
        <p:txBody>
          <a:bodyPr/>
          <a:lstStyle/>
          <a:p>
            <a:r>
              <a:rPr lang="en-US" altLang="zh-CN" b="1" dirty="0"/>
              <a:t>Transistor-Level Circuit Simulation</a:t>
            </a:r>
            <a:endParaRPr kumimoji="1" lang="zh-CN" altLang="en-US" b="1" dirty="0"/>
          </a:p>
        </p:txBody>
      </p:sp>
      <p:sp>
        <p:nvSpPr>
          <p:cNvPr id="20" name="文本框 19">
            <a:extLst>
              <a:ext uri="{FF2B5EF4-FFF2-40B4-BE49-F238E27FC236}">
                <a16:creationId xmlns:a16="http://schemas.microsoft.com/office/drawing/2014/main" id="{7EDF2E50-51A5-4405-9403-028B9A2C487A}"/>
              </a:ext>
            </a:extLst>
          </p:cNvPr>
          <p:cNvSpPr txBox="1"/>
          <p:nvPr/>
        </p:nvSpPr>
        <p:spPr>
          <a:xfrm>
            <a:off x="3281518" y="2506627"/>
            <a:ext cx="1279048" cy="523220"/>
          </a:xfrm>
          <a:prstGeom prst="rect">
            <a:avLst/>
          </a:prstGeom>
          <a:noFill/>
        </p:spPr>
        <p:txBody>
          <a:bodyPr wrap="square" rtlCol="0">
            <a:spAutoFit/>
          </a:bodyPr>
          <a:lstStyle/>
          <a:p>
            <a:r>
              <a:rPr lang="en-US" altLang="zh-CN" sz="1400" b="1" dirty="0">
                <a:solidFill>
                  <a:schemeClr val="tx2"/>
                </a:solidFill>
              </a:rPr>
              <a:t>offer initial parameter</a:t>
            </a:r>
            <a:endParaRPr lang="zh-CN" altLang="en-US" sz="1400" b="1" dirty="0">
              <a:solidFill>
                <a:schemeClr val="tx2"/>
              </a:solidFill>
            </a:endParaRPr>
          </a:p>
        </p:txBody>
      </p:sp>
      <p:sp>
        <p:nvSpPr>
          <p:cNvPr id="47" name="文本框 46">
            <a:extLst>
              <a:ext uri="{FF2B5EF4-FFF2-40B4-BE49-F238E27FC236}">
                <a16:creationId xmlns:a16="http://schemas.microsoft.com/office/drawing/2014/main" id="{5BEEBD65-430E-44F3-9CF8-F57F571B4CE8}"/>
              </a:ext>
            </a:extLst>
          </p:cNvPr>
          <p:cNvSpPr txBox="1"/>
          <p:nvPr/>
        </p:nvSpPr>
        <p:spPr>
          <a:xfrm>
            <a:off x="3283237" y="3265820"/>
            <a:ext cx="1907478" cy="523220"/>
          </a:xfrm>
          <a:prstGeom prst="rect">
            <a:avLst/>
          </a:prstGeom>
          <a:noFill/>
        </p:spPr>
        <p:txBody>
          <a:bodyPr wrap="square">
            <a:spAutoFit/>
          </a:bodyPr>
          <a:lstStyle/>
          <a:p>
            <a:r>
              <a:rPr lang="en-US" altLang="zh-CN" sz="1400" b="1" dirty="0">
                <a:solidFill>
                  <a:schemeClr val="tx2"/>
                </a:solidFill>
              </a:rPr>
              <a:t>numerical integration</a:t>
            </a:r>
            <a:endParaRPr lang="zh-CN" altLang="en-US" sz="1400" b="1" dirty="0">
              <a:solidFill>
                <a:schemeClr val="tx2"/>
              </a:solidFill>
            </a:endParaRPr>
          </a:p>
        </p:txBody>
      </p:sp>
      <p:sp>
        <p:nvSpPr>
          <p:cNvPr id="48" name="流程图: 决策 14">
            <a:extLst>
              <a:ext uri="{FF2B5EF4-FFF2-40B4-BE49-F238E27FC236}">
                <a16:creationId xmlns:a16="http://schemas.microsoft.com/office/drawing/2014/main" id="{A2A0F97B-E20A-4A12-8226-B23A80B5039F}"/>
              </a:ext>
            </a:extLst>
          </p:cNvPr>
          <p:cNvSpPr/>
          <p:nvPr/>
        </p:nvSpPr>
        <p:spPr>
          <a:xfrm>
            <a:off x="3057801" y="5055806"/>
            <a:ext cx="2648826" cy="835761"/>
          </a:xfrm>
          <a:prstGeom prst="flowChartDecision">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tx1"/>
              </a:solidFill>
              <a:cs typeface="Times New Roman" panose="02020603050405020304" pitchFamily="18" charset="0"/>
            </a:endParaRPr>
          </a:p>
        </p:txBody>
      </p:sp>
      <p:cxnSp>
        <p:nvCxnSpPr>
          <p:cNvPr id="51" name="直接箭头连接符 20">
            <a:extLst>
              <a:ext uri="{FF2B5EF4-FFF2-40B4-BE49-F238E27FC236}">
                <a16:creationId xmlns:a16="http://schemas.microsoft.com/office/drawing/2014/main" id="{5823FF55-7A4C-4BAA-98A5-73FCB09ABCE7}"/>
              </a:ext>
            </a:extLst>
          </p:cNvPr>
          <p:cNvCxnSpPr>
            <a:cxnSpLocks/>
            <a:stCxn id="48" idx="2"/>
            <a:endCxn id="10" idx="0"/>
          </p:cNvCxnSpPr>
          <p:nvPr/>
        </p:nvCxnSpPr>
        <p:spPr>
          <a:xfrm>
            <a:off x="4382214" y="5891567"/>
            <a:ext cx="1433" cy="12972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54" name="文本框 53">
            <a:extLst>
              <a:ext uri="{FF2B5EF4-FFF2-40B4-BE49-F238E27FC236}">
                <a16:creationId xmlns:a16="http://schemas.microsoft.com/office/drawing/2014/main" id="{A704F5FD-77DE-4DB2-B096-FD4A7535F5D2}"/>
              </a:ext>
            </a:extLst>
          </p:cNvPr>
          <p:cNvSpPr txBox="1"/>
          <p:nvPr/>
        </p:nvSpPr>
        <p:spPr>
          <a:xfrm>
            <a:off x="4500409" y="5776901"/>
            <a:ext cx="216024" cy="307777"/>
          </a:xfrm>
          <a:prstGeom prst="rect">
            <a:avLst/>
          </a:prstGeom>
          <a:noFill/>
        </p:spPr>
        <p:txBody>
          <a:bodyPr wrap="square" rtlCol="0">
            <a:spAutoFit/>
          </a:bodyPr>
          <a:lstStyle/>
          <a:p>
            <a:r>
              <a:rPr lang="en-US" altLang="zh-CN" sz="1400" dirty="0"/>
              <a:t>Y</a:t>
            </a:r>
            <a:endParaRPr lang="zh-CN" altLang="en-US" sz="1400" dirty="0"/>
          </a:p>
        </p:txBody>
      </p:sp>
      <p:cxnSp>
        <p:nvCxnSpPr>
          <p:cNvPr id="56" name="连接符: 肘形 55">
            <a:extLst>
              <a:ext uri="{FF2B5EF4-FFF2-40B4-BE49-F238E27FC236}">
                <a16:creationId xmlns:a16="http://schemas.microsoft.com/office/drawing/2014/main" id="{837B9866-AA18-4EF2-9B13-23D3761D9707}"/>
              </a:ext>
            </a:extLst>
          </p:cNvPr>
          <p:cNvCxnSpPr>
            <a:cxnSpLocks/>
            <a:stCxn id="48" idx="1"/>
            <a:endCxn id="7" idx="1"/>
          </p:cNvCxnSpPr>
          <p:nvPr/>
        </p:nvCxnSpPr>
        <p:spPr bwMode="auto">
          <a:xfrm rot="10800000" flipH="1">
            <a:off x="3057800" y="3181079"/>
            <a:ext cx="25975" cy="2292609"/>
          </a:xfrm>
          <a:prstGeom prst="bentConnector3">
            <a:avLst>
              <a:gd name="adj1" fmla="val -1058321"/>
            </a:avLst>
          </a:prstGeom>
          <a:ln w="19050">
            <a:tailEnd type="triangle"/>
          </a:ln>
        </p:spPr>
        <p:style>
          <a:lnRef idx="1">
            <a:schemeClr val="dk1"/>
          </a:lnRef>
          <a:fillRef idx="0">
            <a:schemeClr val="dk1"/>
          </a:fillRef>
          <a:effectRef idx="0">
            <a:schemeClr val="dk1"/>
          </a:effectRef>
          <a:fontRef idx="minor">
            <a:schemeClr val="tx1"/>
          </a:fontRef>
        </p:style>
      </p:cxnSp>
      <p:sp>
        <p:nvSpPr>
          <p:cNvPr id="59" name="文本框 58">
            <a:extLst>
              <a:ext uri="{FF2B5EF4-FFF2-40B4-BE49-F238E27FC236}">
                <a16:creationId xmlns:a16="http://schemas.microsoft.com/office/drawing/2014/main" id="{F83AD8C6-E313-416D-AFEB-046F8A35835F}"/>
              </a:ext>
            </a:extLst>
          </p:cNvPr>
          <p:cNvSpPr txBox="1"/>
          <p:nvPr/>
        </p:nvSpPr>
        <p:spPr>
          <a:xfrm>
            <a:off x="2823611" y="5188418"/>
            <a:ext cx="216024" cy="307777"/>
          </a:xfrm>
          <a:prstGeom prst="rect">
            <a:avLst/>
          </a:prstGeom>
          <a:noFill/>
        </p:spPr>
        <p:txBody>
          <a:bodyPr wrap="square" rtlCol="0">
            <a:spAutoFit/>
          </a:bodyPr>
          <a:lstStyle/>
          <a:p>
            <a:r>
              <a:rPr lang="en-US" altLang="zh-CN" sz="1400" dirty="0"/>
              <a:t>N</a:t>
            </a:r>
            <a:endParaRPr lang="zh-CN" altLang="en-US" sz="1400" dirty="0"/>
          </a:p>
        </p:txBody>
      </p:sp>
      <p:sp>
        <p:nvSpPr>
          <p:cNvPr id="34" name="文本框 33">
            <a:extLst>
              <a:ext uri="{FF2B5EF4-FFF2-40B4-BE49-F238E27FC236}">
                <a16:creationId xmlns:a16="http://schemas.microsoft.com/office/drawing/2014/main" id="{025EB9B7-F053-40C8-9F15-9343F685D561}"/>
              </a:ext>
            </a:extLst>
          </p:cNvPr>
          <p:cNvSpPr txBox="1"/>
          <p:nvPr/>
        </p:nvSpPr>
        <p:spPr>
          <a:xfrm>
            <a:off x="3243404" y="5357704"/>
            <a:ext cx="2303593" cy="375552"/>
          </a:xfrm>
          <a:prstGeom prst="rect">
            <a:avLst/>
          </a:prstGeom>
          <a:noFill/>
        </p:spPr>
        <p:txBody>
          <a:bodyPr wrap="square" rtlCol="0">
            <a:spAutoFit/>
          </a:bodyPr>
          <a:lstStyle/>
          <a:p>
            <a:pPr algn="ctr">
              <a:lnSpc>
                <a:spcPts val="600"/>
              </a:lnSpc>
            </a:pPr>
            <a:r>
              <a:rPr lang="en-US" altLang="zh-CN" sz="1400" dirty="0">
                <a:latin typeface="+mn-lt"/>
                <a:ea typeface="+mn-ea"/>
                <a:cs typeface="Times New Roman" panose="02020603050405020304" pitchFamily="18" charset="0"/>
              </a:rPr>
              <a:t>transient converge </a:t>
            </a:r>
          </a:p>
          <a:p>
            <a:pPr algn="ctr">
              <a:lnSpc>
                <a:spcPts val="600"/>
              </a:lnSpc>
            </a:pPr>
            <a:r>
              <a:rPr lang="en-US" altLang="zh-CN" sz="1400" dirty="0">
                <a:latin typeface="+mn-lt"/>
                <a:ea typeface="+mn-ea"/>
                <a:cs typeface="Times New Roman" panose="02020603050405020304" pitchFamily="18" charset="0"/>
              </a:rPr>
              <a:t>or reach end time</a:t>
            </a:r>
            <a:endParaRPr lang="zh-CN" altLang="en-US" sz="1400" dirty="0">
              <a:latin typeface="+mn-lt"/>
              <a:ea typeface="+mn-ea"/>
              <a:cs typeface="Times New Roman" panose="02020603050405020304" pitchFamily="18" charset="0"/>
            </a:endParaRPr>
          </a:p>
        </p:txBody>
      </p:sp>
      <p:sp>
        <p:nvSpPr>
          <p:cNvPr id="2" name="文本框 1">
            <a:extLst>
              <a:ext uri="{FF2B5EF4-FFF2-40B4-BE49-F238E27FC236}">
                <a16:creationId xmlns:a16="http://schemas.microsoft.com/office/drawing/2014/main" id="{522E4582-68AC-1D4E-81A7-D3BA4F88BFAF}"/>
              </a:ext>
            </a:extLst>
          </p:cNvPr>
          <p:cNvSpPr txBox="1"/>
          <p:nvPr/>
        </p:nvSpPr>
        <p:spPr>
          <a:xfrm>
            <a:off x="5811477" y="2348880"/>
            <a:ext cx="3153011" cy="707886"/>
          </a:xfrm>
          <a:prstGeom prst="rect">
            <a:avLst/>
          </a:prstGeom>
          <a:noFill/>
        </p:spPr>
        <p:txBody>
          <a:bodyPr wrap="square" rtlCol="0">
            <a:spAutoFit/>
          </a:bodyPr>
          <a:lstStyle/>
          <a:p>
            <a:r>
              <a:rPr kumimoji="1" lang="en-US" altLang="zh-CN" sz="2000" dirty="0">
                <a:latin typeface="+mj-lt"/>
              </a:rPr>
              <a:t>Solve</a:t>
            </a:r>
            <a:r>
              <a:rPr kumimoji="1" lang="zh-CN" altLang="en-US" sz="2000" dirty="0">
                <a:latin typeface="+mj-lt"/>
              </a:rPr>
              <a:t> </a:t>
            </a:r>
            <a:r>
              <a:rPr kumimoji="1" lang="en-US" altLang="zh-CN" sz="2000" dirty="0">
                <a:latin typeface="+mj-lt"/>
              </a:rPr>
              <a:t>Ordinary</a:t>
            </a:r>
            <a:r>
              <a:rPr kumimoji="1" lang="zh-CN" altLang="en-US" sz="2000" dirty="0">
                <a:latin typeface="+mj-lt"/>
              </a:rPr>
              <a:t> </a:t>
            </a:r>
            <a:r>
              <a:rPr kumimoji="1" lang="en-US" altLang="zh-CN" sz="2000" dirty="0">
                <a:latin typeface="+mj-lt"/>
              </a:rPr>
              <a:t>Differential</a:t>
            </a:r>
            <a:r>
              <a:rPr kumimoji="1" lang="zh-CN" altLang="en-US" sz="2000" dirty="0">
                <a:latin typeface="+mj-lt"/>
              </a:rPr>
              <a:t> </a:t>
            </a:r>
            <a:r>
              <a:rPr kumimoji="1" lang="en-US" altLang="zh-CN" sz="2000" dirty="0">
                <a:latin typeface="+mj-lt"/>
              </a:rPr>
              <a:t>Equations</a:t>
            </a:r>
            <a:r>
              <a:rPr kumimoji="1" lang="zh-CN" altLang="en-US" sz="2000" dirty="0">
                <a:latin typeface="+mj-lt"/>
              </a:rPr>
              <a:t> （</a:t>
            </a:r>
            <a:r>
              <a:rPr kumimoji="1" lang="en-US" altLang="zh-CN" sz="2000" dirty="0">
                <a:latin typeface="+mj-lt"/>
              </a:rPr>
              <a:t>ODE</a:t>
            </a:r>
            <a:r>
              <a:rPr kumimoji="1" lang="zh-CN" altLang="en-US" sz="2000" dirty="0">
                <a:latin typeface="+mj-lt"/>
              </a:rPr>
              <a:t>）</a:t>
            </a:r>
          </a:p>
        </p:txBody>
      </p:sp>
      <p:cxnSp>
        <p:nvCxnSpPr>
          <p:cNvPr id="60" name="直接连接符 87">
            <a:extLst>
              <a:ext uri="{FF2B5EF4-FFF2-40B4-BE49-F238E27FC236}">
                <a16:creationId xmlns:a16="http://schemas.microsoft.com/office/drawing/2014/main" id="{957E3901-431C-C24D-A120-63871866B895}"/>
              </a:ext>
            </a:extLst>
          </p:cNvPr>
          <p:cNvCxnSpPr>
            <a:cxnSpLocks/>
          </p:cNvCxnSpPr>
          <p:nvPr/>
        </p:nvCxnSpPr>
        <p:spPr bwMode="auto">
          <a:xfrm flipV="1">
            <a:off x="5706626" y="2375217"/>
            <a:ext cx="161518" cy="629946"/>
          </a:xfrm>
          <a:prstGeom prst="line">
            <a:avLst/>
          </a:prstGeom>
          <a:ln w="22225">
            <a:solidFill>
              <a:schemeClr val="accent5">
                <a:lumMod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矩形 61">
            <a:extLst>
              <a:ext uri="{FF2B5EF4-FFF2-40B4-BE49-F238E27FC236}">
                <a16:creationId xmlns:a16="http://schemas.microsoft.com/office/drawing/2014/main" id="{5E6C1DCB-0D9D-0D4C-AF95-A57AA53EF578}"/>
              </a:ext>
            </a:extLst>
          </p:cNvPr>
          <p:cNvSpPr/>
          <p:nvPr/>
        </p:nvSpPr>
        <p:spPr bwMode="auto">
          <a:xfrm>
            <a:off x="5868144" y="2375217"/>
            <a:ext cx="2998662" cy="645460"/>
          </a:xfrm>
          <a:prstGeom prst="rect">
            <a:avLst/>
          </a:prstGeom>
          <a:noFill/>
          <a:ln w="31750" cap="flat" cmpd="sng" algn="ctr">
            <a:solidFill>
              <a:schemeClr val="accent5">
                <a:lumMod val="50000"/>
              </a:schemeClr>
            </a:solidFill>
            <a:prstDash val="sysDash"/>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cxnSp>
        <p:nvCxnSpPr>
          <p:cNvPr id="64" name="直接连接符 57">
            <a:extLst>
              <a:ext uri="{FF2B5EF4-FFF2-40B4-BE49-F238E27FC236}">
                <a16:creationId xmlns:a16="http://schemas.microsoft.com/office/drawing/2014/main" id="{56DA0C61-B7E7-AB4F-BE57-F3B455C02D6F}"/>
              </a:ext>
            </a:extLst>
          </p:cNvPr>
          <p:cNvCxnSpPr>
            <a:cxnSpLocks/>
          </p:cNvCxnSpPr>
          <p:nvPr/>
        </p:nvCxnSpPr>
        <p:spPr bwMode="auto">
          <a:xfrm flipV="1">
            <a:off x="5691439" y="3042944"/>
            <a:ext cx="199228" cy="297169"/>
          </a:xfrm>
          <a:prstGeom prst="line">
            <a:avLst/>
          </a:prstGeom>
          <a:ln w="22225">
            <a:solidFill>
              <a:schemeClr val="accent5">
                <a:lumMod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34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down)">
                                      <p:cBhvr>
                                        <p:cTn id="10" dur="500"/>
                                        <p:tgtEl>
                                          <p:spTgt spid="55"/>
                                        </p:tgtEl>
                                      </p:cBhvr>
                                    </p:animEffect>
                                  </p:childTnLst>
                                </p:cTn>
                              </p:par>
                              <p:par>
                                <p:cTn id="11" presetID="22" presetClass="entr" presetSubtype="4"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down)">
                                      <p:cBhvr>
                                        <p:cTn id="13" dur="500"/>
                                        <p:tgtEl>
                                          <p:spTgt spid="57"/>
                                        </p:tgtEl>
                                      </p:cBhvr>
                                    </p:animEffect>
                                  </p:childTnLst>
                                </p:cTn>
                              </p:par>
                              <p:par>
                                <p:cTn id="14" presetID="22" presetClass="entr" presetSubtype="4"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down)">
                                      <p:cBhvr>
                                        <p:cTn id="16" dur="500"/>
                                        <p:tgtEl>
                                          <p:spTgt spid="58"/>
                                        </p:tgtEl>
                                      </p:cBhvr>
                                    </p:animEffect>
                                  </p:childTnLst>
                                </p:cTn>
                              </p:par>
                              <p:par>
                                <p:cTn id="17" presetID="22" presetClass="entr" presetSubtype="4"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wipe(down)">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par>
                                <p:cTn id="25" presetID="22" presetClass="entr" presetSubtype="4"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down)">
                                      <p:cBhvr>
                                        <p:cTn id="27" dur="500"/>
                                        <p:tgtEl>
                                          <p:spTgt spid="6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down)">
                                      <p:cBhvr>
                                        <p:cTn id="30" dur="500"/>
                                        <p:tgtEl>
                                          <p:spTgt spid="62"/>
                                        </p:tgtEl>
                                      </p:cBhvr>
                                    </p:animEffect>
                                  </p:childTnLst>
                                </p:cTn>
                              </p:par>
                              <p:par>
                                <p:cTn id="31" presetID="22" presetClass="entr" presetSubtype="4"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wipe(down)">
                                      <p:cBhvr>
                                        <p:cTn id="33" dur="5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nodeType="with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wipe(down)">
                                      <p:cBhvr>
                                        <p:cTn id="56" dur="500"/>
                                        <p:tgtEl>
                                          <p:spTgt spid="88"/>
                                        </p:tgtEl>
                                      </p:cBhvr>
                                    </p:animEffect>
                                  </p:childTnLst>
                                </p:cTn>
                              </p:par>
                              <p:par>
                                <p:cTn id="57" presetID="22" presetClass="entr" presetSubtype="4" fill="hold" nodeType="with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wipe(down)">
                                      <p:cBhvr>
                                        <p:cTn id="59" dur="500"/>
                                        <p:tgtEl>
                                          <p:spTgt spid="8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96"/>
                                        </p:tgtEl>
                                        <p:attrNameLst>
                                          <p:attrName>style.visibility</p:attrName>
                                        </p:attrNameLst>
                                      </p:cBhvr>
                                      <p:to>
                                        <p:strVal val="visible"/>
                                      </p:to>
                                    </p:set>
                                    <p:animEffect transition="in" filter="wipe(down)">
                                      <p:cBhvr>
                                        <p:cTn id="62" dur="500"/>
                                        <p:tgtEl>
                                          <p:spTgt spid="9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down)">
                                      <p:cBhvr>
                                        <p:cTn id="67" dur="500"/>
                                        <p:tgtEl>
                                          <p:spTgt spid="30"/>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9" grpId="0" animBg="1"/>
      <p:bldP spid="35" grpId="0" animBg="1"/>
      <p:bldP spid="55" grpId="0" animBg="1"/>
      <p:bldP spid="96" grpId="0" animBg="1"/>
      <p:bldP spid="2" grpId="0"/>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68AB3-CE4B-6FCD-89C9-AB12DE963F16}"/>
              </a:ext>
            </a:extLst>
          </p:cNvPr>
          <p:cNvSpPr>
            <a:spLocks noGrp="1"/>
          </p:cNvSpPr>
          <p:nvPr>
            <p:ph type="title"/>
          </p:nvPr>
        </p:nvSpPr>
        <p:spPr/>
        <p:txBody>
          <a:bodyPr/>
          <a:lstStyle/>
          <a:p>
            <a:r>
              <a:rPr lang="en-US" altLang="zh-CN" b="1" dirty="0"/>
              <a:t>LU Factorization</a:t>
            </a:r>
            <a:endParaRPr kumimoji="1" lang="zh-CN" altLang="en-US" b="1" dirty="0"/>
          </a:p>
        </p:txBody>
      </p:sp>
      <p:sp>
        <p:nvSpPr>
          <p:cNvPr id="148" name="矩形 147">
            <a:extLst>
              <a:ext uri="{FF2B5EF4-FFF2-40B4-BE49-F238E27FC236}">
                <a16:creationId xmlns:a16="http://schemas.microsoft.com/office/drawing/2014/main" id="{FED746F7-C354-088B-7EEB-ECDA8C584694}"/>
              </a:ext>
            </a:extLst>
          </p:cNvPr>
          <p:cNvSpPr/>
          <p:nvPr/>
        </p:nvSpPr>
        <p:spPr>
          <a:xfrm>
            <a:off x="79863" y="648888"/>
            <a:ext cx="8984274" cy="1015663"/>
          </a:xfrm>
          <a:prstGeom prst="rect">
            <a:avLst/>
          </a:prstGeom>
        </p:spPr>
        <p:txBody>
          <a:bodyPr wrap="square">
            <a:spAutoFit/>
          </a:bodyPr>
          <a:lstStyle/>
          <a:p>
            <a:pPr algn="just" defTabSz="914400"/>
            <a:r>
              <a:rPr lang="en-US" altLang="zh-CN" sz="2000" dirty="0">
                <a:latin typeface="Arial" panose="020B0604020202020204" pitchFamily="34" charset="0"/>
                <a:cs typeface="Arial" panose="020B0604020202020204" pitchFamily="34" charset="0"/>
              </a:rPr>
              <a:t>LU factorization is part of the direct method to solve the linear equations and is also one of the most important tasks in many scientific computing applications. The following figure shows an example of LU </a:t>
            </a:r>
            <a:r>
              <a:rPr lang="en-US" altLang="zh-CN" sz="2000" dirty="0" err="1">
                <a:latin typeface="Arial" panose="020B0604020202020204" pitchFamily="34" charset="0"/>
                <a:cs typeface="Arial" panose="020B0604020202020204" pitchFamily="34" charset="0"/>
              </a:rPr>
              <a:t>factorization</a:t>
            </a:r>
            <a:r>
              <a:rPr lang="en-US" altLang="zh-CN" sz="2000" dirty="0">
                <a:latin typeface="Arial" panose="020B0604020202020204" pitchFamily="34" charset="0"/>
                <a:cs typeface="Arial" panose="020B0604020202020204" pitchFamily="34" charset="0"/>
              </a:rPr>
              <a:t>:</a:t>
            </a:r>
            <a:endParaRPr lang="zh-CN" altLang="en-US" sz="2000" dirty="0">
              <a:latin typeface="Arial" panose="020B0604020202020204" pitchFamily="34" charset="0"/>
              <a:cs typeface="Arial" panose="020B0604020202020204" pitchFamily="34" charset="0"/>
            </a:endParaRPr>
          </a:p>
        </p:txBody>
      </p:sp>
      <p:pic>
        <p:nvPicPr>
          <p:cNvPr id="291" name="图形 290">
            <a:extLst>
              <a:ext uri="{FF2B5EF4-FFF2-40B4-BE49-F238E27FC236}">
                <a16:creationId xmlns:a16="http://schemas.microsoft.com/office/drawing/2014/main" id="{671A5632-84B4-2691-C9C4-56D77FC680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226" y="1772816"/>
            <a:ext cx="8679547" cy="1875091"/>
          </a:xfrm>
          <a:prstGeom prst="rect">
            <a:avLst/>
          </a:prstGeom>
        </p:spPr>
      </p:pic>
      <p:sp>
        <p:nvSpPr>
          <p:cNvPr id="292" name="矩形 291">
            <a:extLst>
              <a:ext uri="{FF2B5EF4-FFF2-40B4-BE49-F238E27FC236}">
                <a16:creationId xmlns:a16="http://schemas.microsoft.com/office/drawing/2014/main" id="{92362A1C-0820-7355-5E90-C174C4212E68}"/>
              </a:ext>
            </a:extLst>
          </p:cNvPr>
          <p:cNvSpPr/>
          <p:nvPr/>
        </p:nvSpPr>
        <p:spPr>
          <a:xfrm>
            <a:off x="210700" y="4005064"/>
            <a:ext cx="8449877" cy="400110"/>
          </a:xfrm>
          <a:prstGeom prst="rect">
            <a:avLst/>
          </a:prstGeom>
        </p:spPr>
        <p:txBody>
          <a:bodyPr wrap="none">
            <a:spAutoFit/>
          </a:bodyPr>
          <a:lstStyle/>
          <a:p>
            <a:pPr defTabSz="914400"/>
            <a:r>
              <a:rPr lang="en-US" altLang="zh-CN" sz="2000" dirty="0">
                <a:latin typeface="Arial" panose="020B0604020202020204" pitchFamily="34" charset="0"/>
                <a:cs typeface="Arial" panose="020B0604020202020204" pitchFamily="34" charset="0"/>
              </a:rPr>
              <a:t>The elements of </a:t>
            </a:r>
            <a:r>
              <a:rPr lang="en-US" altLang="zh-CN" sz="2000" i="1" dirty="0">
                <a:latin typeface="Arial" panose="020B0604020202020204" pitchFamily="34" charset="0"/>
                <a:cs typeface="Arial" panose="020B0604020202020204" pitchFamily="34" charset="0"/>
              </a:rPr>
              <a:t>L</a:t>
            </a:r>
            <a:r>
              <a:rPr lang="en-US" altLang="zh-CN" sz="2000" dirty="0">
                <a:latin typeface="Arial" panose="020B0604020202020204" pitchFamily="34" charset="0"/>
                <a:cs typeface="Arial" panose="020B0604020202020204" pitchFamily="34" charset="0"/>
              </a:rPr>
              <a:t> and </a:t>
            </a:r>
            <a:r>
              <a:rPr lang="en-US" altLang="zh-CN" sz="2000" i="1" dirty="0">
                <a:latin typeface="Arial" panose="020B0604020202020204" pitchFamily="34" charset="0"/>
                <a:cs typeface="Arial" panose="020B0604020202020204" pitchFamily="34" charset="0"/>
              </a:rPr>
              <a:t>U</a:t>
            </a:r>
            <a:r>
              <a:rPr lang="en-US" altLang="zh-CN" sz="2000" dirty="0">
                <a:latin typeface="Arial" panose="020B0604020202020204" pitchFamily="34" charset="0"/>
                <a:cs typeface="Arial" panose="020B0604020202020204" pitchFamily="34" charset="0"/>
              </a:rPr>
              <a:t> are calculated from the following two equations:</a:t>
            </a:r>
            <a:endParaRPr lang="zh-CN" altLang="en-US" sz="2000" dirty="0">
              <a:latin typeface="Arial" panose="020B0604020202020204" pitchFamily="34" charset="0"/>
              <a:cs typeface="Arial" panose="020B0604020202020204" pitchFamily="34" charset="0"/>
            </a:endParaRPr>
          </a:p>
        </p:txBody>
      </p:sp>
      <p:pic>
        <p:nvPicPr>
          <p:cNvPr id="295" name="图形 294">
            <a:extLst>
              <a:ext uri="{FF2B5EF4-FFF2-40B4-BE49-F238E27FC236}">
                <a16:creationId xmlns:a16="http://schemas.microsoft.com/office/drawing/2014/main" id="{70AEF956-E281-8B88-FB1E-A292EEF2AC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226" y="3565220"/>
            <a:ext cx="8195171" cy="3320164"/>
          </a:xfrm>
          <a:prstGeom prst="rect">
            <a:avLst/>
          </a:prstGeom>
        </p:spPr>
      </p:pic>
    </p:spTree>
    <p:extLst>
      <p:ext uri="{BB962C8B-B14F-4D97-AF65-F5344CB8AC3E}">
        <p14:creationId xmlns:p14="http://schemas.microsoft.com/office/powerpoint/2010/main" val="783675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C90B18A5-128D-4209-BBCA-1F8781EDCADE}"/>
              </a:ext>
            </a:extLst>
          </p:cNvPr>
          <p:cNvSpPr txBox="1"/>
          <p:nvPr/>
        </p:nvSpPr>
        <p:spPr>
          <a:xfrm>
            <a:off x="3790067" y="3690262"/>
            <a:ext cx="1619582" cy="584775"/>
          </a:xfrm>
          <a:prstGeom prst="rect">
            <a:avLst/>
          </a:prstGeom>
          <a:solidFill>
            <a:schemeClr val="bg1">
              <a:lumMod val="85000"/>
            </a:schemeClr>
          </a:solidFill>
          <a:ln w="28575">
            <a:solidFill>
              <a:sysClr val="windowText" lastClr="000000"/>
            </a:solidFill>
            <a:prstDash val="sysDash"/>
          </a:ln>
        </p:spPr>
        <p:txBody>
          <a:bodyPr wrap="square" rtlCol="0">
            <a:spAutoFit/>
          </a:bodyPr>
          <a:lstStyle/>
          <a:p>
            <a:pPr algn="ctr"/>
            <a:r>
              <a:rPr lang="en-US" altLang="zh-CN" sz="1600" dirty="0"/>
              <a:t>usually only performed once</a:t>
            </a:r>
            <a:endParaRPr lang="zh-CN" altLang="en-US" sz="1600" dirty="0"/>
          </a:p>
        </p:txBody>
      </p:sp>
      <p:sp>
        <p:nvSpPr>
          <p:cNvPr id="16" name="矩形 15">
            <a:extLst>
              <a:ext uri="{FF2B5EF4-FFF2-40B4-BE49-F238E27FC236}">
                <a16:creationId xmlns:a16="http://schemas.microsoft.com/office/drawing/2014/main" id="{EE5CDFB0-84FA-4917-8373-A04612243A09}"/>
              </a:ext>
            </a:extLst>
          </p:cNvPr>
          <p:cNvSpPr/>
          <p:nvPr/>
        </p:nvSpPr>
        <p:spPr>
          <a:xfrm>
            <a:off x="3131840" y="4221170"/>
            <a:ext cx="2806794" cy="1278396"/>
          </a:xfrm>
          <a:prstGeom prst="rect">
            <a:avLst/>
          </a:prstGeom>
          <a:solidFill>
            <a:srgbClr val="A5A5A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166492" eaLnBrk="1" fontAlgn="auto" latinLnBrk="0" hangingPunct="1">
              <a:lnSpc>
                <a:spcPct val="100000"/>
              </a:lnSpc>
              <a:spcBef>
                <a:spcPts val="0"/>
              </a:spcBef>
              <a:spcAft>
                <a:spcPts val="0"/>
              </a:spcAft>
              <a:buClrTx/>
              <a:buSzTx/>
              <a:buFontTx/>
              <a:buNone/>
              <a:tabLst/>
              <a:defRPr/>
            </a:pPr>
            <a:endParaRPr lang="zh-CN" altLang="en-US" sz="2800" dirty="0">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B41597DA-549E-4A01-856F-7938D3D0DD8C}"/>
              </a:ext>
            </a:extLst>
          </p:cNvPr>
          <p:cNvSpPr/>
          <p:nvPr/>
        </p:nvSpPr>
        <p:spPr>
          <a:xfrm>
            <a:off x="288282" y="4221088"/>
            <a:ext cx="2520280" cy="1278396"/>
          </a:xfrm>
          <a:prstGeom prst="rect">
            <a:avLst/>
          </a:prstGeom>
          <a:solidFill>
            <a:srgbClr val="A5A5A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166492" eaLnBrk="1" fontAlgn="auto" latinLnBrk="0" hangingPunct="1">
              <a:lnSpc>
                <a:spcPct val="100000"/>
              </a:lnSpc>
              <a:spcBef>
                <a:spcPts val="0"/>
              </a:spcBef>
              <a:spcAft>
                <a:spcPts val="0"/>
              </a:spcAft>
              <a:buClrTx/>
              <a:buSzTx/>
              <a:buFontTx/>
              <a:buNone/>
              <a:tabLst/>
              <a:defRPr/>
            </a:pPr>
            <a:endParaRPr lang="zh-CN" altLang="en-US" sz="2800" dirty="0">
              <a:latin typeface="Arial" panose="020B0604020202020204" pitchFamily="34" charset="0"/>
              <a:cs typeface="Arial" panose="020B0604020202020204" pitchFamily="34" charset="0"/>
            </a:endParaRPr>
          </a:p>
        </p:txBody>
      </p:sp>
      <p:sp>
        <p:nvSpPr>
          <p:cNvPr id="2" name="标题 1">
            <a:extLst>
              <a:ext uri="{FF2B5EF4-FFF2-40B4-BE49-F238E27FC236}">
                <a16:creationId xmlns:a16="http://schemas.microsoft.com/office/drawing/2014/main" id="{94E68AB3-CE4B-6FCD-89C9-AB12DE963F16}"/>
              </a:ext>
            </a:extLst>
          </p:cNvPr>
          <p:cNvSpPr>
            <a:spLocks noGrp="1"/>
          </p:cNvSpPr>
          <p:nvPr>
            <p:ph type="title"/>
          </p:nvPr>
        </p:nvSpPr>
        <p:spPr>
          <a:xfrm>
            <a:off x="0" y="0"/>
            <a:ext cx="8765729" cy="638335"/>
          </a:xfrm>
        </p:spPr>
        <p:txBody>
          <a:bodyPr/>
          <a:lstStyle/>
          <a:p>
            <a:r>
              <a:rPr lang="en-US" altLang="zh-CN" b="1" dirty="0"/>
              <a:t>Sparse LU Factorization</a:t>
            </a:r>
            <a:endParaRPr kumimoji="1" lang="zh-CN" altLang="en-US" b="1" dirty="0"/>
          </a:p>
        </p:txBody>
      </p:sp>
      <p:sp>
        <p:nvSpPr>
          <p:cNvPr id="5" name="矩形 4">
            <a:extLst>
              <a:ext uri="{FF2B5EF4-FFF2-40B4-BE49-F238E27FC236}">
                <a16:creationId xmlns:a16="http://schemas.microsoft.com/office/drawing/2014/main" id="{F2896960-4F8A-658E-15E2-309E6A1AD5AB}"/>
              </a:ext>
            </a:extLst>
          </p:cNvPr>
          <p:cNvSpPr/>
          <p:nvPr/>
        </p:nvSpPr>
        <p:spPr>
          <a:xfrm>
            <a:off x="0" y="648603"/>
            <a:ext cx="9144000" cy="101566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2000" dirty="0">
                <a:latin typeface="Arial" panose="020B0604020202020204" pitchFamily="34" charset="0"/>
                <a:cs typeface="Arial" panose="020B0604020202020204" pitchFamily="34" charset="0"/>
              </a:rPr>
              <a:t>When the input matrix is sparse, the sparse LU factorization can be used to reduce unnecessary computation and storage, which is called sparse LU factorization. </a:t>
            </a:r>
          </a:p>
        </p:txBody>
      </p:sp>
      <p:pic>
        <p:nvPicPr>
          <p:cNvPr id="7" name="图形 6">
            <a:extLst>
              <a:ext uri="{FF2B5EF4-FFF2-40B4-BE49-F238E27FC236}">
                <a16:creationId xmlns:a16="http://schemas.microsoft.com/office/drawing/2014/main" id="{25E0CB1F-15D9-570E-1929-19151177C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1560" y="1556792"/>
            <a:ext cx="8064896" cy="1742305"/>
          </a:xfrm>
          <a:prstGeom prst="rect">
            <a:avLst/>
          </a:prstGeom>
        </p:spPr>
      </p:pic>
      <p:sp>
        <p:nvSpPr>
          <p:cNvPr id="12" name="矩形 11">
            <a:extLst>
              <a:ext uri="{FF2B5EF4-FFF2-40B4-BE49-F238E27FC236}">
                <a16:creationId xmlns:a16="http://schemas.microsoft.com/office/drawing/2014/main" id="{08B20749-C9E6-27B5-25A9-4F0E51055078}"/>
              </a:ext>
            </a:extLst>
          </p:cNvPr>
          <p:cNvSpPr/>
          <p:nvPr/>
        </p:nvSpPr>
        <p:spPr>
          <a:xfrm>
            <a:off x="151868" y="3297178"/>
            <a:ext cx="8984279" cy="707886"/>
          </a:xfrm>
          <a:prstGeom prst="rect">
            <a:avLst/>
          </a:prstGeom>
        </p:spPr>
        <p:txBody>
          <a:bodyPr wrap="square">
            <a:spAutoFit/>
          </a:bodyPr>
          <a:lstStyle/>
          <a:p>
            <a:r>
              <a:rPr lang="en-US" altLang="zh-CN" sz="2000" dirty="0">
                <a:solidFill>
                  <a:srgbClr val="C00000"/>
                </a:solidFill>
                <a:latin typeface="Arial" panose="020B0604020202020204" pitchFamily="34" charset="0"/>
                <a:cs typeface="Arial" panose="020B0604020202020204" pitchFamily="34" charset="0"/>
              </a:rPr>
              <a:t>Unlike LU factorization</a:t>
            </a:r>
            <a:r>
              <a:rPr lang="en-US" altLang="zh-CN" sz="2000" dirty="0">
                <a:latin typeface="Arial" panose="020B0604020202020204" pitchFamily="34" charset="0"/>
                <a:cs typeface="Arial" panose="020B0604020202020204" pitchFamily="34" charset="0"/>
              </a:rPr>
              <a:t>, sparse LU factorization is divided into the following three phases:</a:t>
            </a:r>
          </a:p>
        </p:txBody>
      </p:sp>
      <p:sp>
        <p:nvSpPr>
          <p:cNvPr id="3" name="文本框 2">
            <a:extLst>
              <a:ext uri="{FF2B5EF4-FFF2-40B4-BE49-F238E27FC236}">
                <a16:creationId xmlns:a16="http://schemas.microsoft.com/office/drawing/2014/main" id="{27A31B4B-40A6-44DA-91D2-1FEF50B40AA3}"/>
              </a:ext>
            </a:extLst>
          </p:cNvPr>
          <p:cNvSpPr txBox="1"/>
          <p:nvPr/>
        </p:nvSpPr>
        <p:spPr>
          <a:xfrm>
            <a:off x="251520" y="4576154"/>
            <a:ext cx="2520280" cy="923330"/>
          </a:xfrm>
          <a:prstGeom prst="rect">
            <a:avLst/>
          </a:prstGeom>
          <a:noFill/>
        </p:spPr>
        <p:txBody>
          <a:bodyPr wrap="square" rtlCol="0">
            <a:spAutoFit/>
          </a:bodyPr>
          <a:lstStyle/>
          <a:p>
            <a:pPr algn="ctr"/>
            <a:r>
              <a:rPr lang="en-US" altLang="zh-CN" sz="1800" dirty="0">
                <a:latin typeface="Arial" panose="020B0604020202020204" pitchFamily="34" charset="0"/>
                <a:cs typeface="Arial" panose="020B0604020202020204" pitchFamily="34" charset="0"/>
              </a:rPr>
              <a:t>reduce fill-in </a:t>
            </a:r>
            <a:r>
              <a:rPr lang="en-US" altLang="zh-CN" sz="1800" dirty="0" err="1">
                <a:latin typeface="Arial" panose="020B0604020202020204" pitchFamily="34" charset="0"/>
                <a:cs typeface="Arial" panose="020B0604020202020204" pitchFamily="34" charset="0"/>
              </a:rPr>
              <a:t>nonzeros</a:t>
            </a:r>
            <a:r>
              <a:rPr lang="en-US" altLang="zh-CN" sz="1800" dirty="0">
                <a:latin typeface="Arial" panose="020B0604020202020204" pitchFamily="34" charset="0"/>
                <a:cs typeface="Arial" panose="020B0604020202020204" pitchFamily="34" charset="0"/>
              </a:rPr>
              <a:t> and maintain numerical stability</a:t>
            </a:r>
            <a:endParaRPr lang="zh-CN" altLang="en-US" sz="1800" dirty="0"/>
          </a:p>
        </p:txBody>
      </p:sp>
      <p:sp>
        <p:nvSpPr>
          <p:cNvPr id="6" name="文本框 5">
            <a:extLst>
              <a:ext uri="{FF2B5EF4-FFF2-40B4-BE49-F238E27FC236}">
                <a16:creationId xmlns:a16="http://schemas.microsoft.com/office/drawing/2014/main" id="{D92C9072-410A-403B-B806-F82528009368}"/>
              </a:ext>
            </a:extLst>
          </p:cNvPr>
          <p:cNvSpPr txBox="1"/>
          <p:nvPr/>
        </p:nvSpPr>
        <p:spPr>
          <a:xfrm>
            <a:off x="539552" y="4233537"/>
            <a:ext cx="2304258" cy="400110"/>
          </a:xfrm>
          <a:prstGeom prst="rect">
            <a:avLst/>
          </a:prstGeom>
          <a:noFill/>
        </p:spPr>
        <p:txBody>
          <a:bodyPr wrap="square" rtlCol="0">
            <a:spAutoFit/>
          </a:bodyPr>
          <a:lstStyle/>
          <a:p>
            <a:r>
              <a:rPr lang="en-US" altLang="zh-CN" sz="2000" b="1" dirty="0"/>
              <a:t>Pre-processing</a:t>
            </a:r>
            <a:endParaRPr lang="zh-CN" altLang="en-US" sz="2000" b="1" dirty="0"/>
          </a:p>
        </p:txBody>
      </p:sp>
      <p:sp>
        <p:nvSpPr>
          <p:cNvPr id="9" name="文本框 8">
            <a:extLst>
              <a:ext uri="{FF2B5EF4-FFF2-40B4-BE49-F238E27FC236}">
                <a16:creationId xmlns:a16="http://schemas.microsoft.com/office/drawing/2014/main" id="{917FE1DF-2ED1-4F2B-B161-EE66BC16634C}"/>
              </a:ext>
            </a:extLst>
          </p:cNvPr>
          <p:cNvSpPr txBox="1"/>
          <p:nvPr/>
        </p:nvSpPr>
        <p:spPr>
          <a:xfrm>
            <a:off x="3114578" y="4229066"/>
            <a:ext cx="2897582"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Symbolic factorization</a:t>
            </a:r>
            <a:endParaRPr lang="zh-CN" altLang="en-US" sz="2000" b="1" dirty="0"/>
          </a:p>
        </p:txBody>
      </p:sp>
      <p:cxnSp>
        <p:nvCxnSpPr>
          <p:cNvPr id="18" name="直接箭头连接符 11">
            <a:extLst>
              <a:ext uri="{FF2B5EF4-FFF2-40B4-BE49-F238E27FC236}">
                <a16:creationId xmlns:a16="http://schemas.microsoft.com/office/drawing/2014/main" id="{1D1EFD7F-1DED-4599-8B30-92D9A20B270A}"/>
              </a:ext>
            </a:extLst>
          </p:cNvPr>
          <p:cNvCxnSpPr>
            <a:cxnSpLocks/>
            <a:stCxn id="11" idx="3"/>
            <a:endCxn id="16" idx="1"/>
          </p:cNvCxnSpPr>
          <p:nvPr/>
        </p:nvCxnSpPr>
        <p:spPr>
          <a:xfrm>
            <a:off x="2808562" y="4860286"/>
            <a:ext cx="323278" cy="82"/>
          </a:xfrm>
          <a:prstGeom prst="straightConnector1">
            <a:avLst/>
          </a:prstGeom>
          <a:noFill/>
          <a:ln w="38100" cap="flat" cmpd="sng" algn="ctr">
            <a:solidFill>
              <a:sysClr val="windowText" lastClr="000000"/>
            </a:solidFill>
            <a:prstDash val="solid"/>
            <a:miter lim="800000"/>
            <a:headEnd w="sm" len="sm"/>
            <a:tailEnd type="triangle"/>
          </a:ln>
          <a:effectLst/>
        </p:spPr>
      </p:cxnSp>
      <p:cxnSp>
        <p:nvCxnSpPr>
          <p:cNvPr id="22" name="直接箭头连接符 11">
            <a:extLst>
              <a:ext uri="{FF2B5EF4-FFF2-40B4-BE49-F238E27FC236}">
                <a16:creationId xmlns:a16="http://schemas.microsoft.com/office/drawing/2014/main" id="{BF3FF1D9-DDCC-4678-A09E-802BE7D220CB}"/>
              </a:ext>
            </a:extLst>
          </p:cNvPr>
          <p:cNvCxnSpPr>
            <a:cxnSpLocks/>
            <a:stCxn id="16" idx="3"/>
            <a:endCxn id="17" idx="1"/>
          </p:cNvCxnSpPr>
          <p:nvPr/>
        </p:nvCxnSpPr>
        <p:spPr>
          <a:xfrm flipV="1">
            <a:off x="5938634" y="4860286"/>
            <a:ext cx="343471" cy="82"/>
          </a:xfrm>
          <a:prstGeom prst="straightConnector1">
            <a:avLst/>
          </a:prstGeom>
          <a:noFill/>
          <a:ln w="38100" cap="flat" cmpd="sng" algn="ctr">
            <a:solidFill>
              <a:sysClr val="windowText" lastClr="000000"/>
            </a:solidFill>
            <a:prstDash val="solid"/>
            <a:miter lim="800000"/>
            <a:headEnd w="sm" len="sm"/>
            <a:tailEnd type="triangle"/>
          </a:ln>
          <a:effectLst/>
        </p:spPr>
      </p:cxnSp>
      <p:sp>
        <p:nvSpPr>
          <p:cNvPr id="26" name="文本框 25">
            <a:extLst>
              <a:ext uri="{FF2B5EF4-FFF2-40B4-BE49-F238E27FC236}">
                <a16:creationId xmlns:a16="http://schemas.microsoft.com/office/drawing/2014/main" id="{089CE81A-494E-4481-9B89-0F30AB048A36}"/>
              </a:ext>
            </a:extLst>
          </p:cNvPr>
          <p:cNvSpPr txBox="1"/>
          <p:nvPr/>
        </p:nvSpPr>
        <p:spPr>
          <a:xfrm>
            <a:off x="3192909" y="4545673"/>
            <a:ext cx="2520280" cy="923330"/>
          </a:xfrm>
          <a:prstGeom prst="rect">
            <a:avLst/>
          </a:prstGeom>
          <a:noFill/>
        </p:spPr>
        <p:txBody>
          <a:bodyPr wrap="square" rtlCol="0">
            <a:spAutoFit/>
          </a:bodyPr>
          <a:lstStyle/>
          <a:p>
            <a:pPr algn="ctr"/>
            <a:r>
              <a:rPr lang="en-US" altLang="zh-CN" sz="1800" dirty="0">
                <a:latin typeface="Arial" panose="020B0604020202020204" pitchFamily="34" charset="0"/>
                <a:cs typeface="Arial" panose="020B0604020202020204" pitchFamily="34" charset="0"/>
              </a:rPr>
              <a:t>determine the structure of the matrices L and U</a:t>
            </a:r>
            <a:endParaRPr lang="zh-CN" altLang="en-US" sz="1800" dirty="0"/>
          </a:p>
        </p:txBody>
      </p:sp>
      <p:sp>
        <p:nvSpPr>
          <p:cNvPr id="31" name="文本框 30">
            <a:extLst>
              <a:ext uri="{FF2B5EF4-FFF2-40B4-BE49-F238E27FC236}">
                <a16:creationId xmlns:a16="http://schemas.microsoft.com/office/drawing/2014/main" id="{6B2313A0-6476-46C7-912B-4FDD70E5D64A}"/>
              </a:ext>
            </a:extLst>
          </p:cNvPr>
          <p:cNvSpPr txBox="1"/>
          <p:nvPr/>
        </p:nvSpPr>
        <p:spPr>
          <a:xfrm>
            <a:off x="6948264" y="3690262"/>
            <a:ext cx="1619582" cy="584775"/>
          </a:xfrm>
          <a:prstGeom prst="rect">
            <a:avLst/>
          </a:prstGeom>
          <a:solidFill>
            <a:schemeClr val="bg1">
              <a:lumMod val="85000"/>
            </a:schemeClr>
          </a:solidFill>
          <a:ln w="28575">
            <a:solidFill>
              <a:sysClr val="windowText" lastClr="000000"/>
            </a:solidFill>
            <a:prstDash val="sysDash"/>
          </a:ln>
        </p:spPr>
        <p:txBody>
          <a:bodyPr wrap="square" rtlCol="0">
            <a:spAutoFit/>
          </a:bodyPr>
          <a:lstStyle/>
          <a:p>
            <a:pPr algn="ctr"/>
            <a:r>
              <a:rPr lang="en-US" altLang="zh-CN" sz="1600" dirty="0">
                <a:solidFill>
                  <a:srgbClr val="C00000"/>
                </a:solidFill>
              </a:rPr>
              <a:t>often performed multiple times</a:t>
            </a:r>
            <a:endParaRPr lang="zh-CN" altLang="en-US" sz="1600" dirty="0">
              <a:solidFill>
                <a:srgbClr val="C00000"/>
              </a:solidFill>
            </a:endParaRPr>
          </a:p>
        </p:txBody>
      </p:sp>
      <p:sp>
        <p:nvSpPr>
          <p:cNvPr id="17" name="矩形 16">
            <a:extLst>
              <a:ext uri="{FF2B5EF4-FFF2-40B4-BE49-F238E27FC236}">
                <a16:creationId xmlns:a16="http://schemas.microsoft.com/office/drawing/2014/main" id="{9C967819-C864-4A40-93F0-12E97337E5B3}"/>
              </a:ext>
            </a:extLst>
          </p:cNvPr>
          <p:cNvSpPr/>
          <p:nvPr/>
        </p:nvSpPr>
        <p:spPr>
          <a:xfrm>
            <a:off x="6282105" y="4221088"/>
            <a:ext cx="2806794" cy="1278396"/>
          </a:xfrm>
          <a:prstGeom prst="rect">
            <a:avLst/>
          </a:prstGeom>
          <a:solidFill>
            <a:srgbClr val="A5A5A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166492" eaLnBrk="1" fontAlgn="auto" latinLnBrk="0" hangingPunct="1">
              <a:lnSpc>
                <a:spcPct val="100000"/>
              </a:lnSpc>
              <a:spcBef>
                <a:spcPts val="0"/>
              </a:spcBef>
              <a:spcAft>
                <a:spcPts val="0"/>
              </a:spcAft>
              <a:buClrTx/>
              <a:buSzTx/>
              <a:buFontTx/>
              <a:buNone/>
              <a:tabLst/>
              <a:defRPr/>
            </a:pPr>
            <a:endParaRPr lang="zh-CN" altLang="en-US" sz="2800"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6682E27D-8FBE-4207-8FCB-DEB31CC97055}"/>
              </a:ext>
            </a:extLst>
          </p:cNvPr>
          <p:cNvSpPr txBox="1"/>
          <p:nvPr/>
        </p:nvSpPr>
        <p:spPr>
          <a:xfrm>
            <a:off x="6311541" y="4229066"/>
            <a:ext cx="2791049"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Numeric factorization</a:t>
            </a:r>
            <a:endParaRPr lang="zh-CN" altLang="en-US" sz="2000" b="1" dirty="0"/>
          </a:p>
        </p:txBody>
      </p:sp>
      <p:sp>
        <p:nvSpPr>
          <p:cNvPr id="28" name="文本框 27">
            <a:extLst>
              <a:ext uri="{FF2B5EF4-FFF2-40B4-BE49-F238E27FC236}">
                <a16:creationId xmlns:a16="http://schemas.microsoft.com/office/drawing/2014/main" id="{C6493D9F-4CAF-4FD4-A586-0649208EB8D8}"/>
              </a:ext>
            </a:extLst>
          </p:cNvPr>
          <p:cNvSpPr txBox="1"/>
          <p:nvPr/>
        </p:nvSpPr>
        <p:spPr>
          <a:xfrm>
            <a:off x="6378840" y="4582869"/>
            <a:ext cx="2656449" cy="646331"/>
          </a:xfrm>
          <a:prstGeom prst="rect">
            <a:avLst/>
          </a:prstGeom>
          <a:noFill/>
        </p:spPr>
        <p:txBody>
          <a:bodyPr wrap="square">
            <a:spAutoFit/>
          </a:bodyPr>
          <a:lstStyle/>
          <a:p>
            <a:pPr algn="ctr"/>
            <a:r>
              <a:rPr lang="en-US" altLang="zh-CN" sz="1800" dirty="0">
                <a:latin typeface="Arial" panose="020B0604020202020204" pitchFamily="34" charset="0"/>
                <a:cs typeface="Arial" panose="020B0604020202020204" pitchFamily="34" charset="0"/>
              </a:rPr>
              <a:t>perform floating-point operations</a:t>
            </a:r>
            <a:endParaRPr lang="zh-CN" altLang="en-US" sz="1800" dirty="0">
              <a:latin typeface="Arial" panose="020B0604020202020204" pitchFamily="34" charset="0"/>
              <a:cs typeface="Arial" panose="020B0604020202020204" pitchFamily="34" charset="0"/>
            </a:endParaRPr>
          </a:p>
        </p:txBody>
      </p:sp>
      <p:sp>
        <p:nvSpPr>
          <p:cNvPr id="29" name="爆炸形: 14 pt  28">
            <a:extLst>
              <a:ext uri="{FF2B5EF4-FFF2-40B4-BE49-F238E27FC236}">
                <a16:creationId xmlns:a16="http://schemas.microsoft.com/office/drawing/2014/main" id="{F44058EE-E53B-45F5-BF28-71C05BB39258}"/>
              </a:ext>
            </a:extLst>
          </p:cNvPr>
          <p:cNvSpPr/>
          <p:nvPr/>
        </p:nvSpPr>
        <p:spPr bwMode="auto">
          <a:xfrm>
            <a:off x="6254230" y="5184141"/>
            <a:ext cx="2927062" cy="1341203"/>
          </a:xfrm>
          <a:prstGeom prst="irregularSeal2">
            <a:avLst/>
          </a:prstGeom>
          <a:solidFill>
            <a:schemeClr val="bg1"/>
          </a:solidFill>
          <a:ln w="19050"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30" name="文本框 29">
            <a:extLst>
              <a:ext uri="{FF2B5EF4-FFF2-40B4-BE49-F238E27FC236}">
                <a16:creationId xmlns:a16="http://schemas.microsoft.com/office/drawing/2014/main" id="{0993AA35-0E77-43D8-BDE2-48E012D9D5C3}"/>
              </a:ext>
            </a:extLst>
          </p:cNvPr>
          <p:cNvSpPr txBox="1"/>
          <p:nvPr/>
        </p:nvSpPr>
        <p:spPr>
          <a:xfrm>
            <a:off x="6823146" y="5590981"/>
            <a:ext cx="3024336" cy="646331"/>
          </a:xfrm>
          <a:prstGeom prst="rect">
            <a:avLst/>
          </a:prstGeom>
          <a:noFill/>
        </p:spPr>
        <p:txBody>
          <a:bodyPr wrap="square" rtlCol="0">
            <a:spAutoFit/>
          </a:bodyPr>
          <a:lstStyle/>
          <a:p>
            <a:r>
              <a:rPr lang="en-US" altLang="zh-CN" sz="1800" b="1" dirty="0">
                <a:solidFill>
                  <a:srgbClr val="C00000"/>
                </a:solidFill>
              </a:rPr>
              <a:t>The most time-consuming</a:t>
            </a:r>
            <a:endParaRPr lang="zh-CN" altLang="en-US" sz="1800" b="1" dirty="0">
              <a:solidFill>
                <a:srgbClr val="C00000"/>
              </a:solidFill>
            </a:endParaRPr>
          </a:p>
        </p:txBody>
      </p:sp>
    </p:spTree>
    <p:extLst>
      <p:ext uri="{BB962C8B-B14F-4D97-AF65-F5344CB8AC3E}">
        <p14:creationId xmlns:p14="http://schemas.microsoft.com/office/powerpoint/2010/main" val="214701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22" presetClass="entr" presetSubtype="8"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animBg="1"/>
      <p:bldP spid="11" grpId="0" animBg="1"/>
      <p:bldP spid="12" grpId="0"/>
      <p:bldP spid="3" grpId="0"/>
      <p:bldP spid="6" grpId="0"/>
      <p:bldP spid="9" grpId="0"/>
      <p:bldP spid="26" grpId="0"/>
      <p:bldP spid="31" grpId="0" animBg="1"/>
      <p:bldP spid="17" grpId="0" animBg="1"/>
      <p:bldP spid="10" grpId="0"/>
      <p:bldP spid="28" grpId="0"/>
      <p:bldP spid="29" grpId="1"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E695E0A-B905-2F71-D543-D02AB6E9F102}"/>
              </a:ext>
            </a:extLst>
          </p:cNvPr>
          <p:cNvSpPr txBox="1">
            <a:spLocks noGrp="1"/>
          </p:cNvSpPr>
          <p:nvPr>
            <p:ph type="title"/>
          </p:nvPr>
        </p:nvSpPr>
        <p:spPr>
          <a:xfrm>
            <a:off x="21015" y="38100"/>
            <a:ext cx="8289449" cy="64633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solidFill>
                  <a:schemeClr val="tx2"/>
                </a:solidFill>
                <a:latin typeface="Arial" panose="020B0604020202020204" pitchFamily="34" charset="0"/>
                <a:cs typeface="Arial" panose="020B0604020202020204" pitchFamily="34" charset="0"/>
              </a:rPr>
              <a:t>D</a:t>
            </a:r>
            <a:r>
              <a:rPr kumimoji="1" lang="en-US" altLang="zh-CN" sz="3600" b="1" dirty="0">
                <a:solidFill>
                  <a:schemeClr val="tx2"/>
                </a:solidFill>
                <a:latin typeface="Arial" panose="020B0604020202020204" pitchFamily="34" charset="0"/>
                <a:cs typeface="Arial" panose="020B0604020202020204" pitchFamily="34" charset="0"/>
              </a:rPr>
              <a:t>evelopment of Direct Sparse Solver</a:t>
            </a:r>
            <a:endParaRPr kumimoji="1" lang="zh-CN" altLang="en-US" sz="3600" b="1" dirty="0">
              <a:solidFill>
                <a:schemeClr val="tx2"/>
              </a:solidFill>
              <a:latin typeface="Arial" panose="020B0604020202020204" pitchFamily="34" charset="0"/>
              <a:cs typeface="Arial" panose="020B0604020202020204" pitchFamily="34" charset="0"/>
            </a:endParaRPr>
          </a:p>
        </p:txBody>
      </p:sp>
      <p:cxnSp>
        <p:nvCxnSpPr>
          <p:cNvPr id="4" name="直接连接符 11">
            <a:extLst>
              <a:ext uri="{FF2B5EF4-FFF2-40B4-BE49-F238E27FC236}">
                <a16:creationId xmlns:a16="http://schemas.microsoft.com/office/drawing/2014/main" id="{B55E154C-4685-ED6B-0009-0B04E167CD5F}"/>
              </a:ext>
            </a:extLst>
          </p:cNvPr>
          <p:cNvCxnSpPr>
            <a:cxnSpLocks/>
          </p:cNvCxnSpPr>
          <p:nvPr/>
        </p:nvCxnSpPr>
        <p:spPr>
          <a:xfrm>
            <a:off x="0" y="3262446"/>
            <a:ext cx="9203159" cy="34864"/>
          </a:xfrm>
          <a:prstGeom prst="line">
            <a:avLst/>
          </a:prstGeom>
          <a:noFill/>
          <a:ln w="41275" cap="flat" cmpd="sng" algn="ctr">
            <a:solidFill>
              <a:srgbClr val="9297CF"/>
            </a:solidFill>
            <a:prstDash val="solid"/>
            <a:miter lim="800000"/>
          </a:ln>
          <a:effectLst/>
        </p:spPr>
      </p:cxnSp>
      <p:grpSp>
        <p:nvGrpSpPr>
          <p:cNvPr id="5" name="组合 4">
            <a:extLst>
              <a:ext uri="{FF2B5EF4-FFF2-40B4-BE49-F238E27FC236}">
                <a16:creationId xmlns:a16="http://schemas.microsoft.com/office/drawing/2014/main" id="{81312118-05FE-43BA-5ECE-315A88A8AB69}"/>
              </a:ext>
            </a:extLst>
          </p:cNvPr>
          <p:cNvGrpSpPr/>
          <p:nvPr/>
        </p:nvGrpSpPr>
        <p:grpSpPr>
          <a:xfrm>
            <a:off x="1908496" y="836230"/>
            <a:ext cx="3828696" cy="2622126"/>
            <a:chOff x="4893324" y="813155"/>
            <a:chExt cx="3828696" cy="2622126"/>
          </a:xfrm>
          <a:solidFill>
            <a:schemeClr val="accent2">
              <a:lumMod val="20000"/>
              <a:lumOff val="80000"/>
            </a:schemeClr>
          </a:solidFill>
        </p:grpSpPr>
        <p:grpSp>
          <p:nvGrpSpPr>
            <p:cNvPr id="6" name="组合 5">
              <a:extLst>
                <a:ext uri="{FF2B5EF4-FFF2-40B4-BE49-F238E27FC236}">
                  <a16:creationId xmlns:a16="http://schemas.microsoft.com/office/drawing/2014/main" id="{DC978E71-76AC-463F-2B1A-B9E5033C75A2}"/>
                </a:ext>
              </a:extLst>
            </p:cNvPr>
            <p:cNvGrpSpPr/>
            <p:nvPr/>
          </p:nvGrpSpPr>
          <p:grpSpPr>
            <a:xfrm>
              <a:off x="4893324" y="813155"/>
              <a:ext cx="3828696" cy="2622126"/>
              <a:chOff x="4893324" y="813155"/>
              <a:chExt cx="3828696" cy="2622126"/>
            </a:xfrm>
            <a:grpFill/>
          </p:grpSpPr>
          <p:cxnSp>
            <p:nvCxnSpPr>
              <p:cNvPr id="8" name="直接连接符 167">
                <a:extLst>
                  <a:ext uri="{FF2B5EF4-FFF2-40B4-BE49-F238E27FC236}">
                    <a16:creationId xmlns:a16="http://schemas.microsoft.com/office/drawing/2014/main" id="{EA70D110-DD98-36E1-2F2B-42CF89D52EFD}"/>
                  </a:ext>
                </a:extLst>
              </p:cNvPr>
              <p:cNvCxnSpPr>
                <a:cxnSpLocks/>
              </p:cNvCxnSpPr>
              <p:nvPr/>
            </p:nvCxnSpPr>
            <p:spPr>
              <a:xfrm flipV="1">
                <a:off x="6819364" y="2403984"/>
                <a:ext cx="0" cy="431428"/>
              </a:xfrm>
              <a:prstGeom prst="line">
                <a:avLst/>
              </a:prstGeom>
              <a:grpFill/>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D9A678C3-184F-4F4E-61FF-9E86CB9CA5EA}"/>
                  </a:ext>
                </a:extLst>
              </p:cNvPr>
              <p:cNvSpPr/>
              <p:nvPr/>
            </p:nvSpPr>
            <p:spPr>
              <a:xfrm>
                <a:off x="5178079" y="813155"/>
                <a:ext cx="3543941" cy="1620074"/>
              </a:xfrm>
              <a:prstGeom prst="rect">
                <a:avLst/>
              </a:prstGeom>
              <a:solidFill>
                <a:schemeClr val="bg1"/>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4667E7C3-99CC-87A2-6FE1-C6131C2D6D3D}"/>
                  </a:ext>
                </a:extLst>
              </p:cNvPr>
              <p:cNvSpPr txBox="1"/>
              <p:nvPr/>
            </p:nvSpPr>
            <p:spPr>
              <a:xfrm>
                <a:off x="5190838" y="822944"/>
                <a:ext cx="3515898" cy="954107"/>
              </a:xfrm>
              <a:prstGeom prst="rect">
                <a:avLst/>
              </a:prstGeom>
              <a:solidFill>
                <a:schemeClr val="bg1">
                  <a:lumMod val="85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150" normalizeH="0" baseline="0" noProof="0" dirty="0" err="1">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SuperLU</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using </a:t>
                </a:r>
                <a:r>
                  <a:rPr lang="en-US" altLang="zh-CN" sz="1400" spc="150" dirty="0" err="1">
                    <a:solidFill>
                      <a:prstClr val="black"/>
                    </a:solidFill>
                    <a:latin typeface="Arial" panose="020B0604020202020204" pitchFamily="34" charset="0"/>
                    <a:ea typeface="微软雅黑" panose="020B0503020204020204" pitchFamily="34" charset="-122"/>
                    <a:cs typeface="Arial" panose="020B0604020202020204" pitchFamily="34" charset="0"/>
                  </a:rPr>
                  <a:t>supernodal</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method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is developed by </a:t>
                </a:r>
                <a:r>
                  <a:rPr lang="en-US"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Li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and</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0" cap="none" spc="15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Demmel</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et al.</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err="1">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SuperLU_DIST</a:t>
                </a:r>
                <a:r>
                  <a:rPr lang="en-US"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is a distributed version. (TOMS03)</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11" name="组合 10">
                <a:extLst>
                  <a:ext uri="{FF2B5EF4-FFF2-40B4-BE49-F238E27FC236}">
                    <a16:creationId xmlns:a16="http://schemas.microsoft.com/office/drawing/2014/main" id="{B8FBDF1D-8D9C-3521-664E-6680D2A7DC90}"/>
                  </a:ext>
                </a:extLst>
              </p:cNvPr>
              <p:cNvGrpSpPr/>
              <p:nvPr/>
            </p:nvGrpSpPr>
            <p:grpSpPr>
              <a:xfrm>
                <a:off x="4893324" y="3096556"/>
                <a:ext cx="879908" cy="338725"/>
                <a:chOff x="4893324" y="3096556"/>
                <a:chExt cx="879908" cy="338725"/>
              </a:xfrm>
              <a:grpFill/>
            </p:grpSpPr>
            <p:sp>
              <p:nvSpPr>
                <p:cNvPr id="13" name="椭圆 12">
                  <a:extLst>
                    <a:ext uri="{FF2B5EF4-FFF2-40B4-BE49-F238E27FC236}">
                      <a16:creationId xmlns:a16="http://schemas.microsoft.com/office/drawing/2014/main" id="{0B6E12C0-4623-0425-D34C-5CBFBFF4D114}"/>
                    </a:ext>
                  </a:extLst>
                </p:cNvPr>
                <p:cNvSpPr>
                  <a:spLocks noChangeAspect="1"/>
                </p:cNvSpPr>
                <p:nvPr/>
              </p:nvSpPr>
              <p:spPr>
                <a:xfrm>
                  <a:off x="5158800" y="3096556"/>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文本框 13">
                  <a:extLst>
                    <a:ext uri="{FF2B5EF4-FFF2-40B4-BE49-F238E27FC236}">
                      <a16:creationId xmlns:a16="http://schemas.microsoft.com/office/drawing/2014/main" id="{88AE2FA8-FD1D-1DDE-9D46-66AC9CC2EFE7}"/>
                    </a:ext>
                  </a:extLst>
                </p:cNvPr>
                <p:cNvSpPr txBox="1"/>
                <p:nvPr/>
              </p:nvSpPr>
              <p:spPr>
                <a:xfrm>
                  <a:off x="4893324" y="3124800"/>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2003</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cxnSp>
            <p:nvCxnSpPr>
              <p:cNvPr id="12" name="直接连接符 166">
                <a:extLst>
                  <a:ext uri="{FF2B5EF4-FFF2-40B4-BE49-F238E27FC236}">
                    <a16:creationId xmlns:a16="http://schemas.microsoft.com/office/drawing/2014/main" id="{55488457-32F1-B271-C288-6C4A65CDFC80}"/>
                  </a:ext>
                </a:extLst>
              </p:cNvPr>
              <p:cNvCxnSpPr>
                <a:cxnSpLocks/>
              </p:cNvCxnSpPr>
              <p:nvPr/>
            </p:nvCxnSpPr>
            <p:spPr>
              <a:xfrm flipV="1">
                <a:off x="5327650" y="2833458"/>
                <a:ext cx="1491714" cy="1954"/>
              </a:xfrm>
              <a:prstGeom prst="line">
                <a:avLst/>
              </a:prstGeom>
              <a:grpFill/>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7" name="直接连接符 176">
              <a:extLst>
                <a:ext uri="{FF2B5EF4-FFF2-40B4-BE49-F238E27FC236}">
                  <a16:creationId xmlns:a16="http://schemas.microsoft.com/office/drawing/2014/main" id="{8879E92A-8EEB-B9F2-8E52-3EA2CA5A90EB}"/>
                </a:ext>
              </a:extLst>
            </p:cNvPr>
            <p:cNvCxnSpPr>
              <a:cxnSpLocks/>
            </p:cNvCxnSpPr>
            <p:nvPr/>
          </p:nvCxnSpPr>
          <p:spPr>
            <a:xfrm flipV="1">
              <a:off x="5327650" y="2840065"/>
              <a:ext cx="0" cy="293446"/>
            </a:xfrm>
            <a:prstGeom prst="line">
              <a:avLst/>
            </a:prstGeom>
            <a:grpFill/>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 name="椭圆 18">
            <a:extLst>
              <a:ext uri="{FF2B5EF4-FFF2-40B4-BE49-F238E27FC236}">
                <a16:creationId xmlns:a16="http://schemas.microsoft.com/office/drawing/2014/main" id="{F55A7277-C9BA-FBAB-ADBD-82BD7003E791}"/>
              </a:ext>
            </a:extLst>
          </p:cNvPr>
          <p:cNvSpPr>
            <a:spLocks noChangeAspect="1"/>
          </p:cNvSpPr>
          <p:nvPr/>
        </p:nvSpPr>
        <p:spPr>
          <a:xfrm>
            <a:off x="939393" y="3005550"/>
            <a:ext cx="540000" cy="540000"/>
          </a:xfrm>
          <a:prstGeom prst="ellipse">
            <a:avLst/>
          </a:prstGeom>
          <a:solidFill>
            <a:srgbClr val="242852">
              <a:lumMod val="40000"/>
              <a:lumOff val="60000"/>
            </a:srgbClr>
          </a:solidFill>
          <a:ln w="12700" cap="flat" cmpd="sng" algn="ctr">
            <a:solidFill>
              <a:srgbClr val="9CC6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椭圆 19">
            <a:extLst>
              <a:ext uri="{FF2B5EF4-FFF2-40B4-BE49-F238E27FC236}">
                <a16:creationId xmlns:a16="http://schemas.microsoft.com/office/drawing/2014/main" id="{315B536E-E68C-7912-AB00-95E60DE58547}"/>
              </a:ext>
            </a:extLst>
          </p:cNvPr>
          <p:cNvSpPr>
            <a:spLocks noChangeAspect="1"/>
          </p:cNvSpPr>
          <p:nvPr/>
        </p:nvSpPr>
        <p:spPr>
          <a:xfrm>
            <a:off x="852020" y="2920575"/>
            <a:ext cx="720000" cy="720000"/>
          </a:xfrm>
          <a:prstGeom prst="ellipse">
            <a:avLst/>
          </a:prstGeom>
          <a:noFill/>
          <a:ln w="12700" cap="flat" cmpd="sng" algn="ctr">
            <a:solidFill>
              <a:srgbClr val="629DD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椭圆 20">
            <a:extLst>
              <a:ext uri="{FF2B5EF4-FFF2-40B4-BE49-F238E27FC236}">
                <a16:creationId xmlns:a16="http://schemas.microsoft.com/office/drawing/2014/main" id="{98AB977D-5570-8CA6-021F-20F9DDDD38B6}"/>
              </a:ext>
            </a:extLst>
          </p:cNvPr>
          <p:cNvSpPr>
            <a:spLocks noChangeAspect="1"/>
          </p:cNvSpPr>
          <p:nvPr/>
        </p:nvSpPr>
        <p:spPr>
          <a:xfrm>
            <a:off x="4139952" y="2999890"/>
            <a:ext cx="540000" cy="540000"/>
          </a:xfrm>
          <a:prstGeom prst="ellipse">
            <a:avLst/>
          </a:prstGeom>
          <a:solidFill>
            <a:srgbClr val="242852">
              <a:lumMod val="40000"/>
              <a:lumOff val="60000"/>
            </a:srgbClr>
          </a:solidFill>
          <a:ln w="12700" cap="flat" cmpd="sng" algn="ctr">
            <a:solidFill>
              <a:srgbClr val="9CC6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椭圆 21">
            <a:extLst>
              <a:ext uri="{FF2B5EF4-FFF2-40B4-BE49-F238E27FC236}">
                <a16:creationId xmlns:a16="http://schemas.microsoft.com/office/drawing/2014/main" id="{ABC4D6AC-955E-FAA1-2ED4-C5B61FA8FF52}"/>
              </a:ext>
            </a:extLst>
          </p:cNvPr>
          <p:cNvSpPr>
            <a:spLocks noChangeAspect="1"/>
          </p:cNvSpPr>
          <p:nvPr/>
        </p:nvSpPr>
        <p:spPr>
          <a:xfrm>
            <a:off x="4048934" y="2920575"/>
            <a:ext cx="720000" cy="720000"/>
          </a:xfrm>
          <a:prstGeom prst="ellipse">
            <a:avLst/>
          </a:prstGeom>
          <a:noFill/>
          <a:ln w="12700" cap="flat" cmpd="sng" algn="ctr">
            <a:solidFill>
              <a:srgbClr val="629DD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椭圆 22">
            <a:extLst>
              <a:ext uri="{FF2B5EF4-FFF2-40B4-BE49-F238E27FC236}">
                <a16:creationId xmlns:a16="http://schemas.microsoft.com/office/drawing/2014/main" id="{8F9A6B42-F742-849C-6FB8-197B5E12D69B}"/>
              </a:ext>
            </a:extLst>
          </p:cNvPr>
          <p:cNvSpPr>
            <a:spLocks noChangeAspect="1"/>
          </p:cNvSpPr>
          <p:nvPr/>
        </p:nvSpPr>
        <p:spPr>
          <a:xfrm>
            <a:off x="7137429" y="3005550"/>
            <a:ext cx="540000" cy="540000"/>
          </a:xfrm>
          <a:prstGeom prst="ellipse">
            <a:avLst/>
          </a:prstGeom>
          <a:solidFill>
            <a:srgbClr val="242852">
              <a:lumMod val="40000"/>
              <a:lumOff val="60000"/>
            </a:srgbClr>
          </a:solidFill>
          <a:ln w="12700" cap="flat" cmpd="sng" algn="ctr">
            <a:solidFill>
              <a:srgbClr val="9CC6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椭圆 23">
            <a:extLst>
              <a:ext uri="{FF2B5EF4-FFF2-40B4-BE49-F238E27FC236}">
                <a16:creationId xmlns:a16="http://schemas.microsoft.com/office/drawing/2014/main" id="{B1FFE01E-44BB-7F11-ABE0-88587516C235}"/>
              </a:ext>
            </a:extLst>
          </p:cNvPr>
          <p:cNvSpPr>
            <a:spLocks noChangeAspect="1"/>
          </p:cNvSpPr>
          <p:nvPr/>
        </p:nvSpPr>
        <p:spPr>
          <a:xfrm>
            <a:off x="7050056" y="2920575"/>
            <a:ext cx="720000" cy="720000"/>
          </a:xfrm>
          <a:prstGeom prst="ellipse">
            <a:avLst/>
          </a:prstGeom>
          <a:noFill/>
          <a:ln w="12700" cap="flat" cmpd="sng" algn="ctr">
            <a:solidFill>
              <a:srgbClr val="629DD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EF211A7B-E24F-D74E-4CF8-1A9207D88C3F}"/>
              </a:ext>
            </a:extLst>
          </p:cNvPr>
          <p:cNvSpPr txBox="1"/>
          <p:nvPr/>
        </p:nvSpPr>
        <p:spPr>
          <a:xfrm>
            <a:off x="6927795" y="3122298"/>
            <a:ext cx="990768" cy="307777"/>
          </a:xfrm>
          <a:prstGeom prst="rect">
            <a:avLst/>
          </a:prstGeom>
          <a:noFill/>
        </p:spPr>
        <p:txBody>
          <a:bodyPr wrap="square" rtlCol="0">
            <a:spAutoFit/>
          </a:bodyPr>
          <a:lstStyle/>
          <a:p>
            <a:pPr algn="ctr" defTabSz="914400"/>
            <a:r>
              <a:rPr lang="en-US" altLang="zh-CN" sz="1400" b="1" dirty="0">
                <a:solidFill>
                  <a:prstClr val="black"/>
                </a:solidFill>
                <a:latin typeface="+mn-lt"/>
                <a:ea typeface="微软雅黑" panose="020B0503020204020204" pitchFamily="34" charset="-122"/>
              </a:rPr>
              <a:t>2020</a:t>
            </a:r>
            <a:endParaRPr lang="zh-CN" altLang="en-US" sz="1400" b="1" dirty="0">
              <a:solidFill>
                <a:prstClr val="black"/>
              </a:solidFill>
              <a:latin typeface="+mn-lt"/>
              <a:ea typeface="微软雅黑" panose="020B0503020204020204" pitchFamily="34" charset="-122"/>
            </a:endParaRPr>
          </a:p>
        </p:txBody>
      </p:sp>
      <p:grpSp>
        <p:nvGrpSpPr>
          <p:cNvPr id="26" name="组合 25">
            <a:extLst>
              <a:ext uri="{FF2B5EF4-FFF2-40B4-BE49-F238E27FC236}">
                <a16:creationId xmlns:a16="http://schemas.microsoft.com/office/drawing/2014/main" id="{C63428B2-2FCE-203C-6269-9BCFCC3A2397}"/>
              </a:ext>
            </a:extLst>
          </p:cNvPr>
          <p:cNvGrpSpPr/>
          <p:nvPr/>
        </p:nvGrpSpPr>
        <p:grpSpPr>
          <a:xfrm>
            <a:off x="2018782" y="3098986"/>
            <a:ext cx="2922499" cy="3422946"/>
            <a:chOff x="5011217" y="3067200"/>
            <a:chExt cx="2922499" cy="3422946"/>
          </a:xfrm>
        </p:grpSpPr>
        <p:cxnSp>
          <p:nvCxnSpPr>
            <p:cNvPr id="29" name="连接符: 肘形 51">
              <a:extLst>
                <a:ext uri="{FF2B5EF4-FFF2-40B4-BE49-F238E27FC236}">
                  <a16:creationId xmlns:a16="http://schemas.microsoft.com/office/drawing/2014/main" id="{A6B18311-C1BE-97B1-719C-72D5397036E2}"/>
                </a:ext>
              </a:extLst>
            </p:cNvPr>
            <p:cNvCxnSpPr>
              <a:cxnSpLocks/>
              <a:endCxn id="31" idx="0"/>
            </p:cNvCxnSpPr>
            <p:nvPr/>
          </p:nvCxnSpPr>
          <p:spPr>
            <a:xfrm rot="5400000">
              <a:off x="6863026" y="3773942"/>
              <a:ext cx="722115" cy="63994"/>
            </a:xfrm>
            <a:prstGeom prst="bentConnector3">
              <a:avLst>
                <a:gd name="adj1" fmla="val 50000"/>
              </a:avLst>
            </a:prstGeom>
            <a:noFill/>
            <a:ln w="41275" cap="flat" cmpd="sng" algn="ctr">
              <a:solidFill>
                <a:schemeClr val="bg1">
                  <a:lumMod val="65000"/>
                </a:schemeClr>
              </a:solidFill>
              <a:prstDash val="solid"/>
              <a:miter lim="800000"/>
            </a:ln>
            <a:effectLst/>
          </p:spPr>
        </p:cxnSp>
        <p:cxnSp>
          <p:nvCxnSpPr>
            <p:cNvPr id="27" name="连接符: 肘形 50">
              <a:extLst>
                <a:ext uri="{FF2B5EF4-FFF2-40B4-BE49-F238E27FC236}">
                  <a16:creationId xmlns:a16="http://schemas.microsoft.com/office/drawing/2014/main" id="{08A6BFA1-687E-E1D4-D595-37C6DACDC7FF}"/>
                </a:ext>
              </a:extLst>
            </p:cNvPr>
            <p:cNvCxnSpPr>
              <a:cxnSpLocks/>
              <a:stCxn id="36" idx="4"/>
              <a:endCxn id="30" idx="0"/>
            </p:cNvCxnSpPr>
            <p:nvPr/>
          </p:nvCxnSpPr>
          <p:spPr>
            <a:xfrm rot="5400000">
              <a:off x="5483362" y="3740285"/>
              <a:ext cx="761072" cy="92353"/>
            </a:xfrm>
            <a:prstGeom prst="bentConnector3">
              <a:avLst>
                <a:gd name="adj1" fmla="val 50000"/>
              </a:avLst>
            </a:prstGeom>
            <a:noFill/>
            <a:ln w="41275" cap="flat" cmpd="sng" algn="ctr">
              <a:solidFill>
                <a:schemeClr val="bg1">
                  <a:lumMod val="65000"/>
                </a:schemeClr>
              </a:solidFill>
              <a:prstDash val="solid"/>
              <a:miter lim="800000"/>
            </a:ln>
            <a:effectLst/>
          </p:spPr>
        </p:cxnSp>
        <p:sp>
          <p:nvSpPr>
            <p:cNvPr id="28" name="矩形 27">
              <a:extLst>
                <a:ext uri="{FF2B5EF4-FFF2-40B4-BE49-F238E27FC236}">
                  <a16:creationId xmlns:a16="http://schemas.microsoft.com/office/drawing/2014/main" id="{ADFD5B40-3388-B3AA-27BF-B0CC4C8EF5FA}"/>
                </a:ext>
              </a:extLst>
            </p:cNvPr>
            <p:cNvSpPr/>
            <p:nvPr/>
          </p:nvSpPr>
          <p:spPr>
            <a:xfrm>
              <a:off x="5011217" y="4088856"/>
              <a:ext cx="2922499" cy="2401290"/>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 name="文本框 29">
              <a:extLst>
                <a:ext uri="{FF2B5EF4-FFF2-40B4-BE49-F238E27FC236}">
                  <a16:creationId xmlns:a16="http://schemas.microsoft.com/office/drawing/2014/main" id="{420877CE-B0A6-41D7-7332-EF5F5D1D8037}"/>
                </a:ext>
              </a:extLst>
            </p:cNvPr>
            <p:cNvSpPr txBox="1"/>
            <p:nvPr/>
          </p:nvSpPr>
          <p:spPr>
            <a:xfrm>
              <a:off x="5066771" y="4166997"/>
              <a:ext cx="1501899" cy="224676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Davis </a:t>
              </a:r>
              <a:r>
                <a:rPr kumimoji="0" lang="en-US" altLang="zh-CN" sz="140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developed</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UMFPACK </a:t>
              </a:r>
              <a:r>
                <a:rPr kumimoji="0" lang="en-US" altLang="zh-CN"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which</a:t>
              </a:r>
              <a:r>
                <a:rPr kumimoji="0" lang="en-US" altLang="zh-CN" sz="1400" b="0" i="0" u="none" strike="noStrike" kern="0" cap="none" spc="15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combines pre-ordering and multifrontal method</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(TOMS04)</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文本框 30">
              <a:extLst>
                <a:ext uri="{FF2B5EF4-FFF2-40B4-BE49-F238E27FC236}">
                  <a16:creationId xmlns:a16="http://schemas.microsoft.com/office/drawing/2014/main" id="{F35CBA7E-3984-1067-449B-2B661EF8645C}"/>
                </a:ext>
              </a:extLst>
            </p:cNvPr>
            <p:cNvSpPr txBox="1"/>
            <p:nvPr/>
          </p:nvSpPr>
          <p:spPr>
            <a:xfrm>
              <a:off x="6576294" y="4166997"/>
              <a:ext cx="1231583"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Davis </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et al</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also</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developed </a:t>
              </a: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KLU</a:t>
              </a:r>
              <a:r>
                <a:rPr kumimoji="0" lang="en-US" altLang="zh-CN"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which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is a sparse solver for circuit simulation. (TOMS10)</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32" name="组合 31">
              <a:extLst>
                <a:ext uri="{FF2B5EF4-FFF2-40B4-BE49-F238E27FC236}">
                  <a16:creationId xmlns:a16="http://schemas.microsoft.com/office/drawing/2014/main" id="{9C10B229-0DCD-BEAA-E05B-4DC119EEFC7E}"/>
                </a:ext>
              </a:extLst>
            </p:cNvPr>
            <p:cNvGrpSpPr/>
            <p:nvPr/>
          </p:nvGrpSpPr>
          <p:grpSpPr>
            <a:xfrm>
              <a:off x="5477442" y="3067200"/>
              <a:ext cx="879908" cy="338725"/>
              <a:chOff x="5477442" y="3067200"/>
              <a:chExt cx="879908" cy="338725"/>
            </a:xfrm>
          </p:grpSpPr>
          <p:sp>
            <p:nvSpPr>
              <p:cNvPr id="36" name="椭圆 35">
                <a:extLst>
                  <a:ext uri="{FF2B5EF4-FFF2-40B4-BE49-F238E27FC236}">
                    <a16:creationId xmlns:a16="http://schemas.microsoft.com/office/drawing/2014/main" id="{3877E12C-CE8C-CAA4-4758-EEB86507006E}"/>
                  </a:ext>
                </a:extLst>
              </p:cNvPr>
              <p:cNvSpPr>
                <a:spLocks noChangeAspect="1"/>
              </p:cNvSpPr>
              <p:nvPr/>
            </p:nvSpPr>
            <p:spPr>
              <a:xfrm>
                <a:off x="5740711" y="3067200"/>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文本框 36">
                <a:extLst>
                  <a:ext uri="{FF2B5EF4-FFF2-40B4-BE49-F238E27FC236}">
                    <a16:creationId xmlns:a16="http://schemas.microsoft.com/office/drawing/2014/main" id="{184FB797-C459-28ED-39F6-1BAB9333A563}"/>
                  </a:ext>
                </a:extLst>
              </p:cNvPr>
              <p:cNvSpPr txBox="1"/>
              <p:nvPr/>
            </p:nvSpPr>
            <p:spPr>
              <a:xfrm>
                <a:off x="5477442" y="3116260"/>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2004</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34" name="椭圆 33">
              <a:extLst>
                <a:ext uri="{FF2B5EF4-FFF2-40B4-BE49-F238E27FC236}">
                  <a16:creationId xmlns:a16="http://schemas.microsoft.com/office/drawing/2014/main" id="{24257E91-9981-D03E-C24C-E3145BCDFD9D}"/>
                </a:ext>
              </a:extLst>
            </p:cNvPr>
            <p:cNvSpPr>
              <a:spLocks noChangeAspect="1"/>
            </p:cNvSpPr>
            <p:nvPr/>
          </p:nvSpPr>
          <p:spPr>
            <a:xfrm>
              <a:off x="7226840" y="3083444"/>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8" name="组合 37">
            <a:extLst>
              <a:ext uri="{FF2B5EF4-FFF2-40B4-BE49-F238E27FC236}">
                <a16:creationId xmlns:a16="http://schemas.microsoft.com/office/drawing/2014/main" id="{D964BF36-A9CC-9844-C418-8C7E46AF6A62}"/>
              </a:ext>
            </a:extLst>
          </p:cNvPr>
          <p:cNvGrpSpPr/>
          <p:nvPr/>
        </p:nvGrpSpPr>
        <p:grpSpPr>
          <a:xfrm>
            <a:off x="19670" y="3449368"/>
            <a:ext cx="2125923" cy="3079495"/>
            <a:chOff x="2981126" y="3406445"/>
            <a:chExt cx="2125923" cy="3079495"/>
          </a:xfrm>
        </p:grpSpPr>
        <p:cxnSp>
          <p:nvCxnSpPr>
            <p:cNvPr id="39" name="连接符: 肘形 114">
              <a:extLst>
                <a:ext uri="{FF2B5EF4-FFF2-40B4-BE49-F238E27FC236}">
                  <a16:creationId xmlns:a16="http://schemas.microsoft.com/office/drawing/2014/main" id="{C65DE43E-00FA-AE77-2CC8-A87BF03422CC}"/>
                </a:ext>
              </a:extLst>
            </p:cNvPr>
            <p:cNvCxnSpPr>
              <a:cxnSpLocks/>
              <a:stCxn id="47" idx="4"/>
            </p:cNvCxnSpPr>
            <p:nvPr/>
          </p:nvCxnSpPr>
          <p:spPr>
            <a:xfrm rot="5400000">
              <a:off x="4029589" y="3345893"/>
              <a:ext cx="650706" cy="771809"/>
            </a:xfrm>
            <a:prstGeom prst="bentConnector3">
              <a:avLst>
                <a:gd name="adj1" fmla="val 50000"/>
              </a:avLst>
            </a:prstGeom>
            <a:noFill/>
            <a:ln w="41275" cap="flat" cmpd="sng" algn="ctr">
              <a:solidFill>
                <a:schemeClr val="bg1">
                  <a:lumMod val="65000"/>
                </a:schemeClr>
              </a:solidFill>
              <a:prstDash val="solid"/>
              <a:miter lim="800000"/>
            </a:ln>
            <a:effectLst/>
          </p:spPr>
        </p:cxnSp>
        <p:sp>
          <p:nvSpPr>
            <p:cNvPr id="40" name="矩形 39">
              <a:extLst>
                <a:ext uri="{FF2B5EF4-FFF2-40B4-BE49-F238E27FC236}">
                  <a16:creationId xmlns:a16="http://schemas.microsoft.com/office/drawing/2014/main" id="{A5566D7A-8FE2-7AD9-CD04-88AAC9BD6BC5}"/>
                </a:ext>
              </a:extLst>
            </p:cNvPr>
            <p:cNvSpPr/>
            <p:nvPr/>
          </p:nvSpPr>
          <p:spPr>
            <a:xfrm>
              <a:off x="3019567" y="4077719"/>
              <a:ext cx="1929362" cy="2408221"/>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1" name="文本框 40">
              <a:extLst>
                <a:ext uri="{FF2B5EF4-FFF2-40B4-BE49-F238E27FC236}">
                  <a16:creationId xmlns:a16="http://schemas.microsoft.com/office/drawing/2014/main" id="{6D86A0E3-4C68-124B-DE27-4352842A5B40}"/>
                </a:ext>
              </a:extLst>
            </p:cNvPr>
            <p:cNvSpPr txBox="1"/>
            <p:nvPr/>
          </p:nvSpPr>
          <p:spPr>
            <a:xfrm>
              <a:off x="2981126" y="4248543"/>
              <a:ext cx="2125923" cy="20313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PARDISO</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developed by </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Schenk</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 et al</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lang="en-US" altLang="zh-CN" sz="1400" b="0" i="0" dirty="0">
                  <a:solidFill>
                    <a:srgbClr val="1F1F1F"/>
                  </a:solidFill>
                  <a:effectLst/>
                  <a:latin typeface="Arial" panose="020B0604020202020204" pitchFamily="34" charset="0"/>
                  <a:cs typeface="Arial" panose="020B0604020202020204" pitchFamily="34" charset="0"/>
                </a:rPr>
                <a:t>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It uses a combination of left- and right-looking Level-3 BLAS to exploit parallelism.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(FGCS01)</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42" name="组合 41">
            <a:extLst>
              <a:ext uri="{FF2B5EF4-FFF2-40B4-BE49-F238E27FC236}">
                <a16:creationId xmlns:a16="http://schemas.microsoft.com/office/drawing/2014/main" id="{BCA006C4-1F8F-EAF4-ECF4-86B4F2BE974C}"/>
              </a:ext>
            </a:extLst>
          </p:cNvPr>
          <p:cNvGrpSpPr/>
          <p:nvPr/>
        </p:nvGrpSpPr>
        <p:grpSpPr>
          <a:xfrm>
            <a:off x="64602" y="836230"/>
            <a:ext cx="2169711" cy="2613137"/>
            <a:chOff x="3058618" y="792000"/>
            <a:chExt cx="2169711" cy="2613137"/>
          </a:xfrm>
        </p:grpSpPr>
        <p:cxnSp>
          <p:nvCxnSpPr>
            <p:cNvPr id="43" name="连接符: 肘形 133">
              <a:extLst>
                <a:ext uri="{FF2B5EF4-FFF2-40B4-BE49-F238E27FC236}">
                  <a16:creationId xmlns:a16="http://schemas.microsoft.com/office/drawing/2014/main" id="{2FF05AA5-6E84-2808-6F0E-48544E5B8FE1}"/>
                </a:ext>
              </a:extLst>
            </p:cNvPr>
            <p:cNvCxnSpPr>
              <a:cxnSpLocks/>
            </p:cNvCxnSpPr>
            <p:nvPr/>
          </p:nvCxnSpPr>
          <p:spPr>
            <a:xfrm rot="16200000" flipH="1">
              <a:off x="4390575" y="2690515"/>
              <a:ext cx="656264" cy="95530"/>
            </a:xfrm>
            <a:prstGeom prst="bentConnector3">
              <a:avLst>
                <a:gd name="adj1" fmla="val 65700"/>
              </a:avLst>
            </a:prstGeom>
            <a:noFill/>
            <a:ln w="41275" cap="flat" cmpd="sng" algn="ctr">
              <a:solidFill>
                <a:schemeClr val="bg1">
                  <a:lumMod val="65000"/>
                </a:schemeClr>
              </a:solidFill>
              <a:prstDash val="solid"/>
              <a:miter lim="800000"/>
            </a:ln>
            <a:effectLst/>
          </p:spPr>
        </p:cxnSp>
        <p:sp>
          <p:nvSpPr>
            <p:cNvPr id="44" name="矩形 43">
              <a:extLst>
                <a:ext uri="{FF2B5EF4-FFF2-40B4-BE49-F238E27FC236}">
                  <a16:creationId xmlns:a16="http://schemas.microsoft.com/office/drawing/2014/main" id="{B955D9BC-C9E7-B03B-7153-CAE3D6534DEB}"/>
                </a:ext>
              </a:extLst>
            </p:cNvPr>
            <p:cNvSpPr/>
            <p:nvPr/>
          </p:nvSpPr>
          <p:spPr>
            <a:xfrm>
              <a:off x="3058618" y="792000"/>
              <a:ext cx="2104312" cy="1618148"/>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5" name="文本框 44">
              <a:extLst>
                <a:ext uri="{FF2B5EF4-FFF2-40B4-BE49-F238E27FC236}">
                  <a16:creationId xmlns:a16="http://schemas.microsoft.com/office/drawing/2014/main" id="{D76BC28C-25F5-4E25-B2DC-53E21617182E}"/>
                </a:ext>
              </a:extLst>
            </p:cNvPr>
            <p:cNvSpPr txBox="1"/>
            <p:nvPr/>
          </p:nvSpPr>
          <p:spPr>
            <a:xfrm>
              <a:off x="3064449" y="812591"/>
              <a:ext cx="2151107" cy="1600438"/>
            </a:xfrm>
            <a:prstGeom prst="rect">
              <a:avLst/>
            </a:prstGeom>
            <a:noFill/>
          </p:spPr>
          <p:txBody>
            <a:bodyPr wrap="square" rtlCol="0">
              <a:spAutoFit/>
            </a:bodyPr>
            <a:lstStyle/>
            <a:p>
              <a:pPr algn="just" defTabSz="914400"/>
              <a:r>
                <a:rPr lang="en-US" altLang="zh-CN" sz="140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MUMPS</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 distributed direct solver using the multifrontal method. It was developed by </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Patrick </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and</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 Duff et al</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(PARA00)</a:t>
              </a:r>
              <a:endParaRPr lang="zh-CN" altLang="en-US" sz="140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46" name="组合 45">
              <a:extLst>
                <a:ext uri="{FF2B5EF4-FFF2-40B4-BE49-F238E27FC236}">
                  <a16:creationId xmlns:a16="http://schemas.microsoft.com/office/drawing/2014/main" id="{B0448746-6CC5-7376-D4CF-9849BB5C3262}"/>
                </a:ext>
              </a:extLst>
            </p:cNvPr>
            <p:cNvGrpSpPr/>
            <p:nvPr/>
          </p:nvGrpSpPr>
          <p:grpSpPr>
            <a:xfrm>
              <a:off x="4348421" y="3066412"/>
              <a:ext cx="879908" cy="338725"/>
              <a:chOff x="4348421" y="3066412"/>
              <a:chExt cx="879908" cy="338725"/>
            </a:xfrm>
          </p:grpSpPr>
          <p:sp>
            <p:nvSpPr>
              <p:cNvPr id="47" name="椭圆 46">
                <a:extLst>
                  <a:ext uri="{FF2B5EF4-FFF2-40B4-BE49-F238E27FC236}">
                    <a16:creationId xmlns:a16="http://schemas.microsoft.com/office/drawing/2014/main" id="{3AC8A585-6D9D-D865-314A-F0FDEA6695E4}"/>
                  </a:ext>
                </a:extLst>
              </p:cNvPr>
              <p:cNvSpPr>
                <a:spLocks noChangeAspect="1"/>
              </p:cNvSpPr>
              <p:nvPr/>
            </p:nvSpPr>
            <p:spPr>
              <a:xfrm>
                <a:off x="4603548" y="3066412"/>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文本框 47">
                <a:extLst>
                  <a:ext uri="{FF2B5EF4-FFF2-40B4-BE49-F238E27FC236}">
                    <a16:creationId xmlns:a16="http://schemas.microsoft.com/office/drawing/2014/main" id="{BAA479A4-4895-F284-FC1F-A6DA872AA476}"/>
                  </a:ext>
                </a:extLst>
              </p:cNvPr>
              <p:cNvSpPr txBox="1"/>
              <p:nvPr/>
            </p:nvSpPr>
            <p:spPr>
              <a:xfrm>
                <a:off x="4348421" y="3096822"/>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2001</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49" name="文本框 48">
            <a:extLst>
              <a:ext uri="{FF2B5EF4-FFF2-40B4-BE49-F238E27FC236}">
                <a16:creationId xmlns:a16="http://schemas.microsoft.com/office/drawing/2014/main" id="{31583901-24A7-6085-F28F-93F3ABA08D81}"/>
              </a:ext>
            </a:extLst>
          </p:cNvPr>
          <p:cNvSpPr txBox="1"/>
          <p:nvPr/>
        </p:nvSpPr>
        <p:spPr>
          <a:xfrm>
            <a:off x="3925640" y="3121223"/>
            <a:ext cx="1001073" cy="307777"/>
          </a:xfrm>
          <a:prstGeom prst="rect">
            <a:avLst/>
          </a:prstGeom>
          <a:noFill/>
        </p:spPr>
        <p:txBody>
          <a:bodyPr wrap="square" rtlCol="0">
            <a:spAutoFit/>
          </a:bodyPr>
          <a:lstStyle/>
          <a:p>
            <a:pPr algn="ctr"/>
            <a:r>
              <a:rPr lang="en-US" altLang="zh-CN" sz="1400" b="1" dirty="0">
                <a:solidFill>
                  <a:prstClr val="black"/>
                </a:solidFill>
                <a:latin typeface="+mn-lt"/>
                <a:ea typeface="微软雅黑" panose="020B0503020204020204" pitchFamily="34" charset="-122"/>
              </a:rPr>
              <a:t>2010</a:t>
            </a:r>
            <a:endParaRPr lang="zh-CN" altLang="en-US" sz="1400" b="1" dirty="0">
              <a:solidFill>
                <a:prstClr val="black"/>
              </a:solidFill>
              <a:latin typeface="+mn-lt"/>
              <a:ea typeface="微软雅黑" panose="020B0503020204020204" pitchFamily="34" charset="-122"/>
            </a:endParaRPr>
          </a:p>
        </p:txBody>
      </p:sp>
      <p:grpSp>
        <p:nvGrpSpPr>
          <p:cNvPr id="50" name="组合 49">
            <a:extLst>
              <a:ext uri="{FF2B5EF4-FFF2-40B4-BE49-F238E27FC236}">
                <a16:creationId xmlns:a16="http://schemas.microsoft.com/office/drawing/2014/main" id="{6DCD2243-CE45-A853-D456-3E4BBFE1645C}"/>
              </a:ext>
            </a:extLst>
          </p:cNvPr>
          <p:cNvGrpSpPr/>
          <p:nvPr/>
        </p:nvGrpSpPr>
        <p:grpSpPr>
          <a:xfrm>
            <a:off x="5572598" y="3088414"/>
            <a:ext cx="2240452" cy="3440446"/>
            <a:chOff x="8610918" y="3067200"/>
            <a:chExt cx="2240452" cy="3440446"/>
          </a:xfrm>
        </p:grpSpPr>
        <p:sp>
          <p:nvSpPr>
            <p:cNvPr id="51" name="矩形 50">
              <a:extLst>
                <a:ext uri="{FF2B5EF4-FFF2-40B4-BE49-F238E27FC236}">
                  <a16:creationId xmlns:a16="http://schemas.microsoft.com/office/drawing/2014/main" id="{7560588F-0394-25EF-DD3D-06888BABFD5D}"/>
                </a:ext>
              </a:extLst>
            </p:cNvPr>
            <p:cNvSpPr/>
            <p:nvPr/>
          </p:nvSpPr>
          <p:spPr>
            <a:xfrm>
              <a:off x="9628093" y="4099424"/>
              <a:ext cx="1151269" cy="2408222"/>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2" name="文本框 51">
              <a:extLst>
                <a:ext uri="{FF2B5EF4-FFF2-40B4-BE49-F238E27FC236}">
                  <a16:creationId xmlns:a16="http://schemas.microsoft.com/office/drawing/2014/main" id="{2F5F3A4B-9F98-43A2-E094-4534D416AA11}"/>
                </a:ext>
              </a:extLst>
            </p:cNvPr>
            <p:cNvSpPr txBox="1"/>
            <p:nvPr/>
          </p:nvSpPr>
          <p:spPr>
            <a:xfrm>
              <a:off x="9640681" y="4271880"/>
              <a:ext cx="1210689" cy="2031325"/>
            </a:xfrm>
            <a:prstGeom prst="rect">
              <a:avLst/>
            </a:prstGeom>
            <a:noFill/>
          </p:spPr>
          <p:txBody>
            <a:bodyPr wrap="square" rtlCol="0">
              <a:spAutoFit/>
            </a:bodyPr>
            <a:lstStyle/>
            <a:p>
              <a:r>
                <a:rPr lang="en-US"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GLU</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 sparse direct solver on GPU developed by </a:t>
              </a:r>
              <a:r>
                <a:rPr lang="en-US" altLang="zh-CN" sz="1400" b="1" kern="0" spc="150" dirty="0">
                  <a:latin typeface="Arial" panose="020B0604020202020204" pitchFamily="34" charset="0"/>
                  <a:ea typeface="微软雅黑" panose="020B0503020204020204" pitchFamily="34" charset="-122"/>
                  <a:cs typeface="Arial" panose="020B0604020202020204" pitchFamily="34" charset="0"/>
                </a:rPr>
                <a:t>Tan et al</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(D&amp;T20)</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53" name="组合 52">
              <a:extLst>
                <a:ext uri="{FF2B5EF4-FFF2-40B4-BE49-F238E27FC236}">
                  <a16:creationId xmlns:a16="http://schemas.microsoft.com/office/drawing/2014/main" id="{9314FD51-6124-E553-1031-F6241F8ED2D6}"/>
                </a:ext>
              </a:extLst>
            </p:cNvPr>
            <p:cNvGrpSpPr/>
            <p:nvPr/>
          </p:nvGrpSpPr>
          <p:grpSpPr>
            <a:xfrm>
              <a:off x="8610918" y="3067200"/>
              <a:ext cx="879908" cy="338725"/>
              <a:chOff x="8610918" y="3067200"/>
              <a:chExt cx="879908" cy="338725"/>
            </a:xfrm>
          </p:grpSpPr>
          <p:sp>
            <p:nvSpPr>
              <p:cNvPr id="55" name="椭圆 54">
                <a:extLst>
                  <a:ext uri="{FF2B5EF4-FFF2-40B4-BE49-F238E27FC236}">
                    <a16:creationId xmlns:a16="http://schemas.microsoft.com/office/drawing/2014/main" id="{DB828397-D3E1-7AB7-BC29-2FED37321A67}"/>
                  </a:ext>
                </a:extLst>
              </p:cNvPr>
              <p:cNvSpPr>
                <a:spLocks noChangeAspect="1"/>
              </p:cNvSpPr>
              <p:nvPr/>
            </p:nvSpPr>
            <p:spPr>
              <a:xfrm>
                <a:off x="8870712" y="3067200"/>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6" name="文本框 55">
                <a:extLst>
                  <a:ext uri="{FF2B5EF4-FFF2-40B4-BE49-F238E27FC236}">
                    <a16:creationId xmlns:a16="http://schemas.microsoft.com/office/drawing/2014/main" id="{CBADFD71-40B4-9103-E0BC-16CB6A6F45D3}"/>
                  </a:ext>
                </a:extLst>
              </p:cNvPr>
              <p:cNvSpPr txBox="1"/>
              <p:nvPr/>
            </p:nvSpPr>
            <p:spPr>
              <a:xfrm>
                <a:off x="8610918" y="3128814"/>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2015</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cxnSp>
          <p:nvCxnSpPr>
            <p:cNvPr id="54" name="连接符: 肘形 98">
              <a:extLst>
                <a:ext uri="{FF2B5EF4-FFF2-40B4-BE49-F238E27FC236}">
                  <a16:creationId xmlns:a16="http://schemas.microsoft.com/office/drawing/2014/main" id="{3D1155FD-CC43-F475-B676-7D37FB9F0914}"/>
                </a:ext>
              </a:extLst>
            </p:cNvPr>
            <p:cNvCxnSpPr>
              <a:cxnSpLocks/>
              <a:endCxn id="55" idx="4"/>
            </p:cNvCxnSpPr>
            <p:nvPr/>
          </p:nvCxnSpPr>
          <p:spPr>
            <a:xfrm rot="16200000" flipV="1">
              <a:off x="9291325" y="3154676"/>
              <a:ext cx="655371" cy="1157869"/>
            </a:xfrm>
            <a:prstGeom prst="bentConnector3">
              <a:avLst>
                <a:gd name="adj1" fmla="val 50000"/>
              </a:avLst>
            </a:prstGeom>
            <a:noFill/>
            <a:ln w="41275" cap="flat" cmpd="sng" algn="ctr">
              <a:solidFill>
                <a:schemeClr val="bg1">
                  <a:lumMod val="65000"/>
                </a:schemeClr>
              </a:solidFill>
              <a:prstDash val="solid"/>
              <a:miter lim="800000"/>
            </a:ln>
            <a:effectLst/>
          </p:spPr>
        </p:cxnSp>
      </p:grpSp>
      <p:grpSp>
        <p:nvGrpSpPr>
          <p:cNvPr id="72" name="组合 71">
            <a:extLst>
              <a:ext uri="{FF2B5EF4-FFF2-40B4-BE49-F238E27FC236}">
                <a16:creationId xmlns:a16="http://schemas.microsoft.com/office/drawing/2014/main" id="{632F744E-14A3-C165-56BE-ACAB579AD0D3}"/>
              </a:ext>
            </a:extLst>
          </p:cNvPr>
          <p:cNvGrpSpPr/>
          <p:nvPr/>
        </p:nvGrpSpPr>
        <p:grpSpPr>
          <a:xfrm>
            <a:off x="2205865" y="1708880"/>
            <a:ext cx="4958770" cy="1728831"/>
            <a:chOff x="5198564" y="2034104"/>
            <a:chExt cx="4958770" cy="1728831"/>
          </a:xfrm>
        </p:grpSpPr>
        <p:grpSp>
          <p:nvGrpSpPr>
            <p:cNvPr id="73" name="组合 72">
              <a:extLst>
                <a:ext uri="{FF2B5EF4-FFF2-40B4-BE49-F238E27FC236}">
                  <a16:creationId xmlns:a16="http://schemas.microsoft.com/office/drawing/2014/main" id="{E463DDA4-9082-045B-548A-895B67BF745B}"/>
                </a:ext>
              </a:extLst>
            </p:cNvPr>
            <p:cNvGrpSpPr/>
            <p:nvPr/>
          </p:nvGrpSpPr>
          <p:grpSpPr>
            <a:xfrm>
              <a:off x="9277426" y="3424210"/>
              <a:ext cx="879908" cy="338725"/>
              <a:chOff x="9277426" y="3424210"/>
              <a:chExt cx="879908" cy="338725"/>
            </a:xfrm>
          </p:grpSpPr>
          <p:sp>
            <p:nvSpPr>
              <p:cNvPr id="77" name="椭圆 76">
                <a:extLst>
                  <a:ext uri="{FF2B5EF4-FFF2-40B4-BE49-F238E27FC236}">
                    <a16:creationId xmlns:a16="http://schemas.microsoft.com/office/drawing/2014/main" id="{6B0CA550-BC12-B6CC-CA5E-8BF759EA59E8}"/>
                  </a:ext>
                </a:extLst>
              </p:cNvPr>
              <p:cNvSpPr>
                <a:spLocks noChangeAspect="1"/>
              </p:cNvSpPr>
              <p:nvPr/>
            </p:nvSpPr>
            <p:spPr>
              <a:xfrm>
                <a:off x="9540705" y="3424210"/>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8" name="文本框 77">
                <a:extLst>
                  <a:ext uri="{FF2B5EF4-FFF2-40B4-BE49-F238E27FC236}">
                    <a16:creationId xmlns:a16="http://schemas.microsoft.com/office/drawing/2014/main" id="{CC1332BB-0D85-0D0B-A403-7A603A3FBF44}"/>
                  </a:ext>
                </a:extLst>
              </p:cNvPr>
              <p:cNvSpPr txBox="1"/>
              <p:nvPr/>
            </p:nvSpPr>
            <p:spPr>
              <a:xfrm>
                <a:off x="9277426" y="3480476"/>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2019</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74" name="文本框 73">
              <a:extLst>
                <a:ext uri="{FF2B5EF4-FFF2-40B4-BE49-F238E27FC236}">
                  <a16:creationId xmlns:a16="http://schemas.microsoft.com/office/drawing/2014/main" id="{B6BF37BF-6AE7-F0D3-9D68-0820B30F718A}"/>
                </a:ext>
              </a:extLst>
            </p:cNvPr>
            <p:cNvSpPr txBox="1"/>
            <p:nvPr/>
          </p:nvSpPr>
          <p:spPr>
            <a:xfrm>
              <a:off x="5198564" y="2034104"/>
              <a:ext cx="3516042" cy="738664"/>
            </a:xfrm>
            <a:prstGeom prst="rect">
              <a:avLst/>
            </a:prstGeom>
            <a:solidFill>
              <a:schemeClr val="bg1">
                <a:lumMod val="85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150" normalizeH="0" baseline="0" noProof="0" dirty="0" err="1">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SuperLU_DIST</a:t>
              </a: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has been continuously updated and added versions for GPU.(JPDC19)</a:t>
              </a:r>
              <a:endParaRPr kumimoji="0" lang="zh-CN" altLang="en-US"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75" name="直接连接符 173">
              <a:extLst>
                <a:ext uri="{FF2B5EF4-FFF2-40B4-BE49-F238E27FC236}">
                  <a16:creationId xmlns:a16="http://schemas.microsoft.com/office/drawing/2014/main" id="{B89E5D37-5772-964E-D55D-5B0D022ED3DA}"/>
                </a:ext>
              </a:extLst>
            </p:cNvPr>
            <p:cNvCxnSpPr>
              <a:cxnSpLocks/>
            </p:cNvCxnSpPr>
            <p:nvPr/>
          </p:nvCxnSpPr>
          <p:spPr>
            <a:xfrm flipV="1">
              <a:off x="9707737" y="3178160"/>
              <a:ext cx="0" cy="247070"/>
            </a:xfrm>
            <a:prstGeom prst="line">
              <a:avLst/>
            </a:prstGeom>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85">
              <a:extLst>
                <a:ext uri="{FF2B5EF4-FFF2-40B4-BE49-F238E27FC236}">
                  <a16:creationId xmlns:a16="http://schemas.microsoft.com/office/drawing/2014/main" id="{1E5F9A0E-C175-B804-AC52-CDB86B3BF0D7}"/>
                </a:ext>
              </a:extLst>
            </p:cNvPr>
            <p:cNvCxnSpPr>
              <a:cxnSpLocks/>
            </p:cNvCxnSpPr>
            <p:nvPr/>
          </p:nvCxnSpPr>
          <p:spPr>
            <a:xfrm>
              <a:off x="6714713" y="3181757"/>
              <a:ext cx="3002667" cy="0"/>
            </a:xfrm>
            <a:prstGeom prst="line">
              <a:avLst/>
            </a:prstGeom>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1" name="组合 110">
            <a:extLst>
              <a:ext uri="{FF2B5EF4-FFF2-40B4-BE49-F238E27FC236}">
                <a16:creationId xmlns:a16="http://schemas.microsoft.com/office/drawing/2014/main" id="{3513D6C8-3D8F-2233-24EA-3B1C570B183B}"/>
              </a:ext>
            </a:extLst>
          </p:cNvPr>
          <p:cNvGrpSpPr/>
          <p:nvPr/>
        </p:nvGrpSpPr>
        <p:grpSpPr>
          <a:xfrm>
            <a:off x="4900455" y="3109830"/>
            <a:ext cx="1671511" cy="3419033"/>
            <a:chOff x="4900264" y="3111506"/>
            <a:chExt cx="1671511" cy="3416551"/>
          </a:xfrm>
        </p:grpSpPr>
        <p:grpSp>
          <p:nvGrpSpPr>
            <p:cNvPr id="109" name="组合 108">
              <a:extLst>
                <a:ext uri="{FF2B5EF4-FFF2-40B4-BE49-F238E27FC236}">
                  <a16:creationId xmlns:a16="http://schemas.microsoft.com/office/drawing/2014/main" id="{18B9DDD1-D9EA-1DEF-C621-8199A3569C16}"/>
                </a:ext>
              </a:extLst>
            </p:cNvPr>
            <p:cNvGrpSpPr/>
            <p:nvPr/>
          </p:nvGrpSpPr>
          <p:grpSpPr>
            <a:xfrm>
              <a:off x="4900264" y="3111506"/>
              <a:ext cx="879908" cy="1010077"/>
              <a:chOff x="4900264" y="3111506"/>
              <a:chExt cx="879908" cy="1010077"/>
            </a:xfrm>
          </p:grpSpPr>
          <p:sp>
            <p:nvSpPr>
              <p:cNvPr id="98" name="椭圆 97">
                <a:extLst>
                  <a:ext uri="{FF2B5EF4-FFF2-40B4-BE49-F238E27FC236}">
                    <a16:creationId xmlns:a16="http://schemas.microsoft.com/office/drawing/2014/main" id="{9B66D6AA-06C0-FC8C-8C6E-1D5B4FE7151E}"/>
                  </a:ext>
                </a:extLst>
              </p:cNvPr>
              <p:cNvSpPr>
                <a:spLocks noChangeAspect="1"/>
              </p:cNvSpPr>
              <p:nvPr/>
            </p:nvSpPr>
            <p:spPr>
              <a:xfrm>
                <a:off x="5174556" y="3111506"/>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75BF97AA-A87D-EA76-75C5-859439440543}"/>
                  </a:ext>
                </a:extLst>
              </p:cNvPr>
              <p:cNvSpPr txBox="1"/>
              <p:nvPr/>
            </p:nvSpPr>
            <p:spPr>
              <a:xfrm>
                <a:off x="4900264" y="3151411"/>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2013</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100" name="连接符: 肘形 98">
                <a:extLst>
                  <a:ext uri="{FF2B5EF4-FFF2-40B4-BE49-F238E27FC236}">
                    <a16:creationId xmlns:a16="http://schemas.microsoft.com/office/drawing/2014/main" id="{8AAAA003-B30D-0A3A-25F0-8A7112F35767}"/>
                  </a:ext>
                </a:extLst>
              </p:cNvPr>
              <p:cNvCxnSpPr>
                <a:cxnSpLocks/>
                <a:stCxn id="98" idx="4"/>
                <a:endCxn id="102" idx="0"/>
              </p:cNvCxnSpPr>
              <p:nvPr/>
            </p:nvCxnSpPr>
            <p:spPr>
              <a:xfrm rot="16200000" flipH="1">
                <a:off x="5219180" y="3574970"/>
                <a:ext cx="671352" cy="421874"/>
              </a:xfrm>
              <a:prstGeom prst="bentConnector3">
                <a:avLst>
                  <a:gd name="adj1" fmla="val 50000"/>
                </a:avLst>
              </a:prstGeom>
              <a:noFill/>
              <a:ln w="41275" cap="flat" cmpd="sng" algn="ctr">
                <a:solidFill>
                  <a:schemeClr val="bg1">
                    <a:lumMod val="65000"/>
                  </a:schemeClr>
                </a:solidFill>
                <a:prstDash val="solid"/>
                <a:miter lim="800000"/>
              </a:ln>
              <a:effectLst/>
            </p:spPr>
          </p:cxnSp>
        </p:grpSp>
        <p:grpSp>
          <p:nvGrpSpPr>
            <p:cNvPr id="110" name="组合 109">
              <a:extLst>
                <a:ext uri="{FF2B5EF4-FFF2-40B4-BE49-F238E27FC236}">
                  <a16:creationId xmlns:a16="http://schemas.microsoft.com/office/drawing/2014/main" id="{64634DE1-BB67-2C15-5842-3D22290F772B}"/>
                </a:ext>
              </a:extLst>
            </p:cNvPr>
            <p:cNvGrpSpPr/>
            <p:nvPr/>
          </p:nvGrpSpPr>
          <p:grpSpPr>
            <a:xfrm>
              <a:off x="4932040" y="4121583"/>
              <a:ext cx="1639735" cy="2406474"/>
              <a:chOff x="4932040" y="4121583"/>
              <a:chExt cx="1639735" cy="2406474"/>
            </a:xfrm>
          </p:grpSpPr>
          <p:sp>
            <p:nvSpPr>
              <p:cNvPr id="102" name="矩形 101">
                <a:extLst>
                  <a:ext uri="{FF2B5EF4-FFF2-40B4-BE49-F238E27FC236}">
                    <a16:creationId xmlns:a16="http://schemas.microsoft.com/office/drawing/2014/main" id="{861D1A7E-A6E5-9E10-592D-1508DFD3A658}"/>
                  </a:ext>
                </a:extLst>
              </p:cNvPr>
              <p:cNvSpPr/>
              <p:nvPr/>
            </p:nvSpPr>
            <p:spPr>
              <a:xfrm>
                <a:off x="4972399" y="4121583"/>
                <a:ext cx="1586788" cy="2406474"/>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6" name="文本框 105">
                <a:extLst>
                  <a:ext uri="{FF2B5EF4-FFF2-40B4-BE49-F238E27FC236}">
                    <a16:creationId xmlns:a16="http://schemas.microsoft.com/office/drawing/2014/main" id="{7866D5CB-6A28-446E-F19D-4E584574B92A}"/>
                  </a:ext>
                </a:extLst>
              </p:cNvPr>
              <p:cNvSpPr txBox="1"/>
              <p:nvPr/>
            </p:nvSpPr>
            <p:spPr>
              <a:xfrm>
                <a:off x="4932040" y="4395628"/>
                <a:ext cx="1639735" cy="1814564"/>
              </a:xfrm>
              <a:prstGeom prst="rect">
                <a:avLst/>
              </a:prstGeom>
              <a:noFill/>
            </p:spPr>
            <p:txBody>
              <a:bodyPr wrap="square" rtlCol="0">
                <a:spAutoFit/>
              </a:bodyPr>
              <a:lstStyle/>
              <a:p>
                <a:r>
                  <a:rPr lang="en"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NICSLU</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 sparse</a:t>
                </a:r>
                <a:r>
                  <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solver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using level-set and </a:t>
                </a:r>
                <a:r>
                  <a:rPr lang="en-US" altLang="zh-CN" sz="1400" kern="0" spc="150" dirty="0" err="1">
                    <a:solidFill>
                      <a:prstClr val="black"/>
                    </a:solidFill>
                    <a:latin typeface="Arial" panose="020B0604020202020204" pitchFamily="34" charset="0"/>
                    <a:ea typeface="微软雅黑" panose="020B0503020204020204" pitchFamily="34" charset="-122"/>
                    <a:cs typeface="Arial" panose="020B0604020202020204" pitchFamily="34" charset="0"/>
                  </a:rPr>
                  <a:t>supernode</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Developed by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Chen</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and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Wang et al</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(TCAD13)</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39" name="组合 138">
            <a:extLst>
              <a:ext uri="{FF2B5EF4-FFF2-40B4-BE49-F238E27FC236}">
                <a16:creationId xmlns:a16="http://schemas.microsoft.com/office/drawing/2014/main" id="{95AFA08F-BCE5-F10D-4F1B-EE6A6C668501}"/>
              </a:ext>
            </a:extLst>
          </p:cNvPr>
          <p:cNvGrpSpPr/>
          <p:nvPr/>
        </p:nvGrpSpPr>
        <p:grpSpPr>
          <a:xfrm>
            <a:off x="7770057" y="3121906"/>
            <a:ext cx="1447294" cy="3406955"/>
            <a:chOff x="4677579" y="3118921"/>
            <a:chExt cx="1447294" cy="3406955"/>
          </a:xfrm>
        </p:grpSpPr>
        <p:grpSp>
          <p:nvGrpSpPr>
            <p:cNvPr id="140" name="组合 139">
              <a:extLst>
                <a:ext uri="{FF2B5EF4-FFF2-40B4-BE49-F238E27FC236}">
                  <a16:creationId xmlns:a16="http://schemas.microsoft.com/office/drawing/2014/main" id="{7EE08A3D-0169-EBBF-8958-86C67F538125}"/>
                </a:ext>
              </a:extLst>
            </p:cNvPr>
            <p:cNvGrpSpPr/>
            <p:nvPr/>
          </p:nvGrpSpPr>
          <p:grpSpPr>
            <a:xfrm>
              <a:off x="4988390" y="3118921"/>
              <a:ext cx="879908" cy="998731"/>
              <a:chOff x="4988390" y="3118921"/>
              <a:chExt cx="879908" cy="998731"/>
            </a:xfrm>
          </p:grpSpPr>
          <p:sp>
            <p:nvSpPr>
              <p:cNvPr id="144" name="椭圆 143">
                <a:extLst>
                  <a:ext uri="{FF2B5EF4-FFF2-40B4-BE49-F238E27FC236}">
                    <a16:creationId xmlns:a16="http://schemas.microsoft.com/office/drawing/2014/main" id="{A734E58A-E02A-B7E4-B08D-CB484C5CA1EF}"/>
                  </a:ext>
                </a:extLst>
              </p:cNvPr>
              <p:cNvSpPr>
                <a:spLocks noChangeAspect="1"/>
              </p:cNvSpPr>
              <p:nvPr/>
            </p:nvSpPr>
            <p:spPr>
              <a:xfrm>
                <a:off x="5244238" y="3118921"/>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5" name="文本框 144">
                <a:extLst>
                  <a:ext uri="{FF2B5EF4-FFF2-40B4-BE49-F238E27FC236}">
                    <a16:creationId xmlns:a16="http://schemas.microsoft.com/office/drawing/2014/main" id="{AA90D0AA-8E01-CBEA-EF2D-3263E6DFF4DA}"/>
                  </a:ext>
                </a:extLst>
              </p:cNvPr>
              <p:cNvSpPr txBox="1"/>
              <p:nvPr/>
            </p:nvSpPr>
            <p:spPr>
              <a:xfrm>
                <a:off x="4988390" y="3158194"/>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2022</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146" name="连接符: 肘形 98">
                <a:extLst>
                  <a:ext uri="{FF2B5EF4-FFF2-40B4-BE49-F238E27FC236}">
                    <a16:creationId xmlns:a16="http://schemas.microsoft.com/office/drawing/2014/main" id="{E8BA5601-4896-F763-2477-37E64D02B016}"/>
                  </a:ext>
                </a:extLst>
              </p:cNvPr>
              <p:cNvCxnSpPr>
                <a:cxnSpLocks/>
                <a:stCxn id="144" idx="4"/>
                <a:endCxn id="142" idx="0"/>
              </p:cNvCxnSpPr>
              <p:nvPr/>
            </p:nvCxnSpPr>
            <p:spPr>
              <a:xfrm rot="5400000">
                <a:off x="5053261" y="3757312"/>
                <a:ext cx="660007" cy="60674"/>
              </a:xfrm>
              <a:prstGeom prst="bentConnector3">
                <a:avLst>
                  <a:gd name="adj1" fmla="val 50000"/>
                </a:avLst>
              </a:prstGeom>
              <a:noFill/>
              <a:ln w="41275" cap="flat" cmpd="sng" algn="ctr">
                <a:solidFill>
                  <a:schemeClr val="bg1">
                    <a:lumMod val="65000"/>
                  </a:schemeClr>
                </a:solidFill>
                <a:prstDash val="solid"/>
                <a:miter lim="800000"/>
              </a:ln>
              <a:effectLst/>
            </p:spPr>
          </p:cxnSp>
        </p:grpSp>
        <p:grpSp>
          <p:nvGrpSpPr>
            <p:cNvPr id="141" name="组合 140">
              <a:extLst>
                <a:ext uri="{FF2B5EF4-FFF2-40B4-BE49-F238E27FC236}">
                  <a16:creationId xmlns:a16="http://schemas.microsoft.com/office/drawing/2014/main" id="{4C6A0E5A-1C25-BE0D-DB22-F4872DEE451F}"/>
                </a:ext>
              </a:extLst>
            </p:cNvPr>
            <p:cNvGrpSpPr/>
            <p:nvPr/>
          </p:nvGrpSpPr>
          <p:grpSpPr>
            <a:xfrm>
              <a:off x="4677579" y="4117653"/>
              <a:ext cx="1447294" cy="2408223"/>
              <a:chOff x="4677579" y="4117653"/>
              <a:chExt cx="1447294" cy="2408223"/>
            </a:xfrm>
          </p:grpSpPr>
          <p:sp>
            <p:nvSpPr>
              <p:cNvPr id="142" name="矩形 141">
                <a:extLst>
                  <a:ext uri="{FF2B5EF4-FFF2-40B4-BE49-F238E27FC236}">
                    <a16:creationId xmlns:a16="http://schemas.microsoft.com/office/drawing/2014/main" id="{30936B06-B7C4-648A-004F-6C2E1675C640}"/>
                  </a:ext>
                </a:extLst>
              </p:cNvPr>
              <p:cNvSpPr/>
              <p:nvPr/>
            </p:nvSpPr>
            <p:spPr>
              <a:xfrm>
                <a:off x="4677579" y="4117653"/>
                <a:ext cx="1350696" cy="2408223"/>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3" name="文本框 142">
                <a:extLst>
                  <a:ext uri="{FF2B5EF4-FFF2-40B4-BE49-F238E27FC236}">
                    <a16:creationId xmlns:a16="http://schemas.microsoft.com/office/drawing/2014/main" id="{B6A50456-E28A-F94F-338E-20B406A72FAB}"/>
                  </a:ext>
                </a:extLst>
              </p:cNvPr>
              <p:cNvSpPr txBox="1"/>
              <p:nvPr/>
            </p:nvSpPr>
            <p:spPr>
              <a:xfrm>
                <a:off x="4789588" y="4281752"/>
                <a:ext cx="1335285" cy="2031325"/>
              </a:xfrm>
              <a:prstGeom prst="rect">
                <a:avLst/>
              </a:prstGeom>
              <a:noFill/>
            </p:spPr>
            <p:txBody>
              <a:bodyPr wrap="square" rtlCol="0">
                <a:spAutoFit/>
              </a:bodyPr>
              <a:lstStyle/>
              <a:p>
                <a:r>
                  <a:rPr lang="en"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FLU</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developed by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Yan et al.</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It introduces a register-level method. (DATE22)</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sp>
        <p:nvSpPr>
          <p:cNvPr id="202" name="矩形 201">
            <a:extLst>
              <a:ext uri="{FF2B5EF4-FFF2-40B4-BE49-F238E27FC236}">
                <a16:creationId xmlns:a16="http://schemas.microsoft.com/office/drawing/2014/main" id="{0A30B9DB-58AE-CFF6-C970-B04B852648E3}"/>
              </a:ext>
            </a:extLst>
          </p:cNvPr>
          <p:cNvSpPr/>
          <p:nvPr/>
        </p:nvSpPr>
        <p:spPr bwMode="auto">
          <a:xfrm>
            <a:off x="32903" y="822488"/>
            <a:ext cx="5713337" cy="1656000"/>
          </a:xfrm>
          <a:prstGeom prst="rect">
            <a:avLst/>
          </a:prstGeom>
          <a:noFill/>
          <a:ln w="50800"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charset="0"/>
            </a:endParaRPr>
          </a:p>
        </p:txBody>
      </p:sp>
      <p:sp>
        <p:nvSpPr>
          <p:cNvPr id="18" name="文本框 17">
            <a:extLst>
              <a:ext uri="{FF2B5EF4-FFF2-40B4-BE49-F238E27FC236}">
                <a16:creationId xmlns:a16="http://schemas.microsoft.com/office/drawing/2014/main" id="{F239DEDF-E5D1-4A10-CFF8-E4CF7E647CFE}"/>
              </a:ext>
            </a:extLst>
          </p:cNvPr>
          <p:cNvSpPr txBox="1"/>
          <p:nvPr/>
        </p:nvSpPr>
        <p:spPr>
          <a:xfrm>
            <a:off x="760139" y="3123845"/>
            <a:ext cx="941114" cy="307777"/>
          </a:xfrm>
          <a:prstGeom prst="rect">
            <a:avLst/>
          </a:prstGeom>
          <a:noFill/>
        </p:spPr>
        <p:txBody>
          <a:bodyPr wrap="square" rtlCol="0">
            <a:spAutoFit/>
          </a:bodyPr>
          <a:lstStyle/>
          <a:p>
            <a:pPr algn="ctr" defTabSz="914400"/>
            <a:r>
              <a:rPr lang="en-US" altLang="zh-CN" sz="1400" b="1" dirty="0">
                <a:solidFill>
                  <a:prstClr val="black"/>
                </a:solidFill>
                <a:latin typeface="+mn-lt"/>
                <a:ea typeface="微软雅黑" panose="020B0503020204020204" pitchFamily="34" charset="-122"/>
              </a:rPr>
              <a:t>2000</a:t>
            </a:r>
            <a:endParaRPr lang="zh-CN" altLang="en-US" sz="1600" b="1" dirty="0">
              <a:solidFill>
                <a:prstClr val="black"/>
              </a:solidFill>
              <a:latin typeface="+mn-lt"/>
              <a:ea typeface="微软雅黑" panose="020B0503020204020204" pitchFamily="34" charset="-122"/>
            </a:endParaRPr>
          </a:p>
        </p:txBody>
      </p:sp>
      <p:sp>
        <p:nvSpPr>
          <p:cNvPr id="115" name="文本框 114">
            <a:extLst>
              <a:ext uri="{FF2B5EF4-FFF2-40B4-BE49-F238E27FC236}">
                <a16:creationId xmlns:a16="http://schemas.microsoft.com/office/drawing/2014/main" id="{FE1EB285-5FAB-4833-A983-8995DA756E36}"/>
              </a:ext>
            </a:extLst>
          </p:cNvPr>
          <p:cNvSpPr txBox="1"/>
          <p:nvPr/>
        </p:nvSpPr>
        <p:spPr>
          <a:xfrm>
            <a:off x="5835522" y="703681"/>
            <a:ext cx="3367637" cy="369332"/>
          </a:xfrm>
          <a:prstGeom prst="rect">
            <a:avLst/>
          </a:prstGeom>
          <a:noFill/>
        </p:spPr>
        <p:txBody>
          <a:bodyPr wrap="square" rtlCol="0">
            <a:spAutoFit/>
          </a:bodyPr>
          <a:lstStyle/>
          <a:p>
            <a:pPr fontAlgn="auto">
              <a:spcBef>
                <a:spcPts val="0"/>
              </a:spcBef>
              <a:spcAft>
                <a:spcPts val="0"/>
              </a:spcAft>
              <a:defRPr/>
            </a:pPr>
            <a:r>
              <a:rPr kumimoji="0" lang="en-US" altLang="zh-CN" sz="1800" b="1" i="0" u="none" strike="noStrike" kern="0" cap="none" spc="0" normalizeH="0" baseline="0" noProof="0" dirty="0">
                <a:ln>
                  <a:noFill/>
                </a:ln>
                <a:solidFill>
                  <a:schemeClr val="accent6"/>
                </a:solidFill>
                <a:effectLst/>
                <a:uLnTx/>
                <a:uFillTx/>
                <a:latin typeface="+mn-lt"/>
                <a:ea typeface="微软雅黑" panose="020B0503020204020204" pitchFamily="34" charset="-122"/>
              </a:rPr>
              <a:t>Only on share memory CPUs</a:t>
            </a:r>
            <a:endParaRPr kumimoji="0" lang="zh-CN" altLang="en-US" sz="1800" b="1" i="0" u="none" strike="noStrike" kern="0" cap="none" spc="0" normalizeH="0" baseline="0" noProof="0" dirty="0">
              <a:ln>
                <a:noFill/>
              </a:ln>
              <a:solidFill>
                <a:schemeClr val="accent6"/>
              </a:solidFill>
              <a:effectLst/>
              <a:uLnTx/>
              <a:uFillTx/>
              <a:latin typeface="+mn-lt"/>
              <a:ea typeface="微软雅黑" panose="020B0503020204020204" pitchFamily="34" charset="-122"/>
            </a:endParaRPr>
          </a:p>
        </p:txBody>
      </p:sp>
      <p:sp>
        <p:nvSpPr>
          <p:cNvPr id="117" name="文本框 116">
            <a:extLst>
              <a:ext uri="{FF2B5EF4-FFF2-40B4-BE49-F238E27FC236}">
                <a16:creationId xmlns:a16="http://schemas.microsoft.com/office/drawing/2014/main" id="{636E0815-F7ED-4285-AD19-50CB6D10107D}"/>
              </a:ext>
            </a:extLst>
          </p:cNvPr>
          <p:cNvSpPr txBox="1"/>
          <p:nvPr/>
        </p:nvSpPr>
        <p:spPr>
          <a:xfrm>
            <a:off x="5830943" y="1092263"/>
            <a:ext cx="2248175" cy="369332"/>
          </a:xfrm>
          <a:prstGeom prst="rect">
            <a:avLst/>
          </a:prstGeom>
          <a:noFill/>
        </p:spPr>
        <p:txBody>
          <a:bodyPr wrap="square" rtlCol="0">
            <a:spAutoFit/>
          </a:bodyPr>
          <a:lstStyle/>
          <a:p>
            <a:pPr fontAlgn="auto">
              <a:spcBef>
                <a:spcPts val="0"/>
              </a:spcBef>
              <a:spcAft>
                <a:spcPts val="0"/>
              </a:spcAft>
              <a:defRPr/>
            </a:pPr>
            <a:r>
              <a:rPr lang="en-US" altLang="zh-CN" sz="1800" b="1" kern="0" dirty="0">
                <a:solidFill>
                  <a:srgbClr val="00B0F0"/>
                </a:solidFill>
                <a:latin typeface="+mn-lt"/>
                <a:ea typeface="微软雅黑" panose="020B0503020204020204" pitchFamily="34" charset="-122"/>
              </a:rPr>
              <a:t>O</a:t>
            </a:r>
            <a:r>
              <a:rPr kumimoji="0" lang="en-US" altLang="zh-CN" sz="1800" b="1" i="0" u="none" strike="noStrike" kern="0" cap="none" spc="0" normalizeH="0" baseline="0" noProof="0" dirty="0">
                <a:ln>
                  <a:noFill/>
                </a:ln>
                <a:solidFill>
                  <a:srgbClr val="00B0F0"/>
                </a:solidFill>
                <a:effectLst/>
                <a:uLnTx/>
                <a:uFillTx/>
                <a:latin typeface="+mn-lt"/>
                <a:ea typeface="微软雅黑" panose="020B0503020204020204" pitchFamily="34" charset="-122"/>
              </a:rPr>
              <a:t>n Single GPU</a:t>
            </a:r>
            <a:endParaRPr kumimoji="0" lang="zh-CN" altLang="en-US" sz="1800" b="1" i="0" u="none" strike="noStrike" kern="0" cap="none" spc="0" normalizeH="0" baseline="0" noProof="0" dirty="0">
              <a:ln>
                <a:noFill/>
              </a:ln>
              <a:solidFill>
                <a:srgbClr val="00B0F0"/>
              </a:solidFill>
              <a:effectLst/>
              <a:uLnTx/>
              <a:uFillTx/>
              <a:latin typeface="+mn-lt"/>
              <a:ea typeface="微软雅黑" panose="020B0503020204020204" pitchFamily="34" charset="-122"/>
            </a:endParaRPr>
          </a:p>
        </p:txBody>
      </p:sp>
      <p:sp>
        <p:nvSpPr>
          <p:cNvPr id="118" name="文本框 117">
            <a:extLst>
              <a:ext uri="{FF2B5EF4-FFF2-40B4-BE49-F238E27FC236}">
                <a16:creationId xmlns:a16="http://schemas.microsoft.com/office/drawing/2014/main" id="{EE042071-E790-4D4B-BC25-2733B5B9315E}"/>
              </a:ext>
            </a:extLst>
          </p:cNvPr>
          <p:cNvSpPr txBox="1"/>
          <p:nvPr/>
        </p:nvSpPr>
        <p:spPr>
          <a:xfrm>
            <a:off x="5849714" y="2123331"/>
            <a:ext cx="336763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800" b="1" kern="0" dirty="0">
                <a:solidFill>
                  <a:srgbClr val="C00000"/>
                </a:solidFill>
                <a:latin typeface="+mn-lt"/>
                <a:ea typeface="微软雅黑" panose="020B0503020204020204" pitchFamily="34" charset="-122"/>
              </a:rPr>
              <a:t>O</a:t>
            </a:r>
            <a:r>
              <a:rPr kumimoji="0" lang="en-US" altLang="zh-CN" sz="1800" b="1" i="0" u="none" strike="noStrike" kern="0" cap="none" spc="0" normalizeH="0" baseline="0" noProof="0" dirty="0">
                <a:ln>
                  <a:noFill/>
                </a:ln>
                <a:solidFill>
                  <a:srgbClr val="C00000"/>
                </a:solidFill>
                <a:effectLst/>
                <a:uLnTx/>
                <a:uFillTx/>
                <a:latin typeface="+mn-lt"/>
                <a:ea typeface="微软雅黑" panose="020B0503020204020204" pitchFamily="34" charset="-122"/>
              </a:rPr>
              <a:t>n distributed systems</a:t>
            </a:r>
            <a:endParaRPr kumimoji="0" lang="zh-CN" altLang="en-US" sz="1800" b="1" i="0" u="none" strike="noStrike" kern="0" cap="none" spc="0" normalizeH="0" baseline="0" noProof="0" dirty="0">
              <a:ln>
                <a:noFill/>
              </a:ln>
              <a:solidFill>
                <a:srgbClr val="C00000"/>
              </a:solidFill>
              <a:effectLst/>
              <a:uLnTx/>
              <a:uFillTx/>
              <a:latin typeface="+mn-lt"/>
              <a:ea typeface="微软雅黑" panose="020B0503020204020204" pitchFamily="34" charset="-122"/>
            </a:endParaRPr>
          </a:p>
        </p:txBody>
      </p:sp>
      <p:sp>
        <p:nvSpPr>
          <p:cNvPr id="104" name="文本框 103">
            <a:extLst>
              <a:ext uri="{FF2B5EF4-FFF2-40B4-BE49-F238E27FC236}">
                <a16:creationId xmlns:a16="http://schemas.microsoft.com/office/drawing/2014/main" id="{7DCF5544-DF39-45EC-8D1C-B59A0FAB4FE3}"/>
              </a:ext>
            </a:extLst>
          </p:cNvPr>
          <p:cNvSpPr txBox="1"/>
          <p:nvPr/>
        </p:nvSpPr>
        <p:spPr>
          <a:xfrm>
            <a:off x="5835522" y="1484636"/>
            <a:ext cx="3367637" cy="646331"/>
          </a:xfrm>
          <a:prstGeom prst="rect">
            <a:avLst/>
          </a:prstGeom>
          <a:noFill/>
        </p:spPr>
        <p:txBody>
          <a:bodyPr wrap="square" rtlCol="0">
            <a:spAutoFit/>
          </a:bodyPr>
          <a:lstStyle/>
          <a:p>
            <a:pPr fontAlgn="auto">
              <a:spcBef>
                <a:spcPts val="0"/>
              </a:spcBef>
              <a:spcAft>
                <a:spcPts val="0"/>
              </a:spcAft>
              <a:defRPr/>
            </a:pPr>
            <a:r>
              <a:rPr kumimoji="0" lang="en-US" altLang="zh-CN" sz="1800" b="1" i="0" u="none" strike="noStrike" kern="0" cap="none" spc="0" normalizeH="0" baseline="0" noProof="0" dirty="0">
                <a:ln>
                  <a:noFill/>
                </a:ln>
                <a:solidFill>
                  <a:srgbClr val="9900FF"/>
                </a:solidFill>
                <a:effectLst/>
                <a:uLnTx/>
                <a:uFillTx/>
                <a:latin typeface="+mn-lt"/>
                <a:ea typeface="微软雅黑" panose="020B0503020204020204" pitchFamily="34" charset="-122"/>
              </a:rPr>
              <a:t>On</a:t>
            </a:r>
            <a:r>
              <a:rPr kumimoji="0" lang="en-US" altLang="zh-CN" sz="1800" b="1" i="0" u="none" strike="noStrike" kern="0" cap="none" spc="0" normalizeH="0" noProof="0" dirty="0">
                <a:ln>
                  <a:noFill/>
                </a:ln>
                <a:solidFill>
                  <a:srgbClr val="9900FF"/>
                </a:solidFill>
                <a:effectLst/>
                <a:uLnTx/>
                <a:uFillTx/>
                <a:latin typeface="+mn-lt"/>
                <a:ea typeface="微软雅黑" panose="020B0503020204020204" pitchFamily="34" charset="-122"/>
              </a:rPr>
              <a:t> </a:t>
            </a:r>
            <a:r>
              <a:rPr kumimoji="0" lang="en-US" altLang="zh-CN" sz="1800" b="1" i="0" u="none" strike="noStrike" kern="0" cap="none" spc="0" normalizeH="0" baseline="0" noProof="0" dirty="0">
                <a:ln>
                  <a:noFill/>
                </a:ln>
                <a:solidFill>
                  <a:srgbClr val="9900FF"/>
                </a:solidFill>
                <a:effectLst/>
                <a:uLnTx/>
                <a:uFillTx/>
                <a:latin typeface="+mn-lt"/>
                <a:ea typeface="微软雅黑" panose="020B0503020204020204" pitchFamily="34" charset="-122"/>
              </a:rPr>
              <a:t>share memory CPUs and single</a:t>
            </a:r>
            <a:r>
              <a:rPr kumimoji="0" lang="en-US" altLang="zh-CN" sz="1800" b="1" i="0" u="none" strike="noStrike" kern="0" cap="none" spc="0" normalizeH="0" noProof="0" dirty="0">
                <a:ln>
                  <a:noFill/>
                </a:ln>
                <a:solidFill>
                  <a:srgbClr val="9900FF"/>
                </a:solidFill>
                <a:effectLst/>
                <a:uLnTx/>
                <a:uFillTx/>
                <a:latin typeface="+mn-lt"/>
                <a:ea typeface="微软雅黑" panose="020B0503020204020204" pitchFamily="34" charset="-122"/>
              </a:rPr>
              <a:t> GPU</a:t>
            </a:r>
            <a:endParaRPr kumimoji="0" lang="zh-CN" altLang="en-US" sz="1800" b="1" i="0" u="none" strike="noStrike" kern="0" cap="none" spc="0" normalizeH="0" baseline="0" noProof="0" dirty="0">
              <a:ln>
                <a:noFill/>
              </a:ln>
              <a:solidFill>
                <a:srgbClr val="9900FF"/>
              </a:solidFill>
              <a:effectLst/>
              <a:uLnTx/>
              <a:uFillTx/>
              <a:latin typeface="+mn-lt"/>
              <a:ea typeface="微软雅黑" panose="020B0503020204020204" pitchFamily="34" charset="-122"/>
            </a:endParaRPr>
          </a:p>
        </p:txBody>
      </p:sp>
      <p:sp>
        <p:nvSpPr>
          <p:cNvPr id="125" name="矩形 124">
            <a:extLst>
              <a:ext uri="{FF2B5EF4-FFF2-40B4-BE49-F238E27FC236}">
                <a16:creationId xmlns:a16="http://schemas.microsoft.com/office/drawing/2014/main" id="{D7ACD719-A049-449D-812C-041C134ACC17}"/>
              </a:ext>
            </a:extLst>
          </p:cNvPr>
          <p:cNvSpPr/>
          <p:nvPr/>
        </p:nvSpPr>
        <p:spPr bwMode="auto">
          <a:xfrm>
            <a:off x="27660" y="4100073"/>
            <a:ext cx="1958852" cy="2428790"/>
          </a:xfrm>
          <a:prstGeom prst="rect">
            <a:avLst/>
          </a:prstGeom>
          <a:noFill/>
          <a:ln w="50800" cap="flat" cmpd="sng" algn="ctr">
            <a:solidFill>
              <a:srgbClr val="C00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26" name="矩形 125">
            <a:extLst>
              <a:ext uri="{FF2B5EF4-FFF2-40B4-BE49-F238E27FC236}">
                <a16:creationId xmlns:a16="http://schemas.microsoft.com/office/drawing/2014/main" id="{E95A8DDE-E22D-4FD6-96F8-100DC2195564}"/>
              </a:ext>
            </a:extLst>
          </p:cNvPr>
          <p:cNvSpPr/>
          <p:nvPr/>
        </p:nvSpPr>
        <p:spPr bwMode="auto">
          <a:xfrm>
            <a:off x="6588224" y="4086325"/>
            <a:ext cx="1162837" cy="2439019"/>
          </a:xfrm>
          <a:prstGeom prst="rect">
            <a:avLst/>
          </a:prstGeom>
          <a:noFill/>
          <a:ln w="50800" cap="flat" cmpd="sng" algn="ctr">
            <a:solidFill>
              <a:srgbClr val="00B0F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27" name="矩形 126">
            <a:extLst>
              <a:ext uri="{FF2B5EF4-FFF2-40B4-BE49-F238E27FC236}">
                <a16:creationId xmlns:a16="http://schemas.microsoft.com/office/drawing/2014/main" id="{A214AE36-B354-4B8B-8D53-2C32B3F2EA15}"/>
              </a:ext>
            </a:extLst>
          </p:cNvPr>
          <p:cNvSpPr/>
          <p:nvPr/>
        </p:nvSpPr>
        <p:spPr bwMode="auto">
          <a:xfrm>
            <a:off x="2018230" y="4089188"/>
            <a:ext cx="2937421" cy="2432343"/>
          </a:xfrm>
          <a:prstGeom prst="rect">
            <a:avLst/>
          </a:prstGeom>
          <a:noFill/>
          <a:ln w="50800" cap="flat" cmpd="sng" algn="ctr">
            <a:solidFill>
              <a:srgbClr val="FFC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128" name="矩形 127">
            <a:extLst>
              <a:ext uri="{FF2B5EF4-FFF2-40B4-BE49-F238E27FC236}">
                <a16:creationId xmlns:a16="http://schemas.microsoft.com/office/drawing/2014/main" id="{E5E022B0-A492-43B2-B143-7E6E24A7F0CC}"/>
              </a:ext>
            </a:extLst>
          </p:cNvPr>
          <p:cNvSpPr/>
          <p:nvPr/>
        </p:nvSpPr>
        <p:spPr bwMode="auto">
          <a:xfrm>
            <a:off x="7802859" y="4080751"/>
            <a:ext cx="1305645" cy="2441011"/>
          </a:xfrm>
          <a:prstGeom prst="rect">
            <a:avLst/>
          </a:prstGeom>
          <a:noFill/>
          <a:ln w="50800" cap="flat" cmpd="sng" algn="ctr">
            <a:solidFill>
              <a:srgbClr val="FFC00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Arial" charset="0"/>
            </a:endParaRPr>
          </a:p>
        </p:txBody>
      </p:sp>
      <p:sp>
        <p:nvSpPr>
          <p:cNvPr id="129" name="矩形 128">
            <a:extLst>
              <a:ext uri="{FF2B5EF4-FFF2-40B4-BE49-F238E27FC236}">
                <a16:creationId xmlns:a16="http://schemas.microsoft.com/office/drawing/2014/main" id="{79B50458-7B86-44E4-B657-782F8CB62B83}"/>
              </a:ext>
            </a:extLst>
          </p:cNvPr>
          <p:cNvSpPr/>
          <p:nvPr/>
        </p:nvSpPr>
        <p:spPr bwMode="auto">
          <a:xfrm>
            <a:off x="4968240" y="4093001"/>
            <a:ext cx="1583293" cy="2432343"/>
          </a:xfrm>
          <a:prstGeom prst="rect">
            <a:avLst/>
          </a:prstGeom>
          <a:noFill/>
          <a:ln w="50800" cap="flat" cmpd="sng" algn="ctr">
            <a:solidFill>
              <a:srgbClr val="9900FF"/>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75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fade">
                                      <p:cBhvr>
                                        <p:cTn id="36" dur="500"/>
                                        <p:tgtEl>
                                          <p:spTgt spid="7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15"/>
                                        </p:tgtEl>
                                        <p:attrNameLst>
                                          <p:attrName>style.visibility</p:attrName>
                                        </p:attrNameLst>
                                      </p:cBhvr>
                                      <p:to>
                                        <p:strVal val="visible"/>
                                      </p:to>
                                    </p:set>
                                    <p:animEffect transition="in" filter="wheel(1)">
                                      <p:cBhvr>
                                        <p:cTn id="45" dur="500"/>
                                        <p:tgtEl>
                                          <p:spTgt spid="11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27"/>
                                        </p:tgtEl>
                                        <p:attrNameLst>
                                          <p:attrName>style.visibility</p:attrName>
                                        </p:attrNameLst>
                                      </p:cBhvr>
                                      <p:to>
                                        <p:strVal val="visible"/>
                                      </p:to>
                                    </p:set>
                                    <p:animEffect transition="in" filter="wheel(1)">
                                      <p:cBhvr>
                                        <p:cTn id="48" dur="500"/>
                                        <p:tgtEl>
                                          <p:spTgt spid="127"/>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wheel(1)">
                                      <p:cBhvr>
                                        <p:cTn id="51" dur="500"/>
                                        <p:tgtEl>
                                          <p:spTgt spid="128"/>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17"/>
                                        </p:tgtEl>
                                        <p:attrNameLst>
                                          <p:attrName>style.visibility</p:attrName>
                                        </p:attrNameLst>
                                      </p:cBhvr>
                                      <p:to>
                                        <p:strVal val="visible"/>
                                      </p:to>
                                    </p:set>
                                    <p:animEffect transition="in" filter="wheel(1)">
                                      <p:cBhvr>
                                        <p:cTn id="56" dur="500"/>
                                        <p:tgtEl>
                                          <p:spTgt spid="117"/>
                                        </p:tgtEl>
                                      </p:cBhvr>
                                    </p:animEffect>
                                  </p:childTnLst>
                                </p:cTn>
                              </p:par>
                              <p:par>
                                <p:cTn id="57" presetID="21" presetClass="entr" presetSubtype="1" fill="hold" grpId="0" nodeType="withEffect">
                                  <p:stCondLst>
                                    <p:cond delay="0"/>
                                  </p:stCondLst>
                                  <p:childTnLst>
                                    <p:set>
                                      <p:cBhvr>
                                        <p:cTn id="58" dur="1" fill="hold">
                                          <p:stCondLst>
                                            <p:cond delay="0"/>
                                          </p:stCondLst>
                                        </p:cTn>
                                        <p:tgtEl>
                                          <p:spTgt spid="126"/>
                                        </p:tgtEl>
                                        <p:attrNameLst>
                                          <p:attrName>style.visibility</p:attrName>
                                        </p:attrNameLst>
                                      </p:cBhvr>
                                      <p:to>
                                        <p:strVal val="visible"/>
                                      </p:to>
                                    </p:set>
                                    <p:animEffect transition="in" filter="wheel(1)">
                                      <p:cBhvr>
                                        <p:cTn id="59" dur="500"/>
                                        <p:tgtEl>
                                          <p:spTgt spid="126"/>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104"/>
                                        </p:tgtEl>
                                        <p:attrNameLst>
                                          <p:attrName>style.visibility</p:attrName>
                                        </p:attrNameLst>
                                      </p:cBhvr>
                                      <p:to>
                                        <p:strVal val="visible"/>
                                      </p:to>
                                    </p:set>
                                    <p:animEffect transition="in" filter="wheel(1)">
                                      <p:cBhvr>
                                        <p:cTn id="64" dur="500"/>
                                        <p:tgtEl>
                                          <p:spTgt spid="104"/>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129"/>
                                        </p:tgtEl>
                                        <p:attrNameLst>
                                          <p:attrName>style.visibility</p:attrName>
                                        </p:attrNameLst>
                                      </p:cBhvr>
                                      <p:to>
                                        <p:strVal val="visible"/>
                                      </p:to>
                                    </p:set>
                                    <p:animEffect transition="in" filter="wheel(1)">
                                      <p:cBhvr>
                                        <p:cTn id="67" dur="500"/>
                                        <p:tgtEl>
                                          <p:spTgt spid="129"/>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wheel(1)">
                                      <p:cBhvr>
                                        <p:cTn id="72" dur="500"/>
                                        <p:tgtEl>
                                          <p:spTgt spid="118"/>
                                        </p:tgtEl>
                                      </p:cBhvr>
                                    </p:animEffect>
                                  </p:childTnLst>
                                </p:cTn>
                              </p:par>
                              <p:par>
                                <p:cTn id="73" presetID="21" presetClass="entr" presetSubtype="1" fill="hold" grpId="0" nodeType="withEffect">
                                  <p:stCondLst>
                                    <p:cond delay="0"/>
                                  </p:stCondLst>
                                  <p:childTnLst>
                                    <p:set>
                                      <p:cBhvr>
                                        <p:cTn id="74" dur="1" fill="hold">
                                          <p:stCondLst>
                                            <p:cond delay="0"/>
                                          </p:stCondLst>
                                        </p:cTn>
                                        <p:tgtEl>
                                          <p:spTgt spid="202"/>
                                        </p:tgtEl>
                                        <p:attrNameLst>
                                          <p:attrName>style.visibility</p:attrName>
                                        </p:attrNameLst>
                                      </p:cBhvr>
                                      <p:to>
                                        <p:strVal val="visible"/>
                                      </p:to>
                                    </p:set>
                                    <p:animEffect transition="in" filter="wheel(1)">
                                      <p:cBhvr>
                                        <p:cTn id="75" dur="500"/>
                                        <p:tgtEl>
                                          <p:spTgt spid="202"/>
                                        </p:tgtEl>
                                      </p:cBhvr>
                                    </p:animEffect>
                                  </p:childTnLst>
                                </p:cTn>
                              </p:par>
                              <p:par>
                                <p:cTn id="76" presetID="21" presetClass="entr" presetSubtype="1" fill="hold" grpId="0" nodeType="withEffect">
                                  <p:stCondLst>
                                    <p:cond delay="0"/>
                                  </p:stCondLst>
                                  <p:childTnLst>
                                    <p:set>
                                      <p:cBhvr>
                                        <p:cTn id="77" dur="1" fill="hold">
                                          <p:stCondLst>
                                            <p:cond delay="0"/>
                                          </p:stCondLst>
                                        </p:cTn>
                                        <p:tgtEl>
                                          <p:spTgt spid="125"/>
                                        </p:tgtEl>
                                        <p:attrNameLst>
                                          <p:attrName>style.visibility</p:attrName>
                                        </p:attrNameLst>
                                      </p:cBhvr>
                                      <p:to>
                                        <p:strVal val="visible"/>
                                      </p:to>
                                    </p:set>
                                    <p:animEffect transition="in" filter="wheel(1)">
                                      <p:cBhvr>
                                        <p:cTn id="78"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115" grpId="0"/>
      <p:bldP spid="117" grpId="0"/>
      <p:bldP spid="118" grpId="0"/>
      <p:bldP spid="104" grpId="0"/>
      <p:bldP spid="125" grpId="0" animBg="1"/>
      <p:bldP spid="126" grpId="0" animBg="1"/>
      <p:bldP spid="127" grpId="0" animBg="1"/>
      <p:bldP spid="128" grpId="0" animBg="1"/>
      <p:bldP spid="1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E695E0A-B905-2F71-D543-D02AB6E9F102}"/>
              </a:ext>
            </a:extLst>
          </p:cNvPr>
          <p:cNvSpPr txBox="1">
            <a:spLocks noGrp="1"/>
          </p:cNvSpPr>
          <p:nvPr>
            <p:ph type="title"/>
          </p:nvPr>
        </p:nvSpPr>
        <p:spPr>
          <a:xfrm>
            <a:off x="21015" y="38100"/>
            <a:ext cx="8289449" cy="646331"/>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dirty="0">
                <a:solidFill>
                  <a:schemeClr val="tx2"/>
                </a:solidFill>
                <a:latin typeface="Arial" panose="020B0604020202020204" pitchFamily="34" charset="0"/>
                <a:cs typeface="Arial" panose="020B0604020202020204" pitchFamily="34" charset="0"/>
              </a:rPr>
              <a:t>D</a:t>
            </a:r>
            <a:r>
              <a:rPr kumimoji="1" lang="en-US" altLang="zh-CN" sz="3600" b="1" dirty="0">
                <a:solidFill>
                  <a:schemeClr val="tx2"/>
                </a:solidFill>
                <a:latin typeface="Arial" panose="020B0604020202020204" pitchFamily="34" charset="0"/>
                <a:cs typeface="Arial" panose="020B0604020202020204" pitchFamily="34" charset="0"/>
              </a:rPr>
              <a:t>evelopment of Direct Sparse Solver</a:t>
            </a:r>
            <a:endParaRPr kumimoji="1" lang="zh-CN" altLang="en-US" sz="3600" b="1" dirty="0">
              <a:solidFill>
                <a:schemeClr val="tx2"/>
              </a:solidFill>
              <a:latin typeface="Arial" panose="020B0604020202020204" pitchFamily="34" charset="0"/>
              <a:cs typeface="Arial" panose="020B0604020202020204" pitchFamily="34" charset="0"/>
            </a:endParaRPr>
          </a:p>
        </p:txBody>
      </p:sp>
      <p:cxnSp>
        <p:nvCxnSpPr>
          <p:cNvPr id="4" name="直接连接符 11">
            <a:extLst>
              <a:ext uri="{FF2B5EF4-FFF2-40B4-BE49-F238E27FC236}">
                <a16:creationId xmlns:a16="http://schemas.microsoft.com/office/drawing/2014/main" id="{B55E154C-4685-ED6B-0009-0B04E167CD5F}"/>
              </a:ext>
            </a:extLst>
          </p:cNvPr>
          <p:cNvCxnSpPr>
            <a:cxnSpLocks/>
          </p:cNvCxnSpPr>
          <p:nvPr/>
        </p:nvCxnSpPr>
        <p:spPr>
          <a:xfrm>
            <a:off x="0" y="3262446"/>
            <a:ext cx="9203159" cy="34864"/>
          </a:xfrm>
          <a:prstGeom prst="line">
            <a:avLst/>
          </a:prstGeom>
          <a:noFill/>
          <a:ln w="41275" cap="flat" cmpd="sng" algn="ctr">
            <a:solidFill>
              <a:srgbClr val="9297CF"/>
            </a:solidFill>
            <a:prstDash val="solid"/>
            <a:miter lim="800000"/>
          </a:ln>
          <a:effectLst/>
        </p:spPr>
      </p:cxnSp>
      <p:grpSp>
        <p:nvGrpSpPr>
          <p:cNvPr id="5" name="组合 4">
            <a:extLst>
              <a:ext uri="{FF2B5EF4-FFF2-40B4-BE49-F238E27FC236}">
                <a16:creationId xmlns:a16="http://schemas.microsoft.com/office/drawing/2014/main" id="{81312118-05FE-43BA-5ECE-315A88A8AB69}"/>
              </a:ext>
            </a:extLst>
          </p:cNvPr>
          <p:cNvGrpSpPr/>
          <p:nvPr/>
        </p:nvGrpSpPr>
        <p:grpSpPr>
          <a:xfrm>
            <a:off x="1908496" y="836230"/>
            <a:ext cx="3828696" cy="2622126"/>
            <a:chOff x="4893324" y="813155"/>
            <a:chExt cx="3828696" cy="2622126"/>
          </a:xfrm>
          <a:solidFill>
            <a:schemeClr val="accent2">
              <a:lumMod val="20000"/>
              <a:lumOff val="80000"/>
            </a:schemeClr>
          </a:solidFill>
        </p:grpSpPr>
        <p:grpSp>
          <p:nvGrpSpPr>
            <p:cNvPr id="6" name="组合 5">
              <a:extLst>
                <a:ext uri="{FF2B5EF4-FFF2-40B4-BE49-F238E27FC236}">
                  <a16:creationId xmlns:a16="http://schemas.microsoft.com/office/drawing/2014/main" id="{DC978E71-76AC-463F-2B1A-B9E5033C75A2}"/>
                </a:ext>
              </a:extLst>
            </p:cNvPr>
            <p:cNvGrpSpPr/>
            <p:nvPr/>
          </p:nvGrpSpPr>
          <p:grpSpPr>
            <a:xfrm>
              <a:off x="4893324" y="813155"/>
              <a:ext cx="3828696" cy="2622126"/>
              <a:chOff x="4893324" y="813155"/>
              <a:chExt cx="3828696" cy="2622126"/>
            </a:xfrm>
            <a:grpFill/>
          </p:grpSpPr>
          <p:cxnSp>
            <p:nvCxnSpPr>
              <p:cNvPr id="8" name="直接连接符 167">
                <a:extLst>
                  <a:ext uri="{FF2B5EF4-FFF2-40B4-BE49-F238E27FC236}">
                    <a16:creationId xmlns:a16="http://schemas.microsoft.com/office/drawing/2014/main" id="{EA70D110-DD98-36E1-2F2B-42CF89D52EFD}"/>
                  </a:ext>
                </a:extLst>
              </p:cNvPr>
              <p:cNvCxnSpPr>
                <a:cxnSpLocks/>
              </p:cNvCxnSpPr>
              <p:nvPr/>
            </p:nvCxnSpPr>
            <p:spPr>
              <a:xfrm flipV="1">
                <a:off x="6819364" y="2403984"/>
                <a:ext cx="0" cy="431428"/>
              </a:xfrm>
              <a:prstGeom prst="line">
                <a:avLst/>
              </a:prstGeom>
              <a:grpFill/>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D9A678C3-184F-4F4E-61FF-9E86CB9CA5EA}"/>
                  </a:ext>
                </a:extLst>
              </p:cNvPr>
              <p:cNvSpPr/>
              <p:nvPr/>
            </p:nvSpPr>
            <p:spPr>
              <a:xfrm>
                <a:off x="5178079" y="813155"/>
                <a:ext cx="3543941" cy="1620074"/>
              </a:xfrm>
              <a:prstGeom prst="rect">
                <a:avLst/>
              </a:prstGeom>
              <a:solidFill>
                <a:schemeClr val="bg1"/>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9">
                <a:extLst>
                  <a:ext uri="{FF2B5EF4-FFF2-40B4-BE49-F238E27FC236}">
                    <a16:creationId xmlns:a16="http://schemas.microsoft.com/office/drawing/2014/main" id="{4667E7C3-99CC-87A2-6FE1-C6131C2D6D3D}"/>
                  </a:ext>
                </a:extLst>
              </p:cNvPr>
              <p:cNvSpPr txBox="1"/>
              <p:nvPr/>
            </p:nvSpPr>
            <p:spPr>
              <a:xfrm>
                <a:off x="5190838" y="822944"/>
                <a:ext cx="3515898" cy="954107"/>
              </a:xfrm>
              <a:prstGeom prst="rect">
                <a:avLst/>
              </a:prstGeom>
              <a:solidFill>
                <a:schemeClr val="bg1">
                  <a:lumMod val="85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150" normalizeH="0" baseline="0" noProof="0" dirty="0" err="1">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SuperLU</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using </a:t>
                </a:r>
                <a:r>
                  <a:rPr lang="en-US" altLang="zh-CN" sz="1400" spc="150" dirty="0" err="1">
                    <a:solidFill>
                      <a:prstClr val="black"/>
                    </a:solidFill>
                    <a:latin typeface="Arial" panose="020B0604020202020204" pitchFamily="34" charset="0"/>
                    <a:ea typeface="微软雅黑" panose="020B0503020204020204" pitchFamily="34" charset="-122"/>
                    <a:cs typeface="Arial" panose="020B0604020202020204" pitchFamily="34" charset="0"/>
                  </a:rPr>
                  <a:t>supernodal</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method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is developed by </a:t>
                </a:r>
                <a:r>
                  <a:rPr lang="en-US"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Li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and</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1" i="0" u="none" strike="noStrike" kern="0" cap="none" spc="15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Demmel</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et al.</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err="1">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SuperLU_DIST</a:t>
                </a:r>
                <a:r>
                  <a:rPr lang="en-US"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is a distributed version. (TOMS03)</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11" name="组合 10">
                <a:extLst>
                  <a:ext uri="{FF2B5EF4-FFF2-40B4-BE49-F238E27FC236}">
                    <a16:creationId xmlns:a16="http://schemas.microsoft.com/office/drawing/2014/main" id="{B8FBDF1D-8D9C-3521-664E-6680D2A7DC90}"/>
                  </a:ext>
                </a:extLst>
              </p:cNvPr>
              <p:cNvGrpSpPr/>
              <p:nvPr/>
            </p:nvGrpSpPr>
            <p:grpSpPr>
              <a:xfrm>
                <a:off x="4893324" y="3096556"/>
                <a:ext cx="879908" cy="338725"/>
                <a:chOff x="4893324" y="3096556"/>
                <a:chExt cx="879908" cy="338725"/>
              </a:xfrm>
              <a:grpFill/>
            </p:grpSpPr>
            <p:sp>
              <p:nvSpPr>
                <p:cNvPr id="13" name="椭圆 12">
                  <a:extLst>
                    <a:ext uri="{FF2B5EF4-FFF2-40B4-BE49-F238E27FC236}">
                      <a16:creationId xmlns:a16="http://schemas.microsoft.com/office/drawing/2014/main" id="{0B6E12C0-4623-0425-D34C-5CBFBFF4D114}"/>
                    </a:ext>
                  </a:extLst>
                </p:cNvPr>
                <p:cNvSpPr>
                  <a:spLocks noChangeAspect="1"/>
                </p:cNvSpPr>
                <p:nvPr/>
              </p:nvSpPr>
              <p:spPr>
                <a:xfrm>
                  <a:off x="5158800" y="3096556"/>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文本框 13">
                  <a:extLst>
                    <a:ext uri="{FF2B5EF4-FFF2-40B4-BE49-F238E27FC236}">
                      <a16:creationId xmlns:a16="http://schemas.microsoft.com/office/drawing/2014/main" id="{88AE2FA8-FD1D-1DDE-9D46-66AC9CC2EFE7}"/>
                    </a:ext>
                  </a:extLst>
                </p:cNvPr>
                <p:cNvSpPr txBox="1"/>
                <p:nvPr/>
              </p:nvSpPr>
              <p:spPr>
                <a:xfrm>
                  <a:off x="4893324" y="3124800"/>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2003</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cxnSp>
            <p:nvCxnSpPr>
              <p:cNvPr id="12" name="直接连接符 166">
                <a:extLst>
                  <a:ext uri="{FF2B5EF4-FFF2-40B4-BE49-F238E27FC236}">
                    <a16:creationId xmlns:a16="http://schemas.microsoft.com/office/drawing/2014/main" id="{55488457-32F1-B271-C288-6C4A65CDFC80}"/>
                  </a:ext>
                </a:extLst>
              </p:cNvPr>
              <p:cNvCxnSpPr>
                <a:cxnSpLocks/>
              </p:cNvCxnSpPr>
              <p:nvPr/>
            </p:nvCxnSpPr>
            <p:spPr>
              <a:xfrm flipV="1">
                <a:off x="5327650" y="2833458"/>
                <a:ext cx="1491714" cy="1954"/>
              </a:xfrm>
              <a:prstGeom prst="line">
                <a:avLst/>
              </a:prstGeom>
              <a:grpFill/>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7" name="直接连接符 176">
              <a:extLst>
                <a:ext uri="{FF2B5EF4-FFF2-40B4-BE49-F238E27FC236}">
                  <a16:creationId xmlns:a16="http://schemas.microsoft.com/office/drawing/2014/main" id="{8879E92A-8EEB-B9F2-8E52-3EA2CA5A90EB}"/>
                </a:ext>
              </a:extLst>
            </p:cNvPr>
            <p:cNvCxnSpPr>
              <a:cxnSpLocks/>
            </p:cNvCxnSpPr>
            <p:nvPr/>
          </p:nvCxnSpPr>
          <p:spPr>
            <a:xfrm flipV="1">
              <a:off x="5327650" y="2840065"/>
              <a:ext cx="0" cy="293446"/>
            </a:xfrm>
            <a:prstGeom prst="line">
              <a:avLst/>
            </a:prstGeom>
            <a:grpFill/>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 name="椭圆 18">
            <a:extLst>
              <a:ext uri="{FF2B5EF4-FFF2-40B4-BE49-F238E27FC236}">
                <a16:creationId xmlns:a16="http://schemas.microsoft.com/office/drawing/2014/main" id="{F55A7277-C9BA-FBAB-ADBD-82BD7003E791}"/>
              </a:ext>
            </a:extLst>
          </p:cNvPr>
          <p:cNvSpPr>
            <a:spLocks noChangeAspect="1"/>
          </p:cNvSpPr>
          <p:nvPr/>
        </p:nvSpPr>
        <p:spPr>
          <a:xfrm>
            <a:off x="939393" y="3005550"/>
            <a:ext cx="540000" cy="540000"/>
          </a:xfrm>
          <a:prstGeom prst="ellipse">
            <a:avLst/>
          </a:prstGeom>
          <a:solidFill>
            <a:srgbClr val="242852">
              <a:lumMod val="40000"/>
              <a:lumOff val="60000"/>
            </a:srgbClr>
          </a:solidFill>
          <a:ln w="12700" cap="flat" cmpd="sng" algn="ctr">
            <a:solidFill>
              <a:srgbClr val="9CC6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椭圆 19">
            <a:extLst>
              <a:ext uri="{FF2B5EF4-FFF2-40B4-BE49-F238E27FC236}">
                <a16:creationId xmlns:a16="http://schemas.microsoft.com/office/drawing/2014/main" id="{315B536E-E68C-7912-AB00-95E60DE58547}"/>
              </a:ext>
            </a:extLst>
          </p:cNvPr>
          <p:cNvSpPr>
            <a:spLocks noChangeAspect="1"/>
          </p:cNvSpPr>
          <p:nvPr/>
        </p:nvSpPr>
        <p:spPr>
          <a:xfrm>
            <a:off x="852020" y="2920575"/>
            <a:ext cx="720000" cy="720000"/>
          </a:xfrm>
          <a:prstGeom prst="ellipse">
            <a:avLst/>
          </a:prstGeom>
          <a:noFill/>
          <a:ln w="12700" cap="flat" cmpd="sng" algn="ctr">
            <a:solidFill>
              <a:srgbClr val="629DD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椭圆 20">
            <a:extLst>
              <a:ext uri="{FF2B5EF4-FFF2-40B4-BE49-F238E27FC236}">
                <a16:creationId xmlns:a16="http://schemas.microsoft.com/office/drawing/2014/main" id="{98AB977D-5570-8CA6-021F-20F9DDDD38B6}"/>
              </a:ext>
            </a:extLst>
          </p:cNvPr>
          <p:cNvSpPr>
            <a:spLocks noChangeAspect="1"/>
          </p:cNvSpPr>
          <p:nvPr/>
        </p:nvSpPr>
        <p:spPr>
          <a:xfrm>
            <a:off x="4139952" y="2999890"/>
            <a:ext cx="540000" cy="540000"/>
          </a:xfrm>
          <a:prstGeom prst="ellipse">
            <a:avLst/>
          </a:prstGeom>
          <a:solidFill>
            <a:srgbClr val="242852">
              <a:lumMod val="40000"/>
              <a:lumOff val="60000"/>
            </a:srgbClr>
          </a:solidFill>
          <a:ln w="12700" cap="flat" cmpd="sng" algn="ctr">
            <a:solidFill>
              <a:srgbClr val="9CC6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椭圆 21">
            <a:extLst>
              <a:ext uri="{FF2B5EF4-FFF2-40B4-BE49-F238E27FC236}">
                <a16:creationId xmlns:a16="http://schemas.microsoft.com/office/drawing/2014/main" id="{ABC4D6AC-955E-FAA1-2ED4-C5B61FA8FF52}"/>
              </a:ext>
            </a:extLst>
          </p:cNvPr>
          <p:cNvSpPr>
            <a:spLocks noChangeAspect="1"/>
          </p:cNvSpPr>
          <p:nvPr/>
        </p:nvSpPr>
        <p:spPr>
          <a:xfrm>
            <a:off x="4048934" y="2920575"/>
            <a:ext cx="720000" cy="720000"/>
          </a:xfrm>
          <a:prstGeom prst="ellipse">
            <a:avLst/>
          </a:prstGeom>
          <a:noFill/>
          <a:ln w="12700" cap="flat" cmpd="sng" algn="ctr">
            <a:solidFill>
              <a:srgbClr val="629DD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椭圆 22">
            <a:extLst>
              <a:ext uri="{FF2B5EF4-FFF2-40B4-BE49-F238E27FC236}">
                <a16:creationId xmlns:a16="http://schemas.microsoft.com/office/drawing/2014/main" id="{8F9A6B42-F742-849C-6FB8-197B5E12D69B}"/>
              </a:ext>
            </a:extLst>
          </p:cNvPr>
          <p:cNvSpPr>
            <a:spLocks noChangeAspect="1"/>
          </p:cNvSpPr>
          <p:nvPr/>
        </p:nvSpPr>
        <p:spPr>
          <a:xfrm>
            <a:off x="7137429" y="3005550"/>
            <a:ext cx="540000" cy="540000"/>
          </a:xfrm>
          <a:prstGeom prst="ellipse">
            <a:avLst/>
          </a:prstGeom>
          <a:solidFill>
            <a:srgbClr val="242852">
              <a:lumMod val="40000"/>
              <a:lumOff val="60000"/>
            </a:srgbClr>
          </a:solidFill>
          <a:ln w="12700" cap="flat" cmpd="sng" algn="ctr">
            <a:solidFill>
              <a:srgbClr val="9CC6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椭圆 23">
            <a:extLst>
              <a:ext uri="{FF2B5EF4-FFF2-40B4-BE49-F238E27FC236}">
                <a16:creationId xmlns:a16="http://schemas.microsoft.com/office/drawing/2014/main" id="{B1FFE01E-44BB-7F11-ABE0-88587516C235}"/>
              </a:ext>
            </a:extLst>
          </p:cNvPr>
          <p:cNvSpPr>
            <a:spLocks noChangeAspect="1"/>
          </p:cNvSpPr>
          <p:nvPr/>
        </p:nvSpPr>
        <p:spPr>
          <a:xfrm>
            <a:off x="7050056" y="2920575"/>
            <a:ext cx="720000" cy="720000"/>
          </a:xfrm>
          <a:prstGeom prst="ellipse">
            <a:avLst/>
          </a:prstGeom>
          <a:noFill/>
          <a:ln w="12700" cap="flat" cmpd="sng" algn="ctr">
            <a:solidFill>
              <a:srgbClr val="629DD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EF211A7B-E24F-D74E-4CF8-1A9207D88C3F}"/>
              </a:ext>
            </a:extLst>
          </p:cNvPr>
          <p:cNvSpPr txBox="1"/>
          <p:nvPr/>
        </p:nvSpPr>
        <p:spPr>
          <a:xfrm>
            <a:off x="6927795" y="3122298"/>
            <a:ext cx="990768" cy="307777"/>
          </a:xfrm>
          <a:prstGeom prst="rect">
            <a:avLst/>
          </a:prstGeom>
          <a:noFill/>
        </p:spPr>
        <p:txBody>
          <a:bodyPr wrap="square" rtlCol="0">
            <a:spAutoFit/>
          </a:bodyPr>
          <a:lstStyle/>
          <a:p>
            <a:pPr algn="ctr" defTabSz="914400"/>
            <a:r>
              <a:rPr lang="en-US" altLang="zh-CN" sz="1400" b="1" dirty="0">
                <a:solidFill>
                  <a:prstClr val="black"/>
                </a:solidFill>
                <a:latin typeface="+mn-lt"/>
                <a:ea typeface="微软雅黑" panose="020B0503020204020204" pitchFamily="34" charset="-122"/>
              </a:rPr>
              <a:t>2020</a:t>
            </a:r>
            <a:endParaRPr lang="zh-CN" altLang="en-US" sz="1400" b="1" dirty="0">
              <a:solidFill>
                <a:prstClr val="black"/>
              </a:solidFill>
              <a:latin typeface="+mn-lt"/>
              <a:ea typeface="微软雅黑" panose="020B0503020204020204" pitchFamily="34" charset="-122"/>
            </a:endParaRPr>
          </a:p>
        </p:txBody>
      </p:sp>
      <p:grpSp>
        <p:nvGrpSpPr>
          <p:cNvPr id="26" name="组合 25">
            <a:extLst>
              <a:ext uri="{FF2B5EF4-FFF2-40B4-BE49-F238E27FC236}">
                <a16:creationId xmlns:a16="http://schemas.microsoft.com/office/drawing/2014/main" id="{C63428B2-2FCE-203C-6269-9BCFCC3A2397}"/>
              </a:ext>
            </a:extLst>
          </p:cNvPr>
          <p:cNvGrpSpPr/>
          <p:nvPr/>
        </p:nvGrpSpPr>
        <p:grpSpPr>
          <a:xfrm>
            <a:off x="2018782" y="3098986"/>
            <a:ext cx="2922499" cy="3422946"/>
            <a:chOff x="5011217" y="3067200"/>
            <a:chExt cx="2922499" cy="3422946"/>
          </a:xfrm>
        </p:grpSpPr>
        <p:cxnSp>
          <p:nvCxnSpPr>
            <p:cNvPr id="29" name="连接符: 肘形 51">
              <a:extLst>
                <a:ext uri="{FF2B5EF4-FFF2-40B4-BE49-F238E27FC236}">
                  <a16:creationId xmlns:a16="http://schemas.microsoft.com/office/drawing/2014/main" id="{A6B18311-C1BE-97B1-719C-72D5397036E2}"/>
                </a:ext>
              </a:extLst>
            </p:cNvPr>
            <p:cNvCxnSpPr>
              <a:cxnSpLocks/>
              <a:endCxn id="31" idx="0"/>
            </p:cNvCxnSpPr>
            <p:nvPr/>
          </p:nvCxnSpPr>
          <p:spPr>
            <a:xfrm rot="5400000">
              <a:off x="6863026" y="3773942"/>
              <a:ext cx="722115" cy="63994"/>
            </a:xfrm>
            <a:prstGeom prst="bentConnector3">
              <a:avLst>
                <a:gd name="adj1" fmla="val 50000"/>
              </a:avLst>
            </a:prstGeom>
            <a:noFill/>
            <a:ln w="41275" cap="flat" cmpd="sng" algn="ctr">
              <a:solidFill>
                <a:schemeClr val="bg1">
                  <a:lumMod val="65000"/>
                </a:schemeClr>
              </a:solidFill>
              <a:prstDash val="solid"/>
              <a:miter lim="800000"/>
            </a:ln>
            <a:effectLst/>
          </p:spPr>
        </p:cxnSp>
        <p:cxnSp>
          <p:nvCxnSpPr>
            <p:cNvPr id="27" name="连接符: 肘形 50">
              <a:extLst>
                <a:ext uri="{FF2B5EF4-FFF2-40B4-BE49-F238E27FC236}">
                  <a16:creationId xmlns:a16="http://schemas.microsoft.com/office/drawing/2014/main" id="{08A6BFA1-687E-E1D4-D595-37C6DACDC7FF}"/>
                </a:ext>
              </a:extLst>
            </p:cNvPr>
            <p:cNvCxnSpPr>
              <a:cxnSpLocks/>
              <a:stCxn id="36" idx="4"/>
              <a:endCxn id="30" idx="0"/>
            </p:cNvCxnSpPr>
            <p:nvPr/>
          </p:nvCxnSpPr>
          <p:spPr>
            <a:xfrm rot="5400000">
              <a:off x="5483362" y="3740285"/>
              <a:ext cx="761072" cy="92353"/>
            </a:xfrm>
            <a:prstGeom prst="bentConnector3">
              <a:avLst>
                <a:gd name="adj1" fmla="val 50000"/>
              </a:avLst>
            </a:prstGeom>
            <a:noFill/>
            <a:ln w="41275" cap="flat" cmpd="sng" algn="ctr">
              <a:solidFill>
                <a:schemeClr val="bg1">
                  <a:lumMod val="65000"/>
                </a:schemeClr>
              </a:solidFill>
              <a:prstDash val="solid"/>
              <a:miter lim="800000"/>
            </a:ln>
            <a:effectLst/>
          </p:spPr>
        </p:cxnSp>
        <p:sp>
          <p:nvSpPr>
            <p:cNvPr id="28" name="矩形 27">
              <a:extLst>
                <a:ext uri="{FF2B5EF4-FFF2-40B4-BE49-F238E27FC236}">
                  <a16:creationId xmlns:a16="http://schemas.microsoft.com/office/drawing/2014/main" id="{ADFD5B40-3388-B3AA-27BF-B0CC4C8EF5FA}"/>
                </a:ext>
              </a:extLst>
            </p:cNvPr>
            <p:cNvSpPr/>
            <p:nvPr/>
          </p:nvSpPr>
          <p:spPr>
            <a:xfrm>
              <a:off x="5011217" y="4088856"/>
              <a:ext cx="2922499" cy="2401290"/>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 name="文本框 29">
              <a:extLst>
                <a:ext uri="{FF2B5EF4-FFF2-40B4-BE49-F238E27FC236}">
                  <a16:creationId xmlns:a16="http://schemas.microsoft.com/office/drawing/2014/main" id="{420877CE-B0A6-41D7-7332-EF5F5D1D8037}"/>
                </a:ext>
              </a:extLst>
            </p:cNvPr>
            <p:cNvSpPr txBox="1"/>
            <p:nvPr/>
          </p:nvSpPr>
          <p:spPr>
            <a:xfrm>
              <a:off x="5066771" y="4166997"/>
              <a:ext cx="1501899" cy="224676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Davis </a:t>
              </a:r>
              <a:r>
                <a:rPr kumimoji="0" lang="en-US" altLang="zh-CN" sz="140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developed</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UMFPACK </a:t>
              </a:r>
              <a:r>
                <a:rPr kumimoji="0" lang="en-US" altLang="zh-CN"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which</a:t>
              </a:r>
              <a:r>
                <a:rPr kumimoji="0" lang="en-US" altLang="zh-CN" sz="1400" b="0" i="0" u="none" strike="noStrike" kern="0" cap="none" spc="15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combines pre-ordering and multifrontal method</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(TOMS04)</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文本框 30">
              <a:extLst>
                <a:ext uri="{FF2B5EF4-FFF2-40B4-BE49-F238E27FC236}">
                  <a16:creationId xmlns:a16="http://schemas.microsoft.com/office/drawing/2014/main" id="{F35CBA7E-3984-1067-449B-2B661EF8645C}"/>
                </a:ext>
              </a:extLst>
            </p:cNvPr>
            <p:cNvSpPr txBox="1"/>
            <p:nvPr/>
          </p:nvSpPr>
          <p:spPr>
            <a:xfrm>
              <a:off x="6576294" y="4166997"/>
              <a:ext cx="1231583"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Davis </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et al</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also</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developed </a:t>
              </a: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KLU</a:t>
              </a:r>
              <a:r>
                <a:rPr kumimoji="0" lang="en-US" altLang="zh-CN"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which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is a sparse solver for circuit simulation. (TOMS10)</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32" name="组合 31">
              <a:extLst>
                <a:ext uri="{FF2B5EF4-FFF2-40B4-BE49-F238E27FC236}">
                  <a16:creationId xmlns:a16="http://schemas.microsoft.com/office/drawing/2014/main" id="{9C10B229-0DCD-BEAA-E05B-4DC119EEFC7E}"/>
                </a:ext>
              </a:extLst>
            </p:cNvPr>
            <p:cNvGrpSpPr/>
            <p:nvPr/>
          </p:nvGrpSpPr>
          <p:grpSpPr>
            <a:xfrm>
              <a:off x="5477442" y="3067200"/>
              <a:ext cx="879908" cy="338725"/>
              <a:chOff x="5477442" y="3067200"/>
              <a:chExt cx="879908" cy="338725"/>
            </a:xfrm>
          </p:grpSpPr>
          <p:sp>
            <p:nvSpPr>
              <p:cNvPr id="36" name="椭圆 35">
                <a:extLst>
                  <a:ext uri="{FF2B5EF4-FFF2-40B4-BE49-F238E27FC236}">
                    <a16:creationId xmlns:a16="http://schemas.microsoft.com/office/drawing/2014/main" id="{3877E12C-CE8C-CAA4-4758-EEB86507006E}"/>
                  </a:ext>
                </a:extLst>
              </p:cNvPr>
              <p:cNvSpPr>
                <a:spLocks noChangeAspect="1"/>
              </p:cNvSpPr>
              <p:nvPr/>
            </p:nvSpPr>
            <p:spPr>
              <a:xfrm>
                <a:off x="5740711" y="3067200"/>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文本框 36">
                <a:extLst>
                  <a:ext uri="{FF2B5EF4-FFF2-40B4-BE49-F238E27FC236}">
                    <a16:creationId xmlns:a16="http://schemas.microsoft.com/office/drawing/2014/main" id="{184FB797-C459-28ED-39F6-1BAB9333A563}"/>
                  </a:ext>
                </a:extLst>
              </p:cNvPr>
              <p:cNvSpPr txBox="1"/>
              <p:nvPr/>
            </p:nvSpPr>
            <p:spPr>
              <a:xfrm>
                <a:off x="5477442" y="3116260"/>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2004</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34" name="椭圆 33">
              <a:extLst>
                <a:ext uri="{FF2B5EF4-FFF2-40B4-BE49-F238E27FC236}">
                  <a16:creationId xmlns:a16="http://schemas.microsoft.com/office/drawing/2014/main" id="{24257E91-9981-D03E-C24C-E3145BCDFD9D}"/>
                </a:ext>
              </a:extLst>
            </p:cNvPr>
            <p:cNvSpPr>
              <a:spLocks noChangeAspect="1"/>
            </p:cNvSpPr>
            <p:nvPr/>
          </p:nvSpPr>
          <p:spPr>
            <a:xfrm>
              <a:off x="7226840" y="3083444"/>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8" name="组合 37">
            <a:extLst>
              <a:ext uri="{FF2B5EF4-FFF2-40B4-BE49-F238E27FC236}">
                <a16:creationId xmlns:a16="http://schemas.microsoft.com/office/drawing/2014/main" id="{D964BF36-A9CC-9844-C418-8C7E46AF6A62}"/>
              </a:ext>
            </a:extLst>
          </p:cNvPr>
          <p:cNvGrpSpPr/>
          <p:nvPr/>
        </p:nvGrpSpPr>
        <p:grpSpPr>
          <a:xfrm>
            <a:off x="19670" y="3449368"/>
            <a:ext cx="2125923" cy="3079495"/>
            <a:chOff x="2981126" y="3406445"/>
            <a:chExt cx="2125923" cy="3079495"/>
          </a:xfrm>
        </p:grpSpPr>
        <p:cxnSp>
          <p:nvCxnSpPr>
            <p:cNvPr id="39" name="连接符: 肘形 114">
              <a:extLst>
                <a:ext uri="{FF2B5EF4-FFF2-40B4-BE49-F238E27FC236}">
                  <a16:creationId xmlns:a16="http://schemas.microsoft.com/office/drawing/2014/main" id="{C65DE43E-00FA-AE77-2CC8-A87BF03422CC}"/>
                </a:ext>
              </a:extLst>
            </p:cNvPr>
            <p:cNvCxnSpPr>
              <a:cxnSpLocks/>
              <a:stCxn id="47" idx="4"/>
            </p:cNvCxnSpPr>
            <p:nvPr/>
          </p:nvCxnSpPr>
          <p:spPr>
            <a:xfrm rot="5400000">
              <a:off x="4029589" y="3345893"/>
              <a:ext cx="650706" cy="771809"/>
            </a:xfrm>
            <a:prstGeom prst="bentConnector3">
              <a:avLst>
                <a:gd name="adj1" fmla="val 50000"/>
              </a:avLst>
            </a:prstGeom>
            <a:noFill/>
            <a:ln w="41275" cap="flat" cmpd="sng" algn="ctr">
              <a:solidFill>
                <a:schemeClr val="bg1">
                  <a:lumMod val="65000"/>
                </a:schemeClr>
              </a:solidFill>
              <a:prstDash val="solid"/>
              <a:miter lim="800000"/>
            </a:ln>
            <a:effectLst/>
          </p:spPr>
        </p:cxnSp>
        <p:sp>
          <p:nvSpPr>
            <p:cNvPr id="40" name="矩形 39">
              <a:extLst>
                <a:ext uri="{FF2B5EF4-FFF2-40B4-BE49-F238E27FC236}">
                  <a16:creationId xmlns:a16="http://schemas.microsoft.com/office/drawing/2014/main" id="{A5566D7A-8FE2-7AD9-CD04-88AAC9BD6BC5}"/>
                </a:ext>
              </a:extLst>
            </p:cNvPr>
            <p:cNvSpPr/>
            <p:nvPr/>
          </p:nvSpPr>
          <p:spPr>
            <a:xfrm>
              <a:off x="3019567" y="4077719"/>
              <a:ext cx="1929362" cy="2408221"/>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1" name="文本框 40">
              <a:extLst>
                <a:ext uri="{FF2B5EF4-FFF2-40B4-BE49-F238E27FC236}">
                  <a16:creationId xmlns:a16="http://schemas.microsoft.com/office/drawing/2014/main" id="{6D86A0E3-4C68-124B-DE27-4352842A5B40}"/>
                </a:ext>
              </a:extLst>
            </p:cNvPr>
            <p:cNvSpPr txBox="1"/>
            <p:nvPr/>
          </p:nvSpPr>
          <p:spPr>
            <a:xfrm>
              <a:off x="2981126" y="4248543"/>
              <a:ext cx="2125923" cy="20313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PARDISO</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developed by </a:t>
              </a:r>
              <a:r>
                <a:rPr kumimoji="0" lang="en-US" altLang="zh-CN" sz="1400" b="1"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Schenk</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 et al</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lang="en-US" altLang="zh-CN" sz="1400" b="0" i="0" dirty="0">
                  <a:solidFill>
                    <a:srgbClr val="1F1F1F"/>
                  </a:solidFill>
                  <a:effectLst/>
                  <a:latin typeface="Arial" panose="020B0604020202020204" pitchFamily="34" charset="0"/>
                  <a:cs typeface="Arial" panose="020B0604020202020204" pitchFamily="34" charset="0"/>
                </a:rPr>
                <a:t>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It uses a combination of left- and right-looking Level-3 BLAS to exploit parallelism. </a:t>
              </a:r>
              <a:r>
                <a:rPr kumimoji="0" lang="en-US" altLang="zh-CN"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(FGCS01)</a:t>
              </a:r>
              <a:endParaRPr kumimoji="0" lang="zh-CN" altLang="en-US" sz="1400" b="0" i="0" u="none" strike="noStrike" kern="0" cap="none" spc="15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42" name="组合 41">
            <a:extLst>
              <a:ext uri="{FF2B5EF4-FFF2-40B4-BE49-F238E27FC236}">
                <a16:creationId xmlns:a16="http://schemas.microsoft.com/office/drawing/2014/main" id="{BCA006C4-1F8F-EAF4-ECF4-86B4F2BE974C}"/>
              </a:ext>
            </a:extLst>
          </p:cNvPr>
          <p:cNvGrpSpPr/>
          <p:nvPr/>
        </p:nvGrpSpPr>
        <p:grpSpPr>
          <a:xfrm>
            <a:off x="64602" y="836230"/>
            <a:ext cx="2169711" cy="2613137"/>
            <a:chOff x="3058618" y="792000"/>
            <a:chExt cx="2169711" cy="2613137"/>
          </a:xfrm>
        </p:grpSpPr>
        <p:cxnSp>
          <p:nvCxnSpPr>
            <p:cNvPr id="43" name="连接符: 肘形 133">
              <a:extLst>
                <a:ext uri="{FF2B5EF4-FFF2-40B4-BE49-F238E27FC236}">
                  <a16:creationId xmlns:a16="http://schemas.microsoft.com/office/drawing/2014/main" id="{2FF05AA5-6E84-2808-6F0E-48544E5B8FE1}"/>
                </a:ext>
              </a:extLst>
            </p:cNvPr>
            <p:cNvCxnSpPr>
              <a:cxnSpLocks/>
            </p:cNvCxnSpPr>
            <p:nvPr/>
          </p:nvCxnSpPr>
          <p:spPr>
            <a:xfrm rot="16200000" flipH="1">
              <a:off x="4390575" y="2690515"/>
              <a:ext cx="656264" cy="95530"/>
            </a:xfrm>
            <a:prstGeom prst="bentConnector3">
              <a:avLst>
                <a:gd name="adj1" fmla="val 65700"/>
              </a:avLst>
            </a:prstGeom>
            <a:noFill/>
            <a:ln w="41275" cap="flat" cmpd="sng" algn="ctr">
              <a:solidFill>
                <a:schemeClr val="bg1">
                  <a:lumMod val="65000"/>
                </a:schemeClr>
              </a:solidFill>
              <a:prstDash val="solid"/>
              <a:miter lim="800000"/>
            </a:ln>
            <a:effectLst/>
          </p:spPr>
        </p:cxnSp>
        <p:sp>
          <p:nvSpPr>
            <p:cNvPr id="44" name="矩形 43">
              <a:extLst>
                <a:ext uri="{FF2B5EF4-FFF2-40B4-BE49-F238E27FC236}">
                  <a16:creationId xmlns:a16="http://schemas.microsoft.com/office/drawing/2014/main" id="{B955D9BC-C9E7-B03B-7153-CAE3D6534DEB}"/>
                </a:ext>
              </a:extLst>
            </p:cNvPr>
            <p:cNvSpPr/>
            <p:nvPr/>
          </p:nvSpPr>
          <p:spPr>
            <a:xfrm>
              <a:off x="3058618" y="792000"/>
              <a:ext cx="2104312" cy="1618148"/>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5" name="文本框 44">
              <a:extLst>
                <a:ext uri="{FF2B5EF4-FFF2-40B4-BE49-F238E27FC236}">
                  <a16:creationId xmlns:a16="http://schemas.microsoft.com/office/drawing/2014/main" id="{D76BC28C-25F5-4E25-B2DC-53E21617182E}"/>
                </a:ext>
              </a:extLst>
            </p:cNvPr>
            <p:cNvSpPr txBox="1"/>
            <p:nvPr/>
          </p:nvSpPr>
          <p:spPr>
            <a:xfrm>
              <a:off x="3064449" y="812591"/>
              <a:ext cx="2151107" cy="1600438"/>
            </a:xfrm>
            <a:prstGeom prst="rect">
              <a:avLst/>
            </a:prstGeom>
            <a:noFill/>
          </p:spPr>
          <p:txBody>
            <a:bodyPr wrap="square" rtlCol="0">
              <a:spAutoFit/>
            </a:bodyPr>
            <a:lstStyle/>
            <a:p>
              <a:pPr algn="just" defTabSz="914400"/>
              <a:r>
                <a:rPr lang="en-US" altLang="zh-CN" sz="140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MUMPS</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 distributed direct solver using the multifrontal method. It was developed by </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Patrick </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and</a:t>
              </a:r>
              <a:r>
                <a:rPr lang="en-US" altLang="zh-CN" sz="1400" b="1" spc="150" dirty="0">
                  <a:solidFill>
                    <a:prstClr val="black"/>
                  </a:solidFill>
                  <a:latin typeface="Arial" panose="020B0604020202020204" pitchFamily="34" charset="0"/>
                  <a:ea typeface="微软雅黑" panose="020B0503020204020204" pitchFamily="34" charset="-122"/>
                  <a:cs typeface="Arial" panose="020B0604020202020204" pitchFamily="34" charset="0"/>
                </a:rPr>
                <a:t> Duff et al</a:t>
              </a:r>
              <a:r>
                <a:rPr lang="en-US" altLang="zh-CN" sz="140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(PARA00)</a:t>
              </a:r>
              <a:endParaRPr lang="zh-CN" altLang="en-US" sz="140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46" name="组合 45">
              <a:extLst>
                <a:ext uri="{FF2B5EF4-FFF2-40B4-BE49-F238E27FC236}">
                  <a16:creationId xmlns:a16="http://schemas.microsoft.com/office/drawing/2014/main" id="{B0448746-6CC5-7376-D4CF-9849BB5C3262}"/>
                </a:ext>
              </a:extLst>
            </p:cNvPr>
            <p:cNvGrpSpPr/>
            <p:nvPr/>
          </p:nvGrpSpPr>
          <p:grpSpPr>
            <a:xfrm>
              <a:off x="4348421" y="3066412"/>
              <a:ext cx="879908" cy="338725"/>
              <a:chOff x="4348421" y="3066412"/>
              <a:chExt cx="879908" cy="338725"/>
            </a:xfrm>
          </p:grpSpPr>
          <p:sp>
            <p:nvSpPr>
              <p:cNvPr id="47" name="椭圆 46">
                <a:extLst>
                  <a:ext uri="{FF2B5EF4-FFF2-40B4-BE49-F238E27FC236}">
                    <a16:creationId xmlns:a16="http://schemas.microsoft.com/office/drawing/2014/main" id="{3AC8A585-6D9D-D865-314A-F0FDEA6695E4}"/>
                  </a:ext>
                </a:extLst>
              </p:cNvPr>
              <p:cNvSpPr>
                <a:spLocks noChangeAspect="1"/>
              </p:cNvSpPr>
              <p:nvPr/>
            </p:nvSpPr>
            <p:spPr>
              <a:xfrm>
                <a:off x="4603548" y="3066412"/>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文本框 47">
                <a:extLst>
                  <a:ext uri="{FF2B5EF4-FFF2-40B4-BE49-F238E27FC236}">
                    <a16:creationId xmlns:a16="http://schemas.microsoft.com/office/drawing/2014/main" id="{BAA479A4-4895-F284-FC1F-A6DA872AA476}"/>
                  </a:ext>
                </a:extLst>
              </p:cNvPr>
              <p:cNvSpPr txBox="1"/>
              <p:nvPr/>
            </p:nvSpPr>
            <p:spPr>
              <a:xfrm>
                <a:off x="4348421" y="3096822"/>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2001</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49" name="文本框 48">
            <a:extLst>
              <a:ext uri="{FF2B5EF4-FFF2-40B4-BE49-F238E27FC236}">
                <a16:creationId xmlns:a16="http://schemas.microsoft.com/office/drawing/2014/main" id="{31583901-24A7-6085-F28F-93F3ABA08D81}"/>
              </a:ext>
            </a:extLst>
          </p:cNvPr>
          <p:cNvSpPr txBox="1"/>
          <p:nvPr/>
        </p:nvSpPr>
        <p:spPr>
          <a:xfrm>
            <a:off x="3925640" y="3121223"/>
            <a:ext cx="1001073" cy="307777"/>
          </a:xfrm>
          <a:prstGeom prst="rect">
            <a:avLst/>
          </a:prstGeom>
          <a:noFill/>
        </p:spPr>
        <p:txBody>
          <a:bodyPr wrap="square" rtlCol="0">
            <a:spAutoFit/>
          </a:bodyPr>
          <a:lstStyle/>
          <a:p>
            <a:pPr algn="ctr"/>
            <a:r>
              <a:rPr lang="en-US" altLang="zh-CN" sz="1400" b="1" dirty="0">
                <a:solidFill>
                  <a:prstClr val="black"/>
                </a:solidFill>
                <a:latin typeface="+mn-lt"/>
                <a:ea typeface="微软雅黑" panose="020B0503020204020204" pitchFamily="34" charset="-122"/>
              </a:rPr>
              <a:t>2010</a:t>
            </a:r>
            <a:endParaRPr lang="zh-CN" altLang="en-US" sz="1400" b="1" dirty="0">
              <a:solidFill>
                <a:prstClr val="black"/>
              </a:solidFill>
              <a:latin typeface="+mn-lt"/>
              <a:ea typeface="微软雅黑" panose="020B0503020204020204" pitchFamily="34" charset="-122"/>
            </a:endParaRPr>
          </a:p>
        </p:txBody>
      </p:sp>
      <p:grpSp>
        <p:nvGrpSpPr>
          <p:cNvPr id="50" name="组合 49">
            <a:extLst>
              <a:ext uri="{FF2B5EF4-FFF2-40B4-BE49-F238E27FC236}">
                <a16:creationId xmlns:a16="http://schemas.microsoft.com/office/drawing/2014/main" id="{6DCD2243-CE45-A853-D456-3E4BBFE1645C}"/>
              </a:ext>
            </a:extLst>
          </p:cNvPr>
          <p:cNvGrpSpPr/>
          <p:nvPr/>
        </p:nvGrpSpPr>
        <p:grpSpPr>
          <a:xfrm>
            <a:off x="5572598" y="3088414"/>
            <a:ext cx="2240452" cy="3440446"/>
            <a:chOff x="8610918" y="3067200"/>
            <a:chExt cx="2240452" cy="3440446"/>
          </a:xfrm>
        </p:grpSpPr>
        <p:sp>
          <p:nvSpPr>
            <p:cNvPr id="51" name="矩形 50">
              <a:extLst>
                <a:ext uri="{FF2B5EF4-FFF2-40B4-BE49-F238E27FC236}">
                  <a16:creationId xmlns:a16="http://schemas.microsoft.com/office/drawing/2014/main" id="{7560588F-0394-25EF-DD3D-06888BABFD5D}"/>
                </a:ext>
              </a:extLst>
            </p:cNvPr>
            <p:cNvSpPr/>
            <p:nvPr/>
          </p:nvSpPr>
          <p:spPr>
            <a:xfrm>
              <a:off x="9628093" y="4099424"/>
              <a:ext cx="1151269" cy="2408222"/>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2" name="文本框 51">
              <a:extLst>
                <a:ext uri="{FF2B5EF4-FFF2-40B4-BE49-F238E27FC236}">
                  <a16:creationId xmlns:a16="http://schemas.microsoft.com/office/drawing/2014/main" id="{2F5F3A4B-9F98-43A2-E094-4534D416AA11}"/>
                </a:ext>
              </a:extLst>
            </p:cNvPr>
            <p:cNvSpPr txBox="1"/>
            <p:nvPr/>
          </p:nvSpPr>
          <p:spPr>
            <a:xfrm>
              <a:off x="9640681" y="4271880"/>
              <a:ext cx="1210689" cy="2031325"/>
            </a:xfrm>
            <a:prstGeom prst="rect">
              <a:avLst/>
            </a:prstGeom>
            <a:noFill/>
          </p:spPr>
          <p:txBody>
            <a:bodyPr wrap="square" rtlCol="0">
              <a:spAutoFit/>
            </a:bodyPr>
            <a:lstStyle/>
            <a:p>
              <a:r>
                <a:rPr lang="en-US"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GLU</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 sparse direct solver on GPU developed by </a:t>
              </a:r>
              <a:r>
                <a:rPr lang="en-US" altLang="zh-CN" sz="1400" b="1" kern="0" spc="150" dirty="0">
                  <a:latin typeface="Arial" panose="020B0604020202020204" pitchFamily="34" charset="0"/>
                  <a:ea typeface="微软雅黑" panose="020B0503020204020204" pitchFamily="34" charset="-122"/>
                  <a:cs typeface="Arial" panose="020B0604020202020204" pitchFamily="34" charset="0"/>
                </a:rPr>
                <a:t>Tan et al</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(D&amp;T20)</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53" name="组合 52">
              <a:extLst>
                <a:ext uri="{FF2B5EF4-FFF2-40B4-BE49-F238E27FC236}">
                  <a16:creationId xmlns:a16="http://schemas.microsoft.com/office/drawing/2014/main" id="{9314FD51-6124-E553-1031-F6241F8ED2D6}"/>
                </a:ext>
              </a:extLst>
            </p:cNvPr>
            <p:cNvGrpSpPr/>
            <p:nvPr/>
          </p:nvGrpSpPr>
          <p:grpSpPr>
            <a:xfrm>
              <a:off x="8610918" y="3067200"/>
              <a:ext cx="879908" cy="338725"/>
              <a:chOff x="8610918" y="3067200"/>
              <a:chExt cx="879908" cy="338725"/>
            </a:xfrm>
          </p:grpSpPr>
          <p:sp>
            <p:nvSpPr>
              <p:cNvPr id="55" name="椭圆 54">
                <a:extLst>
                  <a:ext uri="{FF2B5EF4-FFF2-40B4-BE49-F238E27FC236}">
                    <a16:creationId xmlns:a16="http://schemas.microsoft.com/office/drawing/2014/main" id="{DB828397-D3E1-7AB7-BC29-2FED37321A67}"/>
                  </a:ext>
                </a:extLst>
              </p:cNvPr>
              <p:cNvSpPr>
                <a:spLocks noChangeAspect="1"/>
              </p:cNvSpPr>
              <p:nvPr/>
            </p:nvSpPr>
            <p:spPr>
              <a:xfrm>
                <a:off x="8870712" y="3067200"/>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6" name="文本框 55">
                <a:extLst>
                  <a:ext uri="{FF2B5EF4-FFF2-40B4-BE49-F238E27FC236}">
                    <a16:creationId xmlns:a16="http://schemas.microsoft.com/office/drawing/2014/main" id="{CBADFD71-40B4-9103-E0BC-16CB6A6F45D3}"/>
                  </a:ext>
                </a:extLst>
              </p:cNvPr>
              <p:cNvSpPr txBox="1"/>
              <p:nvPr/>
            </p:nvSpPr>
            <p:spPr>
              <a:xfrm>
                <a:off x="8610918" y="3128814"/>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2015</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cxnSp>
          <p:nvCxnSpPr>
            <p:cNvPr id="54" name="连接符: 肘形 98">
              <a:extLst>
                <a:ext uri="{FF2B5EF4-FFF2-40B4-BE49-F238E27FC236}">
                  <a16:creationId xmlns:a16="http://schemas.microsoft.com/office/drawing/2014/main" id="{3D1155FD-CC43-F475-B676-7D37FB9F0914}"/>
                </a:ext>
              </a:extLst>
            </p:cNvPr>
            <p:cNvCxnSpPr>
              <a:cxnSpLocks/>
              <a:endCxn id="55" idx="4"/>
            </p:cNvCxnSpPr>
            <p:nvPr/>
          </p:nvCxnSpPr>
          <p:spPr>
            <a:xfrm rot="16200000" flipV="1">
              <a:off x="9291325" y="3154676"/>
              <a:ext cx="655371" cy="1157869"/>
            </a:xfrm>
            <a:prstGeom prst="bentConnector3">
              <a:avLst>
                <a:gd name="adj1" fmla="val 50000"/>
              </a:avLst>
            </a:prstGeom>
            <a:noFill/>
            <a:ln w="41275" cap="flat" cmpd="sng" algn="ctr">
              <a:solidFill>
                <a:schemeClr val="bg1">
                  <a:lumMod val="65000"/>
                </a:schemeClr>
              </a:solidFill>
              <a:prstDash val="solid"/>
              <a:miter lim="800000"/>
            </a:ln>
            <a:effectLst/>
          </p:spPr>
        </p:cxnSp>
      </p:grpSp>
      <p:grpSp>
        <p:nvGrpSpPr>
          <p:cNvPr id="72" name="组合 71">
            <a:extLst>
              <a:ext uri="{FF2B5EF4-FFF2-40B4-BE49-F238E27FC236}">
                <a16:creationId xmlns:a16="http://schemas.microsoft.com/office/drawing/2014/main" id="{632F744E-14A3-C165-56BE-ACAB579AD0D3}"/>
              </a:ext>
            </a:extLst>
          </p:cNvPr>
          <p:cNvGrpSpPr/>
          <p:nvPr/>
        </p:nvGrpSpPr>
        <p:grpSpPr>
          <a:xfrm>
            <a:off x="2205865" y="1708880"/>
            <a:ext cx="4958770" cy="1728831"/>
            <a:chOff x="5198564" y="2034104"/>
            <a:chExt cx="4958770" cy="1728831"/>
          </a:xfrm>
        </p:grpSpPr>
        <p:grpSp>
          <p:nvGrpSpPr>
            <p:cNvPr id="73" name="组合 72">
              <a:extLst>
                <a:ext uri="{FF2B5EF4-FFF2-40B4-BE49-F238E27FC236}">
                  <a16:creationId xmlns:a16="http://schemas.microsoft.com/office/drawing/2014/main" id="{E463DDA4-9082-045B-548A-895B67BF745B}"/>
                </a:ext>
              </a:extLst>
            </p:cNvPr>
            <p:cNvGrpSpPr/>
            <p:nvPr/>
          </p:nvGrpSpPr>
          <p:grpSpPr>
            <a:xfrm>
              <a:off x="9277426" y="3424210"/>
              <a:ext cx="879908" cy="338725"/>
              <a:chOff x="9277426" y="3424210"/>
              <a:chExt cx="879908" cy="338725"/>
            </a:xfrm>
          </p:grpSpPr>
          <p:sp>
            <p:nvSpPr>
              <p:cNvPr id="77" name="椭圆 76">
                <a:extLst>
                  <a:ext uri="{FF2B5EF4-FFF2-40B4-BE49-F238E27FC236}">
                    <a16:creationId xmlns:a16="http://schemas.microsoft.com/office/drawing/2014/main" id="{6B0CA550-BC12-B6CC-CA5E-8BF759EA59E8}"/>
                  </a:ext>
                </a:extLst>
              </p:cNvPr>
              <p:cNvSpPr>
                <a:spLocks noChangeAspect="1"/>
              </p:cNvSpPr>
              <p:nvPr/>
            </p:nvSpPr>
            <p:spPr>
              <a:xfrm>
                <a:off x="9540705" y="3424210"/>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8" name="文本框 77">
                <a:extLst>
                  <a:ext uri="{FF2B5EF4-FFF2-40B4-BE49-F238E27FC236}">
                    <a16:creationId xmlns:a16="http://schemas.microsoft.com/office/drawing/2014/main" id="{CC1332BB-0D85-0D0B-A403-7A603A3FBF44}"/>
                  </a:ext>
                </a:extLst>
              </p:cNvPr>
              <p:cNvSpPr txBox="1"/>
              <p:nvPr/>
            </p:nvSpPr>
            <p:spPr>
              <a:xfrm>
                <a:off x="9277426" y="3480476"/>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2019</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74" name="文本框 73">
              <a:extLst>
                <a:ext uri="{FF2B5EF4-FFF2-40B4-BE49-F238E27FC236}">
                  <a16:creationId xmlns:a16="http://schemas.microsoft.com/office/drawing/2014/main" id="{B6BF37BF-6AE7-F0D3-9D68-0820B30F718A}"/>
                </a:ext>
              </a:extLst>
            </p:cNvPr>
            <p:cNvSpPr txBox="1"/>
            <p:nvPr/>
          </p:nvSpPr>
          <p:spPr>
            <a:xfrm>
              <a:off x="5198564" y="2034104"/>
              <a:ext cx="3516042" cy="738664"/>
            </a:xfrm>
            <a:prstGeom prst="rect">
              <a:avLst/>
            </a:prstGeom>
            <a:solidFill>
              <a:schemeClr val="bg1">
                <a:lumMod val="85000"/>
              </a:scheme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150" normalizeH="0" baseline="0" noProof="0" dirty="0" err="1">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SuperLU_DIST</a:t>
              </a:r>
              <a:r>
                <a:rPr kumimoji="0" lang="en-US" altLang="zh-CN" sz="1400" b="0" i="0" u="none" strike="noStrike" kern="0" cap="none" spc="15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has been continuously updated and added versions for GPU.(JPDC19)</a:t>
              </a:r>
              <a:endParaRPr kumimoji="0" lang="zh-CN" altLang="en-US" sz="1400" b="0" i="0" u="none" strike="noStrike" kern="0" cap="none" spc="15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75" name="直接连接符 173">
              <a:extLst>
                <a:ext uri="{FF2B5EF4-FFF2-40B4-BE49-F238E27FC236}">
                  <a16:creationId xmlns:a16="http://schemas.microsoft.com/office/drawing/2014/main" id="{B89E5D37-5772-964E-D55D-5B0D022ED3DA}"/>
                </a:ext>
              </a:extLst>
            </p:cNvPr>
            <p:cNvCxnSpPr>
              <a:cxnSpLocks/>
            </p:cNvCxnSpPr>
            <p:nvPr/>
          </p:nvCxnSpPr>
          <p:spPr>
            <a:xfrm flipV="1">
              <a:off x="9707737" y="3178160"/>
              <a:ext cx="0" cy="247070"/>
            </a:xfrm>
            <a:prstGeom prst="line">
              <a:avLst/>
            </a:prstGeom>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85">
              <a:extLst>
                <a:ext uri="{FF2B5EF4-FFF2-40B4-BE49-F238E27FC236}">
                  <a16:creationId xmlns:a16="http://schemas.microsoft.com/office/drawing/2014/main" id="{1E5F9A0E-C175-B804-AC52-CDB86B3BF0D7}"/>
                </a:ext>
              </a:extLst>
            </p:cNvPr>
            <p:cNvCxnSpPr>
              <a:cxnSpLocks/>
            </p:cNvCxnSpPr>
            <p:nvPr/>
          </p:nvCxnSpPr>
          <p:spPr>
            <a:xfrm>
              <a:off x="6714713" y="3181757"/>
              <a:ext cx="3002667" cy="0"/>
            </a:xfrm>
            <a:prstGeom prst="line">
              <a:avLst/>
            </a:prstGeom>
            <a:ln w="412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11" name="组合 110">
            <a:extLst>
              <a:ext uri="{FF2B5EF4-FFF2-40B4-BE49-F238E27FC236}">
                <a16:creationId xmlns:a16="http://schemas.microsoft.com/office/drawing/2014/main" id="{3513D6C8-3D8F-2233-24EA-3B1C570B183B}"/>
              </a:ext>
            </a:extLst>
          </p:cNvPr>
          <p:cNvGrpSpPr/>
          <p:nvPr/>
        </p:nvGrpSpPr>
        <p:grpSpPr>
          <a:xfrm>
            <a:off x="4900455" y="3109830"/>
            <a:ext cx="1671511" cy="3419033"/>
            <a:chOff x="4900264" y="3111506"/>
            <a:chExt cx="1671511" cy="3416551"/>
          </a:xfrm>
        </p:grpSpPr>
        <p:grpSp>
          <p:nvGrpSpPr>
            <p:cNvPr id="109" name="组合 108">
              <a:extLst>
                <a:ext uri="{FF2B5EF4-FFF2-40B4-BE49-F238E27FC236}">
                  <a16:creationId xmlns:a16="http://schemas.microsoft.com/office/drawing/2014/main" id="{18B9DDD1-D9EA-1DEF-C621-8199A3569C16}"/>
                </a:ext>
              </a:extLst>
            </p:cNvPr>
            <p:cNvGrpSpPr/>
            <p:nvPr/>
          </p:nvGrpSpPr>
          <p:grpSpPr>
            <a:xfrm>
              <a:off x="4900264" y="3111506"/>
              <a:ext cx="879908" cy="1010077"/>
              <a:chOff x="4900264" y="3111506"/>
              <a:chExt cx="879908" cy="1010077"/>
            </a:xfrm>
          </p:grpSpPr>
          <p:sp>
            <p:nvSpPr>
              <p:cNvPr id="98" name="椭圆 97">
                <a:extLst>
                  <a:ext uri="{FF2B5EF4-FFF2-40B4-BE49-F238E27FC236}">
                    <a16:creationId xmlns:a16="http://schemas.microsoft.com/office/drawing/2014/main" id="{9B66D6AA-06C0-FC8C-8C6E-1D5B4FE7151E}"/>
                  </a:ext>
                </a:extLst>
              </p:cNvPr>
              <p:cNvSpPr>
                <a:spLocks noChangeAspect="1"/>
              </p:cNvSpPr>
              <p:nvPr/>
            </p:nvSpPr>
            <p:spPr>
              <a:xfrm>
                <a:off x="5174556" y="3111506"/>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9" name="文本框 98">
                <a:extLst>
                  <a:ext uri="{FF2B5EF4-FFF2-40B4-BE49-F238E27FC236}">
                    <a16:creationId xmlns:a16="http://schemas.microsoft.com/office/drawing/2014/main" id="{75BF97AA-A87D-EA76-75C5-859439440543}"/>
                  </a:ext>
                </a:extLst>
              </p:cNvPr>
              <p:cNvSpPr txBox="1"/>
              <p:nvPr/>
            </p:nvSpPr>
            <p:spPr>
              <a:xfrm>
                <a:off x="4900264" y="3151411"/>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2013</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100" name="连接符: 肘形 98">
                <a:extLst>
                  <a:ext uri="{FF2B5EF4-FFF2-40B4-BE49-F238E27FC236}">
                    <a16:creationId xmlns:a16="http://schemas.microsoft.com/office/drawing/2014/main" id="{8AAAA003-B30D-0A3A-25F0-8A7112F35767}"/>
                  </a:ext>
                </a:extLst>
              </p:cNvPr>
              <p:cNvCxnSpPr>
                <a:cxnSpLocks/>
                <a:stCxn id="98" idx="4"/>
                <a:endCxn id="102" idx="0"/>
              </p:cNvCxnSpPr>
              <p:nvPr/>
            </p:nvCxnSpPr>
            <p:spPr>
              <a:xfrm rot="16200000" flipH="1">
                <a:off x="5219180" y="3574970"/>
                <a:ext cx="671352" cy="421874"/>
              </a:xfrm>
              <a:prstGeom prst="bentConnector3">
                <a:avLst>
                  <a:gd name="adj1" fmla="val 50000"/>
                </a:avLst>
              </a:prstGeom>
              <a:noFill/>
              <a:ln w="41275" cap="flat" cmpd="sng" algn="ctr">
                <a:solidFill>
                  <a:schemeClr val="bg1">
                    <a:lumMod val="65000"/>
                  </a:schemeClr>
                </a:solidFill>
                <a:prstDash val="solid"/>
                <a:miter lim="800000"/>
              </a:ln>
              <a:effectLst/>
            </p:spPr>
          </p:cxnSp>
        </p:grpSp>
        <p:grpSp>
          <p:nvGrpSpPr>
            <p:cNvPr id="110" name="组合 109">
              <a:extLst>
                <a:ext uri="{FF2B5EF4-FFF2-40B4-BE49-F238E27FC236}">
                  <a16:creationId xmlns:a16="http://schemas.microsoft.com/office/drawing/2014/main" id="{64634DE1-BB67-2C15-5842-3D22290F772B}"/>
                </a:ext>
              </a:extLst>
            </p:cNvPr>
            <p:cNvGrpSpPr/>
            <p:nvPr/>
          </p:nvGrpSpPr>
          <p:grpSpPr>
            <a:xfrm>
              <a:off x="4932040" y="4121583"/>
              <a:ext cx="1639735" cy="2406474"/>
              <a:chOff x="4932040" y="4121583"/>
              <a:chExt cx="1639735" cy="2406474"/>
            </a:xfrm>
          </p:grpSpPr>
          <p:sp>
            <p:nvSpPr>
              <p:cNvPr id="102" name="矩形 101">
                <a:extLst>
                  <a:ext uri="{FF2B5EF4-FFF2-40B4-BE49-F238E27FC236}">
                    <a16:creationId xmlns:a16="http://schemas.microsoft.com/office/drawing/2014/main" id="{861D1A7E-A6E5-9E10-592D-1508DFD3A658}"/>
                  </a:ext>
                </a:extLst>
              </p:cNvPr>
              <p:cNvSpPr/>
              <p:nvPr/>
            </p:nvSpPr>
            <p:spPr>
              <a:xfrm>
                <a:off x="4972399" y="4121583"/>
                <a:ext cx="1586788" cy="2406474"/>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6" name="文本框 105">
                <a:extLst>
                  <a:ext uri="{FF2B5EF4-FFF2-40B4-BE49-F238E27FC236}">
                    <a16:creationId xmlns:a16="http://schemas.microsoft.com/office/drawing/2014/main" id="{7866D5CB-6A28-446E-F19D-4E584574B92A}"/>
                  </a:ext>
                </a:extLst>
              </p:cNvPr>
              <p:cNvSpPr txBox="1"/>
              <p:nvPr/>
            </p:nvSpPr>
            <p:spPr>
              <a:xfrm>
                <a:off x="4932040" y="4395628"/>
                <a:ext cx="1639735" cy="1814564"/>
              </a:xfrm>
              <a:prstGeom prst="rect">
                <a:avLst/>
              </a:prstGeom>
              <a:noFill/>
            </p:spPr>
            <p:txBody>
              <a:bodyPr wrap="square" rtlCol="0">
                <a:spAutoFit/>
              </a:bodyPr>
              <a:lstStyle/>
              <a:p>
                <a:r>
                  <a:rPr lang="en"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NICSLU</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a sparse</a:t>
                </a:r>
                <a:r>
                  <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solver </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using level-set and </a:t>
                </a:r>
                <a:r>
                  <a:rPr lang="en-US" altLang="zh-CN" sz="1400" kern="0" spc="150" dirty="0" err="1">
                    <a:solidFill>
                      <a:prstClr val="black"/>
                    </a:solidFill>
                    <a:latin typeface="Arial" panose="020B0604020202020204" pitchFamily="34" charset="0"/>
                    <a:ea typeface="微软雅黑" panose="020B0503020204020204" pitchFamily="34" charset="-122"/>
                    <a:cs typeface="Arial" panose="020B0604020202020204" pitchFamily="34" charset="0"/>
                  </a:rPr>
                  <a:t>supernode</a:t>
                </a:r>
                <a:r>
                  <a:rPr lang="en-US"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Developed by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Chen</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and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Wang et al</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(TCAD13)</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39" name="组合 138">
            <a:extLst>
              <a:ext uri="{FF2B5EF4-FFF2-40B4-BE49-F238E27FC236}">
                <a16:creationId xmlns:a16="http://schemas.microsoft.com/office/drawing/2014/main" id="{95AFA08F-BCE5-F10D-4F1B-EE6A6C668501}"/>
              </a:ext>
            </a:extLst>
          </p:cNvPr>
          <p:cNvGrpSpPr/>
          <p:nvPr/>
        </p:nvGrpSpPr>
        <p:grpSpPr>
          <a:xfrm>
            <a:off x="7770057" y="3121906"/>
            <a:ext cx="1447294" cy="3406955"/>
            <a:chOff x="4677579" y="3118921"/>
            <a:chExt cx="1447294" cy="3406955"/>
          </a:xfrm>
        </p:grpSpPr>
        <p:grpSp>
          <p:nvGrpSpPr>
            <p:cNvPr id="140" name="组合 139">
              <a:extLst>
                <a:ext uri="{FF2B5EF4-FFF2-40B4-BE49-F238E27FC236}">
                  <a16:creationId xmlns:a16="http://schemas.microsoft.com/office/drawing/2014/main" id="{7EE08A3D-0169-EBBF-8958-86C67F538125}"/>
                </a:ext>
              </a:extLst>
            </p:cNvPr>
            <p:cNvGrpSpPr/>
            <p:nvPr/>
          </p:nvGrpSpPr>
          <p:grpSpPr>
            <a:xfrm>
              <a:off x="4988390" y="3118921"/>
              <a:ext cx="879908" cy="998731"/>
              <a:chOff x="4988390" y="3118921"/>
              <a:chExt cx="879908" cy="998731"/>
            </a:xfrm>
          </p:grpSpPr>
          <p:sp>
            <p:nvSpPr>
              <p:cNvPr id="144" name="椭圆 143">
                <a:extLst>
                  <a:ext uri="{FF2B5EF4-FFF2-40B4-BE49-F238E27FC236}">
                    <a16:creationId xmlns:a16="http://schemas.microsoft.com/office/drawing/2014/main" id="{A734E58A-E02A-B7E4-B08D-CB484C5CA1EF}"/>
                  </a:ext>
                </a:extLst>
              </p:cNvPr>
              <p:cNvSpPr>
                <a:spLocks noChangeAspect="1"/>
              </p:cNvSpPr>
              <p:nvPr/>
            </p:nvSpPr>
            <p:spPr>
              <a:xfrm>
                <a:off x="5244238" y="3118921"/>
                <a:ext cx="338725" cy="338725"/>
              </a:xfrm>
              <a:prstGeom prst="ellipse">
                <a:avLst/>
              </a:prstGeom>
              <a:solidFill>
                <a:schemeClr val="bg1">
                  <a:lumMod val="65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5" name="文本框 144">
                <a:extLst>
                  <a:ext uri="{FF2B5EF4-FFF2-40B4-BE49-F238E27FC236}">
                    <a16:creationId xmlns:a16="http://schemas.microsoft.com/office/drawing/2014/main" id="{AA90D0AA-8E01-CBEA-EF2D-3263E6DFF4DA}"/>
                  </a:ext>
                </a:extLst>
              </p:cNvPr>
              <p:cNvSpPr txBox="1"/>
              <p:nvPr/>
            </p:nvSpPr>
            <p:spPr>
              <a:xfrm>
                <a:off x="4988390" y="3158194"/>
                <a:ext cx="879908"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2022</a:t>
                </a:r>
                <a:endParaRPr kumimoji="0" lang="zh-CN" altLang="en-US" sz="105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cxnSp>
            <p:nvCxnSpPr>
              <p:cNvPr id="146" name="连接符: 肘形 98">
                <a:extLst>
                  <a:ext uri="{FF2B5EF4-FFF2-40B4-BE49-F238E27FC236}">
                    <a16:creationId xmlns:a16="http://schemas.microsoft.com/office/drawing/2014/main" id="{E8BA5601-4896-F763-2477-37E64D02B016}"/>
                  </a:ext>
                </a:extLst>
              </p:cNvPr>
              <p:cNvCxnSpPr>
                <a:cxnSpLocks/>
                <a:stCxn id="144" idx="4"/>
                <a:endCxn id="142" idx="0"/>
              </p:cNvCxnSpPr>
              <p:nvPr/>
            </p:nvCxnSpPr>
            <p:spPr>
              <a:xfrm rot="5400000">
                <a:off x="5053261" y="3757312"/>
                <a:ext cx="660007" cy="60674"/>
              </a:xfrm>
              <a:prstGeom prst="bentConnector3">
                <a:avLst>
                  <a:gd name="adj1" fmla="val 50000"/>
                </a:avLst>
              </a:prstGeom>
              <a:noFill/>
              <a:ln w="41275" cap="flat" cmpd="sng" algn="ctr">
                <a:solidFill>
                  <a:schemeClr val="bg1">
                    <a:lumMod val="65000"/>
                  </a:schemeClr>
                </a:solidFill>
                <a:prstDash val="solid"/>
                <a:miter lim="800000"/>
              </a:ln>
              <a:effectLst/>
            </p:spPr>
          </p:cxnSp>
        </p:grpSp>
        <p:grpSp>
          <p:nvGrpSpPr>
            <p:cNvPr id="141" name="组合 140">
              <a:extLst>
                <a:ext uri="{FF2B5EF4-FFF2-40B4-BE49-F238E27FC236}">
                  <a16:creationId xmlns:a16="http://schemas.microsoft.com/office/drawing/2014/main" id="{4C6A0E5A-1C25-BE0D-DB22-F4872DEE451F}"/>
                </a:ext>
              </a:extLst>
            </p:cNvPr>
            <p:cNvGrpSpPr/>
            <p:nvPr/>
          </p:nvGrpSpPr>
          <p:grpSpPr>
            <a:xfrm>
              <a:off x="4677579" y="4117653"/>
              <a:ext cx="1447294" cy="2408223"/>
              <a:chOff x="4677579" y="4117653"/>
              <a:chExt cx="1447294" cy="2408223"/>
            </a:xfrm>
          </p:grpSpPr>
          <p:sp>
            <p:nvSpPr>
              <p:cNvPr id="142" name="矩形 141">
                <a:extLst>
                  <a:ext uri="{FF2B5EF4-FFF2-40B4-BE49-F238E27FC236}">
                    <a16:creationId xmlns:a16="http://schemas.microsoft.com/office/drawing/2014/main" id="{30936B06-B7C4-648A-004F-6C2E1675C640}"/>
                  </a:ext>
                </a:extLst>
              </p:cNvPr>
              <p:cNvSpPr/>
              <p:nvPr/>
            </p:nvSpPr>
            <p:spPr>
              <a:xfrm>
                <a:off x="4677579" y="4117653"/>
                <a:ext cx="1350696" cy="2408223"/>
              </a:xfrm>
              <a:prstGeom prst="rect">
                <a:avLst/>
              </a:prstGeom>
              <a:solidFill>
                <a:schemeClr val="bg1">
                  <a:lumMod val="85000"/>
                </a:schemeClr>
              </a:solidFill>
              <a:ln w="12700" cap="flat" cmpd="sng" algn="ctr">
                <a:solidFill>
                  <a:srgbClr val="3477B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3" name="文本框 142">
                <a:extLst>
                  <a:ext uri="{FF2B5EF4-FFF2-40B4-BE49-F238E27FC236}">
                    <a16:creationId xmlns:a16="http://schemas.microsoft.com/office/drawing/2014/main" id="{B6A50456-E28A-F94F-338E-20B406A72FAB}"/>
                  </a:ext>
                </a:extLst>
              </p:cNvPr>
              <p:cNvSpPr txBox="1"/>
              <p:nvPr/>
            </p:nvSpPr>
            <p:spPr>
              <a:xfrm>
                <a:off x="4789588" y="4281752"/>
                <a:ext cx="1335285" cy="2031325"/>
              </a:xfrm>
              <a:prstGeom prst="rect">
                <a:avLst/>
              </a:prstGeom>
              <a:noFill/>
            </p:spPr>
            <p:txBody>
              <a:bodyPr wrap="square" rtlCol="0">
                <a:spAutoFit/>
              </a:bodyPr>
              <a:lstStyle/>
              <a:p>
                <a:r>
                  <a:rPr lang="en" altLang="zh-CN" sz="1400" kern="0" spc="150" dirty="0">
                    <a:solidFill>
                      <a:srgbClr val="C00000"/>
                    </a:solidFill>
                    <a:latin typeface="Arial" panose="020B0604020202020204" pitchFamily="34" charset="0"/>
                    <a:ea typeface="微软雅黑" panose="020B0503020204020204" pitchFamily="34" charset="-122"/>
                    <a:cs typeface="Arial" panose="020B0604020202020204" pitchFamily="34" charset="0"/>
                  </a:rPr>
                  <a:t>FLU</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is  developed by </a:t>
                </a:r>
                <a:r>
                  <a:rPr lang="en" altLang="zh-CN" sz="1400" b="1"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Yan et al.</a:t>
                </a:r>
                <a:r>
                  <a:rPr lang="en" altLang="zh-CN"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rPr>
                  <a:t> It introduces a register-level method. (DATE22)</a:t>
                </a:r>
                <a:endParaRPr lang="zh-CN" altLang="en-US" sz="1400" kern="0" spc="15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sp>
        <p:nvSpPr>
          <p:cNvPr id="18" name="文本框 17">
            <a:extLst>
              <a:ext uri="{FF2B5EF4-FFF2-40B4-BE49-F238E27FC236}">
                <a16:creationId xmlns:a16="http://schemas.microsoft.com/office/drawing/2014/main" id="{F239DEDF-E5D1-4A10-CFF8-E4CF7E647CFE}"/>
              </a:ext>
            </a:extLst>
          </p:cNvPr>
          <p:cNvSpPr txBox="1"/>
          <p:nvPr/>
        </p:nvSpPr>
        <p:spPr>
          <a:xfrm>
            <a:off x="760139" y="3123845"/>
            <a:ext cx="941114" cy="307777"/>
          </a:xfrm>
          <a:prstGeom prst="rect">
            <a:avLst/>
          </a:prstGeom>
          <a:noFill/>
        </p:spPr>
        <p:txBody>
          <a:bodyPr wrap="square" rtlCol="0">
            <a:spAutoFit/>
          </a:bodyPr>
          <a:lstStyle/>
          <a:p>
            <a:pPr algn="ctr" defTabSz="914400"/>
            <a:r>
              <a:rPr lang="en-US" altLang="zh-CN" sz="1400" b="1" dirty="0">
                <a:solidFill>
                  <a:prstClr val="black"/>
                </a:solidFill>
                <a:latin typeface="+mn-lt"/>
                <a:ea typeface="微软雅黑" panose="020B0503020204020204" pitchFamily="34" charset="-122"/>
              </a:rPr>
              <a:t>2000</a:t>
            </a:r>
            <a:endParaRPr lang="zh-CN" altLang="en-US" sz="1600" b="1" dirty="0">
              <a:solidFill>
                <a:prstClr val="black"/>
              </a:solidFill>
              <a:latin typeface="+mn-lt"/>
              <a:ea typeface="微软雅黑" panose="020B0503020204020204" pitchFamily="34" charset="-122"/>
            </a:endParaRPr>
          </a:p>
        </p:txBody>
      </p:sp>
      <p:sp>
        <p:nvSpPr>
          <p:cNvPr id="84" name="文本框 83">
            <a:extLst>
              <a:ext uri="{FF2B5EF4-FFF2-40B4-BE49-F238E27FC236}">
                <a16:creationId xmlns:a16="http://schemas.microsoft.com/office/drawing/2014/main" id="{8FEAB3F4-D5AB-4CA5-9F33-E0A599C03592}"/>
              </a:ext>
            </a:extLst>
          </p:cNvPr>
          <p:cNvSpPr txBox="1"/>
          <p:nvPr/>
        </p:nvSpPr>
        <p:spPr>
          <a:xfrm>
            <a:off x="6080241" y="1100039"/>
            <a:ext cx="2668223" cy="954107"/>
          </a:xfrm>
          <a:prstGeom prst="rect">
            <a:avLst/>
          </a:prstGeom>
          <a:noFill/>
        </p:spPr>
        <p:txBody>
          <a:bodyPr wrap="square" rtlCol="0">
            <a:spAutoFit/>
          </a:bodyPr>
          <a:lstStyle/>
          <a:p>
            <a:pPr fontAlgn="auto">
              <a:spcBef>
                <a:spcPts val="0"/>
              </a:spcBef>
              <a:spcAft>
                <a:spcPts val="0"/>
              </a:spcAft>
              <a:defRPr/>
            </a:pPr>
            <a:r>
              <a:rPr lang="en-US" altLang="zh-CN" sz="2800" b="1" kern="0" dirty="0">
                <a:solidFill>
                  <a:srgbClr val="FF9999"/>
                </a:solidFill>
                <a:latin typeface="+mn-lt"/>
                <a:ea typeface="微软雅黑" panose="020B0503020204020204" pitchFamily="34" charset="-122"/>
              </a:rPr>
              <a:t>Dedicated to circuit matrix</a:t>
            </a:r>
          </a:p>
        </p:txBody>
      </p:sp>
      <p:sp>
        <p:nvSpPr>
          <p:cNvPr id="85" name="箭头: 上 84">
            <a:extLst>
              <a:ext uri="{FF2B5EF4-FFF2-40B4-BE49-F238E27FC236}">
                <a16:creationId xmlns:a16="http://schemas.microsoft.com/office/drawing/2014/main" id="{DBA425AC-C490-49FC-AE71-431DFBF236C9}"/>
              </a:ext>
            </a:extLst>
          </p:cNvPr>
          <p:cNvSpPr/>
          <p:nvPr/>
        </p:nvSpPr>
        <p:spPr bwMode="auto">
          <a:xfrm>
            <a:off x="7783987" y="2054146"/>
            <a:ext cx="388894" cy="1947018"/>
          </a:xfrm>
          <a:prstGeom prst="upArrow">
            <a:avLst>
              <a:gd name="adj1" fmla="val 50000"/>
              <a:gd name="adj2" fmla="val 92321"/>
            </a:avLst>
          </a:prstGeom>
          <a:solidFill>
            <a:srgbClr val="FF9999">
              <a:alpha val="87000"/>
            </a:srgbClr>
          </a:solidFill>
          <a:ln w="28575" cap="flat" cmpd="sng" algn="ctr">
            <a:solidFill>
              <a:srgbClr val="FF7C8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
        <p:nvSpPr>
          <p:cNvPr id="86" name="矩形 85">
            <a:extLst>
              <a:ext uri="{FF2B5EF4-FFF2-40B4-BE49-F238E27FC236}">
                <a16:creationId xmlns:a16="http://schemas.microsoft.com/office/drawing/2014/main" id="{A16583AC-2F24-49EF-9B13-0CF50BC76AF2}"/>
              </a:ext>
            </a:extLst>
          </p:cNvPr>
          <p:cNvSpPr/>
          <p:nvPr/>
        </p:nvSpPr>
        <p:spPr bwMode="auto">
          <a:xfrm>
            <a:off x="3491880" y="4108736"/>
            <a:ext cx="5628873" cy="2432343"/>
          </a:xfrm>
          <a:prstGeom prst="rect">
            <a:avLst/>
          </a:prstGeom>
          <a:noFill/>
          <a:ln w="50800" cap="flat" cmpd="sng" algn="ctr">
            <a:solidFill>
              <a:srgbClr val="FF7C80"/>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zh-CN" alt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3300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5"/>
                                        </p:tgtEl>
                                        <p:attrNameLst>
                                          <p:attrName>style.visibility</p:attrName>
                                        </p:attrNameLst>
                                      </p:cBhvr>
                                      <p:to>
                                        <p:strVal val="visible"/>
                                      </p:to>
                                    </p:set>
                                    <p:animEffect transition="in" filter="wipe(down)">
                                      <p:cBhvr>
                                        <p:cTn id="11" dur="500"/>
                                        <p:tgtEl>
                                          <p:spTgt spid="8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wipe(down)">
                                      <p:cBhvr>
                                        <p:cTn id="15" dur="500"/>
                                        <p:tgtEl>
                                          <p:spTgt spid="8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1" nodeType="clickEffect">
                                  <p:stCondLst>
                                    <p:cond delay="0"/>
                                  </p:stCondLst>
                                  <p:childTnLst>
                                    <p:animEffect transition="out" filter="wipe(down)">
                                      <p:cBhvr>
                                        <p:cTn id="19" dur="500"/>
                                        <p:tgtEl>
                                          <p:spTgt spid="86"/>
                                        </p:tgtEl>
                                      </p:cBhvr>
                                    </p:animEffect>
                                    <p:set>
                                      <p:cBhvr>
                                        <p:cTn id="20" dur="1" fill="hold">
                                          <p:stCondLst>
                                            <p:cond delay="499"/>
                                          </p:stCondLst>
                                        </p:cTn>
                                        <p:tgtEl>
                                          <p:spTgt spid="86"/>
                                        </p:tgtEl>
                                        <p:attrNameLst>
                                          <p:attrName>style.visibility</p:attrName>
                                        </p:attrNameLst>
                                      </p:cBhvr>
                                      <p:to>
                                        <p:strVal val="hidden"/>
                                      </p:to>
                                    </p:set>
                                  </p:childTnLst>
                                </p:cTn>
                              </p:par>
                              <p:par>
                                <p:cTn id="21" presetID="22" presetClass="exit" presetSubtype="4" fill="hold" grpId="1" nodeType="withEffect">
                                  <p:stCondLst>
                                    <p:cond delay="0"/>
                                  </p:stCondLst>
                                  <p:childTnLst>
                                    <p:animEffect transition="out" filter="wipe(down)">
                                      <p:cBhvr>
                                        <p:cTn id="22" dur="500"/>
                                        <p:tgtEl>
                                          <p:spTgt spid="85"/>
                                        </p:tgtEl>
                                      </p:cBhvr>
                                    </p:animEffect>
                                    <p:set>
                                      <p:cBhvr>
                                        <p:cTn id="23" dur="1" fill="hold">
                                          <p:stCondLst>
                                            <p:cond delay="499"/>
                                          </p:stCondLst>
                                        </p:cTn>
                                        <p:tgtEl>
                                          <p:spTgt spid="85"/>
                                        </p:tgtEl>
                                        <p:attrNameLst>
                                          <p:attrName>style.visibility</p:attrName>
                                        </p:attrNameLst>
                                      </p:cBhvr>
                                      <p:to>
                                        <p:strVal val="hidden"/>
                                      </p:to>
                                    </p:set>
                                  </p:childTnLst>
                                </p:cTn>
                              </p:par>
                              <p:par>
                                <p:cTn id="24" presetID="22" presetClass="exit" presetSubtype="4" fill="hold" grpId="1" nodeType="withEffect">
                                  <p:stCondLst>
                                    <p:cond delay="0"/>
                                  </p:stCondLst>
                                  <p:childTnLst>
                                    <p:animEffect transition="out" filter="wipe(down)">
                                      <p:cBhvr>
                                        <p:cTn id="25" dur="500"/>
                                        <p:tgtEl>
                                          <p:spTgt spid="84"/>
                                        </p:tgtEl>
                                      </p:cBhvr>
                                    </p:animEffect>
                                    <p:set>
                                      <p:cBhvr>
                                        <p:cTn id="26" dur="1" fill="hold">
                                          <p:stCondLst>
                                            <p:cond delay="499"/>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P spid="85" grpId="0" animBg="1"/>
      <p:bldP spid="85" grpId="1" animBg="1"/>
      <p:bldP spid="86" grpId="0" animBg="1"/>
      <p:bldP spid="86" grpId="1" animBg="1"/>
    </p:bld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12087</TotalTime>
  <Words>4661</Words>
  <Application>Microsoft Macintosh PowerPoint</Application>
  <PresentationFormat>全屏显示(4:3)</PresentationFormat>
  <Paragraphs>624</Paragraphs>
  <Slides>49</Slides>
  <Notes>10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49</vt:i4>
      </vt:variant>
    </vt:vector>
  </HeadingPairs>
  <TitlesOfParts>
    <vt:vector size="61" baseType="lpstr">
      <vt:lpstr>等线</vt:lpstr>
      <vt:lpstr>微软雅黑</vt:lpstr>
      <vt:lpstr>Liberation Sans</vt:lpstr>
      <vt:lpstr>NimbusRomNo9L</vt:lpstr>
      <vt:lpstr>Arial</vt:lpstr>
      <vt:lpstr>Bahnschrift Condensed</vt:lpstr>
      <vt:lpstr>Calibri</vt:lpstr>
      <vt:lpstr>Helvetica</vt:lpstr>
      <vt:lpstr>Tahoma</vt:lpstr>
      <vt:lpstr>Times New Roman</vt:lpstr>
      <vt:lpstr>Wingdings</vt:lpstr>
      <vt:lpstr>Blends</vt:lpstr>
      <vt:lpstr>Machine Learning and GPU  Accelerated Sparse Linear Solvers for Transistor-Level Circuit Simulation:  A Perspective Survey</vt:lpstr>
      <vt:lpstr>Contents</vt:lpstr>
      <vt:lpstr>Contents</vt:lpstr>
      <vt:lpstr>Transistor-Level Circuit Simulation</vt:lpstr>
      <vt:lpstr>Transistor-Level Circuit Simulation</vt:lpstr>
      <vt:lpstr>LU Factorization</vt:lpstr>
      <vt:lpstr>Sparse LU Factorization</vt:lpstr>
      <vt:lpstr>Development of Direct Sparse Solver</vt:lpstr>
      <vt:lpstr>Development of Direct Sparse Solver</vt:lpstr>
      <vt:lpstr>Circuit Matrix Properties</vt:lpstr>
      <vt:lpstr>Development of Direct Sparse Solver</vt:lpstr>
      <vt:lpstr>Contents</vt:lpstr>
      <vt:lpstr>SFLU: Synchronization-Free Sparse LU Factorization on GPUs (DAC21)</vt:lpstr>
      <vt:lpstr>SFLU: Synchronization-Free Sparse LU Factorization on GPUs (DAC21)</vt:lpstr>
      <vt:lpstr>SFLU: Synchronization-Free Sparse LU Factorization on GPUs (DAC21)</vt:lpstr>
      <vt:lpstr>SFLU: Synchronization-Free Sparse LU Factorization on GPUs (DAC21)</vt:lpstr>
      <vt:lpstr>SFLU: Synchronization-Free Sparse LU Factorization on GPUs (DAC21)</vt:lpstr>
      <vt:lpstr>SFLU: Synchronization-Free Sparse LU Factorization on GPUs (DAC21)</vt:lpstr>
      <vt:lpstr>SFLU: Synchronization-Free Sparse LU Factorization on GPUs (DAC21)</vt:lpstr>
      <vt:lpstr>Experimental Result</vt:lpstr>
      <vt:lpstr>Contents</vt:lpstr>
      <vt:lpstr>Sparse LU with Density-Aware Adaptive Matrix Multiplication (DAC23)</vt:lpstr>
      <vt:lpstr>Sparse LU with Density-Aware Adaptive Matrix Multiplication (DAC23)</vt:lpstr>
      <vt:lpstr>Sparse LU with Density-Aware Adaptive Matrix Multiplication (DAC23)</vt:lpstr>
      <vt:lpstr>Sparse LU with Density-Aware Adaptive Matrix Multiplication (DAC23)</vt:lpstr>
      <vt:lpstr>Sparse LU with Density-Aware Adaptive Matrix Multiplication (DAC23)</vt:lpstr>
      <vt:lpstr>Sparse LU with Density-Aware Adaptive Matrix Multiplication (DAC23)</vt:lpstr>
      <vt:lpstr>Experimental Result</vt:lpstr>
      <vt:lpstr>Experimental Result</vt:lpstr>
      <vt:lpstr>Contents</vt:lpstr>
      <vt:lpstr>PanguLU: Sparse Solver on Distributed Heterogeneous Systems (SC23)</vt:lpstr>
      <vt:lpstr>PanguLU: Sparse Solver on Distributed Heterogeneous Systems (SC23)</vt:lpstr>
      <vt:lpstr>PanguLU: Sparse Solver on Distributed Heterogeneous Systems (SC23)</vt:lpstr>
      <vt:lpstr>Data Layout of PanguLU</vt:lpstr>
      <vt:lpstr>Sparse Kernels of PanguLU </vt:lpstr>
      <vt:lpstr>Sparse Kernels of PanguLU </vt:lpstr>
      <vt:lpstr>Sparse Kernels of PanguLU </vt:lpstr>
      <vt:lpstr>PowerPoint 演示文稿</vt:lpstr>
      <vt:lpstr>PowerPoint 演示文稿</vt:lpstr>
      <vt:lpstr>PowerPoint 演示文稿</vt:lpstr>
      <vt:lpstr>PowerPoint 演示文稿</vt:lpstr>
      <vt:lpstr>Experimental Result</vt:lpstr>
      <vt:lpstr>Experimental Result</vt:lpstr>
      <vt:lpstr>Experimental Result</vt:lpstr>
      <vt:lpstr>Contents</vt:lpstr>
      <vt:lpstr>Sparse Linear Solvers for Circuit Simulation</vt:lpstr>
      <vt:lpstr>An overview of surveyed sparse direct solver</vt:lpstr>
      <vt:lpstr>Some Observations for Future</vt:lpstr>
      <vt:lpstr>PowerPoint 演示文稿</vt:lpstr>
    </vt:vector>
  </TitlesOfParts>
  <Company>Kyoto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ICCAD AV guidelines</dc:title>
  <dc:subject>ICCAD Presentation &amp; Audio Visual Guidelines</dc:subject>
  <dc:creator>Hidetoshi Onodera</dc:creator>
  <cp:lastModifiedBy>Microsoft Office User</cp:lastModifiedBy>
  <cp:revision>1253</cp:revision>
  <cp:lastPrinted>2017-12-22T06:49:12Z</cp:lastPrinted>
  <dcterms:created xsi:type="dcterms:W3CDTF">2003-09-04T23:57:55Z</dcterms:created>
  <dcterms:modified xsi:type="dcterms:W3CDTF">2024-01-29T04:39:05Z</dcterms:modified>
</cp:coreProperties>
</file>