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25"/>
  </p:notesMasterIdLst>
  <p:sldIdLst>
    <p:sldId id="264" r:id="rId3"/>
    <p:sldId id="257" r:id="rId4"/>
    <p:sldId id="258" r:id="rId5"/>
    <p:sldId id="348" r:id="rId6"/>
    <p:sldId id="350" r:id="rId7"/>
    <p:sldId id="353" r:id="rId8"/>
    <p:sldId id="356" r:id="rId9"/>
    <p:sldId id="355" r:id="rId10"/>
    <p:sldId id="379" r:id="rId11"/>
    <p:sldId id="349" r:id="rId12"/>
    <p:sldId id="377" r:id="rId13"/>
    <p:sldId id="358" r:id="rId14"/>
    <p:sldId id="375" r:id="rId15"/>
    <p:sldId id="357" r:id="rId16"/>
    <p:sldId id="363" r:id="rId17"/>
    <p:sldId id="360" r:id="rId18"/>
    <p:sldId id="365" r:id="rId19"/>
    <p:sldId id="366" r:id="rId20"/>
    <p:sldId id="374" r:id="rId21"/>
    <p:sldId id="368" r:id="rId22"/>
    <p:sldId id="364" r:id="rId23"/>
    <p:sldId id="378" r:id="rId24"/>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DAE3F3"/>
    <a:srgbClr val="EDEDED"/>
    <a:srgbClr val="FBE5D6"/>
    <a:srgbClr val="D6DCE5"/>
    <a:srgbClr val="468A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60"/>
  </p:normalViewPr>
  <p:slideViewPr>
    <p:cSldViewPr>
      <p:cViewPr varScale="1">
        <p:scale>
          <a:sx n="108" d="100"/>
          <a:sy n="108" d="100"/>
        </p:scale>
        <p:origin x="710" y="77"/>
      </p:cViewPr>
      <p:guideLst>
        <p:guide orient="horz" pos="1620"/>
        <p:guide pos="2982"/>
      </p:guideLst>
    </p:cSldViewPr>
  </p:slideViewPr>
  <p:notesTextViewPr>
    <p:cViewPr>
      <p:scale>
        <a:sx n="100" d="100"/>
        <a:sy n="100" d="100"/>
      </p:scale>
      <p:origin x="0" y="0"/>
    </p:cViewPr>
  </p:notesTextViewPr>
  <p:sorterViewPr>
    <p:cViewPr>
      <p:scale>
        <a:sx n="186" d="100"/>
        <a:sy n="18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7A14F398-E279-4563-97D7-CD45B0F01439}" type="datetimeFigureOut">
              <a:rPr lang="zh-CN" altLang="en-US" smtClean="0"/>
              <a:t>2020/9/28</a:t>
            </a:fld>
            <a:endParaRPr lang="zh-CN" altLang="en-US" dirty="0"/>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F30D575-0996-4A75-BB26-7F3A64A1010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0D575-0996-4A75-BB26-7F3A64A1010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0D575-0996-4A75-BB26-7F3A64A1010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F0AF72C-DB1A-45F9-95C8-59063623413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0D575-0996-4A75-BB26-7F3A64A1010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0D575-0996-4A75-BB26-7F3A64A1010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F0AF72C-DB1A-45F9-95C8-590636234137}" type="slidenum">
              <a:rPr kumimoji="0" lang="zh-CN" altLang="en-US" sz="12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CFD833F6-39CB-47A6-A5EC-FEA82D01737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0D575-0996-4A75-BB26-7F3A64A10107}"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0D575-0996-4A75-BB26-7F3A64A1010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0D575-0996-4A75-BB26-7F3A64A1010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0D575-0996-4A75-BB26-7F3A64A1010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0AF72C-DB1A-45F9-95C8-59063623413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30D575-0996-4A75-BB26-7F3A64A10107}" type="slidenum">
              <a:rPr lang="zh-CN" altLang="en-US" smtClean="0"/>
              <a:t>9</a:t>
            </a:fld>
            <a:endParaRPr lang="zh-CN" altLang="en-US"/>
          </a:p>
        </p:txBody>
      </p:sp>
    </p:spTree>
    <p:extLst>
      <p:ext uri="{BB962C8B-B14F-4D97-AF65-F5344CB8AC3E}">
        <p14:creationId xmlns:p14="http://schemas.microsoft.com/office/powerpoint/2010/main" val="118520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9144000" cy="5145088"/>
          </a:xfrm>
          <a:prstGeom prst="rect">
            <a:avLst/>
          </a:prstGeom>
        </p:spPr>
      </p:pic>
      <p:sp>
        <p:nvSpPr>
          <p:cNvPr id="9" name="矩形 8"/>
          <p:cNvSpPr/>
          <p:nvPr userDrawn="1"/>
        </p:nvSpPr>
        <p:spPr>
          <a:xfrm>
            <a:off x="323528" y="268288"/>
            <a:ext cx="8568952" cy="4644516"/>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日期占位符 1"/>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ea typeface="微软雅黑" panose="020B0503020204020204" pitchFamily="34" charset="-122"/>
              <a:cs typeface="+mn-ea"/>
              <a:sym typeface="+mn-lt"/>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5" y="0"/>
            <a:ext cx="9146672"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dirty="0">
              <a:ea typeface="微软雅黑" panose="020B0503020204020204" pitchFamily="34" charset="-122"/>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11" name="矩形 10"/>
          <p:cNvSpPr/>
          <p:nvPr userDrawn="1"/>
        </p:nvSpPr>
        <p:spPr>
          <a:xfrm>
            <a:off x="6768244" y="4192724"/>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9144000" cy="5145088"/>
          </a:xfrm>
          <a:prstGeom prst="rect">
            <a:avLst/>
          </a:prstGeom>
        </p:spPr>
      </p:pic>
      <p:sp>
        <p:nvSpPr>
          <p:cNvPr id="9" name="矩形 8"/>
          <p:cNvSpPr/>
          <p:nvPr userDrawn="1"/>
        </p:nvSpPr>
        <p:spPr>
          <a:xfrm>
            <a:off x="323528" y="268288"/>
            <a:ext cx="8568952" cy="4644516"/>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日期占位符 1"/>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ea typeface="微软雅黑" panose="020B0503020204020204" pitchFamily="34" charset="-122"/>
              <a:cs typeface="+mn-ea"/>
              <a:sym typeface="+mn-lt"/>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9144000" cy="5145088"/>
          </a:xfrm>
          <a:prstGeom prst="rect">
            <a:avLst/>
          </a:prstGeom>
        </p:spPr>
      </p:pic>
      <p:sp>
        <p:nvSpPr>
          <p:cNvPr id="9" name="矩形 8"/>
          <p:cNvSpPr/>
          <p:nvPr userDrawn="1"/>
        </p:nvSpPr>
        <p:spPr>
          <a:xfrm>
            <a:off x="323528" y="268288"/>
            <a:ext cx="8568952" cy="4644516"/>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日期占位符 1"/>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ea typeface="微软雅黑" panose="020B0503020204020204" pitchFamily="34" charset="-122"/>
              <a:cs typeface="+mn-ea"/>
              <a:sym typeface="+mn-lt"/>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9144000" cy="5145088"/>
          </a:xfrm>
          <a:prstGeom prst="rect">
            <a:avLst/>
          </a:prstGeom>
        </p:spPr>
      </p:pic>
      <p:sp>
        <p:nvSpPr>
          <p:cNvPr id="9" name="矩形 8"/>
          <p:cNvSpPr/>
          <p:nvPr userDrawn="1"/>
        </p:nvSpPr>
        <p:spPr>
          <a:xfrm>
            <a:off x="323528" y="268288"/>
            <a:ext cx="8568952" cy="4644516"/>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日期占位符 1"/>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ea typeface="微软雅黑" panose="020B0503020204020204" pitchFamily="34" charset="-122"/>
              <a:cs typeface="+mn-ea"/>
              <a:sym typeface="+mn-lt"/>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a:prstGeom prst="rect">
            <a:avLst/>
          </a:prstGeom>
        </p:spPr>
        <p:txBody>
          <a:bodyPr anchor="t"/>
          <a:lstStyle>
            <a:lvl1pPr algn="l">
              <a:defRPr sz="4000" b="1" cap="all">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9144000" cy="5145088"/>
          </a:xfrm>
          <a:prstGeom prst="rect">
            <a:avLst/>
          </a:prstGeom>
        </p:spPr>
      </p:pic>
      <p:sp>
        <p:nvSpPr>
          <p:cNvPr id="9" name="矩形 8"/>
          <p:cNvSpPr/>
          <p:nvPr userDrawn="1"/>
        </p:nvSpPr>
        <p:spPr>
          <a:xfrm>
            <a:off x="323528" y="268288"/>
            <a:ext cx="8568952" cy="4644516"/>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日期占位符 1"/>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ea typeface="微软雅黑" panose="020B0503020204020204" pitchFamily="34" charset="-122"/>
              <a:cs typeface="+mn-ea"/>
              <a:sym typeface="+mn-lt"/>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a:prstGeom prst="rect">
            <a:avLst/>
          </a:prstGeom>
        </p:spPr>
        <p:txBody>
          <a:bodyPr anchor="b"/>
          <a:lstStyle>
            <a:lvl1pPr algn="l">
              <a:defRPr sz="2000" b="1">
                <a:ea typeface="微软雅黑" panose="020B0503020204020204" pitchFamily="34" charset="-122"/>
              </a:defRPr>
            </a:lvl1pPr>
          </a:lstStyle>
          <a:p>
            <a:r>
              <a:rPr lang="zh-CN" altLang="en-US" dirty="0"/>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a:prstGeom prst="rect">
            <a:avLst/>
          </a:prstGeom>
        </p:spPr>
        <p:txBody>
          <a:bodyPr vert="eaVert"/>
          <a:lstStyle>
            <a:lvl1pPr>
              <a:defRPr>
                <a:ea typeface="微软雅黑" panose="020B0503020204020204" pitchFamily="34" charset="-122"/>
              </a:defRPr>
            </a:lvl1pPr>
          </a:lstStyle>
          <a:p>
            <a:r>
              <a:rPr lang="zh-CN" altLang="en-US" dirty="0"/>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矩形 1"/>
          <p:cNvSpPr/>
          <p:nvPr userDrawn="1"/>
        </p:nvSpPr>
        <p:spPr>
          <a:xfrm>
            <a:off x="-2925" y="0"/>
            <a:ext cx="9146672" cy="5145088"/>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rtlCol="0" anchor="ctr"/>
          <a:lstStyle/>
          <a:p>
            <a:pPr algn="ctr"/>
            <a:endParaRPr lang="zh-CN" altLang="en-US" dirty="0">
              <a:ea typeface="微软雅黑" panose="020B0503020204020204" pitchFamily="34"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11" name="矩形 10"/>
          <p:cNvSpPr/>
          <p:nvPr userDrawn="1"/>
        </p:nvSpPr>
        <p:spPr>
          <a:xfrm>
            <a:off x="6768244" y="4192724"/>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a:prstGeom prst="rect">
            <a:avLst/>
          </a:prstGeom>
        </p:spPr>
        <p:txBody>
          <a:bodyPr/>
          <a:lstStyle>
            <a:lvl1pPr>
              <a:defRPr>
                <a:ea typeface="微软雅黑" panose="020B0503020204020204" pitchFamily="34" charset="-122"/>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F5BB56-9B96-4394-98D1-089DE868BDAA}"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9144000" cy="5145088"/>
          </a:xfrm>
          <a:prstGeom prst="rect">
            <a:avLst/>
          </a:prstGeom>
        </p:spPr>
      </p:pic>
      <p:sp>
        <p:nvSpPr>
          <p:cNvPr id="9" name="矩形 8"/>
          <p:cNvSpPr/>
          <p:nvPr userDrawn="1"/>
        </p:nvSpPr>
        <p:spPr>
          <a:xfrm>
            <a:off x="323528" y="268288"/>
            <a:ext cx="8568952" cy="4644516"/>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日期占位符 1"/>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ea typeface="微软雅黑" panose="020B0503020204020204" pitchFamily="34" charset="-122"/>
              <a:cs typeface="+mn-ea"/>
              <a:sym typeface="+mn-lt"/>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9144000" cy="5145088"/>
          </a:xfrm>
          <a:prstGeom prst="rect">
            <a:avLst/>
          </a:prstGeom>
        </p:spPr>
      </p:pic>
      <p:sp>
        <p:nvSpPr>
          <p:cNvPr id="9" name="矩形 8"/>
          <p:cNvSpPr/>
          <p:nvPr userDrawn="1"/>
        </p:nvSpPr>
        <p:spPr>
          <a:xfrm>
            <a:off x="323528" y="268288"/>
            <a:ext cx="8568952" cy="4644516"/>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日期占位符 1"/>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ea typeface="微软雅黑" panose="020B0503020204020204" pitchFamily="34" charset="-122"/>
              <a:cs typeface="+mn-ea"/>
              <a:sym typeface="+mn-lt"/>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0"/>
            <a:ext cx="9144000" cy="5145088"/>
          </a:xfrm>
          <a:prstGeom prst="rect">
            <a:avLst/>
          </a:prstGeom>
        </p:spPr>
      </p:pic>
      <p:sp>
        <p:nvSpPr>
          <p:cNvPr id="9" name="矩形 8"/>
          <p:cNvSpPr/>
          <p:nvPr userDrawn="1"/>
        </p:nvSpPr>
        <p:spPr>
          <a:xfrm>
            <a:off x="323528" y="268288"/>
            <a:ext cx="8568952" cy="4644516"/>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2" name="日期占位符 1"/>
          <p:cNvSpPr>
            <a:spLocks noGrp="1"/>
          </p:cNvSpPr>
          <p:nvPr>
            <p:ph type="dt" sz="half" idx="10"/>
          </p:nvPr>
        </p:nvSpPr>
        <p:spPr/>
        <p:txBody>
          <a:bodyPr/>
          <a:lstStyle/>
          <a:p>
            <a:fld id="{2702115E-07FC-47AE-8678-8B681C689199}" type="datetimeFigureOut">
              <a:rPr lang="zh-CN" altLang="en-US" smtClean="0"/>
              <a:t>2020/9/28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5" name="矩形 4"/>
          <p:cNvSpPr/>
          <p:nvPr userDrawn="1"/>
        </p:nvSpPr>
        <p:spPr>
          <a:xfrm>
            <a:off x="251520" y="232284"/>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ea typeface="微软雅黑" panose="020B0503020204020204" pitchFamily="34" charset="-122"/>
              <a:cs typeface="+mn-ea"/>
              <a:sym typeface="+mn-lt"/>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2702115E-07FC-47AE-8678-8B681C689199}" type="datetimeFigureOut">
              <a:rPr lang="zh-CN" altLang="en-US" smtClean="0"/>
              <a:t>2020/9/28</a:t>
            </a:fld>
            <a:endParaRPr lang="zh-CN" altLang="en-US" dirty="0"/>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D7F5BB56-9B96-4394-98D1-089DE868BDA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2702115E-07FC-47AE-8678-8B681C689199}" type="datetimeFigureOut">
              <a:rPr lang="zh-CN" altLang="en-US" smtClean="0"/>
              <a:t>2020/9/28</a:t>
            </a:fld>
            <a:endParaRPr lang="zh-CN" altLang="en-US" dirty="0"/>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D7F5BB56-9B96-4394-98D1-089DE868BDA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0" y="0"/>
            <a:ext cx="9144000" cy="5145088"/>
          </a:xfrm>
          <a:prstGeom prst="rect">
            <a:avLst/>
          </a:prstGeom>
        </p:spPr>
      </p:pic>
      <p:sp>
        <p:nvSpPr>
          <p:cNvPr id="2" name="矩形 1"/>
          <p:cNvSpPr/>
          <p:nvPr/>
        </p:nvSpPr>
        <p:spPr>
          <a:xfrm>
            <a:off x="485768" y="484312"/>
            <a:ext cx="8172908" cy="4176464"/>
          </a:xfrm>
          <a:prstGeom prst="rect">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TextBox 4"/>
          <p:cNvSpPr txBox="1"/>
          <p:nvPr/>
        </p:nvSpPr>
        <p:spPr>
          <a:xfrm>
            <a:off x="1295398" y="1592385"/>
            <a:ext cx="6453505" cy="1198880"/>
          </a:xfrm>
          <a:prstGeom prst="rect">
            <a:avLst/>
          </a:prstGeom>
          <a:noFill/>
        </p:spPr>
        <p:txBody>
          <a:bodyPr wrap="square" rtlCol="0">
            <a:spAutoFit/>
          </a:bodyPr>
          <a:lstStyle/>
          <a:p>
            <a:pPr algn="ctr"/>
            <a:r>
              <a:rPr lang="en-US" altLang="zh-CN" sz="2400" b="1" dirty="0">
                <a:solidFill>
                  <a:srgbClr val="468A92"/>
                </a:solidFill>
                <a:latin typeface="Helvetica Neue" panose="02000503000000020004"/>
                <a:ea typeface="微软雅黑" panose="020B0503020204020204" pitchFamily="34" charset="-122"/>
                <a:cs typeface="Arial" panose="020B0604020202090204" pitchFamily="34" charset="0"/>
              </a:rPr>
              <a:t>NUMA-Aware Optimization of</a:t>
            </a:r>
          </a:p>
          <a:p>
            <a:pPr algn="ctr"/>
            <a:r>
              <a:rPr lang="en-US" altLang="zh-CN" sz="2400" b="1" dirty="0">
                <a:solidFill>
                  <a:srgbClr val="468A92"/>
                </a:solidFill>
                <a:latin typeface="Helvetica Neue" panose="02000503000000020004"/>
                <a:ea typeface="微软雅黑" panose="020B0503020204020204" pitchFamily="34" charset="-122"/>
                <a:cs typeface="Arial" panose="020B0604020202090204" pitchFamily="34" charset="0"/>
              </a:rPr>
              <a:t> Sparse Matrix-Vector Multiplication on</a:t>
            </a:r>
          </a:p>
          <a:p>
            <a:pPr algn="ctr"/>
            <a:r>
              <a:rPr lang="en-US" altLang="zh-CN" sz="2400" b="1" dirty="0">
                <a:solidFill>
                  <a:srgbClr val="468A92"/>
                </a:solidFill>
                <a:latin typeface="Helvetica Neue" panose="02000503000000020004"/>
                <a:ea typeface="微软雅黑" panose="020B0503020204020204" pitchFamily="34" charset="-122"/>
                <a:cs typeface="Arial" panose="020B0604020202090204" pitchFamily="34" charset="0"/>
              </a:rPr>
              <a:t>ARMv8-based Many-core Architectures</a:t>
            </a:r>
            <a:endParaRPr lang="zh-CN" altLang="en-US" sz="2400" b="1" dirty="0">
              <a:solidFill>
                <a:srgbClr val="468A92"/>
              </a:solidFill>
              <a:latin typeface="Helvetica Neue" panose="02000503000000020004"/>
              <a:ea typeface="微软雅黑" panose="020B0503020204020204" pitchFamily="34" charset="-122"/>
              <a:cs typeface="Arial" panose="020B0604020202090204" pitchFamily="34" charset="0"/>
            </a:endParaRPr>
          </a:p>
        </p:txBody>
      </p:sp>
      <p:cxnSp>
        <p:nvCxnSpPr>
          <p:cNvPr id="3" name="直接连接符 2"/>
          <p:cNvCxnSpPr/>
          <p:nvPr/>
        </p:nvCxnSpPr>
        <p:spPr>
          <a:xfrm>
            <a:off x="1295400" y="2879090"/>
            <a:ext cx="6708775" cy="3810"/>
          </a:xfrm>
          <a:prstGeom prst="line">
            <a:avLst/>
          </a:prstGeom>
        </p:spPr>
        <p:style>
          <a:lnRef idx="1">
            <a:schemeClr val="dk1"/>
          </a:lnRef>
          <a:fillRef idx="0">
            <a:schemeClr val="dk1"/>
          </a:fillRef>
          <a:effectRef idx="0">
            <a:schemeClr val="dk1"/>
          </a:effectRef>
          <a:fontRef idx="minor">
            <a:schemeClr val="tx1"/>
          </a:fontRef>
        </p:style>
      </p:cxnSp>
      <p:grpSp>
        <p:nvGrpSpPr>
          <p:cNvPr id="5" name="组合 4"/>
          <p:cNvGrpSpPr/>
          <p:nvPr/>
        </p:nvGrpSpPr>
        <p:grpSpPr>
          <a:xfrm>
            <a:off x="1217612" y="3058551"/>
            <a:ext cx="6951437" cy="1508106"/>
            <a:chOff x="1217612" y="3058551"/>
            <a:chExt cx="6951437" cy="1508106"/>
          </a:xfrm>
        </p:grpSpPr>
        <p:sp>
          <p:nvSpPr>
            <p:cNvPr id="10" name="TextBox 9"/>
            <p:cNvSpPr txBox="1"/>
            <p:nvPr/>
          </p:nvSpPr>
          <p:spPr>
            <a:xfrm>
              <a:off x="1292285" y="3058551"/>
              <a:ext cx="6876764" cy="307777"/>
            </a:xfrm>
            <a:prstGeom prst="rect">
              <a:avLst/>
            </a:prstGeom>
            <a:noFill/>
            <a:effectLst/>
          </p:spPr>
          <p:txBody>
            <a:bodyPr wrap="square" rtlCol="0">
              <a:spAutoFit/>
            </a:bodyPr>
            <a:lstStyle/>
            <a:p>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Authors</a:t>
              </a:r>
              <a:r>
                <a:rPr lang="en-US" altLang="zh-CN" sz="1400" b="1" dirty="0">
                  <a:solidFill>
                    <a:schemeClr val="tx1"/>
                  </a:solidFill>
                  <a:latin typeface="Helvetica Neue" panose="02000503000000020004"/>
                  <a:ea typeface="微软雅黑" panose="020B0503020204020204" pitchFamily="34" charset="-122"/>
                  <a:cs typeface="Arial" panose="020B0604020202090204" pitchFamily="34" charset="0"/>
                </a:rPr>
                <a:t> </a:t>
              </a:r>
              <a:r>
                <a:rPr lang="zh-CN" altLang="en-US" sz="1400" dirty="0">
                  <a:solidFill>
                    <a:schemeClr val="tx1"/>
                  </a:solidFill>
                  <a:latin typeface="Helvetica Neue" panose="02000503000000020004"/>
                  <a:ea typeface="微软雅黑" panose="020B0503020204020204" pitchFamily="34" charset="-122"/>
                  <a:cs typeface="Arial" panose="020B0604020202090204" pitchFamily="34" charset="0"/>
                </a:rPr>
                <a:t>：</a:t>
              </a:r>
              <a:r>
                <a:rPr lang="en-US" altLang="zh-CN" sz="1400" u="sng" dirty="0">
                  <a:solidFill>
                    <a:schemeClr val="tx1"/>
                  </a:solidFill>
                  <a:latin typeface="Helvetica Neue" panose="02000503000000020004"/>
                  <a:ea typeface="微软雅黑" panose="020B0503020204020204" pitchFamily="34" charset="-122"/>
                  <a:cs typeface="Arial" panose="020B0604020202090204" pitchFamily="34" charset="0"/>
                </a:rPr>
                <a:t>Xiaosong Yu</a:t>
              </a:r>
              <a:r>
                <a:rPr lang="en-US" altLang="zh-CN" sz="1400" baseline="30000" dirty="0">
                  <a:latin typeface="Helvetica Neue" panose="02000503000000020004"/>
                  <a:cs typeface="Arial" panose="020B0604020202090204" pitchFamily="34" charset="0"/>
                </a:rPr>
                <a:t> 1</a:t>
              </a:r>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 Huihui Ma</a:t>
              </a:r>
              <a:r>
                <a:rPr lang="en-US" altLang="zh-CN" sz="1400" baseline="30000" dirty="0">
                  <a:latin typeface="Helvetica Neue" panose="02000503000000020004"/>
                  <a:cs typeface="Arial" panose="020B0604020202090204" pitchFamily="34" charset="0"/>
                </a:rPr>
                <a:t> 1</a:t>
              </a:r>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  Zhengyu Qu</a:t>
              </a:r>
              <a:r>
                <a:rPr lang="en-US" altLang="zh-CN" sz="1400" baseline="30000" dirty="0">
                  <a:latin typeface="Helvetica Neue" panose="02000503000000020004"/>
                  <a:cs typeface="Arial" panose="020B0604020202090204" pitchFamily="34" charset="0"/>
                </a:rPr>
                <a:t> 1</a:t>
              </a:r>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 Jianbin Fang</a:t>
              </a:r>
              <a:r>
                <a:rPr lang="en-US" altLang="zh-CN" sz="1400" baseline="30000" dirty="0">
                  <a:latin typeface="Helvetica Neue" panose="02000503000000020004"/>
                  <a:cs typeface="Arial" panose="020B0604020202090204" pitchFamily="34" charset="0"/>
                </a:rPr>
                <a:t> 2</a:t>
              </a:r>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 Weifeng Liu</a:t>
              </a:r>
              <a:r>
                <a:rPr lang="en-US" altLang="zh-CN" sz="1400" dirty="0">
                  <a:solidFill>
                    <a:schemeClr val="tx1">
                      <a:lumMod val="50000"/>
                      <a:lumOff val="50000"/>
                    </a:schemeClr>
                  </a:solidFill>
                  <a:latin typeface="Helvetica Neue" panose="02000503000000020004"/>
                  <a:ea typeface="微软雅黑" panose="020B0503020204020204" pitchFamily="34" charset="-122"/>
                  <a:cs typeface="Arial" panose="020B0604020202090204" pitchFamily="34" charset="0"/>
                </a:rPr>
                <a:t> </a:t>
              </a:r>
              <a:r>
                <a:rPr lang="en-US" altLang="zh-CN" sz="1400" baseline="30000" dirty="0">
                  <a:latin typeface="Helvetica Neue" panose="02000503000000020004"/>
                  <a:cs typeface="Arial" panose="020B0604020202090204" pitchFamily="34" charset="0"/>
                </a:rPr>
                <a:t>1</a:t>
              </a:r>
              <a:endParaRPr lang="en-US" altLang="zh-CN" sz="1400" dirty="0">
                <a:solidFill>
                  <a:schemeClr val="tx1">
                    <a:lumMod val="50000"/>
                    <a:lumOff val="50000"/>
                  </a:schemeClr>
                </a:solidFill>
                <a:latin typeface="Helvetica Neue" panose="02000503000000020004"/>
                <a:ea typeface="微软雅黑" panose="020B0503020204020204" pitchFamily="34" charset="-122"/>
                <a:cs typeface="Arial" panose="020B0604020202090204" pitchFamily="34" charset="0"/>
              </a:endParaRPr>
            </a:p>
          </p:txBody>
        </p:sp>
        <p:sp>
          <p:nvSpPr>
            <p:cNvPr id="4" name="文本框 3"/>
            <p:cNvSpPr txBox="1"/>
            <p:nvPr/>
          </p:nvSpPr>
          <p:spPr>
            <a:xfrm>
              <a:off x="1217612" y="3366328"/>
              <a:ext cx="6708775" cy="1200329"/>
            </a:xfrm>
            <a:prstGeom prst="rect">
              <a:avLst/>
            </a:prstGeom>
            <a:noFill/>
          </p:spPr>
          <p:txBody>
            <a:bodyPr wrap="square" rtlCol="0">
              <a:spAutoFit/>
            </a:bodyPr>
            <a:lstStyle/>
            <a:p>
              <a:pPr algn="ctr"/>
              <a:r>
                <a:rPr lang="en-US" altLang="zh-CN" sz="1200" baseline="30000" dirty="0">
                  <a:latin typeface="Helvetica Neue" panose="02000503000000020004"/>
                  <a:cs typeface="Arial" panose="020B0604020202090204" pitchFamily="34" charset="0"/>
                </a:rPr>
                <a:t>1</a:t>
              </a:r>
              <a:r>
                <a:rPr lang="en-US" altLang="zh-CN" sz="1200" dirty="0">
                  <a:latin typeface="Helvetica Neue" panose="02000503000000020004"/>
                  <a:cs typeface="Arial" panose="020B0604020202090204" pitchFamily="34" charset="0"/>
                </a:rPr>
                <a:t> Super Scientific Software Laboratory, Department of Computer Science and</a:t>
              </a:r>
            </a:p>
            <a:p>
              <a:pPr algn="ctr"/>
              <a:r>
                <a:rPr lang="en-US" altLang="zh-CN" sz="1200" dirty="0">
                  <a:latin typeface="Helvetica Neue" panose="02000503000000020004"/>
                  <a:cs typeface="Arial" panose="020B0604020202090204" pitchFamily="34" charset="0"/>
                </a:rPr>
                <a:t>Technology, China University of Petroleum-Beijing</a:t>
              </a:r>
            </a:p>
            <a:p>
              <a:pPr algn="ctr"/>
              <a:r>
                <a:rPr lang="en-US" altLang="zh-CN" sz="1200" baseline="30000" dirty="0">
                  <a:latin typeface="Helvetica Neue" panose="02000503000000020004"/>
                  <a:cs typeface="Arial" panose="020B0604020202090204" pitchFamily="34" charset="0"/>
                </a:rPr>
                <a:t>2</a:t>
              </a:r>
              <a:r>
                <a:rPr lang="en-US" altLang="zh-CN" sz="1200" dirty="0">
                  <a:latin typeface="Helvetica Neue" panose="02000503000000020004"/>
                  <a:cs typeface="Arial" panose="020B0604020202090204" pitchFamily="34" charset="0"/>
                </a:rPr>
                <a:t> Institute for Computer Systems, College of Computer, National University of</a:t>
              </a:r>
            </a:p>
            <a:p>
              <a:pPr algn="ctr"/>
              <a:r>
                <a:rPr lang="en-US" altLang="zh-CN" sz="1200" dirty="0">
                  <a:latin typeface="Helvetica Neue" panose="02000503000000020004"/>
                  <a:cs typeface="Arial" panose="020B0604020202090204" pitchFamily="34" charset="0"/>
                </a:rPr>
                <a:t>Defense Technology</a:t>
              </a:r>
            </a:p>
            <a:p>
              <a:pPr algn="ctr"/>
              <a:r>
                <a:rPr lang="en-US" altLang="zh-CN" sz="1200" dirty="0">
                  <a:latin typeface="Helvetica Neue" panose="02000503000000020004"/>
                  <a:cs typeface="Arial" panose="020B0604020202090204" pitchFamily="34" charset="0"/>
                </a:rPr>
                <a:t>2019215847@student.cup.edu.cn, 2019211254@student.cup.edu.cn,</a:t>
              </a:r>
            </a:p>
            <a:p>
              <a:pPr algn="ctr"/>
              <a:r>
                <a:rPr lang="en-US" altLang="zh-CN" sz="1200" dirty="0">
                  <a:latin typeface="Helvetica Neue" panose="02000503000000020004"/>
                  <a:cs typeface="Arial" panose="020B0604020202090204" pitchFamily="34" charset="0"/>
                </a:rPr>
                <a:t>2019215846@student.cup.edu.cn, j.fang@nudt.edu.cn, weifeng.liu@cup.edu.cn</a:t>
              </a:r>
              <a:endParaRPr lang="zh-CN" altLang="en-US" sz="1200" dirty="0">
                <a:latin typeface="Helvetica Neue" panose="02000503000000020004"/>
                <a:cs typeface="Arial" panose="020B0604020202090204" pitchFamily="34" charset="0"/>
              </a:endParaRPr>
            </a:p>
          </p:txBody>
        </p:sp>
      </p:grpSp>
      <p:sp>
        <p:nvSpPr>
          <p:cNvPr id="8" name="矩形 7"/>
          <p:cNvSpPr/>
          <p:nvPr/>
        </p:nvSpPr>
        <p:spPr>
          <a:xfrm>
            <a:off x="2165967" y="502638"/>
            <a:ext cx="4712366" cy="1077218"/>
          </a:xfrm>
          <a:prstGeom prst="rect">
            <a:avLst/>
          </a:prstGeom>
        </p:spPr>
        <p:txBody>
          <a:bodyPr wrap="square">
            <a:spAutoFit/>
          </a:bodyPr>
          <a:lstStyle/>
          <a:p>
            <a:pPr algn="ctr"/>
            <a:r>
              <a:rPr lang="en-US" altLang="zh-CN" sz="1600" b="1" dirty="0">
                <a:latin typeface="Helvetica Neue" panose="02000503000000020004"/>
              </a:rPr>
              <a:t>NPC 2020</a:t>
            </a:r>
          </a:p>
          <a:p>
            <a:pPr algn="ctr"/>
            <a:r>
              <a:rPr lang="en-US" altLang="zh-CN" sz="1600" dirty="0">
                <a:latin typeface="Helvetica Neue" panose="02000503000000020004"/>
              </a:rPr>
              <a:t>The 17th Annual IFIP International Conference on Network and Parallel Computing</a:t>
            </a:r>
          </a:p>
          <a:p>
            <a:pPr algn="ctr"/>
            <a:r>
              <a:rPr lang="en-US" altLang="zh-CN" sz="1600" b="1" dirty="0">
                <a:latin typeface="Helvetica Neue" panose="02000503000000020004"/>
              </a:rPr>
              <a:t>Online, September 28-30, 2020</a:t>
            </a:r>
            <a:endParaRPr lang="en-US" altLang="zh-CN" sz="1600" b="1" i="0" dirty="0">
              <a:effectLst/>
              <a:latin typeface="Helvetica Neue" panose="02000503000000020004"/>
            </a:endParaRPr>
          </a:p>
        </p:txBody>
      </p:sp>
      <p:pic>
        <p:nvPicPr>
          <p:cNvPr id="9" name="图片 8"/>
          <p:cNvPicPr>
            <a:picLocks noChangeAspect="1"/>
          </p:cNvPicPr>
          <p:nvPr/>
        </p:nvPicPr>
        <p:blipFill>
          <a:blip r:embed="rId4"/>
          <a:stretch>
            <a:fillRect/>
          </a:stretch>
        </p:blipFill>
        <p:spPr>
          <a:xfrm>
            <a:off x="6507155" y="493919"/>
            <a:ext cx="2150857" cy="108593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0" y="0"/>
            <a:ext cx="9144000" cy="5145088"/>
          </a:xfrm>
          <a:prstGeom prst="rect">
            <a:avLst/>
          </a:prstGeom>
        </p:spPr>
      </p:pic>
      <p:sp>
        <p:nvSpPr>
          <p:cNvPr id="13" name="矩形 12"/>
          <p:cNvSpPr/>
          <p:nvPr/>
        </p:nvSpPr>
        <p:spPr>
          <a:xfrm>
            <a:off x="485768" y="484312"/>
            <a:ext cx="8172908" cy="4176464"/>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TextBox 3"/>
          <p:cNvSpPr txBox="1"/>
          <p:nvPr/>
        </p:nvSpPr>
        <p:spPr>
          <a:xfrm>
            <a:off x="3513971" y="1236958"/>
            <a:ext cx="2209964" cy="900246"/>
          </a:xfrm>
          <a:prstGeom prst="rect">
            <a:avLst/>
          </a:prstGeom>
          <a:noFill/>
        </p:spPr>
        <p:txBody>
          <a:bodyPr wrap="none" lIns="68580" tIns="34290" rIns="68580" bIns="34290" rtlCol="0">
            <a:spAutoFit/>
          </a:bodyPr>
          <a:lstStyle/>
          <a:p>
            <a:r>
              <a:rPr lang="en-US" altLang="zh-CN" sz="5400" b="1" dirty="0">
                <a:solidFill>
                  <a:schemeClr val="accent1"/>
                </a:solidFill>
                <a:latin typeface="微软雅黑" panose="020B0503020204020204" pitchFamily="34" charset="-122"/>
                <a:ea typeface="微软雅黑" panose="020B0503020204020204" pitchFamily="34" charset="-122"/>
              </a:rPr>
              <a:t>Part 3</a:t>
            </a:r>
          </a:p>
        </p:txBody>
      </p:sp>
      <p:grpSp>
        <p:nvGrpSpPr>
          <p:cNvPr id="2" name="Group 14"/>
          <p:cNvGrpSpPr/>
          <p:nvPr/>
        </p:nvGrpSpPr>
        <p:grpSpPr>
          <a:xfrm>
            <a:off x="1543049" y="2463165"/>
            <a:ext cx="6405245" cy="791210"/>
            <a:chOff x="3272216" y="2027198"/>
            <a:chExt cx="9817979" cy="1474342"/>
          </a:xfrm>
          <a:solidFill>
            <a:schemeClr val="accent1"/>
          </a:solidFill>
        </p:grpSpPr>
        <p:sp>
          <p:nvSpPr>
            <p:cNvPr id="6" name="燕尾形 18"/>
            <p:cNvSpPr/>
            <p:nvPr/>
          </p:nvSpPr>
          <p:spPr>
            <a:xfrm rot="10800000">
              <a:off x="3272216" y="2027198"/>
              <a:ext cx="9817979" cy="1474342"/>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287008" y="2334846"/>
              <a:ext cx="6153392" cy="857864"/>
            </a:xfrm>
            <a:prstGeom prst="rect">
              <a:avLst/>
            </a:prstGeom>
            <a:grpFill/>
          </p:spPr>
          <p:txBody>
            <a:bodyPr wrap="square" rtlCol="0">
              <a:spAutoFit/>
            </a:bodyPr>
            <a:lstStyle/>
            <a:p>
              <a:pPr lvl="0" algn="l"/>
              <a:r>
                <a:rPr lang="zh-CN" altLang="en-US" sz="2400" b="1" dirty="0">
                  <a:solidFill>
                    <a:schemeClr val="bg1"/>
                  </a:solidFill>
                  <a:effectLst/>
                  <a:latin typeface="Arial" panose="020B0604020202090204" pitchFamily="34" charset="0"/>
                  <a:cs typeface="Arial" panose="020B0604020202090204" pitchFamily="34" charset="0"/>
                  <a:sym typeface="+mn-ea"/>
                </a:rPr>
                <a:t>Hypergraph </a:t>
              </a:r>
              <a:r>
                <a:rPr lang="en-US" altLang="zh-CN" sz="2400" b="1" dirty="0">
                  <a:solidFill>
                    <a:schemeClr val="bg1"/>
                  </a:solidFill>
                  <a:effectLst/>
                  <a:latin typeface="Arial" panose="020B0604020202090204" pitchFamily="34" charset="0"/>
                  <a:cs typeface="Arial" panose="020B0604020202090204" pitchFamily="34" charset="0"/>
                  <a:sym typeface="+mn-ea"/>
                </a:rPr>
                <a:t>P</a:t>
              </a:r>
              <a:r>
                <a:rPr lang="zh-CN" altLang="en-US" sz="2400" b="1" dirty="0">
                  <a:solidFill>
                    <a:schemeClr val="bg1"/>
                  </a:solidFill>
                  <a:effectLst/>
                  <a:latin typeface="Arial" panose="020B0604020202090204" pitchFamily="34" charset="0"/>
                  <a:cs typeface="Arial" panose="020B0604020202090204" pitchFamily="34" charset="0"/>
                  <a:sym typeface="+mn-ea"/>
                </a:rPr>
                <a:t>artitioning</a:t>
              </a:r>
              <a:endParaRPr lang="zh-CN" altLang="en-US" sz="2400" b="1" dirty="0">
                <a:solidFill>
                  <a:schemeClr val="bg1"/>
                </a:solidFill>
                <a:effectLst/>
                <a:latin typeface="Arial" panose="020B0604020202090204" pitchFamily="34" charset="0"/>
                <a:ea typeface="微软雅黑" panose="020B0503020204020204" pitchFamily="34" charset="-122"/>
                <a:cs typeface="Arial" panose="020B0604020202090204" pitchFamily="34" charset="0"/>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03548" y="1136203"/>
            <a:ext cx="8136904" cy="954107"/>
          </a:xfrm>
          <a:prstGeom prst="rect">
            <a:avLst/>
          </a:prstGeom>
          <a:noFill/>
        </p:spPr>
        <p:txBody>
          <a:bodyPr wrap="square" rtlCol="0">
            <a:spAutoFit/>
          </a:bodyPr>
          <a:lstStyle/>
          <a:p>
            <a:r>
              <a:rPr lang="en-US" altLang="zh-CN" sz="1400" dirty="0">
                <a:latin typeface="Arial" panose="020B0604020202090204" pitchFamily="34" charset="0"/>
                <a:cs typeface="Arial" panose="020B0604020202090204" pitchFamily="34" charset="0"/>
              </a:rPr>
              <a:t>Hypergraph can be seen as a general form of graph. A hypergraph</a:t>
            </a:r>
            <a:r>
              <a:rPr lang="en-US" altLang="zh-CN" sz="1400" baseline="30000" dirty="0">
                <a:latin typeface="Arial" panose="020B0604020202090204" pitchFamily="34" charset="0"/>
                <a:cs typeface="Arial" panose="020B0604020202090204" pitchFamily="34" charset="0"/>
              </a:rPr>
              <a:t> </a:t>
            </a:r>
            <a:r>
              <a:rPr lang="en-US" altLang="zh-CN" sz="1400" dirty="0">
                <a:latin typeface="Arial" panose="020B0604020202090204" pitchFamily="34" charset="0"/>
                <a:cs typeface="Arial" panose="020B0604020202090204" pitchFamily="34" charset="0"/>
              </a:rPr>
              <a:t>is often denoted by H = (V, E), where V is a vertex set, and E is a hyperedge set. A hyperedge can link more than two vertices, which is different to an edge in a graph. A hypergraph can also correspond to a sparse matrix through the </a:t>
            </a:r>
            <a:r>
              <a:rPr lang="en-US" altLang="zh-CN"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row-net model</a:t>
            </a:r>
            <a:r>
              <a:rPr lang="en-US" altLang="zh-CN" sz="1400" baseline="30000" dirty="0">
                <a:latin typeface="Arial" panose="020B0604020202090204" pitchFamily="34" charset="0"/>
                <a:cs typeface="Arial" panose="020B0604020202090204" pitchFamily="34" charset="0"/>
              </a:rPr>
              <a:t> [2]</a:t>
            </a:r>
            <a:r>
              <a:rPr lang="en-US" altLang="zh-CN" sz="1400" dirty="0">
                <a:latin typeface="Arial" panose="020B0604020202090204" pitchFamily="34" charset="0"/>
                <a:cs typeface="Arial" panose="020B0604020202090204" pitchFamily="34" charset="0"/>
              </a:rPr>
              <a:t> </a:t>
            </a:r>
            <a:r>
              <a:rPr lang="en-US" altLang="zh-CN"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 </a:t>
            </a:r>
            <a:r>
              <a:rPr lang="en-US" altLang="zh-CN" sz="1400" dirty="0">
                <a:latin typeface="Arial" panose="020B0604020202090204" pitchFamily="34" charset="0"/>
                <a:cs typeface="Arial" panose="020B0604020202090204" pitchFamily="34" charset="0"/>
              </a:rPr>
              <a:t>(columns and rows are vertices and hyperedges, respectively). </a:t>
            </a:r>
          </a:p>
        </p:txBody>
      </p:sp>
      <p:sp>
        <p:nvSpPr>
          <p:cNvPr id="6" name="文本框 5"/>
          <p:cNvSpPr txBox="1"/>
          <p:nvPr/>
        </p:nvSpPr>
        <p:spPr>
          <a:xfrm>
            <a:off x="2043316" y="4102665"/>
            <a:ext cx="5278212" cy="276999"/>
          </a:xfrm>
          <a:prstGeom prst="rect">
            <a:avLst/>
          </a:prstGeom>
          <a:noFill/>
        </p:spPr>
        <p:txBody>
          <a:bodyPr wrap="square" rtlCol="0">
            <a:spAutoFit/>
          </a:bodyPr>
          <a:lstStyle/>
          <a:p>
            <a:r>
              <a:rPr lang="en-US" altLang="zh-CN" sz="1200" b="1" dirty="0">
                <a:latin typeface="Arial" panose="020B0604020202090204" pitchFamily="34" charset="0"/>
                <a:cs typeface="Arial" panose="020B0604020202090204" pitchFamily="34" charset="0"/>
              </a:rPr>
              <a:t>Fig. 3. </a:t>
            </a:r>
            <a:r>
              <a:rPr lang="en-US" altLang="zh-CN" sz="1200" dirty="0">
                <a:latin typeface="Arial" panose="020B0604020202090204" pitchFamily="34" charset="0"/>
                <a:cs typeface="Arial" panose="020B0604020202090204" pitchFamily="34" charset="0"/>
              </a:rPr>
              <a:t>Correspondence between sparse matrix (left) and hypergraph (right)</a:t>
            </a:r>
            <a:endParaRPr lang="zh-CN" altLang="en-US" sz="1200" dirty="0">
              <a:latin typeface="Arial" panose="020B0604020202090204" pitchFamily="34" charset="0"/>
              <a:cs typeface="Arial" panose="020B0604020202090204" pitchFamily="34" charset="0"/>
            </a:endParaRPr>
          </a:p>
        </p:txBody>
      </p:sp>
      <p:sp>
        <p:nvSpPr>
          <p:cNvPr id="12" name="文本框 11"/>
          <p:cNvSpPr txBox="1"/>
          <p:nvPr/>
        </p:nvSpPr>
        <p:spPr>
          <a:xfrm>
            <a:off x="904413" y="4480756"/>
            <a:ext cx="7556019" cy="615553"/>
          </a:xfrm>
          <a:prstGeom prst="rect">
            <a:avLst/>
          </a:prstGeom>
          <a:noFill/>
        </p:spPr>
        <p:txBody>
          <a:bodyPr wrap="square" rtlCol="0">
            <a:spAutoFit/>
          </a:bodyPr>
          <a:lstStyle/>
          <a:p>
            <a:r>
              <a:rPr lang="en-US" altLang="zh-CN" sz="1000" dirty="0">
                <a:latin typeface="Arial" panose="020B0604020202090204" pitchFamily="34" charset="0"/>
                <a:cs typeface="Arial" panose="020B0604020202090204" pitchFamily="34" charset="0"/>
              </a:rPr>
              <a:t>[2] </a:t>
            </a:r>
            <a:r>
              <a:rPr lang="en-US" altLang="zh-CN" sz="1000" dirty="0" err="1">
                <a:latin typeface="Arial" panose="020B0604020202090204" pitchFamily="34" charset="0"/>
                <a:cs typeface="Arial" panose="020B0604020202090204" pitchFamily="34" charset="0"/>
              </a:rPr>
              <a:t>Kucar</a:t>
            </a:r>
            <a:r>
              <a:rPr lang="en-US" altLang="zh-CN" sz="1000" dirty="0">
                <a:latin typeface="Arial" panose="020B0604020202090204" pitchFamily="34" charset="0"/>
                <a:cs typeface="Arial" panose="020B0604020202090204" pitchFamily="34" charset="0"/>
              </a:rPr>
              <a:t>, Dorothy, </a:t>
            </a:r>
            <a:r>
              <a:rPr lang="en-US" altLang="zh-CN" sz="1000" dirty="0" err="1">
                <a:latin typeface="Arial" panose="020B0604020202090204" pitchFamily="34" charset="0"/>
                <a:cs typeface="Arial" panose="020B0604020202090204" pitchFamily="34" charset="0"/>
              </a:rPr>
              <a:t>Shawki</a:t>
            </a:r>
            <a:r>
              <a:rPr lang="en-US" altLang="zh-CN" sz="1000" dirty="0">
                <a:latin typeface="Arial" panose="020B0604020202090204" pitchFamily="34" charset="0"/>
                <a:cs typeface="Arial" panose="020B0604020202090204" pitchFamily="34" charset="0"/>
              </a:rPr>
              <a:t> </a:t>
            </a:r>
            <a:r>
              <a:rPr lang="en-US" altLang="zh-CN" sz="1000" dirty="0" err="1">
                <a:latin typeface="Arial" panose="020B0604020202090204" pitchFamily="34" charset="0"/>
                <a:cs typeface="Arial" panose="020B0604020202090204" pitchFamily="34" charset="0"/>
              </a:rPr>
              <a:t>Areibi</a:t>
            </a:r>
            <a:r>
              <a:rPr lang="en-US" altLang="zh-CN" sz="1000" dirty="0">
                <a:latin typeface="Arial" panose="020B0604020202090204" pitchFamily="34" charset="0"/>
                <a:cs typeface="Arial" panose="020B0604020202090204" pitchFamily="34" charset="0"/>
              </a:rPr>
              <a:t>, and Anthony </a:t>
            </a:r>
            <a:r>
              <a:rPr lang="en-US" altLang="zh-CN" sz="1000" dirty="0" err="1">
                <a:latin typeface="Arial" panose="020B0604020202090204" pitchFamily="34" charset="0"/>
                <a:cs typeface="Arial" panose="020B0604020202090204" pitchFamily="34" charset="0"/>
              </a:rPr>
              <a:t>Vannelli</a:t>
            </a:r>
            <a:r>
              <a:rPr lang="en-US" altLang="zh-CN" sz="1000" dirty="0">
                <a:latin typeface="Arial" panose="020B0604020202090204" pitchFamily="34" charset="0"/>
                <a:cs typeface="Arial" panose="020B0604020202090204" pitchFamily="34" charset="0"/>
              </a:rPr>
              <a:t>. "Hypergraph partitioning techniques." DYNAMICS OF CONTINUOUS DISCRETE AND IMPULSIVE SYSTEMS SERIES A 11 (2004).</a:t>
            </a:r>
          </a:p>
          <a:p>
            <a:endParaRPr lang="zh-CN" altLang="en-US" sz="1400" dirty="0">
              <a:latin typeface="Arial" panose="020B0604020202090204" pitchFamily="34" charset="0"/>
              <a:cs typeface="Arial" panose="020B0604020202090204" pitchFamily="34" charset="0"/>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946" y="2090310"/>
            <a:ext cx="5136108" cy="2012355"/>
          </a:xfrm>
          <a:prstGeom prst="rect">
            <a:avLst/>
          </a:prstGeom>
        </p:spPr>
      </p:pic>
      <p:grpSp>
        <p:nvGrpSpPr>
          <p:cNvPr id="15" name="组合 14"/>
          <p:cNvGrpSpPr/>
          <p:nvPr/>
        </p:nvGrpSpPr>
        <p:grpSpPr>
          <a:xfrm>
            <a:off x="323672" y="232410"/>
            <a:ext cx="3636259" cy="643890"/>
            <a:chOff x="404" y="393"/>
            <a:chExt cx="10120" cy="1014"/>
          </a:xfrm>
        </p:grpSpPr>
        <p:pic>
          <p:nvPicPr>
            <p:cNvPr id="16" name="图片 15"/>
            <p:cNvPicPr>
              <a:picLocks noChangeAspect="1"/>
            </p:cNvPicPr>
            <p:nvPr/>
          </p:nvPicPr>
          <p:blipFill>
            <a:blip r:embed="rId4"/>
            <a:stretch>
              <a:fillRect/>
            </a:stretch>
          </p:blipFill>
          <p:spPr>
            <a:xfrm>
              <a:off x="404" y="393"/>
              <a:ext cx="1801" cy="1014"/>
            </a:xfrm>
            <a:prstGeom prst="rect">
              <a:avLst/>
            </a:prstGeom>
          </p:spPr>
        </p:pic>
        <p:sp>
          <p:nvSpPr>
            <p:cNvPr id="17" name="文本框 16"/>
            <p:cNvSpPr txBox="1"/>
            <p:nvPr/>
          </p:nvSpPr>
          <p:spPr>
            <a:xfrm>
              <a:off x="404" y="393"/>
              <a:ext cx="10120" cy="582"/>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lgn="l"/>
              <a:r>
                <a:rPr lang="en-US" altLang="zh-CN" b="1" dirty="0">
                  <a:solidFill>
                    <a:schemeClr val="bg1"/>
                  </a:solidFill>
                  <a:effectLst>
                    <a:outerShdw blurRad="38100" dist="25400" dir="5400000" algn="ctr" rotWithShape="0">
                      <a:srgbClr val="6E747A">
                        <a:alpha val="43000"/>
                      </a:srgbClr>
                    </a:outerShdw>
                  </a:effectLst>
                  <a:sym typeface="+mn-ea"/>
                </a:rPr>
                <a:t>Part 3. Hypergraph Partitioning</a:t>
              </a:r>
              <a:endParaRPr lang="en-US" altLang="zh-CN" sz="1400" b="1" dirty="0">
                <a:solidFill>
                  <a:schemeClr val="bg1"/>
                </a:solidFill>
                <a:effectLst>
                  <a:outerShdw blurRad="38100" dist="25400" dir="5400000" algn="ctr" rotWithShape="0">
                    <a:srgbClr val="6E747A">
                      <a:alpha val="43000"/>
                    </a:srgbClr>
                  </a:outerShdw>
                </a:effectLst>
                <a:sym typeface="+mn-ea"/>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323672" y="232410"/>
            <a:ext cx="647125" cy="643890"/>
          </a:xfrm>
          <a:prstGeom prst="rect">
            <a:avLst/>
          </a:prstGeom>
        </p:spPr>
      </p:pic>
      <p:pic>
        <p:nvPicPr>
          <p:cNvPr id="10" name="图片 9"/>
          <p:cNvPicPr>
            <a:picLocks noChangeAspect="1"/>
          </p:cNvPicPr>
          <p:nvPr/>
        </p:nvPicPr>
        <p:blipFill>
          <a:blip r:embed="rId4"/>
          <a:stretch>
            <a:fillRect/>
          </a:stretch>
        </p:blipFill>
        <p:spPr>
          <a:xfrm>
            <a:off x="334133" y="268794"/>
            <a:ext cx="8558347" cy="4644010"/>
          </a:xfrm>
          <a:prstGeom prst="rect">
            <a:avLst/>
          </a:prstGeom>
        </p:spPr>
      </p:pic>
      <p:sp>
        <p:nvSpPr>
          <p:cNvPr id="9" name="文本框 8"/>
          <p:cNvSpPr txBox="1"/>
          <p:nvPr/>
        </p:nvSpPr>
        <p:spPr>
          <a:xfrm>
            <a:off x="412432" y="3982614"/>
            <a:ext cx="8250555" cy="737235"/>
          </a:xfrm>
          <a:prstGeom prst="rect">
            <a:avLst/>
          </a:prstGeom>
          <a:noFill/>
        </p:spPr>
        <p:txBody>
          <a:bodyPr wrap="square" rtlCol="0">
            <a:spAutoFit/>
          </a:bodyPr>
          <a:lstStyle/>
          <a:p>
            <a:r>
              <a:rPr lang="en-US" altLang="zh-CN"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(a)</a:t>
            </a:r>
            <a:r>
              <a:rPr lang="en-US" altLang="zh-CN" sz="1400" dirty="0">
                <a:latin typeface="Arial" panose="020B0604020202090204" pitchFamily="34" charset="0"/>
                <a:cs typeface="Arial" panose="020B0604020202090204" pitchFamily="34" charset="0"/>
              </a:rPr>
              <a:t> An original sparse matrix </a:t>
            </a:r>
            <a:r>
              <a:rPr lang="en-US" altLang="zh-CN" sz="1400" i="1" dirty="0">
                <a:latin typeface="Arial" panose="020B0604020202090204" pitchFamily="34" charset="0"/>
                <a:cs typeface="Arial" panose="020B0604020202090204" pitchFamily="34" charset="0"/>
              </a:rPr>
              <a:t>A</a:t>
            </a:r>
            <a:r>
              <a:rPr lang="en-US" altLang="zh-CN" sz="1400" dirty="0">
                <a:latin typeface="Arial" panose="020B0604020202090204" pitchFamily="34" charset="0"/>
                <a:cs typeface="Arial" panose="020B0604020202090204" pitchFamily="34" charset="0"/>
              </a:rPr>
              <a:t> of size 16x16.</a:t>
            </a:r>
          </a:p>
          <a:p>
            <a:r>
              <a:rPr lang="en-US" altLang="zh-CN"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(b)</a:t>
            </a:r>
            <a:r>
              <a:rPr lang="en-US" altLang="zh-CN" sz="1400" dirty="0">
                <a:latin typeface="Arial" panose="020B0604020202090204" pitchFamily="34" charset="0"/>
                <a:cs typeface="Arial" panose="020B0604020202090204" pitchFamily="34" charset="0"/>
              </a:rPr>
              <a:t> A row-net representation of hypergraph H of matrix </a:t>
            </a:r>
            <a:r>
              <a:rPr lang="en-US" altLang="zh-CN" sz="1400" i="1" dirty="0">
                <a:latin typeface="Arial" panose="020B0604020202090204" pitchFamily="34" charset="0"/>
                <a:cs typeface="Arial" panose="020B0604020202090204" pitchFamily="34" charset="0"/>
              </a:rPr>
              <a:t>A</a:t>
            </a:r>
            <a:r>
              <a:rPr lang="en-US" altLang="zh-CN" sz="1400" dirty="0">
                <a:latin typeface="Arial" panose="020B0604020202090204" pitchFamily="34" charset="0"/>
                <a:cs typeface="Arial" panose="020B0604020202090204" pitchFamily="34" charset="0"/>
              </a:rPr>
              <a:t>, and a four-way partitioning of </a:t>
            </a:r>
            <a:r>
              <a:rPr lang="en-US" altLang="zh-CN" sz="1400" i="1" dirty="0">
                <a:latin typeface="Arial" panose="020B0604020202090204" pitchFamily="34" charset="0"/>
                <a:cs typeface="Arial" panose="020B0604020202090204" pitchFamily="34" charset="0"/>
              </a:rPr>
              <a:t>H</a:t>
            </a:r>
            <a:r>
              <a:rPr lang="en-US" altLang="zh-CN" sz="1400" dirty="0">
                <a:latin typeface="Arial" panose="020B0604020202090204" pitchFamily="34" charset="0"/>
                <a:cs typeface="Arial" panose="020B0604020202090204" pitchFamily="34" charset="0"/>
              </a:rPr>
              <a:t>. </a:t>
            </a:r>
          </a:p>
          <a:p>
            <a:r>
              <a:rPr lang="en-US" altLang="zh-CN"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(c)</a:t>
            </a:r>
            <a:r>
              <a:rPr lang="en-US" altLang="zh-CN" sz="1400"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 </a:t>
            </a:r>
            <a:r>
              <a:rPr lang="en-US" altLang="zh-CN" sz="1400" dirty="0">
                <a:latin typeface="Arial" panose="020B0604020202090204" pitchFamily="34" charset="0"/>
                <a:cs typeface="Arial" panose="020B0604020202090204" pitchFamily="34" charset="0"/>
              </a:rPr>
              <a:t>The matrix </a:t>
            </a:r>
            <a:r>
              <a:rPr lang="en-US" altLang="zh-CN" sz="1400" i="1" dirty="0">
                <a:latin typeface="Arial" panose="020B0604020202090204" pitchFamily="34" charset="0"/>
                <a:cs typeface="Arial" panose="020B0604020202090204" pitchFamily="34" charset="0"/>
              </a:rPr>
              <a:t>A</a:t>
            </a:r>
            <a:r>
              <a:rPr lang="en-US" altLang="zh-CN" sz="1400" dirty="0">
                <a:latin typeface="Arial" panose="020B0604020202090204" pitchFamily="34" charset="0"/>
                <a:cs typeface="Arial" panose="020B0604020202090204" pitchFamily="34" charset="0"/>
              </a:rPr>
              <a:t> reordered according to the hypergraph partitioning. </a:t>
            </a:r>
            <a:endParaRPr lang="zh-CN" altLang="en-US" sz="1400" dirty="0">
              <a:latin typeface="Arial" panose="020B0604020202090204" pitchFamily="34" charset="0"/>
              <a:cs typeface="Arial" panose="020B0604020202090204" pitchFamily="34" charset="0"/>
            </a:endParaRPr>
          </a:p>
        </p:txBody>
      </p:sp>
      <p:sp>
        <p:nvSpPr>
          <p:cNvPr id="7" name="文本框 6"/>
          <p:cNvSpPr txBox="1"/>
          <p:nvPr/>
        </p:nvSpPr>
        <p:spPr>
          <a:xfrm>
            <a:off x="3527884" y="3725918"/>
            <a:ext cx="3292653" cy="276999"/>
          </a:xfrm>
          <a:prstGeom prst="rect">
            <a:avLst/>
          </a:prstGeom>
          <a:noFill/>
        </p:spPr>
        <p:txBody>
          <a:bodyPr wrap="square" rtlCol="0">
            <a:spAutoFit/>
          </a:bodyPr>
          <a:lstStyle/>
          <a:p>
            <a:r>
              <a:rPr lang="en-US" altLang="zh-CN" sz="1200" b="1" dirty="0">
                <a:latin typeface="Arial" panose="020B0604020202090204" pitchFamily="34" charset="0"/>
                <a:cs typeface="Arial" panose="020B0604020202090204" pitchFamily="34" charset="0"/>
              </a:rPr>
              <a:t>Fig. 4. </a:t>
            </a:r>
            <a:r>
              <a:rPr lang="en-US" altLang="zh-CN" sz="1200" dirty="0">
                <a:latin typeface="Arial" panose="020B0604020202090204" pitchFamily="34" charset="0"/>
                <a:cs typeface="Arial" panose="020B0604020202090204" pitchFamily="34" charset="0"/>
              </a:rPr>
              <a:t>Hypergraph partitioning </a:t>
            </a:r>
            <a:endParaRPr lang="zh-CN" altLang="en-US" sz="1200" dirty="0">
              <a:latin typeface="Arial" panose="020B0604020202090204" pitchFamily="34" charset="0"/>
              <a:cs typeface="Arial" panose="020B0604020202090204" pitchFamily="34" charset="0"/>
            </a:endParaRPr>
          </a:p>
        </p:txBody>
      </p:sp>
      <p:sp>
        <p:nvSpPr>
          <p:cNvPr id="19" name="文本框 18"/>
          <p:cNvSpPr txBox="1"/>
          <p:nvPr/>
        </p:nvSpPr>
        <p:spPr>
          <a:xfrm>
            <a:off x="323672" y="232410"/>
            <a:ext cx="3636259" cy="369570"/>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lgn="l"/>
            <a:r>
              <a:rPr lang="en-US" altLang="zh-CN" b="1" dirty="0">
                <a:solidFill>
                  <a:schemeClr val="bg1"/>
                </a:solidFill>
                <a:effectLst>
                  <a:outerShdw blurRad="38100" dist="25400" dir="5400000" algn="ctr" rotWithShape="0">
                    <a:srgbClr val="6E747A">
                      <a:alpha val="43000"/>
                    </a:srgbClr>
                  </a:outerShdw>
                </a:effectLst>
                <a:sym typeface="+mn-ea"/>
              </a:rPr>
              <a:t>Part 3. Hypergraph Partitioning</a:t>
            </a:r>
            <a:endParaRPr lang="en-US" altLang="zh-CN" sz="1400" b="1" dirty="0">
              <a:solidFill>
                <a:schemeClr val="bg1"/>
              </a:solidFill>
              <a:effectLst>
                <a:outerShdw blurRad="38100" dist="25400" dir="5400000" algn="ctr" rotWithShape="0">
                  <a:srgbClr val="6E747A">
                    <a:alpha val="43000"/>
                  </a:srgbClr>
                </a:outerShdw>
              </a:effectLst>
              <a:sym typeface="+mn-ea"/>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432" y="676555"/>
            <a:ext cx="8336031" cy="3031739"/>
          </a:xfrm>
          <a:prstGeom prst="rect">
            <a:avLst/>
          </a:prstGeom>
        </p:spPr>
      </p:pic>
      <p:grpSp>
        <p:nvGrpSpPr>
          <p:cNvPr id="3" name="组合 2"/>
          <p:cNvGrpSpPr/>
          <p:nvPr/>
        </p:nvGrpSpPr>
        <p:grpSpPr>
          <a:xfrm>
            <a:off x="575556" y="876300"/>
            <a:ext cx="2448272" cy="2312368"/>
            <a:chOff x="575556" y="876300"/>
            <a:chExt cx="2448272" cy="2312368"/>
          </a:xfrm>
        </p:grpSpPr>
        <p:sp>
          <p:nvSpPr>
            <p:cNvPr id="2" name="矩形 1"/>
            <p:cNvSpPr/>
            <p:nvPr/>
          </p:nvSpPr>
          <p:spPr>
            <a:xfrm>
              <a:off x="575556" y="876300"/>
              <a:ext cx="612068" cy="5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187624" y="1456420"/>
              <a:ext cx="612068" cy="5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99692" y="2032484"/>
              <a:ext cx="612068" cy="5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411760" y="2608548"/>
              <a:ext cx="612068" cy="5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64188" y="880356"/>
            <a:ext cx="2448272" cy="2312368"/>
            <a:chOff x="575556" y="876300"/>
            <a:chExt cx="2448272" cy="2312368"/>
          </a:xfrm>
        </p:grpSpPr>
        <p:sp>
          <p:nvSpPr>
            <p:cNvPr id="16" name="矩形 15"/>
            <p:cNvSpPr/>
            <p:nvPr/>
          </p:nvSpPr>
          <p:spPr>
            <a:xfrm>
              <a:off x="575556" y="876300"/>
              <a:ext cx="612068" cy="562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87624" y="1448308"/>
              <a:ext cx="612068" cy="5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99692" y="2028428"/>
              <a:ext cx="612068" cy="5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411760" y="2608548"/>
              <a:ext cx="612068" cy="5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365115" y="1440841"/>
            <a:ext cx="4214495" cy="3428365"/>
          </a:xfrm>
          <a:prstGeom prst="rect">
            <a:avLst/>
          </a:prstGeom>
        </p:spPr>
      </p:pic>
      <p:pic>
        <p:nvPicPr>
          <p:cNvPr id="12" name="图片 11"/>
          <p:cNvPicPr>
            <a:picLocks noChangeAspect="1"/>
          </p:cNvPicPr>
          <p:nvPr/>
        </p:nvPicPr>
        <p:blipFill>
          <a:blip r:embed="rId4"/>
          <a:stretch>
            <a:fillRect/>
          </a:stretch>
        </p:blipFill>
        <p:spPr>
          <a:xfrm>
            <a:off x="4627225" y="1440206"/>
            <a:ext cx="4232275" cy="3429000"/>
          </a:xfrm>
          <a:prstGeom prst="rect">
            <a:avLst/>
          </a:prstGeom>
        </p:spPr>
      </p:pic>
      <p:sp>
        <p:nvSpPr>
          <p:cNvPr id="6" name="文本框 5"/>
          <p:cNvSpPr txBox="1"/>
          <p:nvPr/>
        </p:nvSpPr>
        <p:spPr>
          <a:xfrm>
            <a:off x="546735" y="734060"/>
            <a:ext cx="8216265" cy="738664"/>
          </a:xfrm>
          <a:prstGeom prst="rect">
            <a:avLst/>
          </a:prstGeom>
          <a:noFill/>
        </p:spPr>
        <p:txBody>
          <a:bodyPr wrap="square" rtlCol="0" anchor="t">
            <a:spAutoFit/>
          </a:bodyPr>
          <a:lstStyle/>
          <a:p>
            <a:pPr indent="457200" fontAlgn="auto"/>
            <a:r>
              <a:rPr lang="zh-CN" altLang="en-US" sz="1400" dirty="0">
                <a:latin typeface="Arial" panose="020B0604020202090204" pitchFamily="34" charset="0"/>
                <a:cs typeface="Arial" panose="020B0604020202090204" pitchFamily="34" charset="0"/>
              </a:rPr>
              <a:t>Each matrix is divided into 2, 4, 8, 16, 32 and 64 partitions, and reordered according to the partitions. In terms of the sparsity structures of these matrices, as the number of partitions increases, the non-zero elements will move towards </a:t>
            </a:r>
            <a:r>
              <a:rPr lang="zh-CN" altLang="en-US"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the diagonal blocks</a:t>
            </a:r>
            <a:r>
              <a:rPr lang="zh-CN" altLang="en-US" sz="1400" dirty="0">
                <a:latin typeface="Arial" panose="020B0604020202090204" pitchFamily="34" charset="0"/>
                <a:cs typeface="Arial" panose="020B0604020202090204" pitchFamily="34" charset="0"/>
              </a:rPr>
              <a:t>.</a:t>
            </a:r>
          </a:p>
        </p:txBody>
      </p:sp>
      <p:grpSp>
        <p:nvGrpSpPr>
          <p:cNvPr id="9" name="组合 8"/>
          <p:cNvGrpSpPr/>
          <p:nvPr/>
        </p:nvGrpSpPr>
        <p:grpSpPr>
          <a:xfrm>
            <a:off x="323672" y="232410"/>
            <a:ext cx="3636259" cy="643890"/>
            <a:chOff x="404" y="393"/>
            <a:chExt cx="10120" cy="1014"/>
          </a:xfrm>
        </p:grpSpPr>
        <p:pic>
          <p:nvPicPr>
            <p:cNvPr id="11" name="图片 10"/>
            <p:cNvPicPr>
              <a:picLocks noChangeAspect="1"/>
            </p:cNvPicPr>
            <p:nvPr/>
          </p:nvPicPr>
          <p:blipFill>
            <a:blip r:embed="rId5"/>
            <a:stretch>
              <a:fillRect/>
            </a:stretch>
          </p:blipFill>
          <p:spPr>
            <a:xfrm>
              <a:off x="404" y="393"/>
              <a:ext cx="1801" cy="1014"/>
            </a:xfrm>
            <a:prstGeom prst="rect">
              <a:avLst/>
            </a:prstGeom>
          </p:spPr>
        </p:pic>
        <p:sp>
          <p:nvSpPr>
            <p:cNvPr id="13" name="文本框 12"/>
            <p:cNvSpPr txBox="1"/>
            <p:nvPr/>
          </p:nvSpPr>
          <p:spPr>
            <a:xfrm>
              <a:off x="404" y="393"/>
              <a:ext cx="10120" cy="582"/>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lgn="l"/>
              <a:r>
                <a:rPr lang="en-US" altLang="zh-CN" b="1" dirty="0">
                  <a:solidFill>
                    <a:schemeClr val="bg1"/>
                  </a:solidFill>
                  <a:effectLst>
                    <a:outerShdw blurRad="38100" dist="25400" dir="5400000" algn="ctr" rotWithShape="0">
                      <a:srgbClr val="6E747A">
                        <a:alpha val="43000"/>
                      </a:srgbClr>
                    </a:outerShdw>
                  </a:effectLst>
                  <a:sym typeface="+mn-ea"/>
                </a:rPr>
                <a:t>Part 3. Hypergraph Partitioning</a:t>
              </a:r>
              <a:endParaRPr lang="en-US" altLang="zh-CN" sz="1400" b="1" dirty="0">
                <a:solidFill>
                  <a:schemeClr val="bg1"/>
                </a:solidFill>
                <a:effectLst>
                  <a:outerShdw blurRad="38100" dist="25400" dir="5400000" algn="ctr" rotWithShape="0">
                    <a:srgbClr val="6E747A">
                      <a:alpha val="43000"/>
                    </a:srgbClr>
                  </a:outerShdw>
                </a:effectLst>
                <a:sym typeface="+mn-ea"/>
              </a:endParaRP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0" y="0"/>
            <a:ext cx="9144000" cy="5145088"/>
          </a:xfrm>
          <a:prstGeom prst="rect">
            <a:avLst/>
          </a:prstGeom>
        </p:spPr>
      </p:pic>
      <p:sp>
        <p:nvSpPr>
          <p:cNvPr id="13" name="矩形 12"/>
          <p:cNvSpPr/>
          <p:nvPr/>
        </p:nvSpPr>
        <p:spPr>
          <a:xfrm>
            <a:off x="485768" y="484312"/>
            <a:ext cx="8172908" cy="4176464"/>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TextBox 3"/>
          <p:cNvSpPr txBox="1"/>
          <p:nvPr/>
        </p:nvSpPr>
        <p:spPr>
          <a:xfrm>
            <a:off x="3513971" y="1236958"/>
            <a:ext cx="2115820" cy="899160"/>
          </a:xfrm>
          <a:prstGeom prst="rect">
            <a:avLst/>
          </a:prstGeom>
          <a:noFill/>
        </p:spPr>
        <p:txBody>
          <a:bodyPr wrap="none" lIns="68580" tIns="34290" rIns="68580" bIns="34290" rtlCol="0">
            <a:spAutoFit/>
          </a:bodyPr>
          <a:lstStyle/>
          <a:p>
            <a:r>
              <a:rPr lang="en-US" altLang="zh-CN" sz="5400" b="1" dirty="0">
                <a:solidFill>
                  <a:schemeClr val="accent1"/>
                </a:solidFill>
                <a:latin typeface="微软雅黑" panose="020B0503020204020204" pitchFamily="34" charset="-122"/>
                <a:ea typeface="微软雅黑" panose="020B0503020204020204" pitchFamily="34" charset="-122"/>
              </a:rPr>
              <a:t>Part 4</a:t>
            </a:r>
          </a:p>
        </p:txBody>
      </p:sp>
      <p:grpSp>
        <p:nvGrpSpPr>
          <p:cNvPr id="2" name="Group 14"/>
          <p:cNvGrpSpPr/>
          <p:nvPr/>
        </p:nvGrpSpPr>
        <p:grpSpPr>
          <a:xfrm>
            <a:off x="1543049" y="2463165"/>
            <a:ext cx="6405245" cy="791210"/>
            <a:chOff x="3272216" y="2027198"/>
            <a:chExt cx="9817979" cy="1474342"/>
          </a:xfrm>
          <a:solidFill>
            <a:schemeClr val="accent1"/>
          </a:solidFill>
        </p:grpSpPr>
        <p:sp>
          <p:nvSpPr>
            <p:cNvPr id="6" name="燕尾形 18"/>
            <p:cNvSpPr/>
            <p:nvPr/>
          </p:nvSpPr>
          <p:spPr>
            <a:xfrm rot="10800000">
              <a:off x="3272216" y="2027198"/>
              <a:ext cx="9817979" cy="1474342"/>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698145" y="2334846"/>
              <a:ext cx="6967095" cy="857864"/>
            </a:xfrm>
            <a:prstGeom prst="rect">
              <a:avLst/>
            </a:prstGeom>
            <a:grpFill/>
          </p:spPr>
          <p:txBody>
            <a:bodyPr wrap="square" rtlCol="0">
              <a:spAutoFit/>
            </a:bodyPr>
            <a:lstStyle/>
            <a:p>
              <a:pPr lvl="0"/>
              <a:r>
                <a:rPr lang="zh-CN" altLang="en-US" sz="2400" dirty="0">
                  <a:solidFill>
                    <a:schemeClr val="bg1"/>
                  </a:solidFill>
                  <a:latin typeface="Arial" panose="020B0604020202090204" pitchFamily="34" charset="0"/>
                  <a:cs typeface="Arial" panose="020B0604020202090204" pitchFamily="34" charset="0"/>
                  <a:sym typeface="+mn-ea"/>
                </a:rPr>
                <a:t>NUMA-Aware SpMV </a:t>
              </a:r>
              <a:r>
                <a:rPr lang="en-US" altLang="zh-CN" sz="2400" dirty="0">
                  <a:solidFill>
                    <a:schemeClr val="bg1"/>
                  </a:solidFill>
                  <a:latin typeface="Arial" panose="020B0604020202090204" pitchFamily="34" charset="0"/>
                  <a:cs typeface="Arial" panose="020B0604020202090204" pitchFamily="34" charset="0"/>
                  <a:sym typeface="+mn-ea"/>
                </a:rPr>
                <a:t>Algorithm</a:t>
              </a:r>
              <a:endParaRPr lang="zh-CN" altLang="en-US" sz="2400" b="1" dirty="0">
                <a:solidFill>
                  <a:schemeClr val="bg1"/>
                </a:solidFill>
                <a:effectLst/>
                <a:latin typeface="Arial" panose="020B0604020202090204" pitchFamily="34" charset="0"/>
                <a:ea typeface="微软雅黑" panose="020B0503020204020204" pitchFamily="34" charset="-122"/>
                <a:cs typeface="Arial" panose="020B0604020202090204" pitchFamily="34" charset="0"/>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5"/>
          <a:stretch>
            <a:fillRect/>
          </a:stretch>
        </p:blipFill>
        <p:spPr>
          <a:xfrm>
            <a:off x="324163" y="250379"/>
            <a:ext cx="8558347" cy="4644034"/>
          </a:xfrm>
          <a:prstGeom prst="rect">
            <a:avLst/>
          </a:prstGeom>
        </p:spPr>
      </p:pic>
      <p:sp>
        <p:nvSpPr>
          <p:cNvPr id="17" name="文本框 16"/>
          <p:cNvSpPr txBox="1"/>
          <p:nvPr/>
        </p:nvSpPr>
        <p:spPr>
          <a:xfrm>
            <a:off x="323673" y="232410"/>
            <a:ext cx="3888287" cy="369332"/>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r>
              <a:rPr lang="en-US" altLang="zh-CN" b="1" dirty="0">
                <a:solidFill>
                  <a:schemeClr val="bg1"/>
                </a:solidFill>
                <a:effectLst>
                  <a:outerShdw blurRad="38100" dist="25400" dir="5400000" algn="ctr" rotWithShape="0">
                    <a:srgbClr val="6E747A">
                      <a:alpha val="43000"/>
                    </a:srgbClr>
                  </a:outerShdw>
                </a:effectLst>
                <a:sym typeface="+mn-ea"/>
              </a:rPr>
              <a:t>Part 4. </a:t>
            </a:r>
            <a:r>
              <a:rPr lang="zh-CN" altLang="en-US" b="1" dirty="0">
                <a:solidFill>
                  <a:schemeClr val="bg1"/>
                </a:solidFill>
                <a:effectLst>
                  <a:outerShdw blurRad="38100" dist="25400" dir="5400000" algn="ctr" rotWithShape="0">
                    <a:srgbClr val="6E747A">
                      <a:alpha val="43000"/>
                    </a:srgbClr>
                  </a:outerShdw>
                </a:effectLst>
                <a:sym typeface="+mn-ea"/>
              </a:rPr>
              <a:t>NUMA-Aware SpMV </a:t>
            </a:r>
            <a:r>
              <a:rPr lang="en-US" altLang="zh-CN" b="1" dirty="0">
                <a:solidFill>
                  <a:schemeClr val="bg1"/>
                </a:solidFill>
                <a:effectLst>
                  <a:outerShdw blurRad="38100" dist="25400" dir="5400000" algn="ctr" rotWithShape="0">
                    <a:srgbClr val="6E747A">
                      <a:alpha val="43000"/>
                    </a:srgbClr>
                  </a:outerShdw>
                </a:effectLst>
                <a:sym typeface="+mn-ea"/>
              </a:rPr>
              <a:t>Algorithm</a:t>
            </a:r>
            <a:endParaRPr lang="zh-CN" altLang="en-US" b="1" dirty="0">
              <a:solidFill>
                <a:schemeClr val="bg1"/>
              </a:solidFill>
              <a:effectLst>
                <a:outerShdw blurRad="38100" dist="25400" dir="5400000" algn="ctr" rotWithShape="0">
                  <a:srgbClr val="6E747A">
                    <a:alpha val="43000"/>
                  </a:srgbClr>
                </a:outerShdw>
              </a:effectLst>
              <a:sym typeface="+mn-ea"/>
            </a:endParaRPr>
          </a:p>
        </p:txBody>
      </p:sp>
      <p:pic>
        <p:nvPicPr>
          <p:cNvPr id="2" name="图片 1" descr="WechatIMG8196"/>
          <p:cNvPicPr>
            <a:picLocks noChangeAspect="1"/>
          </p:cNvPicPr>
          <p:nvPr>
            <p:custDataLst>
              <p:tags r:id="rId2"/>
            </p:custDataLst>
          </p:nvPr>
        </p:nvPicPr>
        <p:blipFill>
          <a:blip r:embed="rId6"/>
          <a:srcRect l="66927" b="271"/>
          <a:stretch>
            <a:fillRect/>
          </a:stretch>
        </p:blipFill>
        <p:spPr>
          <a:xfrm>
            <a:off x="2988310" y="709295"/>
            <a:ext cx="3491865" cy="4029075"/>
          </a:xfrm>
          <a:prstGeom prst="rect">
            <a:avLst/>
          </a:prstGeom>
        </p:spPr>
      </p:pic>
      <p:grpSp>
        <p:nvGrpSpPr>
          <p:cNvPr id="9" name="组合 8"/>
          <p:cNvGrpSpPr/>
          <p:nvPr/>
        </p:nvGrpSpPr>
        <p:grpSpPr>
          <a:xfrm>
            <a:off x="313372" y="3519681"/>
            <a:ext cx="8517255" cy="1219624"/>
            <a:chOff x="313372" y="3519681"/>
            <a:chExt cx="8517255" cy="1219624"/>
          </a:xfrm>
        </p:grpSpPr>
        <p:sp>
          <p:nvSpPr>
            <p:cNvPr id="10" name="文本框 9"/>
            <p:cNvSpPr txBox="1"/>
            <p:nvPr/>
          </p:nvSpPr>
          <p:spPr>
            <a:xfrm>
              <a:off x="313372" y="4000641"/>
              <a:ext cx="8517255" cy="738664"/>
            </a:xfrm>
            <a:prstGeom prst="rect">
              <a:avLst/>
            </a:prstGeom>
            <a:noFill/>
          </p:spPr>
          <p:txBody>
            <a:bodyPr wrap="square" rtlCol="0" anchor="t">
              <a:spAutoFit/>
            </a:bodyPr>
            <a:lstStyle/>
            <a:p>
              <a:pPr fontAlgn="auto"/>
              <a:r>
                <a:rPr lang="zh-CN" altLang="en-US" sz="1400" dirty="0">
                  <a:latin typeface="Arial" panose="020B0604020202090204" pitchFamily="34" charset="0"/>
                  <a:cs typeface="Arial" panose="020B0604020202090204" pitchFamily="34" charset="0"/>
                </a:rPr>
                <a:t>The four row blocks of the sparse matrix in Fig</a:t>
              </a:r>
              <a:r>
                <a:rPr lang="en-US" altLang="zh-CN" sz="1400" dirty="0">
                  <a:latin typeface="Arial" panose="020B0604020202090204" pitchFamily="34" charset="0"/>
                  <a:cs typeface="Arial" panose="020B0604020202090204" pitchFamily="34" charset="0"/>
                </a:rPr>
                <a:t>. 4.</a:t>
              </a:r>
              <a:r>
                <a:rPr lang="zh-CN" altLang="en-US" sz="1400" dirty="0">
                  <a:latin typeface="Arial" panose="020B0604020202090204" pitchFamily="34" charset="0"/>
                  <a:cs typeface="Arial" panose="020B0604020202090204" pitchFamily="34" charset="0"/>
                </a:rPr>
                <a:t>(c) are allocated onto the four nodes, and the four sub-vectors are also evenly distributed. When computing SpMV, the cross-node memory accesses for remote </a:t>
              </a:r>
              <a:r>
                <a:rPr lang="zh-CN" altLang="en-US" sz="1400" i="1" dirty="0">
                  <a:latin typeface="Arial" panose="020B0604020202090204" pitchFamily="34" charset="0"/>
                  <a:cs typeface="Arial" panose="020B0604020202090204" pitchFamily="34" charset="0"/>
                </a:rPr>
                <a:t>x</a:t>
              </a:r>
              <a:r>
                <a:rPr lang="zh-CN" altLang="en-US" sz="1400" dirty="0">
                  <a:latin typeface="Arial" panose="020B0604020202090204" pitchFamily="34" charset="0"/>
                  <a:cs typeface="Arial" panose="020B0604020202090204" pitchFamily="34" charset="0"/>
                </a:rPr>
                <a:t> are visualized by using lines with arrows</a:t>
              </a:r>
              <a:r>
                <a:rPr lang="zh-CN" altLang="en-US" sz="1400" dirty="0"/>
                <a:t>.</a:t>
              </a:r>
            </a:p>
          </p:txBody>
        </p:sp>
        <p:sp>
          <p:nvSpPr>
            <p:cNvPr id="11" name="文本框 10"/>
            <p:cNvSpPr txBox="1"/>
            <p:nvPr/>
          </p:nvSpPr>
          <p:spPr>
            <a:xfrm>
              <a:off x="750908" y="3519681"/>
              <a:ext cx="7704856" cy="276999"/>
            </a:xfrm>
            <a:prstGeom prst="rect">
              <a:avLst/>
            </a:prstGeom>
            <a:noFill/>
          </p:spPr>
          <p:txBody>
            <a:bodyPr wrap="square" rtlCol="0">
              <a:spAutoFit/>
            </a:bodyPr>
            <a:lstStyle/>
            <a:p>
              <a:r>
                <a:rPr lang="en-US" altLang="zh-CN" sz="1200" dirty="0">
                  <a:solidFill>
                    <a:prstClr val="black"/>
                  </a:solidFill>
                  <a:latin typeface="Arial" panose="020B0604020202090204" pitchFamily="34" charset="0"/>
                  <a:cs typeface="Arial" panose="020B0604020202090204" pitchFamily="34" charset="0"/>
                </a:rPr>
                <a:t>Fig. 5. </a:t>
              </a:r>
              <a:r>
                <a:rPr lang="zh-CN" altLang="en-US" sz="1200" dirty="0">
                  <a:solidFill>
                    <a:prstClr val="black"/>
                  </a:solidFill>
                  <a:latin typeface="Arial" panose="020B0604020202090204" pitchFamily="34" charset="0"/>
                  <a:cs typeface="Arial" panose="020B0604020202090204" pitchFamily="34" charset="0"/>
                </a:rPr>
                <a:t>The computational process of the NUMA-Aware SpMV algorithm on a 16-core four-node NUMA system.</a:t>
              </a:r>
              <a:endParaRPr lang="zh-CN" altLang="en-US" dirty="0"/>
            </a:p>
          </p:txBody>
        </p:sp>
      </p:grpSp>
      <p:pic>
        <p:nvPicPr>
          <p:cNvPr id="3" name="图片 2" descr="2222222222222222"/>
          <p:cNvPicPr>
            <a:picLocks noChangeAspect="1"/>
          </p:cNvPicPr>
          <p:nvPr/>
        </p:nvPicPr>
        <p:blipFill>
          <a:blip r:embed="rId7"/>
          <a:stretch>
            <a:fillRect/>
          </a:stretch>
        </p:blipFill>
        <p:spPr>
          <a:xfrm>
            <a:off x="4109720" y="1118235"/>
            <a:ext cx="4429760" cy="2178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11806 -0.087756 L -0.261806 -0.087756 " pathEditMode="relative" rAng="0" ptsTypes="">
                                      <p:cBhvr>
                                        <p:cTn id="6" dur="500" fill="hold"/>
                                        <p:tgtEl>
                                          <p:spTgt spid="2"/>
                                        </p:tgtEl>
                                        <p:attrNameLst>
                                          <p:attrName>ppt_x</p:attrName>
                                          <p:attrName>ppt_y</p:attrName>
                                        </p:attrNameLst>
                                      </p:cBhvr>
                                      <p:rCtr x="-125" y="0"/>
                                    </p:animMotion>
                                  </p:childTnLst>
                                </p:cTn>
                              </p:par>
                              <p:par>
                                <p:cTn id="7" presetID="6" presetClass="emph" presetSubtype="0" fill="hold" nodeType="withEffect">
                                  <p:stCondLst>
                                    <p:cond delay="0"/>
                                  </p:stCondLst>
                                  <p:childTnLst>
                                    <p:animScale>
                                      <p:cBhvr>
                                        <p:cTn id="8" dur="500" fill="hold"/>
                                        <p:tgtEl>
                                          <p:spTgt spid="2"/>
                                        </p:tgtEl>
                                      </p:cBhvr>
                                      <p:by x="65000" y="65000"/>
                                    </p:animScale>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par>
                                <p:cTn id="21" presetID="6" presetClass="emph" presetSubtype="0" fill="hold" nodeType="withEffect">
                                  <p:stCondLst>
                                    <p:cond delay="0"/>
                                  </p:stCondLst>
                                  <p:childTnLst>
                                    <p:animScale>
                                      <p:cBhvr>
                                        <p:cTn id="22" dur="500" fill="hold"/>
                                        <p:tgtEl>
                                          <p:spTgt spid="3"/>
                                        </p:tgtEl>
                                      </p:cBhvr>
                                      <p:by x="125000" y="125000"/>
                                    </p:animScale>
                                  </p:childTnLst>
                                </p:cTn>
                              </p:par>
                              <p:par>
                                <p:cTn id="23" presetID="35" presetClass="path" presetSubtype="0" accel="50000" decel="50000" fill="hold" nodeType="withEffect">
                                  <p:stCondLst>
                                    <p:cond delay="0"/>
                                  </p:stCondLst>
                                  <p:childTnLst>
                                    <p:animMotion origin="layout" path="M 0.070902 -0.003334 L -0.179098 -0.003334 " pathEditMode="relative" rAng="0" ptsTypes="">
                                      <p:cBhvr>
                                        <p:cTn id="24" dur="500" fill="hold"/>
                                        <p:tgtEl>
                                          <p:spTgt spid="3"/>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323528" y="268794"/>
            <a:ext cx="8558347" cy="4644034"/>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585" y="1275715"/>
            <a:ext cx="6019165" cy="3143250"/>
          </a:xfrm>
          <a:prstGeom prst="rect">
            <a:avLst/>
          </a:prstGeom>
        </p:spPr>
      </p:pic>
      <p:sp>
        <p:nvSpPr>
          <p:cNvPr id="6" name="文本框 5"/>
          <p:cNvSpPr txBox="1"/>
          <p:nvPr/>
        </p:nvSpPr>
        <p:spPr>
          <a:xfrm>
            <a:off x="568960" y="753745"/>
            <a:ext cx="8261350" cy="521970"/>
          </a:xfrm>
          <a:prstGeom prst="rect">
            <a:avLst/>
          </a:prstGeom>
          <a:noFill/>
        </p:spPr>
        <p:txBody>
          <a:bodyPr wrap="square" rtlCol="0" anchor="t">
            <a:spAutoFit/>
          </a:bodyPr>
          <a:lstStyle/>
          <a:p>
            <a:pPr indent="457200" fontAlgn="auto"/>
            <a:r>
              <a:rPr lang="zh-CN" altLang="en-US" sz="1400" dirty="0">
                <a:latin typeface="Arial" panose="020B0604020202090204" pitchFamily="34" charset="0"/>
                <a:cs typeface="Arial" panose="020B0604020202090204" pitchFamily="34" charset="0"/>
              </a:rPr>
              <a:t>We design and implement</a:t>
            </a:r>
            <a:r>
              <a:rPr lang="zh-CN" altLang="en-US" sz="1400"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 NUMA-</a:t>
            </a:r>
            <a:r>
              <a:rPr lang="en-US" altLang="zh-CN" sz="1400"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A</a:t>
            </a:r>
            <a:r>
              <a:rPr lang="zh-CN" altLang="en-US" sz="1400"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ware S</a:t>
            </a:r>
            <a:r>
              <a:rPr lang="en-US" altLang="zh-CN" sz="1400"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p</a:t>
            </a:r>
            <a:r>
              <a:rPr lang="zh-CN" altLang="en-US" sz="1400"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MV algorithm</a:t>
            </a:r>
            <a:r>
              <a:rPr lang="zh-CN" altLang="en-US" sz="1400" dirty="0"/>
              <a:t>. </a:t>
            </a:r>
          </a:p>
          <a:p>
            <a:pPr indent="457200" fontAlgn="auto"/>
            <a:endParaRPr lang="zh-CN" altLang="en-US" sz="1400" dirty="0"/>
          </a:p>
        </p:txBody>
      </p:sp>
      <p:sp>
        <p:nvSpPr>
          <p:cNvPr id="12" name="文本框 11"/>
          <p:cNvSpPr txBox="1"/>
          <p:nvPr/>
        </p:nvSpPr>
        <p:spPr>
          <a:xfrm>
            <a:off x="323673" y="232410"/>
            <a:ext cx="3888287" cy="369332"/>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r>
              <a:rPr lang="en-US" altLang="zh-CN" b="1" dirty="0">
                <a:solidFill>
                  <a:schemeClr val="bg1"/>
                </a:solidFill>
                <a:effectLst>
                  <a:outerShdw blurRad="38100" dist="25400" dir="5400000" algn="ctr" rotWithShape="0">
                    <a:srgbClr val="6E747A">
                      <a:alpha val="43000"/>
                    </a:srgbClr>
                  </a:outerShdw>
                </a:effectLst>
                <a:sym typeface="+mn-ea"/>
              </a:rPr>
              <a:t>Part 4. </a:t>
            </a:r>
            <a:r>
              <a:rPr lang="zh-CN" altLang="en-US" b="1" dirty="0">
                <a:solidFill>
                  <a:schemeClr val="bg1"/>
                </a:solidFill>
                <a:effectLst>
                  <a:outerShdw blurRad="38100" dist="25400" dir="5400000" algn="ctr" rotWithShape="0">
                    <a:srgbClr val="6E747A">
                      <a:alpha val="43000"/>
                    </a:srgbClr>
                  </a:outerShdw>
                </a:effectLst>
                <a:sym typeface="+mn-ea"/>
              </a:rPr>
              <a:t>NUMA-Aware SpMV </a:t>
            </a:r>
            <a:r>
              <a:rPr lang="en-US" altLang="zh-CN" b="1" dirty="0">
                <a:solidFill>
                  <a:schemeClr val="bg1"/>
                </a:solidFill>
                <a:effectLst>
                  <a:outerShdw blurRad="38100" dist="25400" dir="5400000" algn="ctr" rotWithShape="0">
                    <a:srgbClr val="6E747A">
                      <a:alpha val="43000"/>
                    </a:srgbClr>
                  </a:outerShdw>
                </a:effectLst>
                <a:sym typeface="+mn-ea"/>
              </a:rPr>
              <a:t>Algorithm</a:t>
            </a:r>
            <a:endParaRPr lang="zh-CN" altLang="en-US" b="1" dirty="0">
              <a:solidFill>
                <a:schemeClr val="bg1"/>
              </a:solidFill>
              <a:effectLst>
                <a:outerShdw blurRad="38100" dist="25400" dir="5400000" algn="ctr" rotWithShape="0">
                  <a:srgbClr val="6E747A">
                    <a:alpha val="43000"/>
                  </a:srgbClr>
                </a:outerShdw>
              </a:effectLst>
              <a:sym typeface="+mn-ea"/>
            </a:endParaRPr>
          </a:p>
        </p:txBody>
      </p:sp>
      <p:cxnSp>
        <p:nvCxnSpPr>
          <p:cNvPr id="3" name="直接连接符 2">
            <a:extLst>
              <a:ext uri="{FF2B5EF4-FFF2-40B4-BE49-F238E27FC236}">
                <a16:creationId xmlns:a16="http://schemas.microsoft.com/office/drawing/2014/main" id="{F8A5A9CB-08FF-428C-B7B1-9DEA9E0F468D}"/>
              </a:ext>
            </a:extLst>
          </p:cNvPr>
          <p:cNvCxnSpPr/>
          <p:nvPr/>
        </p:nvCxnSpPr>
        <p:spPr>
          <a:xfrm>
            <a:off x="2015716" y="1888468"/>
            <a:ext cx="226825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直接连接符 8">
            <a:extLst>
              <a:ext uri="{FF2B5EF4-FFF2-40B4-BE49-F238E27FC236}">
                <a16:creationId xmlns:a16="http://schemas.microsoft.com/office/drawing/2014/main" id="{BD9F8CAC-7847-47A4-B3D8-3F6B8E9AE111}"/>
              </a:ext>
            </a:extLst>
          </p:cNvPr>
          <p:cNvCxnSpPr>
            <a:cxnSpLocks/>
          </p:cNvCxnSpPr>
          <p:nvPr/>
        </p:nvCxnSpPr>
        <p:spPr>
          <a:xfrm>
            <a:off x="5112060" y="2680556"/>
            <a:ext cx="133214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直接连接符 9">
            <a:extLst>
              <a:ext uri="{FF2B5EF4-FFF2-40B4-BE49-F238E27FC236}">
                <a16:creationId xmlns:a16="http://schemas.microsoft.com/office/drawing/2014/main" id="{1F433ED9-0F72-4D26-9431-600612242DA3}"/>
              </a:ext>
            </a:extLst>
          </p:cNvPr>
          <p:cNvCxnSpPr>
            <a:cxnSpLocks/>
          </p:cNvCxnSpPr>
          <p:nvPr/>
        </p:nvCxnSpPr>
        <p:spPr>
          <a:xfrm>
            <a:off x="2051720" y="3616660"/>
            <a:ext cx="432048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直接连接符 13">
            <a:extLst>
              <a:ext uri="{FF2B5EF4-FFF2-40B4-BE49-F238E27FC236}">
                <a16:creationId xmlns:a16="http://schemas.microsoft.com/office/drawing/2014/main" id="{C9FAD0EC-9185-4BDC-85F5-EB2B22C43803}"/>
              </a:ext>
            </a:extLst>
          </p:cNvPr>
          <p:cNvCxnSpPr>
            <a:cxnSpLocks/>
          </p:cNvCxnSpPr>
          <p:nvPr/>
        </p:nvCxnSpPr>
        <p:spPr>
          <a:xfrm>
            <a:off x="2015716" y="4192724"/>
            <a:ext cx="2196244"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0" y="0"/>
            <a:ext cx="9144000" cy="5145088"/>
          </a:xfrm>
          <a:prstGeom prst="rect">
            <a:avLst/>
          </a:prstGeom>
        </p:spPr>
      </p:pic>
      <p:sp>
        <p:nvSpPr>
          <p:cNvPr id="13" name="矩形 12"/>
          <p:cNvSpPr/>
          <p:nvPr/>
        </p:nvSpPr>
        <p:spPr>
          <a:xfrm>
            <a:off x="485768" y="484312"/>
            <a:ext cx="8172908" cy="4176464"/>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TextBox 3"/>
          <p:cNvSpPr txBox="1"/>
          <p:nvPr/>
        </p:nvSpPr>
        <p:spPr>
          <a:xfrm>
            <a:off x="3513971" y="1236958"/>
            <a:ext cx="2115820" cy="899160"/>
          </a:xfrm>
          <a:prstGeom prst="rect">
            <a:avLst/>
          </a:prstGeom>
          <a:noFill/>
        </p:spPr>
        <p:txBody>
          <a:bodyPr wrap="none" lIns="68580" tIns="34290" rIns="68580" bIns="34290" rtlCol="0">
            <a:spAutoFit/>
          </a:bodyPr>
          <a:lstStyle/>
          <a:p>
            <a:r>
              <a:rPr lang="en-US" altLang="zh-CN" sz="5400" b="1" dirty="0">
                <a:solidFill>
                  <a:schemeClr val="accent1"/>
                </a:solidFill>
                <a:latin typeface="微软雅黑" panose="020B0503020204020204" pitchFamily="34" charset="-122"/>
                <a:ea typeface="微软雅黑" panose="020B0503020204020204" pitchFamily="34" charset="-122"/>
              </a:rPr>
              <a:t>Part 5</a:t>
            </a:r>
          </a:p>
        </p:txBody>
      </p:sp>
      <p:grpSp>
        <p:nvGrpSpPr>
          <p:cNvPr id="2" name="Group 14"/>
          <p:cNvGrpSpPr/>
          <p:nvPr/>
        </p:nvGrpSpPr>
        <p:grpSpPr>
          <a:xfrm>
            <a:off x="1543049" y="2463165"/>
            <a:ext cx="6405245" cy="791210"/>
            <a:chOff x="3272216" y="2027198"/>
            <a:chExt cx="9817979" cy="1474342"/>
          </a:xfrm>
          <a:solidFill>
            <a:schemeClr val="accent1"/>
          </a:solidFill>
        </p:grpSpPr>
        <p:sp>
          <p:nvSpPr>
            <p:cNvPr id="6" name="燕尾形 18"/>
            <p:cNvSpPr/>
            <p:nvPr/>
          </p:nvSpPr>
          <p:spPr>
            <a:xfrm rot="10800000">
              <a:off x="3272216" y="2027198"/>
              <a:ext cx="9817979" cy="1474342"/>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224716" y="2336029"/>
              <a:ext cx="5913953" cy="857864"/>
            </a:xfrm>
            <a:prstGeom prst="rect">
              <a:avLst/>
            </a:prstGeom>
            <a:grpFill/>
          </p:spPr>
          <p:txBody>
            <a:bodyPr wrap="square" rtlCol="0">
              <a:spAutoFit/>
            </a:bodyPr>
            <a:lstStyle/>
            <a:p>
              <a:pPr lvl="0" algn="l"/>
              <a:r>
                <a:rPr lang="zh-CN" altLang="en-US" sz="2400">
                  <a:solidFill>
                    <a:schemeClr val="bg1"/>
                  </a:solidFill>
                  <a:sym typeface="+mn-ea"/>
                </a:rPr>
                <a:t>Performance and Analysis</a:t>
              </a:r>
              <a:endParaRPr lang="zh-CN" altLang="en-US" sz="2400" b="1" dirty="0">
                <a:solidFill>
                  <a:schemeClr val="bg1"/>
                </a:solidFill>
                <a:effectLst/>
                <a:latin typeface="微软雅黑" panose="020B0503020204020204" pitchFamily="34" charset="-122"/>
                <a:ea typeface="微软雅黑" panose="020B0503020204020204" pitchFamily="34" charset="-122"/>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a:stretch>
            <a:fillRect/>
          </a:stretch>
        </p:blipFill>
        <p:spPr>
          <a:xfrm>
            <a:off x="323528" y="268794"/>
            <a:ext cx="8558347" cy="4644034"/>
          </a:xfrm>
          <a:prstGeom prst="rect">
            <a:avLst/>
          </a:prstGeom>
        </p:spPr>
      </p:pic>
      <p:grpSp>
        <p:nvGrpSpPr>
          <p:cNvPr id="21" name="组合 20"/>
          <p:cNvGrpSpPr/>
          <p:nvPr/>
        </p:nvGrpSpPr>
        <p:grpSpPr>
          <a:xfrm>
            <a:off x="792391" y="754039"/>
            <a:ext cx="7559661" cy="3694930"/>
            <a:chOff x="765" y="1642"/>
            <a:chExt cx="17017" cy="8675"/>
          </a:xfrm>
        </p:grpSpPr>
        <p:pic>
          <p:nvPicPr>
            <p:cNvPr id="7" name="图片 6"/>
            <p:cNvPicPr>
              <a:picLocks noChangeAspect="1"/>
            </p:cNvPicPr>
            <p:nvPr/>
          </p:nvPicPr>
          <p:blipFill>
            <a:blip r:embed="rId4"/>
            <a:stretch>
              <a:fillRect/>
            </a:stretch>
          </p:blipFill>
          <p:spPr>
            <a:xfrm>
              <a:off x="1417" y="3855"/>
              <a:ext cx="9507" cy="986"/>
            </a:xfrm>
            <a:prstGeom prst="rect">
              <a:avLst/>
            </a:prstGeom>
          </p:spPr>
        </p:pic>
        <p:pic>
          <p:nvPicPr>
            <p:cNvPr id="10" name="图片 9"/>
            <p:cNvPicPr>
              <a:picLocks noChangeAspect="1"/>
            </p:cNvPicPr>
            <p:nvPr/>
          </p:nvPicPr>
          <p:blipFill>
            <a:blip r:embed="rId5"/>
            <a:stretch>
              <a:fillRect/>
            </a:stretch>
          </p:blipFill>
          <p:spPr>
            <a:xfrm>
              <a:off x="1417" y="4819"/>
              <a:ext cx="9507" cy="991"/>
            </a:xfrm>
            <a:prstGeom prst="rect">
              <a:avLst/>
            </a:prstGeom>
          </p:spPr>
        </p:pic>
        <p:grpSp>
          <p:nvGrpSpPr>
            <p:cNvPr id="11" name="组合 10"/>
            <p:cNvGrpSpPr/>
            <p:nvPr/>
          </p:nvGrpSpPr>
          <p:grpSpPr>
            <a:xfrm>
              <a:off x="765" y="1642"/>
              <a:ext cx="17017" cy="8675"/>
              <a:chOff x="766" y="1643"/>
              <a:chExt cx="17017" cy="8675"/>
            </a:xfrm>
          </p:grpSpPr>
          <p:pic>
            <p:nvPicPr>
              <p:cNvPr id="12" name="图片 11"/>
              <p:cNvPicPr>
                <a:picLocks noChangeAspect="1"/>
              </p:cNvPicPr>
              <p:nvPr/>
            </p:nvPicPr>
            <p:blipFill>
              <a:blip r:embed="rId6"/>
              <a:stretch>
                <a:fillRect/>
              </a:stretch>
            </p:blipFill>
            <p:spPr>
              <a:xfrm>
                <a:off x="11554" y="6581"/>
                <a:ext cx="6206" cy="3737"/>
              </a:xfrm>
              <a:prstGeom prst="rect">
                <a:avLst/>
              </a:prstGeom>
            </p:spPr>
          </p:pic>
          <p:pic>
            <p:nvPicPr>
              <p:cNvPr id="15" name="图片 14"/>
              <p:cNvPicPr>
                <a:picLocks noChangeAspect="1"/>
              </p:cNvPicPr>
              <p:nvPr/>
            </p:nvPicPr>
            <p:blipFill>
              <a:blip r:embed="rId7"/>
              <a:stretch>
                <a:fillRect/>
              </a:stretch>
            </p:blipFill>
            <p:spPr>
              <a:xfrm>
                <a:off x="11554" y="1643"/>
                <a:ext cx="6229" cy="3750"/>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6" y="6067"/>
                <a:ext cx="10811" cy="3860"/>
              </a:xfrm>
              <a:prstGeom prst="rect">
                <a:avLst/>
              </a:prstGeom>
            </p:spPr>
          </p:pic>
          <p:pic>
            <p:nvPicPr>
              <p:cNvPr id="17" name="图片 16"/>
              <p:cNvPicPr>
                <a:picLocks noChangeAspect="1"/>
              </p:cNvPicPr>
              <p:nvPr/>
            </p:nvPicPr>
            <p:blipFill>
              <a:blip r:embed="rId9"/>
              <a:stretch>
                <a:fillRect/>
              </a:stretch>
            </p:blipFill>
            <p:spPr>
              <a:xfrm>
                <a:off x="1418" y="2941"/>
                <a:ext cx="9507" cy="947"/>
              </a:xfrm>
              <a:prstGeom prst="rect">
                <a:avLst/>
              </a:prstGeom>
            </p:spPr>
          </p:pic>
        </p:grpSp>
      </p:grpSp>
      <p:sp>
        <p:nvSpPr>
          <p:cNvPr id="6" name="文本框 5"/>
          <p:cNvSpPr txBox="1"/>
          <p:nvPr/>
        </p:nvSpPr>
        <p:spPr>
          <a:xfrm>
            <a:off x="899592" y="795566"/>
            <a:ext cx="4802697" cy="523220"/>
          </a:xfrm>
          <a:prstGeom prst="rect">
            <a:avLst/>
          </a:prstGeom>
          <a:noFill/>
        </p:spPr>
        <p:txBody>
          <a:bodyPr wrap="square" rtlCol="0">
            <a:spAutoFit/>
          </a:bodyPr>
          <a:lstStyle/>
          <a:p>
            <a:pPr marL="0" marR="0" lvl="0" algn="l"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prstClr val="black"/>
                </a:solidFill>
                <a:effectLst/>
                <a:uLnTx/>
                <a:uFillTx/>
                <a:latin typeface="Arial" panose="020B0604020202090204" pitchFamily="34" charset="0"/>
                <a:ea typeface="宋体" panose="02010600030101010101" pitchFamily="2" charset="-122"/>
                <a:cs typeface="Arial" panose="020B0604020202090204" pitchFamily="34" charset="0"/>
              </a:rPr>
              <a:t>Hypergraph partitioning can improve data locality, reduce cross node traffic, and improve performance.</a:t>
            </a:r>
            <a:endParaRPr kumimoji="0" lang="zh-CN" altLang="en-US" sz="1400" b="0" i="0" u="none" strike="noStrike" kern="1200" cap="none" spc="0" normalizeH="0" baseline="0" noProof="0" dirty="0">
              <a:ln>
                <a:noFill/>
              </a:ln>
              <a:solidFill>
                <a:prstClr val="black"/>
              </a:solidFill>
              <a:effectLst/>
              <a:uLnTx/>
              <a:uFillTx/>
              <a:latin typeface="Arial" panose="020B0604020202090204" pitchFamily="34" charset="0"/>
              <a:ea typeface="宋体" panose="02010600030101010101" pitchFamily="2" charset="-122"/>
              <a:cs typeface="Arial" panose="020B0604020202090204" pitchFamily="34" charset="0"/>
            </a:endParaRPr>
          </a:p>
        </p:txBody>
      </p:sp>
      <p:sp>
        <p:nvSpPr>
          <p:cNvPr id="8" name="文本框 7"/>
          <p:cNvSpPr txBox="1"/>
          <p:nvPr/>
        </p:nvSpPr>
        <p:spPr>
          <a:xfrm>
            <a:off x="943422" y="4157862"/>
            <a:ext cx="50219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prstClr val="black"/>
                </a:solidFill>
                <a:effectLst/>
                <a:uLnTx/>
                <a:uFillTx/>
                <a:latin typeface="Arial" panose="020B0604020202090204" pitchFamily="34" charset="0"/>
                <a:ea typeface="宋体" panose="02010600030101010101" pitchFamily="2" charset="-122"/>
                <a:cs typeface="Arial" panose="020B0604020202090204" pitchFamily="34" charset="0"/>
              </a:rPr>
              <a:t>Fig. 6.</a:t>
            </a:r>
            <a:r>
              <a:rPr kumimoji="0" lang="en-US" altLang="zh-CN" sz="1200" b="0" i="0" u="none" strike="noStrike" kern="1200" cap="none" spc="0" normalizeH="0" baseline="0" noProof="0" dirty="0">
                <a:ln>
                  <a:noFill/>
                </a:ln>
                <a:solidFill>
                  <a:prstClr val="black"/>
                </a:solidFill>
                <a:effectLst/>
                <a:uLnTx/>
                <a:uFillTx/>
                <a:latin typeface="Arial" panose="020B0604020202090204" pitchFamily="34" charset="0"/>
                <a:ea typeface="宋体" panose="02010600030101010101" pitchFamily="2" charset="-122"/>
                <a:cs typeface="Arial" panose="020B0604020202090204" pitchFamily="34" charset="0"/>
              </a:rPr>
              <a:t> Comparison of communication volume before and after partitioning under different number of blocks (the x-axis is the number of partitioned blocks, the y-axis is the communication volume).</a:t>
            </a:r>
            <a:endParaRPr kumimoji="0" lang="zh-CN" altLang="en-US" sz="1200" b="0" i="0" u="none" strike="noStrike" kern="1200" cap="none" spc="0" normalizeH="0" baseline="0" noProof="0" dirty="0">
              <a:ln>
                <a:noFill/>
              </a:ln>
              <a:solidFill>
                <a:prstClr val="black"/>
              </a:solidFill>
              <a:effectLst/>
              <a:uLnTx/>
              <a:uFillTx/>
              <a:latin typeface="Arial" panose="020B0604020202090204" pitchFamily="34" charset="0"/>
              <a:ea typeface="宋体" panose="02010600030101010101" pitchFamily="2" charset="-122"/>
              <a:cs typeface="Arial" panose="020B0604020202090204" pitchFamily="34" charset="0"/>
            </a:endParaRPr>
          </a:p>
        </p:txBody>
      </p:sp>
      <p:sp>
        <p:nvSpPr>
          <p:cNvPr id="18" name="文本框 17"/>
          <p:cNvSpPr txBox="1"/>
          <p:nvPr/>
        </p:nvSpPr>
        <p:spPr>
          <a:xfrm>
            <a:off x="323672" y="232410"/>
            <a:ext cx="4161217" cy="369570"/>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r>
              <a:rPr lang="en-US" altLang="zh-CN" b="1" dirty="0">
                <a:solidFill>
                  <a:schemeClr val="bg1"/>
                </a:solidFill>
                <a:effectLst>
                  <a:outerShdw blurRad="38100" dist="25400" dir="5400000" algn="ctr" rotWithShape="0">
                    <a:srgbClr val="6E747A">
                      <a:alpha val="43000"/>
                    </a:srgbClr>
                  </a:outerShdw>
                </a:effectLst>
                <a:sym typeface="+mn-ea"/>
              </a:rPr>
              <a:t>Part 5. Performance and Analysis</a:t>
            </a:r>
          </a:p>
        </p:txBody>
      </p:sp>
      <p:sp>
        <p:nvSpPr>
          <p:cNvPr id="9" name="文本框 8"/>
          <p:cNvSpPr txBox="1"/>
          <p:nvPr/>
        </p:nvSpPr>
        <p:spPr>
          <a:xfrm>
            <a:off x="6899434" y="2382032"/>
            <a:ext cx="483869" cy="276999"/>
          </a:xfrm>
          <a:prstGeom prst="rect">
            <a:avLst/>
          </a:prstGeom>
          <a:noFill/>
        </p:spPr>
        <p:txBody>
          <a:bodyPr wrap="square" rtlCol="0">
            <a:spAutoFit/>
          </a:bodyPr>
          <a:lstStyle/>
          <a:p>
            <a:r>
              <a:rPr lang="en-US" altLang="zh-CN" sz="1200" dirty="0">
                <a:solidFill>
                  <a:prstClr val="black"/>
                </a:solidFill>
                <a:latin typeface="Arial" panose="020B0604020202090204" pitchFamily="34" charset="0"/>
                <a:ea typeface="宋体" panose="02010600030101010101" pitchFamily="2" charset="-122"/>
                <a:cs typeface="Arial" panose="020B0604020202090204" pitchFamily="34" charset="0"/>
              </a:rPr>
              <a:t>M6</a:t>
            </a:r>
            <a:endParaRPr lang="zh-CN" altLang="en-US" sz="1200" dirty="0">
              <a:solidFill>
                <a:prstClr val="black"/>
              </a:solidFill>
              <a:latin typeface="Arial" panose="020B0604020202090204" pitchFamily="34" charset="0"/>
              <a:ea typeface="宋体" panose="02010600030101010101" pitchFamily="2" charset="-122"/>
              <a:cs typeface="Arial" panose="020B0604020202090204" pitchFamily="34" charset="0"/>
            </a:endParaRPr>
          </a:p>
        </p:txBody>
      </p:sp>
      <p:sp>
        <p:nvSpPr>
          <p:cNvPr id="20" name="文本框 19"/>
          <p:cNvSpPr txBox="1"/>
          <p:nvPr/>
        </p:nvSpPr>
        <p:spPr>
          <a:xfrm>
            <a:off x="6804248" y="4494779"/>
            <a:ext cx="879913" cy="276999"/>
          </a:xfrm>
          <a:prstGeom prst="rect">
            <a:avLst/>
          </a:prstGeom>
          <a:noFill/>
        </p:spPr>
        <p:txBody>
          <a:bodyPr wrap="square" rtlCol="0">
            <a:spAutoFit/>
          </a:bodyPr>
          <a:lstStyle/>
          <a:p>
            <a:r>
              <a:rPr lang="en-US" altLang="zh-CN" sz="1200" dirty="0">
                <a:solidFill>
                  <a:prstClr val="black"/>
                </a:solidFill>
                <a:latin typeface="Arial" panose="020B0604020202090204" pitchFamily="34" charset="0"/>
                <a:ea typeface="宋体" panose="02010600030101010101" pitchFamily="2" charset="-122"/>
                <a:cs typeface="Arial" panose="020B0604020202090204" pitchFamily="34" charset="0"/>
              </a:rPr>
              <a:t>circuit5M</a:t>
            </a:r>
            <a:endParaRPr lang="zh-CN" altLang="en-US" sz="1200" dirty="0">
              <a:solidFill>
                <a:prstClr val="black"/>
              </a:solidFill>
              <a:latin typeface="Arial" panose="020B0604020202090204" pitchFamily="34" charset="0"/>
              <a:ea typeface="宋体" panose="02010600030101010101" pitchFamily="2" charset="-122"/>
              <a:cs typeface="Arial" panose="020B0604020202090204" pitchFamily="34" charset="0"/>
            </a:endParaRPr>
          </a:p>
        </p:txBody>
      </p:sp>
      <p:sp>
        <p:nvSpPr>
          <p:cNvPr id="22" name="椭圆 21"/>
          <p:cNvSpPr/>
          <p:nvPr/>
        </p:nvSpPr>
        <p:spPr>
          <a:xfrm>
            <a:off x="8044373" y="2032484"/>
            <a:ext cx="307680" cy="204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3F2680B9-2022-4596-870C-D6824887E306}"/>
              </a:ext>
            </a:extLst>
          </p:cNvPr>
          <p:cNvSpPr/>
          <p:nvPr/>
        </p:nvSpPr>
        <p:spPr>
          <a:xfrm>
            <a:off x="6820604" y="2032484"/>
            <a:ext cx="307680" cy="204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BA091F4A-32E8-482C-8E53-AF80CA13D22A}"/>
              </a:ext>
            </a:extLst>
          </p:cNvPr>
          <p:cNvSpPr/>
          <p:nvPr/>
        </p:nvSpPr>
        <p:spPr>
          <a:xfrm>
            <a:off x="7432672" y="3736124"/>
            <a:ext cx="307680" cy="204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BA27C582-6647-4038-8F70-C87EFBECBF04}"/>
              </a:ext>
            </a:extLst>
          </p:cNvPr>
          <p:cNvSpPr/>
          <p:nvPr/>
        </p:nvSpPr>
        <p:spPr>
          <a:xfrm>
            <a:off x="6208536" y="3736124"/>
            <a:ext cx="307680" cy="204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500"/>
                                        <p:tgtEl>
                                          <p:spTgt spid="2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500"/>
                                        <p:tgtEl>
                                          <p:spTgt spid="2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heel(1)">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323528" y="268794"/>
            <a:ext cx="8558347" cy="4644034"/>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697" y="1075300"/>
            <a:ext cx="7865134" cy="2994487"/>
          </a:xfrm>
          <a:prstGeom prst="rect">
            <a:avLst/>
          </a:prstGeom>
          <a:solidFill>
            <a:schemeClr val="bg1"/>
          </a:solidFill>
        </p:spPr>
      </p:pic>
      <p:sp>
        <p:nvSpPr>
          <p:cNvPr id="13" name="文本框 12"/>
          <p:cNvSpPr txBox="1"/>
          <p:nvPr/>
        </p:nvSpPr>
        <p:spPr>
          <a:xfrm>
            <a:off x="323672" y="232410"/>
            <a:ext cx="4161217" cy="369570"/>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r>
              <a:rPr lang="en-US" altLang="zh-CN" b="1" dirty="0">
                <a:solidFill>
                  <a:schemeClr val="bg1"/>
                </a:solidFill>
                <a:effectLst>
                  <a:outerShdw blurRad="38100" dist="25400" dir="5400000" algn="ctr" rotWithShape="0">
                    <a:srgbClr val="6E747A">
                      <a:alpha val="43000"/>
                    </a:srgbClr>
                  </a:outerShdw>
                </a:effectLst>
                <a:sym typeface="+mn-ea"/>
              </a:rPr>
              <a:t>Part 5. Performance and Analysis</a:t>
            </a:r>
          </a:p>
        </p:txBody>
      </p:sp>
      <p:sp>
        <p:nvSpPr>
          <p:cNvPr id="6" name="文本框 5"/>
          <p:cNvSpPr txBox="1"/>
          <p:nvPr/>
        </p:nvSpPr>
        <p:spPr>
          <a:xfrm>
            <a:off x="917721" y="4137629"/>
            <a:ext cx="7489086" cy="738664"/>
          </a:xfrm>
          <a:prstGeom prst="rect">
            <a:avLst/>
          </a:prstGeom>
          <a:noFill/>
        </p:spPr>
        <p:txBody>
          <a:bodyPr wrap="square" rtlCol="0">
            <a:spAutoFit/>
          </a:bodyPr>
          <a:lstStyle/>
          <a:p>
            <a:r>
              <a:rPr lang="en-US" altLang="zh-CN" sz="1400" dirty="0">
                <a:latin typeface="Arial" panose="020B0604020202090204" pitchFamily="34" charset="0"/>
                <a:cs typeface="Arial" panose="020B0604020202090204" pitchFamily="34" charset="0"/>
              </a:rPr>
              <a:t>Performance of OpenMP </a:t>
            </a:r>
            <a:r>
              <a:rPr lang="en-US" altLang="zh-CN" sz="1400" dirty="0" err="1">
                <a:latin typeface="Arial" panose="020B0604020202090204" pitchFamily="34" charset="0"/>
                <a:cs typeface="Arial" panose="020B0604020202090204" pitchFamily="34" charset="0"/>
              </a:rPr>
              <a:t>SpMV</a:t>
            </a:r>
            <a:r>
              <a:rPr lang="en-US" altLang="zh-CN" sz="1400" dirty="0">
                <a:latin typeface="Arial" panose="020B0604020202090204" pitchFamily="34" charset="0"/>
                <a:cs typeface="Arial" panose="020B0604020202090204" pitchFamily="34" charset="0"/>
              </a:rPr>
              <a:t> (left) and NUMA-Aware </a:t>
            </a:r>
            <a:r>
              <a:rPr lang="en-US" altLang="zh-CN" sz="1400" dirty="0" err="1">
                <a:latin typeface="Arial" panose="020B0604020202090204" pitchFamily="34" charset="0"/>
                <a:cs typeface="Arial" panose="020B0604020202090204" pitchFamily="34" charset="0"/>
              </a:rPr>
              <a:t>SpMV</a:t>
            </a:r>
            <a:r>
              <a:rPr lang="en-US" altLang="zh-CN" sz="1400" dirty="0">
                <a:latin typeface="Arial" panose="020B0604020202090204" pitchFamily="34" charset="0"/>
                <a:cs typeface="Arial" panose="020B0604020202090204" pitchFamily="34" charset="0"/>
              </a:rPr>
              <a:t> (right) on </a:t>
            </a:r>
            <a:r>
              <a:rPr lang="en-US" altLang="zh-CN" sz="1400" dirty="0" err="1">
                <a:latin typeface="Arial" panose="020B0604020202090204" pitchFamily="34" charset="0"/>
                <a:cs typeface="Arial" panose="020B0604020202090204" pitchFamily="34" charset="0"/>
              </a:rPr>
              <a:t>Phytium</a:t>
            </a:r>
            <a:r>
              <a:rPr lang="en-US" altLang="zh-CN" sz="1400" dirty="0">
                <a:latin typeface="Arial" panose="020B0604020202090204" pitchFamily="34" charset="0"/>
                <a:cs typeface="Arial" panose="020B0604020202090204" pitchFamily="34" charset="0"/>
              </a:rPr>
              <a:t> 2000+. In each subfigure, x-axis and y-axis refer to the number of threads and partitions, respectively. The heatmap values are in single precision </a:t>
            </a:r>
            <a:r>
              <a:rPr lang="en-US" altLang="zh-CN" sz="1400" dirty="0" err="1">
                <a:latin typeface="Arial" panose="020B0604020202090204" pitchFamily="34" charset="0"/>
                <a:cs typeface="Arial" panose="020B0604020202090204" pitchFamily="34" charset="0"/>
              </a:rPr>
              <a:t>GFlop</a:t>
            </a:r>
            <a:r>
              <a:rPr lang="en-US" altLang="zh-CN" sz="1400" dirty="0">
                <a:latin typeface="Arial" panose="020B0604020202090204" pitchFamily="34" charset="0"/>
                <a:cs typeface="Arial" panose="020B0604020202090204" pitchFamily="34" charset="0"/>
              </a:rPr>
              <a:t>/s.</a:t>
            </a:r>
            <a:endParaRPr lang="zh-CN" altLang="en-US" sz="1400" dirty="0">
              <a:latin typeface="Arial" panose="020B0604020202090204" pitchFamily="34" charset="0"/>
              <a:cs typeface="Arial" panose="020B060402020209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0" y="0"/>
            <a:ext cx="9144000" cy="5145088"/>
          </a:xfrm>
          <a:prstGeom prst="rect">
            <a:avLst/>
          </a:prstGeom>
        </p:spPr>
      </p:pic>
      <p:sp>
        <p:nvSpPr>
          <p:cNvPr id="21" name="矩形 20"/>
          <p:cNvSpPr/>
          <p:nvPr/>
        </p:nvSpPr>
        <p:spPr>
          <a:xfrm>
            <a:off x="338133" y="249873"/>
            <a:ext cx="8568952" cy="4644516"/>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矩形 5"/>
          <p:cNvSpPr/>
          <p:nvPr/>
        </p:nvSpPr>
        <p:spPr>
          <a:xfrm>
            <a:off x="0" y="2063115"/>
            <a:ext cx="1835785" cy="771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a typeface="微软雅黑" panose="020B0503020204020204" pitchFamily="34" charset="-122"/>
            </a:endParaRPr>
          </a:p>
        </p:txBody>
      </p:sp>
      <p:sp>
        <p:nvSpPr>
          <p:cNvPr id="30" name="TextBox 29"/>
          <p:cNvSpPr txBox="1">
            <a:spLocks noChangeArrowheads="1"/>
          </p:cNvSpPr>
          <p:nvPr/>
        </p:nvSpPr>
        <p:spPr bwMode="auto">
          <a:xfrm>
            <a:off x="0" y="2218690"/>
            <a:ext cx="1836420" cy="521970"/>
          </a:xfrm>
          <a:prstGeom prst="rect">
            <a:avLst/>
          </a:prstGeom>
          <a:noFill/>
          <a:ln w="9525">
            <a:noFill/>
            <a:miter lim="800000"/>
          </a:ln>
        </p:spPr>
        <p:txBody>
          <a:bodyPr wrap="square">
            <a:spAutoFit/>
          </a:bodyPr>
          <a:lstStyle/>
          <a:p>
            <a:r>
              <a:rPr lang="en-US" altLang="zh-CN" sz="2800" b="1" dirty="0">
                <a:solidFill>
                  <a:schemeClr val="bg1"/>
                </a:solidFill>
                <a:latin typeface="Arial" panose="020B0604020202090204" pitchFamily="34" charset="0"/>
                <a:ea typeface="微软雅黑" panose="020B0503020204020204" pitchFamily="34" charset="-122"/>
                <a:cs typeface="Arial" panose="020B0604020202090204" pitchFamily="34" charset="0"/>
              </a:rPr>
              <a:t>Contents</a:t>
            </a:r>
          </a:p>
        </p:txBody>
      </p:sp>
      <p:sp>
        <p:nvSpPr>
          <p:cNvPr id="32" name="文本框 31"/>
          <p:cNvSpPr txBox="1"/>
          <p:nvPr/>
        </p:nvSpPr>
        <p:spPr>
          <a:xfrm>
            <a:off x="3627120" y="757555"/>
            <a:ext cx="3932555" cy="368300"/>
          </a:xfrm>
          <a:prstGeom prst="rect">
            <a:avLst/>
          </a:prstGeom>
          <a:noFill/>
        </p:spPr>
        <p:txBody>
          <a:bodyPr wrap="square" rtlCol="0">
            <a:spAutoFit/>
          </a:bodyPr>
          <a:lstStyle/>
          <a:p>
            <a:r>
              <a:rPr lang="zh-CN" altLang="en-US">
                <a:solidFill>
                  <a:schemeClr val="bg1"/>
                </a:solidFill>
              </a:rPr>
              <a:t>Sparse Matrix-Vector Multiplication</a:t>
            </a:r>
          </a:p>
        </p:txBody>
      </p:sp>
      <p:grpSp>
        <p:nvGrpSpPr>
          <p:cNvPr id="39" name="组合 38"/>
          <p:cNvGrpSpPr/>
          <p:nvPr/>
        </p:nvGrpSpPr>
        <p:grpSpPr>
          <a:xfrm>
            <a:off x="2070100" y="2252980"/>
            <a:ext cx="5626735" cy="638810"/>
            <a:chOff x="4646" y="1956"/>
            <a:chExt cx="6670" cy="791"/>
          </a:xfrm>
        </p:grpSpPr>
        <p:sp>
          <p:nvSpPr>
            <p:cNvPr id="40" name="TextBox 80"/>
            <p:cNvSpPr txBox="1"/>
            <p:nvPr/>
          </p:nvSpPr>
          <p:spPr>
            <a:xfrm>
              <a:off x="4646" y="2154"/>
              <a:ext cx="1426" cy="465"/>
            </a:xfrm>
            <a:prstGeom prst="rect">
              <a:avLst/>
            </a:prstGeom>
            <a:noFill/>
          </p:spPr>
          <p:txBody>
            <a:bodyPr wrap="square" lIns="68580" tIns="34290" rIns="68580" bIns="34290" rtlCol="0">
              <a:spAutoFit/>
            </a:bodyPr>
            <a:lstStyle/>
            <a:p>
              <a:r>
                <a:rPr lang="en-US" altLang="zh-CN" sz="2000" b="1" dirty="0">
                  <a:solidFill>
                    <a:schemeClr val="accent1"/>
                  </a:solidFill>
                  <a:latin typeface="微软雅黑" panose="020B0503020204020204" pitchFamily="34" charset="-122"/>
                  <a:ea typeface="微软雅黑" panose="020B0503020204020204" pitchFamily="34" charset="-122"/>
                </a:rPr>
                <a:t>Part 3</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41" name="燕尾形 18"/>
            <p:cNvSpPr/>
            <p:nvPr/>
          </p:nvSpPr>
          <p:spPr>
            <a:xfrm rot="10800000">
              <a:off x="6176" y="1956"/>
              <a:ext cx="5140" cy="791"/>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2124710" y="3857625"/>
            <a:ext cx="5626735" cy="638810"/>
            <a:chOff x="4646" y="1956"/>
            <a:chExt cx="6670" cy="791"/>
          </a:xfrm>
        </p:grpSpPr>
        <p:sp>
          <p:nvSpPr>
            <p:cNvPr id="43" name="TextBox 80"/>
            <p:cNvSpPr txBox="1"/>
            <p:nvPr/>
          </p:nvSpPr>
          <p:spPr>
            <a:xfrm>
              <a:off x="4646" y="2154"/>
              <a:ext cx="1426" cy="465"/>
            </a:xfrm>
            <a:prstGeom prst="rect">
              <a:avLst/>
            </a:prstGeom>
            <a:noFill/>
          </p:spPr>
          <p:txBody>
            <a:bodyPr wrap="square" lIns="68580" tIns="34290" rIns="68580" bIns="34290" rtlCol="0">
              <a:spAutoFit/>
            </a:bodyPr>
            <a:lstStyle/>
            <a:p>
              <a:r>
                <a:rPr lang="en-US" altLang="zh-CN" sz="2000" b="1" dirty="0">
                  <a:solidFill>
                    <a:schemeClr val="accent1"/>
                  </a:solidFill>
                  <a:latin typeface="微软雅黑" panose="020B0503020204020204" pitchFamily="34" charset="-122"/>
                  <a:ea typeface="微软雅黑" panose="020B0503020204020204" pitchFamily="34" charset="-122"/>
                </a:rPr>
                <a:t>Part 5</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44" name="燕尾形 18"/>
            <p:cNvSpPr/>
            <p:nvPr/>
          </p:nvSpPr>
          <p:spPr>
            <a:xfrm rot="10800000">
              <a:off x="6176" y="1956"/>
              <a:ext cx="5140" cy="791"/>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2346960" y="1449070"/>
            <a:ext cx="5969635" cy="614045"/>
            <a:chOff x="4636" y="2844"/>
            <a:chExt cx="6874" cy="874"/>
          </a:xfrm>
        </p:grpSpPr>
        <p:sp>
          <p:nvSpPr>
            <p:cNvPr id="22" name="TextBox 81"/>
            <p:cNvSpPr txBox="1"/>
            <p:nvPr/>
          </p:nvSpPr>
          <p:spPr>
            <a:xfrm>
              <a:off x="10138" y="2985"/>
              <a:ext cx="1372" cy="535"/>
            </a:xfrm>
            <a:prstGeom prst="rect">
              <a:avLst/>
            </a:prstGeom>
            <a:noFill/>
          </p:spPr>
          <p:txBody>
            <a:bodyPr wrap="square" lIns="68580" tIns="34290" rIns="68580" bIns="34290" rtlCol="0">
              <a:spAutoFit/>
            </a:bodyPr>
            <a:lstStyle/>
            <a:p>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Part 2</a:t>
              </a:r>
            </a:p>
          </p:txBody>
        </p:sp>
        <p:sp>
          <p:nvSpPr>
            <p:cNvPr id="23" name="燕尾形 20"/>
            <p:cNvSpPr/>
            <p:nvPr/>
          </p:nvSpPr>
          <p:spPr>
            <a:xfrm>
              <a:off x="4636" y="2844"/>
              <a:ext cx="5241" cy="874"/>
            </a:xfrm>
            <a:prstGeom prst="chevron">
              <a:avLst>
                <a:gd name="adj" fmla="val 6774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grpSp>
      <p:sp>
        <p:nvSpPr>
          <p:cNvPr id="47" name="文本框 46"/>
          <p:cNvSpPr txBox="1"/>
          <p:nvPr/>
        </p:nvSpPr>
        <p:spPr>
          <a:xfrm>
            <a:off x="4103948" y="1575092"/>
            <a:ext cx="1176020" cy="368300"/>
          </a:xfrm>
          <a:prstGeom prst="rect">
            <a:avLst/>
          </a:prstGeom>
          <a:noFill/>
        </p:spPr>
        <p:txBody>
          <a:bodyPr wrap="square" rtlCol="0">
            <a:spAutoFit/>
          </a:bodyPr>
          <a:lstStyle/>
          <a:p>
            <a:r>
              <a:rPr lang="en-US" altLang="zh-CN" dirty="0">
                <a:latin typeface="Arial" panose="020B0604020202090204" pitchFamily="34" charset="0"/>
                <a:cs typeface="Arial" panose="020B0604020202090204" pitchFamily="34" charset="0"/>
              </a:rPr>
              <a:t>NUMA</a:t>
            </a:r>
          </a:p>
        </p:txBody>
      </p:sp>
      <p:grpSp>
        <p:nvGrpSpPr>
          <p:cNvPr id="3" name="组合 2"/>
          <p:cNvGrpSpPr/>
          <p:nvPr/>
        </p:nvGrpSpPr>
        <p:grpSpPr>
          <a:xfrm>
            <a:off x="2252345" y="3066415"/>
            <a:ext cx="6088380" cy="554990"/>
            <a:chOff x="3547" y="4829"/>
            <a:chExt cx="9588" cy="874"/>
          </a:xfrm>
        </p:grpSpPr>
        <p:grpSp>
          <p:nvGrpSpPr>
            <p:cNvPr id="25" name="组合 24"/>
            <p:cNvGrpSpPr/>
            <p:nvPr/>
          </p:nvGrpSpPr>
          <p:grpSpPr>
            <a:xfrm>
              <a:off x="3547" y="4829"/>
              <a:ext cx="9588" cy="874"/>
              <a:chOff x="4636" y="2844"/>
              <a:chExt cx="6874" cy="874"/>
            </a:xfrm>
          </p:grpSpPr>
          <p:sp>
            <p:nvSpPr>
              <p:cNvPr id="26" name="TextBox 81"/>
              <p:cNvSpPr txBox="1"/>
              <p:nvPr/>
            </p:nvSpPr>
            <p:spPr>
              <a:xfrm>
                <a:off x="10138" y="2985"/>
                <a:ext cx="1372" cy="592"/>
              </a:xfrm>
              <a:prstGeom prst="rect">
                <a:avLst/>
              </a:prstGeom>
              <a:noFill/>
            </p:spPr>
            <p:txBody>
              <a:bodyPr wrap="square" lIns="68580" tIns="34290" rIns="68580" bIns="34290" rtlCol="0">
                <a:spAutoFit/>
              </a:bodyPr>
              <a:lstStyle/>
              <a:p>
                <a:r>
                  <a:rPr lang="en-US" altLang="zh-CN" sz="2000"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Part 4</a:t>
                </a:r>
              </a:p>
            </p:txBody>
          </p:sp>
          <p:sp>
            <p:nvSpPr>
              <p:cNvPr id="27" name="燕尾形 20"/>
              <p:cNvSpPr/>
              <p:nvPr/>
            </p:nvSpPr>
            <p:spPr>
              <a:xfrm>
                <a:off x="4636" y="2844"/>
                <a:ext cx="5241" cy="874"/>
              </a:xfrm>
              <a:prstGeom prst="chevron">
                <a:avLst>
                  <a:gd name="adj" fmla="val 67746"/>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grpSp>
        <p:sp>
          <p:nvSpPr>
            <p:cNvPr id="48" name="文本框 47"/>
            <p:cNvSpPr txBox="1"/>
            <p:nvPr/>
          </p:nvSpPr>
          <p:spPr>
            <a:xfrm>
              <a:off x="5293" y="4976"/>
              <a:ext cx="6324" cy="580"/>
            </a:xfrm>
            <a:prstGeom prst="rect">
              <a:avLst/>
            </a:prstGeom>
            <a:noFill/>
          </p:spPr>
          <p:txBody>
            <a:bodyPr wrap="square" rtlCol="0">
              <a:spAutoFit/>
            </a:bodyPr>
            <a:lstStyle/>
            <a:p>
              <a:r>
                <a:rPr lang="zh-CN" altLang="en-US" dirty="0">
                  <a:latin typeface="Arial" panose="020B0604020202090204" pitchFamily="34" charset="0"/>
                  <a:cs typeface="Arial" panose="020B0604020202090204" pitchFamily="34" charset="0"/>
                </a:rPr>
                <a:t>NUMA-Aware SpMV Alogrithm</a:t>
              </a:r>
            </a:p>
          </p:txBody>
        </p:sp>
      </p:grpSp>
      <p:sp>
        <p:nvSpPr>
          <p:cNvPr id="50" name="文本框 49"/>
          <p:cNvSpPr txBox="1"/>
          <p:nvPr/>
        </p:nvSpPr>
        <p:spPr>
          <a:xfrm>
            <a:off x="3876675" y="3992880"/>
            <a:ext cx="3303905" cy="368300"/>
          </a:xfrm>
          <a:prstGeom prst="rect">
            <a:avLst/>
          </a:prstGeom>
          <a:noFill/>
        </p:spPr>
        <p:txBody>
          <a:bodyPr wrap="square" rtlCol="0">
            <a:spAutoFit/>
          </a:bodyPr>
          <a:lstStyle/>
          <a:p>
            <a:r>
              <a:rPr lang="zh-CN" altLang="en-US" dirty="0">
                <a:solidFill>
                  <a:schemeClr val="bg1"/>
                </a:solidFill>
                <a:latin typeface="Arial" panose="020B0604020202090204" pitchFamily="34" charset="0"/>
                <a:cs typeface="Arial" panose="020B0604020202090204" pitchFamily="34" charset="0"/>
              </a:rPr>
              <a:t>Performance and Analysis</a:t>
            </a:r>
          </a:p>
        </p:txBody>
      </p:sp>
      <p:grpSp>
        <p:nvGrpSpPr>
          <p:cNvPr id="57" name="组合 56"/>
          <p:cNvGrpSpPr/>
          <p:nvPr/>
        </p:nvGrpSpPr>
        <p:grpSpPr>
          <a:xfrm>
            <a:off x="2070100" y="622300"/>
            <a:ext cx="5626100" cy="638810"/>
            <a:chOff x="3259" y="980"/>
            <a:chExt cx="8860" cy="1006"/>
          </a:xfrm>
        </p:grpSpPr>
        <p:grpSp>
          <p:nvGrpSpPr>
            <p:cNvPr id="53" name="组合 52"/>
            <p:cNvGrpSpPr/>
            <p:nvPr/>
          </p:nvGrpSpPr>
          <p:grpSpPr>
            <a:xfrm>
              <a:off x="3259" y="980"/>
              <a:ext cx="8861" cy="1006"/>
              <a:chOff x="4646" y="1956"/>
              <a:chExt cx="6670" cy="791"/>
            </a:xfrm>
          </p:grpSpPr>
          <p:sp>
            <p:nvSpPr>
              <p:cNvPr id="54" name="TextBox 80"/>
              <p:cNvSpPr txBox="1"/>
              <p:nvPr/>
            </p:nvSpPr>
            <p:spPr>
              <a:xfrm>
                <a:off x="4646" y="2154"/>
                <a:ext cx="1426" cy="465"/>
              </a:xfrm>
              <a:prstGeom prst="rect">
                <a:avLst/>
              </a:prstGeom>
              <a:noFill/>
            </p:spPr>
            <p:txBody>
              <a:bodyPr wrap="square" lIns="68580" tIns="34290" rIns="68580" bIns="34290" rtlCol="0">
                <a:spAutoFit/>
              </a:bodyPr>
              <a:lstStyle/>
              <a:p>
                <a:r>
                  <a:rPr lang="en-US" altLang="zh-CN" sz="2000" b="1" dirty="0">
                    <a:solidFill>
                      <a:schemeClr val="accent1"/>
                    </a:solidFill>
                    <a:latin typeface="微软雅黑" panose="020B0503020204020204" pitchFamily="34" charset="-122"/>
                    <a:ea typeface="微软雅黑" panose="020B0503020204020204" pitchFamily="34" charset="-122"/>
                  </a:rPr>
                  <a:t>Part 1</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55" name="燕尾形 18"/>
              <p:cNvSpPr/>
              <p:nvPr/>
            </p:nvSpPr>
            <p:spPr>
              <a:xfrm rot="10800000">
                <a:off x="6176" y="1956"/>
                <a:ext cx="5140" cy="791"/>
              </a:xfrm>
              <a:prstGeom prst="chevron">
                <a:avLst>
                  <a:gd name="adj" fmla="val 67746"/>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chemeClr val="bg1"/>
                  </a:solidFill>
                  <a:latin typeface="微软雅黑" panose="020B0503020204020204" pitchFamily="34" charset="-122"/>
                  <a:ea typeface="微软雅黑" panose="020B0503020204020204" pitchFamily="34" charset="-122"/>
                </a:endParaRPr>
              </a:p>
            </p:txBody>
          </p:sp>
        </p:grpSp>
        <p:sp>
          <p:nvSpPr>
            <p:cNvPr id="56" name="文本框 55"/>
            <p:cNvSpPr txBox="1"/>
            <p:nvPr/>
          </p:nvSpPr>
          <p:spPr>
            <a:xfrm>
              <a:off x="5711" y="1193"/>
              <a:ext cx="6193" cy="580"/>
            </a:xfrm>
            <a:prstGeom prst="rect">
              <a:avLst/>
            </a:prstGeom>
            <a:noFill/>
          </p:spPr>
          <p:txBody>
            <a:bodyPr wrap="square" rtlCol="0">
              <a:spAutoFit/>
            </a:bodyPr>
            <a:lstStyle/>
            <a:p>
              <a:r>
                <a:rPr lang="zh-CN" altLang="en-US" dirty="0">
                  <a:solidFill>
                    <a:schemeClr val="bg1"/>
                  </a:solidFill>
                  <a:latin typeface="Arial" panose="020B0604020202090204" pitchFamily="34" charset="0"/>
                  <a:cs typeface="Arial" panose="020B0604020202090204" pitchFamily="34" charset="0"/>
                </a:rPr>
                <a:t>Sparse Matrix-Vector Multiplication</a:t>
              </a:r>
            </a:p>
          </p:txBody>
        </p:sp>
      </p:grpSp>
      <p:sp>
        <p:nvSpPr>
          <p:cNvPr id="31" name="文本框 30"/>
          <p:cNvSpPr txBox="1"/>
          <p:nvPr/>
        </p:nvSpPr>
        <p:spPr>
          <a:xfrm>
            <a:off x="3637155" y="2393507"/>
            <a:ext cx="2910840" cy="368300"/>
          </a:xfrm>
          <a:prstGeom prst="rect">
            <a:avLst/>
          </a:prstGeom>
          <a:noFill/>
        </p:spPr>
        <p:txBody>
          <a:bodyPr wrap="square" rtlCol="0">
            <a:spAutoFit/>
          </a:bodyPr>
          <a:lstStyle/>
          <a:p>
            <a:r>
              <a:rPr lang="zh-CN" altLang="en-US" dirty="0">
                <a:solidFill>
                  <a:schemeClr val="bg1"/>
                </a:solidFill>
                <a:latin typeface="Arial" panose="020B0604020202090204" pitchFamily="34" charset="0"/>
                <a:cs typeface="Arial" panose="020B0604020202090204" pitchFamily="34" charset="0"/>
              </a:rPr>
              <a:t>Hypergraph </a:t>
            </a:r>
            <a:r>
              <a:rPr lang="en-US" altLang="zh-CN" dirty="0">
                <a:solidFill>
                  <a:schemeClr val="bg1"/>
                </a:solidFill>
                <a:latin typeface="Arial" panose="020B0604020202090204" pitchFamily="34" charset="0"/>
                <a:cs typeface="Arial" panose="020B0604020202090204" pitchFamily="34" charset="0"/>
              </a:rPr>
              <a:t>P</a:t>
            </a:r>
            <a:r>
              <a:rPr lang="zh-CN" altLang="en-US" dirty="0">
                <a:solidFill>
                  <a:schemeClr val="bg1"/>
                </a:solidFill>
                <a:latin typeface="Arial" panose="020B0604020202090204" pitchFamily="34" charset="0"/>
                <a:cs typeface="Arial" panose="020B0604020202090204" pitchFamily="34" charset="0"/>
              </a:rPr>
              <a:t>artitioning</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323528" y="268794"/>
            <a:ext cx="8558347" cy="4644034"/>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68" y="987593"/>
            <a:ext cx="8100392" cy="3169901"/>
          </a:xfrm>
          <a:prstGeom prst="rect">
            <a:avLst/>
          </a:prstGeom>
          <a:solidFill>
            <a:schemeClr val="bg1"/>
          </a:solidFill>
        </p:spPr>
      </p:pic>
      <p:sp>
        <p:nvSpPr>
          <p:cNvPr id="8" name="文本框 7"/>
          <p:cNvSpPr txBox="1"/>
          <p:nvPr/>
        </p:nvSpPr>
        <p:spPr>
          <a:xfrm>
            <a:off x="917721" y="4137629"/>
            <a:ext cx="7489086" cy="738664"/>
          </a:xfrm>
          <a:prstGeom prst="rect">
            <a:avLst/>
          </a:prstGeom>
          <a:noFill/>
        </p:spPr>
        <p:txBody>
          <a:bodyPr wrap="square" rtlCol="0">
            <a:spAutoFit/>
          </a:bodyPr>
          <a:lstStyle/>
          <a:p>
            <a:r>
              <a:rPr lang="en-US" altLang="zh-CN" sz="1400" dirty="0">
                <a:latin typeface="Arial" panose="020B0604020202090204" pitchFamily="34" charset="0"/>
                <a:cs typeface="Arial" panose="020B0604020202090204" pitchFamily="34" charset="0"/>
              </a:rPr>
              <a:t>Performance of OpenMP </a:t>
            </a:r>
            <a:r>
              <a:rPr lang="en-US" altLang="zh-CN" sz="1400" dirty="0" err="1">
                <a:latin typeface="Arial" panose="020B0604020202090204" pitchFamily="34" charset="0"/>
                <a:cs typeface="Arial" panose="020B0604020202090204" pitchFamily="34" charset="0"/>
              </a:rPr>
              <a:t>SpMV</a:t>
            </a:r>
            <a:r>
              <a:rPr lang="en-US" altLang="zh-CN" sz="1400" dirty="0">
                <a:latin typeface="Arial" panose="020B0604020202090204" pitchFamily="34" charset="0"/>
                <a:cs typeface="Arial" panose="020B0604020202090204" pitchFamily="34" charset="0"/>
              </a:rPr>
              <a:t> (left) and NUMA-Aware </a:t>
            </a:r>
            <a:r>
              <a:rPr lang="en-US" altLang="zh-CN" sz="1400" dirty="0" err="1">
                <a:latin typeface="Arial" panose="020B0604020202090204" pitchFamily="34" charset="0"/>
                <a:cs typeface="Arial" panose="020B0604020202090204" pitchFamily="34" charset="0"/>
              </a:rPr>
              <a:t>SpMV</a:t>
            </a:r>
            <a:r>
              <a:rPr lang="en-US" altLang="zh-CN" sz="1400" dirty="0">
                <a:latin typeface="Arial" panose="020B0604020202090204" pitchFamily="34" charset="0"/>
                <a:cs typeface="Arial" panose="020B0604020202090204" pitchFamily="34" charset="0"/>
              </a:rPr>
              <a:t> (right) on </a:t>
            </a:r>
            <a:r>
              <a:rPr lang="en-US" altLang="zh-CN" sz="1400" dirty="0" err="1">
                <a:latin typeface="Arial" panose="020B0604020202090204" pitchFamily="34" charset="0"/>
                <a:cs typeface="Arial" panose="020B0604020202090204" pitchFamily="34" charset="0"/>
              </a:rPr>
              <a:t>Phytium</a:t>
            </a:r>
            <a:r>
              <a:rPr lang="en-US" altLang="zh-CN" sz="1400" dirty="0">
                <a:latin typeface="Arial" panose="020B0604020202090204" pitchFamily="34" charset="0"/>
                <a:cs typeface="Arial" panose="020B0604020202090204" pitchFamily="34" charset="0"/>
              </a:rPr>
              <a:t> 2000+. In each subfigure, x-axis and y-axis refer to the number of threads and partitions, respectively. The heatmap values are in single precision </a:t>
            </a:r>
            <a:r>
              <a:rPr lang="en-US" altLang="zh-CN" sz="1400" dirty="0" err="1">
                <a:latin typeface="Arial" panose="020B0604020202090204" pitchFamily="34" charset="0"/>
                <a:cs typeface="Arial" panose="020B0604020202090204" pitchFamily="34" charset="0"/>
              </a:rPr>
              <a:t>GFlop</a:t>
            </a:r>
            <a:r>
              <a:rPr lang="en-US" altLang="zh-CN" sz="1400" dirty="0">
                <a:latin typeface="Arial" panose="020B0604020202090204" pitchFamily="34" charset="0"/>
                <a:cs typeface="Arial" panose="020B0604020202090204" pitchFamily="34" charset="0"/>
              </a:rPr>
              <a:t>/s.</a:t>
            </a:r>
            <a:endParaRPr lang="zh-CN" altLang="en-US" sz="1400" dirty="0">
              <a:latin typeface="Arial" panose="020B0604020202090204" pitchFamily="34" charset="0"/>
              <a:cs typeface="Arial" panose="020B0604020202090204" pitchFamily="34" charset="0"/>
            </a:endParaRPr>
          </a:p>
        </p:txBody>
      </p:sp>
      <p:sp>
        <p:nvSpPr>
          <p:cNvPr id="10" name="文本框 9"/>
          <p:cNvSpPr txBox="1"/>
          <p:nvPr/>
        </p:nvSpPr>
        <p:spPr>
          <a:xfrm>
            <a:off x="323672" y="232410"/>
            <a:ext cx="4161217" cy="369570"/>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r>
              <a:rPr lang="en-US" altLang="zh-CN" b="1" dirty="0">
                <a:solidFill>
                  <a:schemeClr val="bg1"/>
                </a:solidFill>
                <a:effectLst>
                  <a:outerShdw blurRad="38100" dist="25400" dir="5400000" algn="ctr" rotWithShape="0">
                    <a:srgbClr val="6E747A">
                      <a:alpha val="43000"/>
                    </a:srgbClr>
                  </a:outerShdw>
                </a:effectLst>
                <a:sym typeface="+mn-ea"/>
              </a:rPr>
              <a:t>Part 5. Performance and Analysis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323528" y="268794"/>
            <a:ext cx="8558347" cy="4644034"/>
          </a:xfrm>
          <a:prstGeom prst="rect">
            <a:avLst/>
          </a:prstGeom>
        </p:spPr>
      </p:pic>
      <p:sp>
        <p:nvSpPr>
          <p:cNvPr id="7" name="文本框 6"/>
          <p:cNvSpPr txBox="1"/>
          <p:nvPr/>
        </p:nvSpPr>
        <p:spPr>
          <a:xfrm>
            <a:off x="1043608" y="4295801"/>
            <a:ext cx="4896544" cy="276999"/>
          </a:xfrm>
          <a:prstGeom prst="rect">
            <a:avLst/>
          </a:prstGeom>
          <a:noFill/>
        </p:spPr>
        <p:txBody>
          <a:bodyPr wrap="square" rtlCol="0">
            <a:spAutoFit/>
          </a:bodyPr>
          <a:lstStyle/>
          <a:p>
            <a:r>
              <a:rPr lang="en-US" altLang="zh-CN" sz="1200" b="1" dirty="0"/>
              <a:t>Fig. 7.</a:t>
            </a:r>
            <a:r>
              <a:rPr lang="en-US" altLang="zh-CN" sz="1200" dirty="0"/>
              <a:t> The ratio of hypergraph time to a single NUMA-Aware </a:t>
            </a:r>
            <a:r>
              <a:rPr lang="en-US" altLang="zh-CN" sz="1200" dirty="0" err="1"/>
              <a:t>SpMV</a:t>
            </a:r>
            <a:r>
              <a:rPr lang="en-US" altLang="zh-CN" sz="1200" dirty="0"/>
              <a:t> time</a:t>
            </a:r>
            <a:endParaRPr lang="zh-CN" altLang="en-US" sz="1200" dirty="0"/>
          </a:p>
        </p:txBody>
      </p:sp>
      <p:sp>
        <p:nvSpPr>
          <p:cNvPr id="8" name="文本框 7"/>
          <p:cNvSpPr txBox="1"/>
          <p:nvPr/>
        </p:nvSpPr>
        <p:spPr>
          <a:xfrm>
            <a:off x="6387484" y="1325618"/>
            <a:ext cx="2113631" cy="2677656"/>
          </a:xfrm>
          <a:prstGeom prst="rect">
            <a:avLst/>
          </a:prstGeom>
          <a:noFill/>
        </p:spPr>
        <p:txBody>
          <a:bodyPr wrap="square" rtlCol="0">
            <a:spAutoFit/>
          </a:bodyPr>
          <a:lstStyle/>
          <a:p>
            <a:r>
              <a:rPr lang="en-US" altLang="zh-CN" sz="1400" dirty="0">
                <a:latin typeface="Arial" panose="020B0604020202090204" pitchFamily="34" charset="0"/>
                <a:cs typeface="Arial" panose="020B0604020202090204" pitchFamily="34" charset="0"/>
              </a:rPr>
              <a:t>In general, the optimal performance of NUMA-Aware </a:t>
            </a:r>
            <a:r>
              <a:rPr lang="en-US" altLang="zh-CN" sz="1400" dirty="0" err="1">
                <a:latin typeface="Arial" panose="020B0604020202090204" pitchFamily="34" charset="0"/>
                <a:cs typeface="Arial" panose="020B0604020202090204" pitchFamily="34" charset="0"/>
              </a:rPr>
              <a:t>SpMV</a:t>
            </a:r>
            <a:r>
              <a:rPr lang="en-US" altLang="zh-CN" sz="1400" dirty="0">
                <a:latin typeface="Arial" panose="020B0604020202090204" pitchFamily="34" charset="0"/>
                <a:cs typeface="Arial" panose="020B0604020202090204" pitchFamily="34" charset="0"/>
              </a:rPr>
              <a:t> mainly concentrates on </a:t>
            </a:r>
            <a:r>
              <a:rPr lang="en-US" altLang="zh-CN"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16</a:t>
            </a:r>
            <a:r>
              <a:rPr lang="en-US" altLang="zh-CN" sz="1400" dirty="0">
                <a:latin typeface="Arial" panose="020B0604020202090204" pitchFamily="34" charset="0"/>
                <a:cs typeface="Arial" panose="020B0604020202090204" pitchFamily="34" charset="0"/>
              </a:rPr>
              <a:t> and </a:t>
            </a:r>
            <a:r>
              <a:rPr lang="en-US" altLang="zh-CN"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32</a:t>
            </a:r>
            <a:r>
              <a:rPr lang="en-US" altLang="zh-CN" sz="1400" dirty="0">
                <a:latin typeface="Arial" panose="020B0604020202090204" pitchFamily="34" charset="0"/>
                <a:cs typeface="Arial" panose="020B0604020202090204" pitchFamily="34" charset="0"/>
              </a:rPr>
              <a:t> partitions due to the different distribution of non-zero elements in the matrix. It can be seen that the proportion increases with the increase of the number of zones.</a:t>
            </a:r>
            <a:endParaRPr lang="zh-CN" altLang="en-US" sz="1400" dirty="0">
              <a:latin typeface="Arial" panose="020B0604020202090204" pitchFamily="34" charset="0"/>
              <a:cs typeface="Arial" panose="020B0604020202090204" pitchFamily="34" charset="0"/>
            </a:endParaRPr>
          </a:p>
        </p:txBody>
      </p:sp>
      <p:pic>
        <p:nvPicPr>
          <p:cNvPr id="9" name="图片 8"/>
          <p:cNvPicPr>
            <a:picLocks noChangeAspect="1"/>
          </p:cNvPicPr>
          <p:nvPr/>
        </p:nvPicPr>
        <p:blipFill>
          <a:blip r:embed="rId4"/>
          <a:stretch>
            <a:fillRect/>
          </a:stretch>
        </p:blipFill>
        <p:spPr>
          <a:xfrm>
            <a:off x="632309" y="1096118"/>
            <a:ext cx="5405250" cy="3136656"/>
          </a:xfrm>
          <a:prstGeom prst="rect">
            <a:avLst/>
          </a:prstGeom>
          <a:solidFill>
            <a:srgbClr val="F9F9F9"/>
          </a:solidFill>
        </p:spPr>
      </p:pic>
      <p:sp>
        <p:nvSpPr>
          <p:cNvPr id="11" name="文本框 10"/>
          <p:cNvSpPr txBox="1"/>
          <p:nvPr/>
        </p:nvSpPr>
        <p:spPr>
          <a:xfrm>
            <a:off x="302771" y="232410"/>
            <a:ext cx="4161217" cy="369570"/>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r>
              <a:rPr lang="en-US" altLang="zh-CN" b="1" dirty="0">
                <a:solidFill>
                  <a:schemeClr val="bg1"/>
                </a:solidFill>
                <a:effectLst>
                  <a:outerShdw blurRad="38100" dist="25400" dir="5400000" algn="ctr" rotWithShape="0">
                    <a:srgbClr val="6E747A">
                      <a:alpha val="43000"/>
                    </a:srgbClr>
                  </a:outerShdw>
                </a:effectLst>
                <a:sym typeface="+mn-ea"/>
              </a:rPr>
              <a:t>Part 5. Performance and Analysis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0" y="0"/>
            <a:ext cx="9144000" cy="5145088"/>
          </a:xfrm>
          <a:prstGeom prst="rect">
            <a:avLst/>
          </a:prstGeom>
        </p:spPr>
      </p:pic>
      <p:sp>
        <p:nvSpPr>
          <p:cNvPr id="2" name="矩形 1"/>
          <p:cNvSpPr/>
          <p:nvPr/>
        </p:nvSpPr>
        <p:spPr>
          <a:xfrm>
            <a:off x="485768" y="484312"/>
            <a:ext cx="8172908" cy="4176464"/>
          </a:xfrm>
          <a:prstGeom prst="rect">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TextBox 4"/>
          <p:cNvSpPr txBox="1"/>
          <p:nvPr/>
        </p:nvSpPr>
        <p:spPr>
          <a:xfrm>
            <a:off x="1295397" y="1678078"/>
            <a:ext cx="6453505" cy="923330"/>
          </a:xfrm>
          <a:prstGeom prst="rect">
            <a:avLst/>
          </a:prstGeom>
          <a:noFill/>
        </p:spPr>
        <p:txBody>
          <a:bodyPr wrap="square" rtlCol="0">
            <a:spAutoFit/>
          </a:bodyPr>
          <a:lstStyle/>
          <a:p>
            <a:pPr algn="ctr"/>
            <a:r>
              <a:rPr lang="en-US" altLang="zh-CN" sz="5400" dirty="0">
                <a:solidFill>
                  <a:schemeClr val="accent1"/>
                </a:solidFill>
                <a:latin typeface="Agency FB" panose="020B0503020202020204" pitchFamily="34" charset="0"/>
                <a:ea typeface="方正姚体" panose="02010601030101010101" pitchFamily="2" charset="-122"/>
              </a:rPr>
              <a:t>Thank you for attention</a:t>
            </a:r>
            <a:endParaRPr lang="zh-CN" altLang="en-US" sz="5400" dirty="0">
              <a:solidFill>
                <a:schemeClr val="accent1"/>
              </a:solidFill>
              <a:latin typeface="Agency FB" panose="020B0503020202020204" pitchFamily="34" charset="0"/>
              <a:ea typeface="方正姚体" panose="02010601030101010101" pitchFamily="2" charset="-122"/>
            </a:endParaRPr>
          </a:p>
        </p:txBody>
      </p:sp>
      <p:cxnSp>
        <p:nvCxnSpPr>
          <p:cNvPr id="3" name="直接连接符 2"/>
          <p:cNvCxnSpPr/>
          <p:nvPr/>
        </p:nvCxnSpPr>
        <p:spPr>
          <a:xfrm>
            <a:off x="1295400" y="2879090"/>
            <a:ext cx="6708775" cy="3810"/>
          </a:xfrm>
          <a:prstGeom prst="line">
            <a:avLst/>
          </a:prstGeom>
        </p:spPr>
        <p:style>
          <a:lnRef idx="1">
            <a:schemeClr val="dk1"/>
          </a:lnRef>
          <a:fillRef idx="0">
            <a:schemeClr val="dk1"/>
          </a:fillRef>
          <a:effectRef idx="0">
            <a:schemeClr val="dk1"/>
          </a:effectRef>
          <a:fontRef idx="minor">
            <a:schemeClr val="tx1"/>
          </a:fontRef>
        </p:style>
      </p:cxnSp>
      <p:grpSp>
        <p:nvGrpSpPr>
          <p:cNvPr id="5" name="组合 4"/>
          <p:cNvGrpSpPr/>
          <p:nvPr/>
        </p:nvGrpSpPr>
        <p:grpSpPr>
          <a:xfrm>
            <a:off x="1217612" y="3058551"/>
            <a:ext cx="6951437" cy="1508106"/>
            <a:chOff x="1217612" y="3058551"/>
            <a:chExt cx="6951437" cy="1508106"/>
          </a:xfrm>
        </p:grpSpPr>
        <p:sp>
          <p:nvSpPr>
            <p:cNvPr id="10" name="TextBox 9"/>
            <p:cNvSpPr txBox="1"/>
            <p:nvPr/>
          </p:nvSpPr>
          <p:spPr>
            <a:xfrm>
              <a:off x="1292285" y="3058551"/>
              <a:ext cx="6876764" cy="307777"/>
            </a:xfrm>
            <a:prstGeom prst="rect">
              <a:avLst/>
            </a:prstGeom>
            <a:noFill/>
            <a:effectLst/>
          </p:spPr>
          <p:txBody>
            <a:bodyPr wrap="square" rtlCol="0">
              <a:spAutoFit/>
            </a:bodyPr>
            <a:lstStyle/>
            <a:p>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Authors</a:t>
              </a:r>
              <a:r>
                <a:rPr lang="en-US" altLang="zh-CN" sz="1400" b="1" dirty="0">
                  <a:solidFill>
                    <a:schemeClr val="tx1"/>
                  </a:solidFill>
                  <a:latin typeface="Helvetica Neue" panose="02000503000000020004"/>
                  <a:ea typeface="微软雅黑" panose="020B0503020204020204" pitchFamily="34" charset="-122"/>
                  <a:cs typeface="Arial" panose="020B0604020202090204" pitchFamily="34" charset="0"/>
                </a:rPr>
                <a:t> </a:t>
              </a:r>
              <a:r>
                <a:rPr lang="zh-CN" altLang="en-US" sz="1400" dirty="0">
                  <a:solidFill>
                    <a:schemeClr val="tx1"/>
                  </a:solidFill>
                  <a:latin typeface="Helvetica Neue" panose="02000503000000020004"/>
                  <a:ea typeface="微软雅黑" panose="020B0503020204020204" pitchFamily="34" charset="-122"/>
                  <a:cs typeface="Arial" panose="020B0604020202090204" pitchFamily="34" charset="0"/>
                </a:rPr>
                <a:t>：</a:t>
              </a:r>
              <a:r>
                <a:rPr lang="en-US" altLang="zh-CN" sz="1400" u="sng" dirty="0">
                  <a:solidFill>
                    <a:schemeClr val="tx1"/>
                  </a:solidFill>
                  <a:latin typeface="Helvetica Neue" panose="02000503000000020004"/>
                  <a:ea typeface="微软雅黑" panose="020B0503020204020204" pitchFamily="34" charset="-122"/>
                  <a:cs typeface="Arial" panose="020B0604020202090204" pitchFamily="34" charset="0"/>
                </a:rPr>
                <a:t>Xiaosong Yu</a:t>
              </a:r>
              <a:r>
                <a:rPr lang="en-US" altLang="zh-CN" sz="1400" baseline="30000" dirty="0">
                  <a:latin typeface="Helvetica Neue" panose="02000503000000020004"/>
                  <a:cs typeface="Arial" panose="020B0604020202090204" pitchFamily="34" charset="0"/>
                </a:rPr>
                <a:t> 1</a:t>
              </a:r>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 Huihui Ma</a:t>
              </a:r>
              <a:r>
                <a:rPr lang="en-US" altLang="zh-CN" sz="1400" baseline="30000" dirty="0">
                  <a:latin typeface="Helvetica Neue" panose="02000503000000020004"/>
                  <a:cs typeface="Arial" panose="020B0604020202090204" pitchFamily="34" charset="0"/>
                </a:rPr>
                <a:t> 1</a:t>
              </a:r>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  Zhengyu Qu</a:t>
              </a:r>
              <a:r>
                <a:rPr lang="en-US" altLang="zh-CN" sz="1400" baseline="30000" dirty="0">
                  <a:latin typeface="Helvetica Neue" panose="02000503000000020004"/>
                  <a:cs typeface="Arial" panose="020B0604020202090204" pitchFamily="34" charset="0"/>
                </a:rPr>
                <a:t> 1</a:t>
              </a:r>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 Jianbin Fang</a:t>
              </a:r>
              <a:r>
                <a:rPr lang="en-US" altLang="zh-CN" sz="1400" baseline="30000" dirty="0">
                  <a:latin typeface="Helvetica Neue" panose="02000503000000020004"/>
                  <a:cs typeface="Arial" panose="020B0604020202090204" pitchFamily="34" charset="0"/>
                </a:rPr>
                <a:t> 2</a:t>
              </a:r>
              <a:r>
                <a:rPr lang="en-US" altLang="zh-CN" sz="1400" dirty="0">
                  <a:solidFill>
                    <a:schemeClr val="tx1"/>
                  </a:solidFill>
                  <a:latin typeface="Helvetica Neue" panose="02000503000000020004"/>
                  <a:ea typeface="微软雅黑" panose="020B0503020204020204" pitchFamily="34" charset="-122"/>
                  <a:cs typeface="Arial" panose="020B0604020202090204" pitchFamily="34" charset="0"/>
                </a:rPr>
                <a:t>, Weifeng Liu</a:t>
              </a:r>
              <a:r>
                <a:rPr lang="en-US" altLang="zh-CN" sz="1400" dirty="0">
                  <a:solidFill>
                    <a:schemeClr val="tx1">
                      <a:lumMod val="50000"/>
                      <a:lumOff val="50000"/>
                    </a:schemeClr>
                  </a:solidFill>
                  <a:latin typeface="Helvetica Neue" panose="02000503000000020004"/>
                  <a:ea typeface="微软雅黑" panose="020B0503020204020204" pitchFamily="34" charset="-122"/>
                  <a:cs typeface="Arial" panose="020B0604020202090204" pitchFamily="34" charset="0"/>
                </a:rPr>
                <a:t> </a:t>
              </a:r>
              <a:r>
                <a:rPr lang="en-US" altLang="zh-CN" sz="1400" baseline="30000" dirty="0">
                  <a:latin typeface="Helvetica Neue" panose="02000503000000020004"/>
                  <a:cs typeface="Arial" panose="020B0604020202090204" pitchFamily="34" charset="0"/>
                </a:rPr>
                <a:t>1</a:t>
              </a:r>
              <a:endParaRPr lang="en-US" altLang="zh-CN" sz="1400" dirty="0">
                <a:solidFill>
                  <a:schemeClr val="tx1">
                    <a:lumMod val="50000"/>
                    <a:lumOff val="50000"/>
                  </a:schemeClr>
                </a:solidFill>
                <a:latin typeface="Helvetica Neue" panose="02000503000000020004"/>
                <a:ea typeface="微软雅黑" panose="020B0503020204020204" pitchFamily="34" charset="-122"/>
                <a:cs typeface="Arial" panose="020B0604020202090204" pitchFamily="34" charset="0"/>
              </a:endParaRPr>
            </a:p>
          </p:txBody>
        </p:sp>
        <p:sp>
          <p:nvSpPr>
            <p:cNvPr id="4" name="文本框 3"/>
            <p:cNvSpPr txBox="1"/>
            <p:nvPr/>
          </p:nvSpPr>
          <p:spPr>
            <a:xfrm>
              <a:off x="1217612" y="3366328"/>
              <a:ext cx="6708775" cy="1200329"/>
            </a:xfrm>
            <a:prstGeom prst="rect">
              <a:avLst/>
            </a:prstGeom>
            <a:noFill/>
          </p:spPr>
          <p:txBody>
            <a:bodyPr wrap="square" rtlCol="0">
              <a:spAutoFit/>
            </a:bodyPr>
            <a:lstStyle/>
            <a:p>
              <a:pPr algn="ctr"/>
              <a:r>
                <a:rPr lang="en-US" altLang="zh-CN" sz="1200" baseline="30000" dirty="0">
                  <a:latin typeface="Helvetica Neue" panose="02000503000000020004"/>
                  <a:cs typeface="Arial" panose="020B0604020202090204" pitchFamily="34" charset="0"/>
                </a:rPr>
                <a:t>1</a:t>
              </a:r>
              <a:r>
                <a:rPr lang="en-US" altLang="zh-CN" sz="1200" dirty="0">
                  <a:latin typeface="Helvetica Neue" panose="02000503000000020004"/>
                  <a:cs typeface="Arial" panose="020B0604020202090204" pitchFamily="34" charset="0"/>
                </a:rPr>
                <a:t> Super Scientific Software Laboratory, Department of Computer Science and</a:t>
              </a:r>
            </a:p>
            <a:p>
              <a:pPr algn="ctr"/>
              <a:r>
                <a:rPr lang="en-US" altLang="zh-CN" sz="1200" dirty="0">
                  <a:latin typeface="Helvetica Neue" panose="02000503000000020004"/>
                  <a:cs typeface="Arial" panose="020B0604020202090204" pitchFamily="34" charset="0"/>
                </a:rPr>
                <a:t>Technology, China University of Petroleum-Beijing</a:t>
              </a:r>
            </a:p>
            <a:p>
              <a:pPr algn="ctr"/>
              <a:r>
                <a:rPr lang="en-US" altLang="zh-CN" sz="1200" baseline="30000" dirty="0">
                  <a:latin typeface="Helvetica Neue" panose="02000503000000020004"/>
                  <a:cs typeface="Arial" panose="020B0604020202090204" pitchFamily="34" charset="0"/>
                </a:rPr>
                <a:t>2</a:t>
              </a:r>
              <a:r>
                <a:rPr lang="en-US" altLang="zh-CN" sz="1200" dirty="0">
                  <a:latin typeface="Helvetica Neue" panose="02000503000000020004"/>
                  <a:cs typeface="Arial" panose="020B0604020202090204" pitchFamily="34" charset="0"/>
                </a:rPr>
                <a:t> Institute for Computer Systems, College of Computer, National University of</a:t>
              </a:r>
            </a:p>
            <a:p>
              <a:pPr algn="ctr"/>
              <a:r>
                <a:rPr lang="en-US" altLang="zh-CN" sz="1200" dirty="0">
                  <a:latin typeface="Helvetica Neue" panose="02000503000000020004"/>
                  <a:cs typeface="Arial" panose="020B0604020202090204" pitchFamily="34" charset="0"/>
                </a:rPr>
                <a:t>Defense Technology</a:t>
              </a:r>
            </a:p>
            <a:p>
              <a:pPr algn="ctr"/>
              <a:r>
                <a:rPr lang="en-US" altLang="zh-CN" sz="1200" dirty="0">
                  <a:latin typeface="Helvetica Neue" panose="02000503000000020004"/>
                  <a:cs typeface="Arial" panose="020B0604020202090204" pitchFamily="34" charset="0"/>
                </a:rPr>
                <a:t>2019215847@student.cup.edu.cn, 2019211254@student.cup.edu.cn,</a:t>
              </a:r>
            </a:p>
            <a:p>
              <a:pPr algn="ctr"/>
              <a:r>
                <a:rPr lang="en-US" altLang="zh-CN" sz="1200" dirty="0">
                  <a:latin typeface="Helvetica Neue" panose="02000503000000020004"/>
                  <a:cs typeface="Arial" panose="020B0604020202090204" pitchFamily="34" charset="0"/>
                </a:rPr>
                <a:t>2019215846@student.cup.edu.cn, j.fang@nudt.edu.cn, weifeng.liu@cup.edu.cn</a:t>
              </a:r>
              <a:endParaRPr lang="zh-CN" altLang="en-US" sz="1200" dirty="0">
                <a:latin typeface="Helvetica Neue" panose="02000503000000020004"/>
                <a:cs typeface="Arial" panose="020B0604020202090204" pitchFamily="34" charset="0"/>
              </a:endParaRPr>
            </a:p>
          </p:txBody>
        </p:sp>
      </p:grpSp>
      <p:sp>
        <p:nvSpPr>
          <p:cNvPr id="8" name="矩形 7"/>
          <p:cNvSpPr/>
          <p:nvPr/>
        </p:nvSpPr>
        <p:spPr>
          <a:xfrm>
            <a:off x="2165967" y="502638"/>
            <a:ext cx="4712366" cy="1077218"/>
          </a:xfrm>
          <a:prstGeom prst="rect">
            <a:avLst/>
          </a:prstGeom>
        </p:spPr>
        <p:txBody>
          <a:bodyPr wrap="square">
            <a:spAutoFit/>
          </a:bodyPr>
          <a:lstStyle/>
          <a:p>
            <a:pPr algn="ctr"/>
            <a:r>
              <a:rPr lang="en-US" altLang="zh-CN" sz="1600" b="1" dirty="0">
                <a:latin typeface="Helvetica Neue" panose="02000503000000020004"/>
              </a:rPr>
              <a:t>NPC 2020</a:t>
            </a:r>
          </a:p>
          <a:p>
            <a:pPr algn="ctr"/>
            <a:r>
              <a:rPr lang="en-US" altLang="zh-CN" sz="1600" dirty="0">
                <a:latin typeface="Helvetica Neue" panose="02000503000000020004"/>
              </a:rPr>
              <a:t>The 17th Annual IFIP International Conference on Network and Parallel Computing</a:t>
            </a:r>
          </a:p>
          <a:p>
            <a:pPr algn="ctr"/>
            <a:r>
              <a:rPr lang="en-US" altLang="zh-CN" sz="1600" b="1" dirty="0">
                <a:latin typeface="Helvetica Neue" panose="02000503000000020004"/>
              </a:rPr>
              <a:t>Online, September 28-30, 2020</a:t>
            </a:r>
            <a:endParaRPr lang="en-US" altLang="zh-CN" sz="1600" b="1" i="0" dirty="0">
              <a:effectLst/>
              <a:latin typeface="Helvetica Neue" panose="02000503000000020004"/>
            </a:endParaRPr>
          </a:p>
        </p:txBody>
      </p:sp>
      <p:pic>
        <p:nvPicPr>
          <p:cNvPr id="9" name="图片 8"/>
          <p:cNvPicPr>
            <a:picLocks noChangeAspect="1"/>
          </p:cNvPicPr>
          <p:nvPr/>
        </p:nvPicPr>
        <p:blipFill>
          <a:blip r:embed="rId4"/>
          <a:stretch>
            <a:fillRect/>
          </a:stretch>
        </p:blipFill>
        <p:spPr>
          <a:xfrm>
            <a:off x="6507155" y="493919"/>
            <a:ext cx="2150857" cy="1085937"/>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0" y="0"/>
            <a:ext cx="9144000" cy="5145088"/>
          </a:xfrm>
          <a:prstGeom prst="rect">
            <a:avLst/>
          </a:prstGeom>
        </p:spPr>
      </p:pic>
      <p:sp>
        <p:nvSpPr>
          <p:cNvPr id="13" name="矩形 12"/>
          <p:cNvSpPr/>
          <p:nvPr/>
        </p:nvSpPr>
        <p:spPr>
          <a:xfrm>
            <a:off x="485768" y="484312"/>
            <a:ext cx="8172908" cy="4176464"/>
          </a:xfrm>
          <a:prstGeom prst="rect">
            <a:avLst/>
          </a:prstGeom>
          <a:solidFill>
            <a:schemeClr val="bg1"/>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TextBox 3"/>
          <p:cNvSpPr txBox="1"/>
          <p:nvPr/>
        </p:nvSpPr>
        <p:spPr>
          <a:xfrm>
            <a:off x="3513971" y="1236958"/>
            <a:ext cx="2115820" cy="899160"/>
          </a:xfrm>
          <a:prstGeom prst="rect">
            <a:avLst/>
          </a:prstGeom>
          <a:noFill/>
        </p:spPr>
        <p:txBody>
          <a:bodyPr wrap="none" lIns="68580" tIns="34290" rIns="68580" bIns="34290" rtlCol="0">
            <a:spAutoFit/>
          </a:bodyPr>
          <a:lstStyle/>
          <a:p>
            <a:r>
              <a:rPr lang="en-US" altLang="zh-CN" sz="5400" b="1" dirty="0">
                <a:solidFill>
                  <a:schemeClr val="accent1"/>
                </a:solidFill>
                <a:latin typeface="微软雅黑" panose="020B0503020204020204" pitchFamily="34" charset="-122"/>
                <a:ea typeface="微软雅黑" panose="020B0503020204020204" pitchFamily="34" charset="-122"/>
              </a:rPr>
              <a:t>Part 1</a:t>
            </a:r>
          </a:p>
        </p:txBody>
      </p:sp>
      <p:grpSp>
        <p:nvGrpSpPr>
          <p:cNvPr id="2" name="Group 14"/>
          <p:cNvGrpSpPr/>
          <p:nvPr/>
        </p:nvGrpSpPr>
        <p:grpSpPr>
          <a:xfrm>
            <a:off x="1543049" y="2463165"/>
            <a:ext cx="6405245" cy="791210"/>
            <a:chOff x="3272216" y="2027198"/>
            <a:chExt cx="9817979" cy="1474342"/>
          </a:xfrm>
          <a:solidFill>
            <a:schemeClr val="accent1"/>
          </a:solidFill>
        </p:grpSpPr>
        <p:sp>
          <p:nvSpPr>
            <p:cNvPr id="6" name="燕尾形 18"/>
            <p:cNvSpPr/>
            <p:nvPr/>
          </p:nvSpPr>
          <p:spPr>
            <a:xfrm rot="10800000">
              <a:off x="3272216" y="2027198"/>
              <a:ext cx="9817979" cy="1474342"/>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036280" y="2334845"/>
              <a:ext cx="8289851" cy="857864"/>
            </a:xfrm>
            <a:prstGeom prst="rect">
              <a:avLst/>
            </a:prstGeom>
            <a:grpFill/>
          </p:spPr>
          <p:txBody>
            <a:bodyPr wrap="square" rtlCol="0">
              <a:spAutoFit/>
            </a:bodyPr>
            <a:lstStyle/>
            <a:p>
              <a:pPr lvl="0" algn="l"/>
              <a:r>
                <a:rPr lang="zh-CN" altLang="en-US" sz="2400" b="1" dirty="0">
                  <a:solidFill>
                    <a:schemeClr val="bg1"/>
                  </a:solidFill>
                  <a:effectLst>
                    <a:outerShdw blurRad="38100" dist="38100" dir="2700000" algn="tl">
                      <a:srgbClr val="000000">
                        <a:alpha val="43137"/>
                      </a:srgbClr>
                    </a:outerShdw>
                  </a:effectLst>
                  <a:latin typeface="Arial" panose="020B0604020202090204" pitchFamily="34" charset="0"/>
                  <a:cs typeface="Arial" panose="020B0604020202090204" pitchFamily="34" charset="0"/>
                  <a:sym typeface="+mn-ea"/>
                </a:rPr>
                <a:t>Sparse Matrix-Vector Multiplication</a:t>
              </a:r>
              <a:endParaRPr lang="zh-CN" altLang="en-US" sz="24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Arial" panose="020B0604020202090204" pitchFamily="34" charset="0"/>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18135" y="232410"/>
            <a:ext cx="4893945" cy="681355"/>
            <a:chOff x="501" y="366"/>
            <a:chExt cx="7707" cy="1073"/>
          </a:xfrm>
        </p:grpSpPr>
        <p:pic>
          <p:nvPicPr>
            <p:cNvPr id="6" name="图片 5"/>
            <p:cNvPicPr>
              <a:picLocks noChangeAspect="1"/>
            </p:cNvPicPr>
            <p:nvPr/>
          </p:nvPicPr>
          <p:blipFill>
            <a:blip r:embed="rId5"/>
            <a:stretch>
              <a:fillRect/>
            </a:stretch>
          </p:blipFill>
          <p:spPr>
            <a:xfrm>
              <a:off x="509" y="425"/>
              <a:ext cx="1801" cy="1014"/>
            </a:xfrm>
            <a:prstGeom prst="rect">
              <a:avLst/>
            </a:prstGeom>
          </p:spPr>
        </p:pic>
        <p:sp>
          <p:nvSpPr>
            <p:cNvPr id="2" name="文本框 1"/>
            <p:cNvSpPr txBox="1"/>
            <p:nvPr/>
          </p:nvSpPr>
          <p:spPr>
            <a:xfrm>
              <a:off x="501" y="366"/>
              <a:ext cx="7707" cy="58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lgn="l"/>
              <a:r>
                <a:rPr lang="en-US" altLang="zh-CN" b="1">
                  <a:solidFill>
                    <a:schemeClr val="bg1"/>
                  </a:solidFill>
                  <a:effectLst>
                    <a:outerShdw blurRad="38100" dist="25400" dir="5400000" algn="ctr" rotWithShape="0">
                      <a:srgbClr val="6E747A">
                        <a:alpha val="43000"/>
                      </a:srgbClr>
                    </a:outerShdw>
                  </a:effectLst>
                  <a:sym typeface="+mn-ea"/>
                </a:rPr>
                <a:t>Part 1. </a:t>
              </a:r>
              <a:r>
                <a:rPr lang="zh-CN" altLang="en-US" b="1">
                  <a:solidFill>
                    <a:schemeClr val="bg1"/>
                  </a:solidFill>
                  <a:effectLst>
                    <a:outerShdw blurRad="38100" dist="25400" dir="5400000" algn="ctr" rotWithShape="0">
                      <a:srgbClr val="6E747A">
                        <a:alpha val="43000"/>
                      </a:srgbClr>
                    </a:outerShdw>
                  </a:effectLst>
                  <a:sym typeface="+mn-ea"/>
                </a:rPr>
                <a:t>Sparse Matrix-Vector Multiplication</a:t>
              </a:r>
            </a:p>
          </p:txBody>
        </p:sp>
      </p:grpSp>
      <p:sp>
        <p:nvSpPr>
          <p:cNvPr id="10" name="文本框 9"/>
          <p:cNvSpPr txBox="1"/>
          <p:nvPr/>
        </p:nvSpPr>
        <p:spPr>
          <a:xfrm>
            <a:off x="694011" y="3787266"/>
            <a:ext cx="7755890" cy="584775"/>
          </a:xfrm>
          <a:prstGeom prst="rect">
            <a:avLst/>
          </a:prstGeom>
          <a:noFill/>
        </p:spPr>
        <p:txBody>
          <a:bodyPr wrap="square" rtlCol="0" anchor="t">
            <a:spAutoFit/>
          </a:bodyPr>
          <a:lstStyle/>
          <a:p>
            <a:pPr fontAlgn="auto"/>
            <a:r>
              <a:rPr lang="zh-CN" altLang="en-US" sz="1600" dirty="0">
                <a:latin typeface="Arial" panose="020B0604020202090204" pitchFamily="34" charset="0"/>
                <a:cs typeface="Arial" panose="020B0604020202090204" pitchFamily="34" charset="0"/>
              </a:rPr>
              <a:t>The sparse matrix-vector multiplication (SpMV) operation multiples a sparse matrix </a:t>
            </a:r>
            <a:r>
              <a:rPr lang="zh-CN" altLang="en-US" sz="1600" i="1" dirty="0">
                <a:latin typeface="Arial" panose="020B0604020202090204" pitchFamily="34" charset="0"/>
                <a:cs typeface="Arial" panose="020B0604020202090204" pitchFamily="34" charset="0"/>
              </a:rPr>
              <a:t>A</a:t>
            </a:r>
            <a:r>
              <a:rPr lang="zh-CN" altLang="en-US" sz="1600" dirty="0">
                <a:latin typeface="Arial" panose="020B0604020202090204" pitchFamily="34" charset="0"/>
                <a:cs typeface="Arial" panose="020B0604020202090204" pitchFamily="34" charset="0"/>
              </a:rPr>
              <a:t> with a dense vector </a:t>
            </a:r>
            <a:r>
              <a:rPr lang="en-US" altLang="zh-CN" sz="1600" i="1" dirty="0">
                <a:latin typeface="Arial" panose="020B0604020202090204" pitchFamily="34" charset="0"/>
                <a:cs typeface="Arial" panose="020B0604020202090204" pitchFamily="34" charset="0"/>
              </a:rPr>
              <a:t>x</a:t>
            </a:r>
            <a:r>
              <a:rPr lang="zh-CN" altLang="en-US" sz="1600" dirty="0">
                <a:latin typeface="Arial" panose="020B0604020202090204" pitchFamily="34" charset="0"/>
                <a:cs typeface="Arial" panose="020B0604020202090204" pitchFamily="34" charset="0"/>
              </a:rPr>
              <a:t> and gives a resulting dense vector </a:t>
            </a:r>
            <a:r>
              <a:rPr lang="zh-CN" altLang="en-US" sz="1600" i="1" dirty="0">
                <a:latin typeface="Arial" panose="020B0604020202090204" pitchFamily="34" charset="0"/>
                <a:cs typeface="Arial" panose="020B0604020202090204" pitchFamily="34" charset="0"/>
              </a:rPr>
              <a:t>y</a:t>
            </a:r>
            <a:r>
              <a:rPr lang="zh-CN" altLang="en-US" sz="1600" dirty="0">
                <a:latin typeface="Arial" panose="020B0604020202090204" pitchFamily="34" charset="0"/>
                <a:cs typeface="Arial" panose="020B0604020202090204" pitchFamily="34" charset="0"/>
              </a:rPr>
              <a:t>.</a:t>
            </a:r>
          </a:p>
        </p:txBody>
      </p:sp>
      <p:graphicFrame>
        <p:nvGraphicFramePr>
          <p:cNvPr id="7" name="表格 6"/>
          <p:cNvGraphicFramePr/>
          <p:nvPr>
            <p:custDataLst>
              <p:tags r:id="rId1"/>
            </p:custDataLst>
          </p:nvPr>
        </p:nvGraphicFramePr>
        <p:xfrm>
          <a:off x="1095673" y="914007"/>
          <a:ext cx="2453784" cy="2278544"/>
        </p:xfrm>
        <a:graphic>
          <a:graphicData uri="http://schemas.openxmlformats.org/drawingml/2006/table">
            <a:tbl>
              <a:tblPr>
                <a:tableStyleId>{616DA210-FB5B-4158-B5E0-FEB733F419BA}</a:tableStyleId>
              </a:tblPr>
              <a:tblGrid>
                <a:gridCol w="613446">
                  <a:extLst>
                    <a:ext uri="{9D8B030D-6E8A-4147-A177-3AD203B41FA5}">
                      <a16:colId xmlns:a16="http://schemas.microsoft.com/office/drawing/2014/main" val="20000"/>
                    </a:ext>
                  </a:extLst>
                </a:gridCol>
                <a:gridCol w="613446">
                  <a:extLst>
                    <a:ext uri="{9D8B030D-6E8A-4147-A177-3AD203B41FA5}">
                      <a16:colId xmlns:a16="http://schemas.microsoft.com/office/drawing/2014/main" val="20001"/>
                    </a:ext>
                  </a:extLst>
                </a:gridCol>
                <a:gridCol w="613446">
                  <a:extLst>
                    <a:ext uri="{9D8B030D-6E8A-4147-A177-3AD203B41FA5}">
                      <a16:colId xmlns:a16="http://schemas.microsoft.com/office/drawing/2014/main" val="20002"/>
                    </a:ext>
                  </a:extLst>
                </a:gridCol>
                <a:gridCol w="613446">
                  <a:extLst>
                    <a:ext uri="{9D8B030D-6E8A-4147-A177-3AD203B41FA5}">
                      <a16:colId xmlns:a16="http://schemas.microsoft.com/office/drawing/2014/main" val="20003"/>
                    </a:ext>
                  </a:extLst>
                </a:gridCol>
              </a:tblGrid>
              <a:tr h="569636">
                <a:tc>
                  <a:txBody>
                    <a:bodyPr/>
                    <a:lstStyle/>
                    <a:p>
                      <a:pPr>
                        <a:buNone/>
                      </a:pPr>
                      <a:endParaRPr lang="zh-CN" altLang="en-US" sz="1200" dirty="0"/>
                    </a:p>
                  </a:txBody>
                  <a:tcPr/>
                </a:tc>
                <a:tc>
                  <a:txBody>
                    <a:bodyPr/>
                    <a:lstStyle/>
                    <a:p>
                      <a:pPr algn="ctr" fontAlgn="auto">
                        <a:buNone/>
                      </a:pPr>
                      <a:r>
                        <a:rPr lang="en-US" altLang="zh-CN" sz="2800" dirty="0"/>
                        <a:t>5</a:t>
                      </a:r>
                    </a:p>
                  </a:txBody>
                  <a:tcPr>
                    <a:solidFill>
                      <a:schemeClr val="tx2">
                        <a:lumMod val="20000"/>
                        <a:lumOff val="80000"/>
                      </a:schemeClr>
                    </a:solidFill>
                  </a:tcPr>
                </a:tc>
                <a:tc>
                  <a:txBody>
                    <a:bodyPr/>
                    <a:lstStyle/>
                    <a:p>
                      <a:pPr algn="ctr">
                        <a:buNone/>
                      </a:pPr>
                      <a:r>
                        <a:rPr lang="en-US" altLang="zh-CN" sz="2800" dirty="0"/>
                        <a:t>2</a:t>
                      </a:r>
                    </a:p>
                  </a:txBody>
                  <a:tcPr>
                    <a:solidFill>
                      <a:schemeClr val="tx2">
                        <a:lumMod val="20000"/>
                        <a:lumOff val="80000"/>
                      </a:schemeClr>
                    </a:solidFill>
                  </a:tcPr>
                </a:tc>
                <a:tc>
                  <a:txBody>
                    <a:bodyPr/>
                    <a:lstStyle/>
                    <a:p>
                      <a:pPr>
                        <a:buNone/>
                      </a:pPr>
                      <a:endParaRPr lang="zh-CN" altLang="en-US" sz="1200"/>
                    </a:p>
                  </a:txBody>
                  <a:tcPr/>
                </a:tc>
                <a:extLst>
                  <a:ext uri="{0D108BD9-81ED-4DB2-BD59-A6C34878D82A}">
                    <a16:rowId xmlns:a16="http://schemas.microsoft.com/office/drawing/2014/main" val="10000"/>
                  </a:ext>
                </a:extLst>
              </a:tr>
              <a:tr h="569636">
                <a:tc>
                  <a:txBody>
                    <a:bodyPr/>
                    <a:lstStyle/>
                    <a:p>
                      <a:pPr algn="ctr">
                        <a:buNone/>
                      </a:pPr>
                      <a:r>
                        <a:rPr lang="en-US" altLang="zh-CN" sz="2800" dirty="0"/>
                        <a:t>6</a:t>
                      </a:r>
                    </a:p>
                  </a:txBody>
                  <a:tcPr>
                    <a:solidFill>
                      <a:srgbClr val="FBE5D6"/>
                    </a:solidFill>
                  </a:tcPr>
                </a:tc>
                <a:tc>
                  <a:txBody>
                    <a:bodyPr/>
                    <a:lstStyle/>
                    <a:p>
                      <a:pPr>
                        <a:buNone/>
                      </a:pPr>
                      <a:endParaRPr lang="zh-CN" altLang="en-US" sz="1200"/>
                    </a:p>
                  </a:txBody>
                  <a:tcPr/>
                </a:tc>
                <a:tc>
                  <a:txBody>
                    <a:bodyPr/>
                    <a:lstStyle/>
                    <a:p>
                      <a:pPr algn="ctr">
                        <a:buNone/>
                      </a:pPr>
                      <a:r>
                        <a:rPr lang="en-US" altLang="zh-CN" sz="2800" dirty="0"/>
                        <a:t>8</a:t>
                      </a:r>
                    </a:p>
                  </a:txBody>
                  <a:tcPr>
                    <a:solidFill>
                      <a:srgbClr val="FBE5D6"/>
                    </a:solidFill>
                  </a:tcPr>
                </a:tc>
                <a:tc>
                  <a:txBody>
                    <a:bodyPr/>
                    <a:lstStyle/>
                    <a:p>
                      <a:pPr algn="ctr">
                        <a:buNone/>
                      </a:pPr>
                      <a:r>
                        <a:rPr lang="en-US" altLang="zh-CN" sz="2800" dirty="0"/>
                        <a:t>3</a:t>
                      </a:r>
                    </a:p>
                  </a:txBody>
                  <a:tcPr anchor="ctr">
                    <a:solidFill>
                      <a:srgbClr val="FBE5D6"/>
                    </a:solidFill>
                  </a:tcPr>
                </a:tc>
                <a:extLst>
                  <a:ext uri="{0D108BD9-81ED-4DB2-BD59-A6C34878D82A}">
                    <a16:rowId xmlns:a16="http://schemas.microsoft.com/office/drawing/2014/main" val="10001"/>
                  </a:ext>
                </a:extLst>
              </a:tr>
              <a:tr h="569636">
                <a:tc>
                  <a:txBody>
                    <a:bodyPr/>
                    <a:lstStyle/>
                    <a:p>
                      <a:pPr>
                        <a:buNone/>
                      </a:pPr>
                      <a:endParaRPr lang="zh-CN" altLang="en-US" sz="1200"/>
                    </a:p>
                  </a:txBody>
                  <a:tcPr/>
                </a:tc>
                <a:tc>
                  <a:txBody>
                    <a:bodyPr/>
                    <a:lstStyle/>
                    <a:p>
                      <a:pPr>
                        <a:buNone/>
                      </a:pPr>
                      <a:endParaRPr lang="zh-CN" altLang="en-US" sz="1200"/>
                    </a:p>
                  </a:txBody>
                  <a:tcPr/>
                </a:tc>
                <a:tc>
                  <a:txBody>
                    <a:bodyPr/>
                    <a:lstStyle/>
                    <a:p>
                      <a:pPr algn="ctr" fontAlgn="auto">
                        <a:buNone/>
                      </a:pPr>
                      <a:r>
                        <a:rPr lang="en-US" altLang="zh-CN" sz="2800" dirty="0"/>
                        <a:t>4</a:t>
                      </a:r>
                    </a:p>
                  </a:txBody>
                  <a:tcPr>
                    <a:solidFill>
                      <a:srgbClr val="EDEDED"/>
                    </a:solidFill>
                  </a:tcPr>
                </a:tc>
                <a:tc>
                  <a:txBody>
                    <a:bodyPr/>
                    <a:lstStyle/>
                    <a:p>
                      <a:pPr>
                        <a:buNone/>
                      </a:pPr>
                      <a:endParaRPr lang="zh-CN" altLang="en-US" sz="1200" dirty="0"/>
                    </a:p>
                  </a:txBody>
                  <a:tcPr/>
                </a:tc>
                <a:extLst>
                  <a:ext uri="{0D108BD9-81ED-4DB2-BD59-A6C34878D82A}">
                    <a16:rowId xmlns:a16="http://schemas.microsoft.com/office/drawing/2014/main" val="10002"/>
                  </a:ext>
                </a:extLst>
              </a:tr>
              <a:tr h="569636">
                <a:tc>
                  <a:txBody>
                    <a:bodyPr/>
                    <a:lstStyle/>
                    <a:p>
                      <a:pPr>
                        <a:buNone/>
                      </a:pPr>
                      <a:endParaRPr lang="zh-CN" altLang="en-US" sz="1200"/>
                    </a:p>
                  </a:txBody>
                  <a:tcPr/>
                </a:tc>
                <a:tc>
                  <a:txBody>
                    <a:bodyPr/>
                    <a:lstStyle/>
                    <a:p>
                      <a:pPr algn="ctr">
                        <a:buNone/>
                      </a:pPr>
                      <a:r>
                        <a:rPr lang="en-US" altLang="zh-CN" sz="2800" dirty="0"/>
                        <a:t>7</a:t>
                      </a:r>
                    </a:p>
                  </a:txBody>
                  <a:tcPr>
                    <a:solidFill>
                      <a:srgbClr val="DAE3F3"/>
                    </a:solidFill>
                  </a:tcPr>
                </a:tc>
                <a:tc>
                  <a:txBody>
                    <a:bodyPr/>
                    <a:lstStyle/>
                    <a:p>
                      <a:pPr algn="ctr">
                        <a:buNone/>
                      </a:pPr>
                      <a:r>
                        <a:rPr lang="en-US" altLang="zh-CN" sz="2800" dirty="0"/>
                        <a:t>1</a:t>
                      </a:r>
                    </a:p>
                  </a:txBody>
                  <a:tcPr>
                    <a:solidFill>
                      <a:srgbClr val="DAE3F3"/>
                    </a:solidFill>
                  </a:tcPr>
                </a:tc>
                <a:tc>
                  <a:txBody>
                    <a:bodyPr/>
                    <a:lstStyle/>
                    <a:p>
                      <a:pPr>
                        <a:buNone/>
                      </a:pPr>
                      <a:endParaRPr lang="zh-CN" altLang="en-US" sz="1200" dirty="0"/>
                    </a:p>
                  </a:txBody>
                  <a:tcPr/>
                </a:tc>
                <a:extLst>
                  <a:ext uri="{0D108BD9-81ED-4DB2-BD59-A6C34878D82A}">
                    <a16:rowId xmlns:a16="http://schemas.microsoft.com/office/drawing/2014/main" val="10003"/>
                  </a:ext>
                </a:extLst>
              </a:tr>
            </a:tbl>
          </a:graphicData>
        </a:graphic>
      </p:graphicFrame>
      <p:sp>
        <p:nvSpPr>
          <p:cNvPr id="8" name="文本框 7"/>
          <p:cNvSpPr txBox="1"/>
          <p:nvPr/>
        </p:nvSpPr>
        <p:spPr>
          <a:xfrm>
            <a:off x="4056188" y="1769518"/>
            <a:ext cx="605938" cy="830997"/>
          </a:xfrm>
          <a:prstGeom prst="rect">
            <a:avLst/>
          </a:prstGeom>
          <a:noFill/>
        </p:spPr>
        <p:txBody>
          <a:bodyPr wrap="square" rtlCol="0" anchor="t">
            <a:spAutoFit/>
          </a:bodyPr>
          <a:lstStyle/>
          <a:p>
            <a:pPr algn="ctr" eaLnBrk="0" hangingPunct="0">
              <a:buSzPct val="100000"/>
            </a:pPr>
            <a:r>
              <a:rPr lang="da-DK" altLang="zh-CN" sz="4800" dirty="0">
                <a:solidFill>
                  <a:srgbClr val="000000"/>
                </a:solidFill>
                <a:latin typeface="Arial" panose="020B0604020202090204" pitchFamily="34" charset="0"/>
                <a:sym typeface="Verdana" panose="020B0804030504040204" pitchFamily="34" charset="0"/>
              </a:rPr>
              <a:t>x</a:t>
            </a:r>
          </a:p>
        </p:txBody>
      </p:sp>
      <p:graphicFrame>
        <p:nvGraphicFramePr>
          <p:cNvPr id="9" name="表格 8"/>
          <p:cNvGraphicFramePr/>
          <p:nvPr>
            <p:custDataLst>
              <p:tags r:id="rId2"/>
            </p:custDataLst>
          </p:nvPr>
        </p:nvGraphicFramePr>
        <p:xfrm>
          <a:off x="5295722" y="874637"/>
          <a:ext cx="592880" cy="2287646"/>
        </p:xfrm>
        <a:graphic>
          <a:graphicData uri="http://schemas.openxmlformats.org/drawingml/2006/table">
            <a:tbl>
              <a:tblPr>
                <a:tableStyleId>{616DA210-FB5B-4158-B5E0-FEB733F419BA}</a:tableStyleId>
              </a:tblPr>
              <a:tblGrid>
                <a:gridCol w="592880">
                  <a:extLst>
                    <a:ext uri="{9D8B030D-6E8A-4147-A177-3AD203B41FA5}">
                      <a16:colId xmlns:a16="http://schemas.microsoft.com/office/drawing/2014/main" val="20000"/>
                    </a:ext>
                  </a:extLst>
                </a:gridCol>
              </a:tblGrid>
              <a:tr h="572135">
                <a:tc>
                  <a:txBody>
                    <a:bodyPr/>
                    <a:lstStyle/>
                    <a:p>
                      <a:pPr algn="ctr">
                        <a:buNone/>
                      </a:pPr>
                      <a:r>
                        <a:rPr lang="en-US" altLang="zh-CN" sz="2800" dirty="0"/>
                        <a:t>1</a:t>
                      </a:r>
                    </a:p>
                  </a:txBody>
                  <a:tcPr/>
                </a:tc>
                <a:extLst>
                  <a:ext uri="{0D108BD9-81ED-4DB2-BD59-A6C34878D82A}">
                    <a16:rowId xmlns:a16="http://schemas.microsoft.com/office/drawing/2014/main" val="10000"/>
                  </a:ext>
                </a:extLst>
              </a:tr>
              <a:tr h="571837">
                <a:tc>
                  <a:txBody>
                    <a:bodyPr/>
                    <a:lstStyle/>
                    <a:p>
                      <a:pPr algn="ctr">
                        <a:buNone/>
                      </a:pPr>
                      <a:r>
                        <a:rPr lang="en-US" altLang="zh-CN" sz="2800" dirty="0"/>
                        <a:t>2</a:t>
                      </a:r>
                    </a:p>
                  </a:txBody>
                  <a:tcPr/>
                </a:tc>
                <a:extLst>
                  <a:ext uri="{0D108BD9-81ED-4DB2-BD59-A6C34878D82A}">
                    <a16:rowId xmlns:a16="http://schemas.microsoft.com/office/drawing/2014/main" val="10001"/>
                  </a:ext>
                </a:extLst>
              </a:tr>
              <a:tr h="571837">
                <a:tc>
                  <a:txBody>
                    <a:bodyPr/>
                    <a:lstStyle/>
                    <a:p>
                      <a:pPr algn="ctr">
                        <a:buNone/>
                      </a:pPr>
                      <a:r>
                        <a:rPr lang="en-US" altLang="zh-CN" sz="2800" dirty="0"/>
                        <a:t>3</a:t>
                      </a:r>
                    </a:p>
                  </a:txBody>
                  <a:tcPr/>
                </a:tc>
                <a:extLst>
                  <a:ext uri="{0D108BD9-81ED-4DB2-BD59-A6C34878D82A}">
                    <a16:rowId xmlns:a16="http://schemas.microsoft.com/office/drawing/2014/main" val="10002"/>
                  </a:ext>
                </a:extLst>
              </a:tr>
              <a:tr h="571837">
                <a:tc>
                  <a:txBody>
                    <a:bodyPr/>
                    <a:lstStyle/>
                    <a:p>
                      <a:pPr algn="ctr">
                        <a:buNone/>
                      </a:pPr>
                      <a:r>
                        <a:rPr lang="en-US" altLang="zh-CN" sz="2800" dirty="0"/>
                        <a:t>4</a:t>
                      </a:r>
                    </a:p>
                  </a:txBody>
                  <a:tcPr/>
                </a:tc>
                <a:extLst>
                  <a:ext uri="{0D108BD9-81ED-4DB2-BD59-A6C34878D82A}">
                    <a16:rowId xmlns:a16="http://schemas.microsoft.com/office/drawing/2014/main" val="10003"/>
                  </a:ext>
                </a:extLst>
              </a:tr>
            </a:tbl>
          </a:graphicData>
        </a:graphic>
      </p:graphicFrame>
      <p:sp>
        <p:nvSpPr>
          <p:cNvPr id="12" name="文本框 11"/>
          <p:cNvSpPr txBox="1"/>
          <p:nvPr/>
        </p:nvSpPr>
        <p:spPr>
          <a:xfrm>
            <a:off x="6356943" y="1769518"/>
            <a:ext cx="509233" cy="830997"/>
          </a:xfrm>
          <a:prstGeom prst="rect">
            <a:avLst/>
          </a:prstGeom>
          <a:noFill/>
        </p:spPr>
        <p:txBody>
          <a:bodyPr wrap="square" rtlCol="0" anchor="t">
            <a:spAutoFit/>
          </a:bodyPr>
          <a:lstStyle/>
          <a:p>
            <a:pPr algn="ctr" eaLnBrk="0" hangingPunct="0">
              <a:buSzPct val="100000"/>
            </a:pPr>
            <a:r>
              <a:rPr lang="da-DK" altLang="zh-CN" sz="4800" dirty="0">
                <a:solidFill>
                  <a:srgbClr val="000000"/>
                </a:solidFill>
                <a:latin typeface="Arial" panose="020B0604020202090204" pitchFamily="34" charset="0"/>
                <a:sym typeface="Verdana" panose="020B0804030504040204" pitchFamily="34" charset="0"/>
              </a:rPr>
              <a:t>=</a:t>
            </a:r>
            <a:endParaRPr lang="zh-CN" altLang="en-US" dirty="0"/>
          </a:p>
        </p:txBody>
      </p:sp>
      <p:graphicFrame>
        <p:nvGraphicFramePr>
          <p:cNvPr id="13" name="表格 12"/>
          <p:cNvGraphicFramePr/>
          <p:nvPr/>
        </p:nvGraphicFramePr>
        <p:xfrm>
          <a:off x="7326894" y="875272"/>
          <a:ext cx="592880" cy="2287348"/>
        </p:xfrm>
        <a:graphic>
          <a:graphicData uri="http://schemas.openxmlformats.org/drawingml/2006/table">
            <a:tbl>
              <a:tblPr>
                <a:tableStyleId>{616DA210-FB5B-4158-B5E0-FEB733F419BA}</a:tableStyleId>
              </a:tblPr>
              <a:tblGrid>
                <a:gridCol w="592880">
                  <a:extLst>
                    <a:ext uri="{9D8B030D-6E8A-4147-A177-3AD203B41FA5}">
                      <a16:colId xmlns:a16="http://schemas.microsoft.com/office/drawing/2014/main" val="20000"/>
                    </a:ext>
                  </a:extLst>
                </a:gridCol>
              </a:tblGrid>
              <a:tr h="571837">
                <a:tc>
                  <a:txBody>
                    <a:bodyPr/>
                    <a:lstStyle/>
                    <a:p>
                      <a:pPr algn="ctr">
                        <a:buNone/>
                      </a:pPr>
                      <a:r>
                        <a:rPr lang="en-US" altLang="zh-CN" sz="2800" dirty="0"/>
                        <a:t>16</a:t>
                      </a:r>
                    </a:p>
                  </a:txBody>
                  <a:tcPr>
                    <a:solidFill>
                      <a:srgbClr val="D6DCE5"/>
                    </a:solidFill>
                  </a:tcPr>
                </a:tc>
                <a:extLst>
                  <a:ext uri="{0D108BD9-81ED-4DB2-BD59-A6C34878D82A}">
                    <a16:rowId xmlns:a16="http://schemas.microsoft.com/office/drawing/2014/main" val="10000"/>
                  </a:ext>
                </a:extLst>
              </a:tr>
              <a:tr h="571837">
                <a:tc>
                  <a:txBody>
                    <a:bodyPr/>
                    <a:lstStyle/>
                    <a:p>
                      <a:pPr algn="ctr">
                        <a:buNone/>
                      </a:pPr>
                      <a:r>
                        <a:rPr lang="en-US" altLang="zh-CN" sz="2800" dirty="0"/>
                        <a:t>42</a:t>
                      </a:r>
                    </a:p>
                  </a:txBody>
                  <a:tcPr>
                    <a:solidFill>
                      <a:srgbClr val="FBE5D6"/>
                    </a:solidFill>
                  </a:tcPr>
                </a:tc>
                <a:extLst>
                  <a:ext uri="{0D108BD9-81ED-4DB2-BD59-A6C34878D82A}">
                    <a16:rowId xmlns:a16="http://schemas.microsoft.com/office/drawing/2014/main" val="10001"/>
                  </a:ext>
                </a:extLst>
              </a:tr>
              <a:tr h="571837">
                <a:tc>
                  <a:txBody>
                    <a:bodyPr/>
                    <a:lstStyle/>
                    <a:p>
                      <a:pPr algn="ctr">
                        <a:buNone/>
                      </a:pPr>
                      <a:r>
                        <a:rPr lang="en-US" altLang="zh-CN" sz="2800" dirty="0"/>
                        <a:t>12</a:t>
                      </a:r>
                    </a:p>
                  </a:txBody>
                  <a:tcPr>
                    <a:solidFill>
                      <a:srgbClr val="EDEDED"/>
                    </a:solidFill>
                  </a:tcPr>
                </a:tc>
                <a:extLst>
                  <a:ext uri="{0D108BD9-81ED-4DB2-BD59-A6C34878D82A}">
                    <a16:rowId xmlns:a16="http://schemas.microsoft.com/office/drawing/2014/main" val="10002"/>
                  </a:ext>
                </a:extLst>
              </a:tr>
              <a:tr h="571837">
                <a:tc>
                  <a:txBody>
                    <a:bodyPr/>
                    <a:lstStyle/>
                    <a:p>
                      <a:pPr algn="ctr">
                        <a:buNone/>
                      </a:pPr>
                      <a:r>
                        <a:rPr lang="en-US" altLang="zh-CN" sz="2800" dirty="0"/>
                        <a:t>17</a:t>
                      </a:r>
                    </a:p>
                  </a:txBody>
                  <a:tcPr>
                    <a:solidFill>
                      <a:srgbClr val="DAE3F3"/>
                    </a:solidFill>
                  </a:tcPr>
                </a:tc>
                <a:extLst>
                  <a:ext uri="{0D108BD9-81ED-4DB2-BD59-A6C34878D82A}">
                    <a16:rowId xmlns:a16="http://schemas.microsoft.com/office/drawing/2014/main" val="10003"/>
                  </a:ext>
                </a:extLst>
              </a:tr>
            </a:tbl>
          </a:graphicData>
        </a:graphic>
      </p:graphicFrame>
      <p:sp>
        <p:nvSpPr>
          <p:cNvPr id="14" name="文本框 13"/>
          <p:cNvSpPr txBox="1"/>
          <p:nvPr/>
        </p:nvSpPr>
        <p:spPr>
          <a:xfrm>
            <a:off x="1909708" y="3202601"/>
            <a:ext cx="825054" cy="584775"/>
          </a:xfrm>
          <a:prstGeom prst="rect">
            <a:avLst/>
          </a:prstGeom>
          <a:noFill/>
        </p:spPr>
        <p:txBody>
          <a:bodyPr wrap="square" rtlCol="0">
            <a:spAutoFit/>
          </a:bodyPr>
          <a:lstStyle/>
          <a:p>
            <a:pPr algn="ctr"/>
            <a:r>
              <a:rPr lang="en-US" altLang="zh-CN" sz="1600" dirty="0"/>
              <a:t>A</a:t>
            </a:r>
          </a:p>
          <a:p>
            <a:r>
              <a:rPr lang="zh-CN" altLang="en-US" sz="1600" dirty="0"/>
              <a:t>（</a:t>
            </a:r>
            <a:r>
              <a:rPr lang="en-US" altLang="zh-CN" sz="1600" dirty="0"/>
              <a:t>4x4</a:t>
            </a:r>
            <a:r>
              <a:rPr lang="zh-CN" altLang="en-US" sz="1600" dirty="0"/>
              <a:t>）</a:t>
            </a:r>
          </a:p>
        </p:txBody>
      </p:sp>
      <p:sp>
        <p:nvSpPr>
          <p:cNvPr id="15" name="文本框 14"/>
          <p:cNvSpPr txBox="1"/>
          <p:nvPr/>
        </p:nvSpPr>
        <p:spPr>
          <a:xfrm>
            <a:off x="5179635" y="3162620"/>
            <a:ext cx="825054" cy="584775"/>
          </a:xfrm>
          <a:prstGeom prst="rect">
            <a:avLst/>
          </a:prstGeom>
          <a:noFill/>
        </p:spPr>
        <p:txBody>
          <a:bodyPr wrap="square" rtlCol="0">
            <a:spAutoFit/>
          </a:bodyPr>
          <a:lstStyle/>
          <a:p>
            <a:pPr algn="ctr"/>
            <a:r>
              <a:rPr lang="en-US" altLang="zh-CN" sz="1600" dirty="0"/>
              <a:t>x</a:t>
            </a:r>
          </a:p>
          <a:p>
            <a:r>
              <a:rPr lang="zh-CN" altLang="en-US" sz="1600" dirty="0"/>
              <a:t>（</a:t>
            </a:r>
            <a:r>
              <a:rPr lang="en-US" altLang="zh-CN" sz="1600" dirty="0"/>
              <a:t>4x1</a:t>
            </a:r>
            <a:r>
              <a:rPr lang="zh-CN" altLang="en-US" sz="1600" dirty="0"/>
              <a:t>）</a:t>
            </a:r>
          </a:p>
        </p:txBody>
      </p:sp>
      <p:sp>
        <p:nvSpPr>
          <p:cNvPr id="16" name="文本框 15"/>
          <p:cNvSpPr txBox="1"/>
          <p:nvPr/>
        </p:nvSpPr>
        <p:spPr>
          <a:xfrm>
            <a:off x="7209768" y="3157119"/>
            <a:ext cx="825054" cy="584775"/>
          </a:xfrm>
          <a:prstGeom prst="rect">
            <a:avLst/>
          </a:prstGeom>
          <a:noFill/>
        </p:spPr>
        <p:txBody>
          <a:bodyPr wrap="square" rtlCol="0">
            <a:spAutoFit/>
          </a:bodyPr>
          <a:lstStyle/>
          <a:p>
            <a:pPr algn="ctr"/>
            <a:r>
              <a:rPr lang="en-US" altLang="zh-CN" sz="1600" dirty="0"/>
              <a:t>y</a:t>
            </a:r>
          </a:p>
          <a:p>
            <a:r>
              <a:rPr lang="zh-CN" altLang="en-US" sz="1600" dirty="0"/>
              <a:t>（</a:t>
            </a:r>
            <a:r>
              <a:rPr lang="en-US" altLang="zh-CN" sz="1600" dirty="0"/>
              <a:t>4x1</a:t>
            </a:r>
            <a:r>
              <a:rPr lang="zh-CN" altLang="en-US" sz="1600" dirty="0"/>
              <a: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a:off x="0" y="0"/>
            <a:ext cx="9144000" cy="5145088"/>
          </a:xfrm>
          <a:prstGeom prst="rect">
            <a:avLst/>
          </a:prstGeom>
        </p:spPr>
      </p:pic>
      <p:sp>
        <p:nvSpPr>
          <p:cNvPr id="13" name="矩形 12"/>
          <p:cNvSpPr/>
          <p:nvPr/>
        </p:nvSpPr>
        <p:spPr>
          <a:xfrm>
            <a:off x="485768" y="484312"/>
            <a:ext cx="8172908" cy="4176464"/>
          </a:xfrm>
          <a:prstGeom prst="rect">
            <a:avLst/>
          </a:prstGeom>
          <a:solidFill>
            <a:srgbClr val="F9F9F9"/>
          </a:solidFill>
          <a:ln>
            <a:noFill/>
          </a:ln>
          <a:effectLst>
            <a:outerShdw blurRad="292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TextBox 3"/>
          <p:cNvSpPr txBox="1"/>
          <p:nvPr/>
        </p:nvSpPr>
        <p:spPr>
          <a:xfrm>
            <a:off x="3513971" y="1236958"/>
            <a:ext cx="2209964" cy="900246"/>
          </a:xfrm>
          <a:prstGeom prst="rect">
            <a:avLst/>
          </a:prstGeom>
          <a:noFill/>
        </p:spPr>
        <p:txBody>
          <a:bodyPr wrap="none" lIns="68580" tIns="34290" rIns="68580" bIns="34290" rtlCol="0">
            <a:spAutoFit/>
          </a:bodyPr>
          <a:lstStyle/>
          <a:p>
            <a:r>
              <a:rPr lang="en-US" altLang="zh-CN" sz="5400" b="1" dirty="0">
                <a:solidFill>
                  <a:schemeClr val="accent1"/>
                </a:solidFill>
                <a:latin typeface="微软雅黑" panose="020B0503020204020204" pitchFamily="34" charset="-122"/>
                <a:ea typeface="微软雅黑" panose="020B0503020204020204" pitchFamily="34" charset="-122"/>
              </a:rPr>
              <a:t>Part 2</a:t>
            </a:r>
          </a:p>
        </p:txBody>
      </p:sp>
      <p:grpSp>
        <p:nvGrpSpPr>
          <p:cNvPr id="2" name="Group 14"/>
          <p:cNvGrpSpPr/>
          <p:nvPr/>
        </p:nvGrpSpPr>
        <p:grpSpPr>
          <a:xfrm>
            <a:off x="1543049" y="2463165"/>
            <a:ext cx="6405245" cy="791210"/>
            <a:chOff x="3272216" y="2027198"/>
            <a:chExt cx="9817979" cy="1474342"/>
          </a:xfrm>
          <a:solidFill>
            <a:schemeClr val="accent1"/>
          </a:solidFill>
        </p:grpSpPr>
        <p:sp>
          <p:nvSpPr>
            <p:cNvPr id="6" name="燕尾形 18"/>
            <p:cNvSpPr/>
            <p:nvPr/>
          </p:nvSpPr>
          <p:spPr>
            <a:xfrm rot="10800000">
              <a:off x="3272216" y="2027198"/>
              <a:ext cx="9817979" cy="1474342"/>
            </a:xfrm>
            <a:prstGeom prst="chevron">
              <a:avLst>
                <a:gd name="adj" fmla="val 6774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7360200" y="2336029"/>
              <a:ext cx="2265598" cy="857864"/>
            </a:xfrm>
            <a:prstGeom prst="rect">
              <a:avLst/>
            </a:prstGeom>
            <a:grpFill/>
          </p:spPr>
          <p:txBody>
            <a:bodyPr wrap="square" rtlCol="0">
              <a:spAutoFit/>
            </a:bodyPr>
            <a:lstStyle/>
            <a:p>
              <a:pPr lvl="0" algn="l"/>
              <a:r>
                <a:rPr lang="en-US" altLang="zh-CN" sz="2400" b="1" dirty="0">
                  <a:solidFill>
                    <a:schemeClr val="bg1"/>
                  </a:solidFill>
                  <a:effectLst/>
                  <a:latin typeface="Arial" panose="020B0604020202090204" pitchFamily="34" charset="0"/>
                  <a:ea typeface="微软雅黑" panose="020B0503020204020204" pitchFamily="34" charset="-122"/>
                  <a:cs typeface="Arial" panose="020B0604020202090204" pitchFamily="34" charset="0"/>
                  <a:sym typeface="+mn-ea"/>
                </a:rPr>
                <a:t>NUMA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ppt_x</p:attrName>
                                        </p:attrNameLst>
                                      </p:cBhvr>
                                      <p:tavLst>
                                        <p:tav tm="0">
                                          <p:val>
                                            <p:strVal val="#ppt_x+#ppt_w*1.125000"/>
                                          </p:val>
                                        </p:tav>
                                        <p:tav tm="100000">
                                          <p:val>
                                            <p:strVal val="#ppt_x"/>
                                          </p:val>
                                        </p:tav>
                                      </p:tavLst>
                                    </p:anim>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2332002" y="1975786"/>
            <a:ext cx="6109335"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t">
            <a:spAutoFit/>
          </a:bodyPr>
          <a:lstStyle/>
          <a:p>
            <a:pPr fontAlgn="auto"/>
            <a:r>
              <a:rPr lang="en-US" altLang="zh-CN" sz="1600" dirty="0">
                <a:solidFill>
                  <a:schemeClr val="tx1"/>
                </a:solidFill>
                <a:latin typeface="Arial" panose="020B0604020202090204" pitchFamily="34" charset="0"/>
                <a:cs typeface="Arial" panose="020B0604020202090204" pitchFamily="34" charset="0"/>
              </a:rPr>
              <a:t>NUMA architectures can obtain scale-out benefits on modern multi-core and many-core processors. Most modern x86 processors and ARM processors utilize NUMA architecture for building a processor with tens of cores. </a:t>
            </a:r>
            <a:endParaRPr lang="en-US" altLang="zh-CN" sz="1600" dirty="0">
              <a:solidFill>
                <a:schemeClr val="tx1"/>
              </a:solidFill>
              <a:effectLst/>
              <a:latin typeface="Arial" panose="020B0604020202090204" pitchFamily="34" charset="0"/>
              <a:cs typeface="Arial" panose="020B0604020202090204" pitchFamily="34" charset="0"/>
            </a:endParaRPr>
          </a:p>
        </p:txBody>
      </p:sp>
      <p:pic>
        <p:nvPicPr>
          <p:cNvPr id="116" name="图片 1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330" y="876300"/>
            <a:ext cx="6402705" cy="2432685"/>
          </a:xfrm>
          <a:prstGeom prst="rect">
            <a:avLst/>
          </a:prstGeom>
        </p:spPr>
      </p:pic>
      <p:grpSp>
        <p:nvGrpSpPr>
          <p:cNvPr id="5" name="组合 36"/>
          <p:cNvGrpSpPr/>
          <p:nvPr/>
        </p:nvGrpSpPr>
        <p:grpSpPr>
          <a:xfrm>
            <a:off x="665480" y="1614170"/>
            <a:ext cx="1526540" cy="1572260"/>
            <a:chOff x="2149928" y="2026556"/>
            <a:chExt cx="1826985" cy="1826985"/>
          </a:xfrm>
        </p:grpSpPr>
        <p:sp>
          <p:nvSpPr>
            <p:cNvPr id="38" name="椭圆 37"/>
            <p:cNvSpPr/>
            <p:nvPr/>
          </p:nvSpPr>
          <p:spPr>
            <a:xfrm>
              <a:off x="2149928" y="2026556"/>
              <a:ext cx="1826985" cy="1826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schemeClr val="bg1"/>
                </a:solidFill>
                <a:latin typeface="Arial" panose="020B0604020202090204" pitchFamily="34" charset="0"/>
                <a:ea typeface="微软雅黑" panose="020B0503020204020204" pitchFamily="34" charset="-122"/>
                <a:cs typeface="Arial" panose="020B0604020202090204" pitchFamily="34" charset="0"/>
              </a:endParaRPr>
            </a:p>
          </p:txBody>
        </p:sp>
        <p:sp>
          <p:nvSpPr>
            <p:cNvPr id="39" name="Freeform 315"/>
            <p:cNvSpPr>
              <a:spLocks noChangeAspect="1"/>
            </p:cNvSpPr>
            <p:nvPr/>
          </p:nvSpPr>
          <p:spPr bwMode="auto">
            <a:xfrm>
              <a:off x="2664773" y="2382811"/>
              <a:ext cx="797295" cy="540000"/>
            </a:xfrm>
            <a:custGeom>
              <a:avLst/>
              <a:gdLst>
                <a:gd name="T0" fmla="*/ 103 w 106"/>
                <a:gd name="T1" fmla="*/ 44 h 72"/>
                <a:gd name="T2" fmla="*/ 92 w 106"/>
                <a:gd name="T3" fmla="*/ 44 h 72"/>
                <a:gd name="T4" fmla="*/ 92 w 106"/>
                <a:gd name="T5" fmla="*/ 18 h 72"/>
                <a:gd name="T6" fmla="*/ 86 w 106"/>
                <a:gd name="T7" fmla="*/ 12 h 72"/>
                <a:gd name="T8" fmla="*/ 68 w 106"/>
                <a:gd name="T9" fmla="*/ 12 h 72"/>
                <a:gd name="T10" fmla="*/ 68 w 106"/>
                <a:gd name="T11" fmla="*/ 2 h 72"/>
                <a:gd name="T12" fmla="*/ 66 w 106"/>
                <a:gd name="T13" fmla="*/ 0 h 72"/>
                <a:gd name="T14" fmla="*/ 40 w 106"/>
                <a:gd name="T15" fmla="*/ 0 h 72"/>
                <a:gd name="T16" fmla="*/ 38 w 106"/>
                <a:gd name="T17" fmla="*/ 2 h 72"/>
                <a:gd name="T18" fmla="*/ 38 w 106"/>
                <a:gd name="T19" fmla="*/ 12 h 72"/>
                <a:gd name="T20" fmla="*/ 20 w 106"/>
                <a:gd name="T21" fmla="*/ 12 h 72"/>
                <a:gd name="T22" fmla="*/ 14 w 106"/>
                <a:gd name="T23" fmla="*/ 18 h 72"/>
                <a:gd name="T24" fmla="*/ 14 w 106"/>
                <a:gd name="T25" fmla="*/ 44 h 72"/>
                <a:gd name="T26" fmla="*/ 3 w 106"/>
                <a:gd name="T27" fmla="*/ 44 h 72"/>
                <a:gd name="T28" fmla="*/ 0 w 106"/>
                <a:gd name="T29" fmla="*/ 47 h 72"/>
                <a:gd name="T30" fmla="*/ 0 w 106"/>
                <a:gd name="T31" fmla="*/ 70 h 72"/>
                <a:gd name="T32" fmla="*/ 3 w 106"/>
                <a:gd name="T33" fmla="*/ 72 h 72"/>
                <a:gd name="T34" fmla="*/ 28 w 106"/>
                <a:gd name="T35" fmla="*/ 72 h 72"/>
                <a:gd name="T36" fmla="*/ 30 w 106"/>
                <a:gd name="T37" fmla="*/ 70 h 72"/>
                <a:gd name="T38" fmla="*/ 30 w 106"/>
                <a:gd name="T39" fmla="*/ 47 h 72"/>
                <a:gd name="T40" fmla="*/ 28 w 106"/>
                <a:gd name="T41" fmla="*/ 44 h 72"/>
                <a:gd name="T42" fmla="*/ 17 w 106"/>
                <a:gd name="T43" fmla="*/ 44 h 72"/>
                <a:gd name="T44" fmla="*/ 17 w 106"/>
                <a:gd name="T45" fmla="*/ 18 h 72"/>
                <a:gd name="T46" fmla="*/ 20 w 106"/>
                <a:gd name="T47" fmla="*/ 15 h 72"/>
                <a:gd name="T48" fmla="*/ 38 w 106"/>
                <a:gd name="T49" fmla="*/ 15 h 72"/>
                <a:gd name="T50" fmla="*/ 38 w 106"/>
                <a:gd name="T51" fmla="*/ 25 h 72"/>
                <a:gd name="T52" fmla="*/ 40 w 106"/>
                <a:gd name="T53" fmla="*/ 27 h 72"/>
                <a:gd name="T54" fmla="*/ 51 w 106"/>
                <a:gd name="T55" fmla="*/ 27 h 72"/>
                <a:gd name="T56" fmla="*/ 51 w 106"/>
                <a:gd name="T57" fmla="*/ 44 h 72"/>
                <a:gd name="T58" fmla="*/ 40 w 106"/>
                <a:gd name="T59" fmla="*/ 44 h 72"/>
                <a:gd name="T60" fmla="*/ 38 w 106"/>
                <a:gd name="T61" fmla="*/ 47 h 72"/>
                <a:gd name="T62" fmla="*/ 38 w 106"/>
                <a:gd name="T63" fmla="*/ 70 h 72"/>
                <a:gd name="T64" fmla="*/ 40 w 106"/>
                <a:gd name="T65" fmla="*/ 72 h 72"/>
                <a:gd name="T66" fmla="*/ 66 w 106"/>
                <a:gd name="T67" fmla="*/ 72 h 72"/>
                <a:gd name="T68" fmla="*/ 68 w 106"/>
                <a:gd name="T69" fmla="*/ 70 h 72"/>
                <a:gd name="T70" fmla="*/ 68 w 106"/>
                <a:gd name="T71" fmla="*/ 47 h 72"/>
                <a:gd name="T72" fmla="*/ 66 w 106"/>
                <a:gd name="T73" fmla="*/ 44 h 72"/>
                <a:gd name="T74" fmla="*/ 55 w 106"/>
                <a:gd name="T75" fmla="*/ 44 h 72"/>
                <a:gd name="T76" fmla="*/ 55 w 106"/>
                <a:gd name="T77" fmla="*/ 27 h 72"/>
                <a:gd name="T78" fmla="*/ 66 w 106"/>
                <a:gd name="T79" fmla="*/ 27 h 72"/>
                <a:gd name="T80" fmla="*/ 68 w 106"/>
                <a:gd name="T81" fmla="*/ 25 h 72"/>
                <a:gd name="T82" fmla="*/ 68 w 106"/>
                <a:gd name="T83" fmla="*/ 15 h 72"/>
                <a:gd name="T84" fmla="*/ 86 w 106"/>
                <a:gd name="T85" fmla="*/ 15 h 72"/>
                <a:gd name="T86" fmla="*/ 89 w 106"/>
                <a:gd name="T87" fmla="*/ 18 h 72"/>
                <a:gd name="T88" fmla="*/ 89 w 106"/>
                <a:gd name="T89" fmla="*/ 44 h 72"/>
                <a:gd name="T90" fmla="*/ 78 w 106"/>
                <a:gd name="T91" fmla="*/ 44 h 72"/>
                <a:gd name="T92" fmla="*/ 76 w 106"/>
                <a:gd name="T93" fmla="*/ 47 h 72"/>
                <a:gd name="T94" fmla="*/ 76 w 106"/>
                <a:gd name="T95" fmla="*/ 70 h 72"/>
                <a:gd name="T96" fmla="*/ 78 w 106"/>
                <a:gd name="T97" fmla="*/ 72 h 72"/>
                <a:gd name="T98" fmla="*/ 103 w 106"/>
                <a:gd name="T99" fmla="*/ 72 h 72"/>
                <a:gd name="T100" fmla="*/ 106 w 106"/>
                <a:gd name="T101" fmla="*/ 70 h 72"/>
                <a:gd name="T102" fmla="*/ 106 w 106"/>
                <a:gd name="T103" fmla="*/ 47 h 72"/>
                <a:gd name="T104" fmla="*/ 103 w 106"/>
                <a:gd name="T105"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72">
                  <a:moveTo>
                    <a:pt x="103" y="44"/>
                  </a:moveTo>
                  <a:cubicBezTo>
                    <a:pt x="92" y="44"/>
                    <a:pt x="92" y="44"/>
                    <a:pt x="92" y="44"/>
                  </a:cubicBezTo>
                  <a:cubicBezTo>
                    <a:pt x="92" y="18"/>
                    <a:pt x="92" y="18"/>
                    <a:pt x="92" y="18"/>
                  </a:cubicBezTo>
                  <a:cubicBezTo>
                    <a:pt x="92" y="15"/>
                    <a:pt x="90" y="12"/>
                    <a:pt x="86" y="12"/>
                  </a:cubicBezTo>
                  <a:cubicBezTo>
                    <a:pt x="68" y="12"/>
                    <a:pt x="68" y="12"/>
                    <a:pt x="68" y="12"/>
                  </a:cubicBezTo>
                  <a:cubicBezTo>
                    <a:pt x="68" y="2"/>
                    <a:pt x="68" y="2"/>
                    <a:pt x="68" y="2"/>
                  </a:cubicBezTo>
                  <a:cubicBezTo>
                    <a:pt x="68" y="1"/>
                    <a:pt x="67" y="0"/>
                    <a:pt x="66" y="0"/>
                  </a:cubicBezTo>
                  <a:cubicBezTo>
                    <a:pt x="40" y="0"/>
                    <a:pt x="40" y="0"/>
                    <a:pt x="40" y="0"/>
                  </a:cubicBezTo>
                  <a:cubicBezTo>
                    <a:pt x="39" y="0"/>
                    <a:pt x="38" y="1"/>
                    <a:pt x="38" y="2"/>
                  </a:cubicBezTo>
                  <a:cubicBezTo>
                    <a:pt x="38" y="12"/>
                    <a:pt x="38" y="12"/>
                    <a:pt x="38" y="12"/>
                  </a:cubicBezTo>
                  <a:cubicBezTo>
                    <a:pt x="20" y="12"/>
                    <a:pt x="20" y="12"/>
                    <a:pt x="20" y="12"/>
                  </a:cubicBezTo>
                  <a:cubicBezTo>
                    <a:pt x="16" y="12"/>
                    <a:pt x="14" y="15"/>
                    <a:pt x="14" y="18"/>
                  </a:cubicBezTo>
                  <a:cubicBezTo>
                    <a:pt x="14" y="44"/>
                    <a:pt x="14" y="44"/>
                    <a:pt x="14" y="44"/>
                  </a:cubicBezTo>
                  <a:cubicBezTo>
                    <a:pt x="3" y="44"/>
                    <a:pt x="3" y="44"/>
                    <a:pt x="3" y="44"/>
                  </a:cubicBezTo>
                  <a:cubicBezTo>
                    <a:pt x="1" y="44"/>
                    <a:pt x="0" y="45"/>
                    <a:pt x="0" y="47"/>
                  </a:cubicBezTo>
                  <a:cubicBezTo>
                    <a:pt x="0" y="70"/>
                    <a:pt x="0" y="70"/>
                    <a:pt x="0" y="70"/>
                  </a:cubicBezTo>
                  <a:cubicBezTo>
                    <a:pt x="0" y="71"/>
                    <a:pt x="1" y="72"/>
                    <a:pt x="3" y="72"/>
                  </a:cubicBezTo>
                  <a:cubicBezTo>
                    <a:pt x="28" y="72"/>
                    <a:pt x="28" y="72"/>
                    <a:pt x="28" y="72"/>
                  </a:cubicBezTo>
                  <a:cubicBezTo>
                    <a:pt x="29" y="72"/>
                    <a:pt x="30" y="71"/>
                    <a:pt x="30" y="70"/>
                  </a:cubicBezTo>
                  <a:cubicBezTo>
                    <a:pt x="30" y="47"/>
                    <a:pt x="30" y="47"/>
                    <a:pt x="30" y="47"/>
                  </a:cubicBezTo>
                  <a:cubicBezTo>
                    <a:pt x="30" y="45"/>
                    <a:pt x="29" y="44"/>
                    <a:pt x="28" y="44"/>
                  </a:cubicBezTo>
                  <a:cubicBezTo>
                    <a:pt x="17" y="44"/>
                    <a:pt x="17" y="44"/>
                    <a:pt x="17" y="44"/>
                  </a:cubicBezTo>
                  <a:cubicBezTo>
                    <a:pt x="17" y="18"/>
                    <a:pt x="17" y="18"/>
                    <a:pt x="17" y="18"/>
                  </a:cubicBezTo>
                  <a:cubicBezTo>
                    <a:pt x="17" y="16"/>
                    <a:pt x="18" y="15"/>
                    <a:pt x="20" y="15"/>
                  </a:cubicBezTo>
                  <a:cubicBezTo>
                    <a:pt x="38" y="15"/>
                    <a:pt x="38" y="15"/>
                    <a:pt x="38" y="15"/>
                  </a:cubicBezTo>
                  <a:cubicBezTo>
                    <a:pt x="38" y="25"/>
                    <a:pt x="38" y="25"/>
                    <a:pt x="38" y="25"/>
                  </a:cubicBezTo>
                  <a:cubicBezTo>
                    <a:pt x="38" y="26"/>
                    <a:pt x="39" y="27"/>
                    <a:pt x="40" y="27"/>
                  </a:cubicBezTo>
                  <a:cubicBezTo>
                    <a:pt x="51" y="27"/>
                    <a:pt x="51" y="27"/>
                    <a:pt x="51" y="27"/>
                  </a:cubicBezTo>
                  <a:cubicBezTo>
                    <a:pt x="51" y="44"/>
                    <a:pt x="51" y="44"/>
                    <a:pt x="51" y="44"/>
                  </a:cubicBezTo>
                  <a:cubicBezTo>
                    <a:pt x="40" y="44"/>
                    <a:pt x="40" y="44"/>
                    <a:pt x="40" y="44"/>
                  </a:cubicBezTo>
                  <a:cubicBezTo>
                    <a:pt x="39" y="44"/>
                    <a:pt x="38" y="45"/>
                    <a:pt x="38" y="47"/>
                  </a:cubicBezTo>
                  <a:cubicBezTo>
                    <a:pt x="38" y="70"/>
                    <a:pt x="38" y="70"/>
                    <a:pt x="38" y="70"/>
                  </a:cubicBezTo>
                  <a:cubicBezTo>
                    <a:pt x="38" y="71"/>
                    <a:pt x="39" y="72"/>
                    <a:pt x="40" y="72"/>
                  </a:cubicBezTo>
                  <a:cubicBezTo>
                    <a:pt x="66" y="72"/>
                    <a:pt x="66" y="72"/>
                    <a:pt x="66" y="72"/>
                  </a:cubicBezTo>
                  <a:cubicBezTo>
                    <a:pt x="67" y="72"/>
                    <a:pt x="68" y="71"/>
                    <a:pt x="68" y="70"/>
                  </a:cubicBezTo>
                  <a:cubicBezTo>
                    <a:pt x="68" y="47"/>
                    <a:pt x="68" y="47"/>
                    <a:pt x="68" y="47"/>
                  </a:cubicBezTo>
                  <a:cubicBezTo>
                    <a:pt x="68" y="45"/>
                    <a:pt x="67" y="44"/>
                    <a:pt x="66" y="44"/>
                  </a:cubicBezTo>
                  <a:cubicBezTo>
                    <a:pt x="55" y="44"/>
                    <a:pt x="55" y="44"/>
                    <a:pt x="55" y="44"/>
                  </a:cubicBezTo>
                  <a:cubicBezTo>
                    <a:pt x="55" y="27"/>
                    <a:pt x="55" y="27"/>
                    <a:pt x="55" y="27"/>
                  </a:cubicBezTo>
                  <a:cubicBezTo>
                    <a:pt x="66" y="27"/>
                    <a:pt x="66" y="27"/>
                    <a:pt x="66" y="27"/>
                  </a:cubicBezTo>
                  <a:cubicBezTo>
                    <a:pt x="67" y="27"/>
                    <a:pt x="68" y="26"/>
                    <a:pt x="68" y="25"/>
                  </a:cubicBezTo>
                  <a:cubicBezTo>
                    <a:pt x="68" y="15"/>
                    <a:pt x="68" y="15"/>
                    <a:pt x="68" y="15"/>
                  </a:cubicBezTo>
                  <a:cubicBezTo>
                    <a:pt x="86" y="15"/>
                    <a:pt x="86" y="15"/>
                    <a:pt x="86" y="15"/>
                  </a:cubicBezTo>
                  <a:cubicBezTo>
                    <a:pt x="88" y="15"/>
                    <a:pt x="89" y="16"/>
                    <a:pt x="89" y="18"/>
                  </a:cubicBezTo>
                  <a:cubicBezTo>
                    <a:pt x="89" y="44"/>
                    <a:pt x="89" y="44"/>
                    <a:pt x="89" y="44"/>
                  </a:cubicBezTo>
                  <a:cubicBezTo>
                    <a:pt x="78" y="44"/>
                    <a:pt x="78" y="44"/>
                    <a:pt x="78" y="44"/>
                  </a:cubicBezTo>
                  <a:cubicBezTo>
                    <a:pt x="77" y="44"/>
                    <a:pt x="76" y="45"/>
                    <a:pt x="76" y="47"/>
                  </a:cubicBezTo>
                  <a:cubicBezTo>
                    <a:pt x="76" y="70"/>
                    <a:pt x="76" y="70"/>
                    <a:pt x="76" y="70"/>
                  </a:cubicBezTo>
                  <a:cubicBezTo>
                    <a:pt x="76" y="71"/>
                    <a:pt x="77" y="72"/>
                    <a:pt x="78" y="72"/>
                  </a:cubicBezTo>
                  <a:cubicBezTo>
                    <a:pt x="103" y="72"/>
                    <a:pt x="103" y="72"/>
                    <a:pt x="103" y="72"/>
                  </a:cubicBezTo>
                  <a:cubicBezTo>
                    <a:pt x="105" y="72"/>
                    <a:pt x="106" y="71"/>
                    <a:pt x="106" y="70"/>
                  </a:cubicBezTo>
                  <a:cubicBezTo>
                    <a:pt x="106" y="47"/>
                    <a:pt x="106" y="47"/>
                    <a:pt x="106" y="47"/>
                  </a:cubicBezTo>
                  <a:cubicBezTo>
                    <a:pt x="106" y="45"/>
                    <a:pt x="105" y="44"/>
                    <a:pt x="103" y="44"/>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900" dirty="0">
                <a:solidFill>
                  <a:schemeClr val="bg1"/>
                </a:solidFill>
                <a:latin typeface="Arial" panose="020B0604020202090204" pitchFamily="34" charset="0"/>
                <a:ea typeface="微软雅黑" panose="020B0503020204020204" pitchFamily="34" charset="-122"/>
                <a:cs typeface="Arial" panose="020B0604020202090204" pitchFamily="34" charset="0"/>
              </a:endParaRPr>
            </a:p>
          </p:txBody>
        </p:sp>
        <p:sp>
          <p:nvSpPr>
            <p:cNvPr id="40" name="文本框 39"/>
            <p:cNvSpPr txBox="1"/>
            <p:nvPr/>
          </p:nvSpPr>
          <p:spPr>
            <a:xfrm>
              <a:off x="2302337" y="3072628"/>
              <a:ext cx="1522166" cy="496592"/>
            </a:xfrm>
            <a:prstGeom prst="rect">
              <a:avLst/>
            </a:prstGeom>
            <a:noFill/>
          </p:spPr>
          <p:txBody>
            <a:bodyPr wrap="square" rtlCol="0">
              <a:spAutoFit/>
            </a:bodyPr>
            <a:lstStyle/>
            <a:p>
              <a:pPr algn="ctr">
                <a:lnSpc>
                  <a:spcPct val="120000"/>
                </a:lnSpc>
              </a:pPr>
              <a:r>
                <a:rPr lang="en-US" altLang="zh-CN" sz="2800" baseline="-3000" dirty="0">
                  <a:solidFill>
                    <a:schemeClr val="bg1"/>
                  </a:solidFill>
                  <a:latin typeface="微软雅黑" panose="020B0503020204020204" pitchFamily="34" charset="-122"/>
                  <a:ea typeface="微软雅黑" panose="020B0503020204020204" pitchFamily="34" charset="-122"/>
                  <a:cs typeface="Arial" panose="020B0604020202090204" pitchFamily="34" charset="0"/>
                </a:rPr>
                <a:t>NUMA</a:t>
              </a:r>
              <a:endParaRPr lang="en-US" altLang="zh-CN" sz="900" baseline="-3000" dirty="0">
                <a:solidFill>
                  <a:schemeClr val="bg1"/>
                </a:solidFill>
                <a:latin typeface="微软雅黑" panose="020B0503020204020204" pitchFamily="34" charset="-122"/>
                <a:ea typeface="微软雅黑" panose="020B0503020204020204" pitchFamily="34" charset="-122"/>
                <a:cs typeface="Arial" panose="020B0604020202090204" pitchFamily="34" charset="0"/>
              </a:endParaRPr>
            </a:p>
          </p:txBody>
        </p:sp>
      </p:grpSp>
      <p:grpSp>
        <p:nvGrpSpPr>
          <p:cNvPr id="11" name="组合 10"/>
          <p:cNvGrpSpPr/>
          <p:nvPr/>
        </p:nvGrpSpPr>
        <p:grpSpPr>
          <a:xfrm>
            <a:off x="317500" y="232410"/>
            <a:ext cx="2406650" cy="691515"/>
            <a:chOff x="501" y="350"/>
            <a:chExt cx="7423" cy="1089"/>
          </a:xfrm>
        </p:grpSpPr>
        <p:pic>
          <p:nvPicPr>
            <p:cNvPr id="13" name="图片 12"/>
            <p:cNvPicPr>
              <a:picLocks noChangeAspect="1"/>
            </p:cNvPicPr>
            <p:nvPr/>
          </p:nvPicPr>
          <p:blipFill>
            <a:blip r:embed="rId4"/>
            <a:stretch>
              <a:fillRect/>
            </a:stretch>
          </p:blipFill>
          <p:spPr>
            <a:xfrm>
              <a:off x="520" y="425"/>
              <a:ext cx="1801" cy="1014"/>
            </a:xfrm>
            <a:prstGeom prst="rect">
              <a:avLst/>
            </a:prstGeom>
          </p:spPr>
        </p:pic>
        <p:sp>
          <p:nvSpPr>
            <p:cNvPr id="14" name="文本框 13"/>
            <p:cNvSpPr txBox="1"/>
            <p:nvPr/>
          </p:nvSpPr>
          <p:spPr>
            <a:xfrm>
              <a:off x="501" y="350"/>
              <a:ext cx="7423" cy="580"/>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lgn="l"/>
              <a:r>
                <a:rPr lang="en-US" altLang="zh-CN" b="1" dirty="0">
                  <a:solidFill>
                    <a:schemeClr val="bg1"/>
                  </a:solidFill>
                  <a:effectLst>
                    <a:outerShdw blurRad="38100" dist="25400" dir="5400000" algn="ctr" rotWithShape="0">
                      <a:srgbClr val="6E747A">
                        <a:alpha val="43000"/>
                      </a:srgbClr>
                    </a:outerShdw>
                  </a:effectLst>
                  <a:sym typeface="+mn-ea"/>
                </a:rPr>
                <a:t>Part 2. NUMA</a:t>
              </a:r>
              <a:endParaRPr lang="en-US" altLang="zh-CN" sz="1400" b="1" dirty="0">
                <a:solidFill>
                  <a:schemeClr val="bg1"/>
                </a:solidFill>
                <a:effectLst>
                  <a:outerShdw blurRad="38100" dist="25400" dir="5400000" algn="ctr" rotWithShape="0">
                    <a:srgbClr val="6E747A">
                      <a:alpha val="43000"/>
                    </a:srgbClr>
                  </a:outerShdw>
                </a:effectLst>
                <a:sym typeface="+mn-ea"/>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50" fill="hold"/>
                                        <p:tgtEl>
                                          <p:spTgt spid="5"/>
                                        </p:tgtEl>
                                        <p:attrNameLst>
                                          <p:attrName>ppt_w</p:attrName>
                                        </p:attrNameLst>
                                      </p:cBhvr>
                                      <p:tavLst>
                                        <p:tav tm="0">
                                          <p:val>
                                            <p:fltVal val="0"/>
                                          </p:val>
                                        </p:tav>
                                        <p:tav tm="100000">
                                          <p:val>
                                            <p:strVal val="#ppt_w"/>
                                          </p:val>
                                        </p:tav>
                                      </p:tavLst>
                                    </p:anim>
                                    <p:anim calcmode="lin" valueType="num">
                                      <p:cBhvr>
                                        <p:cTn id="8" dur="350" fill="hold"/>
                                        <p:tgtEl>
                                          <p:spTgt spid="5"/>
                                        </p:tgtEl>
                                        <p:attrNameLst>
                                          <p:attrName>ppt_h</p:attrName>
                                        </p:attrNameLst>
                                      </p:cBhvr>
                                      <p:tavLst>
                                        <p:tav tm="0">
                                          <p:val>
                                            <p:fltVal val="0"/>
                                          </p:val>
                                        </p:tav>
                                        <p:tav tm="100000">
                                          <p:val>
                                            <p:strVal val="#ppt_h"/>
                                          </p:val>
                                        </p:tav>
                                      </p:tavLst>
                                    </p:anim>
                                    <p:animEffect transition="in" filter="fade">
                                      <p:cBhvr>
                                        <p:cTn id="9" dur="350"/>
                                        <p:tgtEl>
                                          <p:spTgt spid="5"/>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12"/>
                                        </p:tgtEl>
                                        <p:attrNameLst>
                                          <p:attrName>ppt_x</p:attrName>
                                        </p:attrNameLst>
                                      </p:cBhvr>
                                      <p:tavLst>
                                        <p:tav tm="0">
                                          <p:val>
                                            <p:strVal val="ppt_x"/>
                                          </p:val>
                                        </p:tav>
                                        <p:tav tm="100000">
                                          <p:val>
                                            <p:strVal val="ppt_x"/>
                                          </p:val>
                                        </p:tav>
                                      </p:tavLst>
                                    </p:anim>
                                    <p:anim calcmode="lin" valueType="num">
                                      <p:cBhvr additive="base">
                                        <p:cTn id="17" dur="500"/>
                                        <p:tgtEl>
                                          <p:spTgt spid="12"/>
                                        </p:tgtEl>
                                        <p:attrNameLst>
                                          <p:attrName>ppt_y</p:attrName>
                                        </p:attrNameLst>
                                      </p:cBhvr>
                                      <p:tavLst>
                                        <p:tav tm="0">
                                          <p:val>
                                            <p:strVal val="ppt_y"/>
                                          </p:val>
                                        </p:tav>
                                        <p:tav tm="100000">
                                          <p:val>
                                            <p:strVal val="1+ppt_h/2"/>
                                          </p:val>
                                        </p:tav>
                                      </p:tavLst>
                                    </p:anim>
                                    <p:set>
                                      <p:cBhvr>
                                        <p:cTn id="18" dur="1" fill="hold">
                                          <p:stCondLst>
                                            <p:cond delay="499"/>
                                          </p:stCondLst>
                                        </p:cTn>
                                        <p:tgtEl>
                                          <p:spTgt spid="12"/>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116"/>
                                        </p:tgtEl>
                                        <p:attrNameLst>
                                          <p:attrName>style.visibility</p:attrName>
                                        </p:attrNameLst>
                                      </p:cBhvr>
                                      <p:to>
                                        <p:strVal val="visible"/>
                                      </p:to>
                                    </p:set>
                                    <p:anim calcmode="lin" valueType="num">
                                      <p:cBhvr additive="base">
                                        <p:cTn id="26" dur="500" fill="hold"/>
                                        <p:tgtEl>
                                          <p:spTgt spid="116"/>
                                        </p:tgtEl>
                                        <p:attrNameLst>
                                          <p:attrName>ppt_x</p:attrName>
                                        </p:attrNameLst>
                                      </p:cBhvr>
                                      <p:tavLst>
                                        <p:tav tm="0">
                                          <p:val>
                                            <p:strVal val="#ppt_x"/>
                                          </p:val>
                                        </p:tav>
                                        <p:tav tm="100000">
                                          <p:val>
                                            <p:strVal val="#ppt_x"/>
                                          </p:val>
                                        </p:tav>
                                      </p:tavLst>
                                    </p:anim>
                                    <p:anim calcmode="lin" valueType="num">
                                      <p:cBhvr additive="base">
                                        <p:cTn id="27"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317500" y="232410"/>
            <a:ext cx="2406650" cy="691515"/>
            <a:chOff x="501" y="350"/>
            <a:chExt cx="7423" cy="1089"/>
          </a:xfrm>
        </p:grpSpPr>
        <p:pic>
          <p:nvPicPr>
            <p:cNvPr id="9" name="图片 8"/>
            <p:cNvPicPr>
              <a:picLocks noChangeAspect="1"/>
            </p:cNvPicPr>
            <p:nvPr/>
          </p:nvPicPr>
          <p:blipFill>
            <a:blip r:embed="rId3"/>
            <a:stretch>
              <a:fillRect/>
            </a:stretch>
          </p:blipFill>
          <p:spPr>
            <a:xfrm>
              <a:off x="520" y="425"/>
              <a:ext cx="1801" cy="1014"/>
            </a:xfrm>
            <a:prstGeom prst="rect">
              <a:avLst/>
            </a:prstGeom>
          </p:spPr>
        </p:pic>
        <p:sp>
          <p:nvSpPr>
            <p:cNvPr id="10" name="文本框 9"/>
            <p:cNvSpPr txBox="1"/>
            <p:nvPr/>
          </p:nvSpPr>
          <p:spPr>
            <a:xfrm>
              <a:off x="501" y="350"/>
              <a:ext cx="7423" cy="580"/>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lgn="l"/>
              <a:r>
                <a:rPr lang="en-US" altLang="zh-CN" b="1" dirty="0">
                  <a:solidFill>
                    <a:schemeClr val="bg1"/>
                  </a:solidFill>
                  <a:effectLst>
                    <a:outerShdw blurRad="38100" dist="25400" dir="5400000" algn="ctr" rotWithShape="0">
                      <a:srgbClr val="6E747A">
                        <a:alpha val="43000"/>
                      </a:srgbClr>
                    </a:outerShdw>
                  </a:effectLst>
                  <a:sym typeface="+mn-ea"/>
                </a:rPr>
                <a:t>Part 2. NUMA</a:t>
              </a:r>
              <a:endParaRPr lang="en-US" altLang="zh-CN" sz="1400" b="1" dirty="0">
                <a:solidFill>
                  <a:schemeClr val="bg1"/>
                </a:solidFill>
                <a:effectLst>
                  <a:outerShdw blurRad="38100" dist="25400" dir="5400000" algn="ctr" rotWithShape="0">
                    <a:srgbClr val="6E747A">
                      <a:alpha val="43000"/>
                    </a:srgbClr>
                  </a:outerShdw>
                </a:effectLst>
                <a:sym typeface="+mn-ea"/>
              </a:endParaRPr>
            </a:p>
          </p:txBody>
        </p:sp>
      </p:grpSp>
      <p:sp>
        <p:nvSpPr>
          <p:cNvPr id="3" name="文本框 2"/>
          <p:cNvSpPr txBox="1"/>
          <p:nvPr/>
        </p:nvSpPr>
        <p:spPr>
          <a:xfrm>
            <a:off x="471486" y="3724672"/>
            <a:ext cx="8276977"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pPr fontAlgn="auto"/>
            <a:r>
              <a:rPr lang="zh-CN" altLang="en-US" sz="1400" dirty="0">
                <a:latin typeface="Arial" panose="020B0604020202090204" pitchFamily="34" charset="0"/>
                <a:cs typeface="Arial" panose="020B0604020202090204" pitchFamily="34" charset="0"/>
              </a:rPr>
              <a:t>It uses the </a:t>
            </a:r>
            <a:r>
              <a:rPr lang="zh-CN" altLang="en-US"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Mars II</a:t>
            </a:r>
            <a:r>
              <a:rPr lang="en-US" altLang="zh-CN" sz="1400" baseline="30000" dirty="0">
                <a:solidFill>
                  <a:schemeClr val="tx1"/>
                </a:solidFill>
                <a:latin typeface="Arial" panose="020B0604020202090204" pitchFamily="34" charset="0"/>
                <a:cs typeface="Arial" panose="020B0604020202090204" pitchFamily="34" charset="0"/>
              </a:rPr>
              <a:t> [1]</a:t>
            </a:r>
            <a:r>
              <a:rPr lang="zh-CN" altLang="en-US" sz="1400" baseline="30000" dirty="0">
                <a:solidFill>
                  <a:schemeClr val="tx1"/>
                </a:solidFill>
                <a:latin typeface="Arial" panose="020B0604020202090204" pitchFamily="34" charset="0"/>
                <a:cs typeface="Arial" panose="020B0604020202090204" pitchFamily="34" charset="0"/>
              </a:rPr>
              <a:t> </a:t>
            </a:r>
            <a:r>
              <a:rPr lang="zh-CN" altLang="en-US" sz="1400" dirty="0">
                <a:latin typeface="Arial" panose="020B0604020202090204" pitchFamily="34" charset="0"/>
                <a:cs typeface="Arial" panose="020B0604020202090204" pitchFamily="34" charset="0"/>
              </a:rPr>
              <a:t>architecture, and features </a:t>
            </a:r>
            <a:r>
              <a:rPr lang="zh-CN" altLang="en-US"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64</a:t>
            </a:r>
            <a:r>
              <a:rPr lang="zh-CN" altLang="en-US" sz="1400" dirty="0">
                <a:latin typeface="Arial" panose="020B0604020202090204" pitchFamily="34" charset="0"/>
                <a:cs typeface="Arial" panose="020B0604020202090204" pitchFamily="34" charset="0"/>
              </a:rPr>
              <a:t> </a:t>
            </a:r>
            <a:r>
              <a:rPr lang="zh-CN" altLang="en-US"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high-performance ARMv8</a:t>
            </a:r>
            <a:r>
              <a:rPr lang="zh-CN" altLang="en-US" sz="1400" dirty="0">
                <a:latin typeface="Arial" panose="020B0604020202090204" pitchFamily="34" charset="0"/>
                <a:cs typeface="Arial" panose="020B0604020202090204" pitchFamily="34" charset="0"/>
              </a:rPr>
              <a:t> </a:t>
            </a:r>
            <a:r>
              <a:rPr lang="zh-CN" altLang="en-US"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xiaomi cores </a:t>
            </a:r>
            <a:r>
              <a:rPr lang="zh-CN" altLang="en-US" sz="1400" dirty="0">
                <a:latin typeface="Arial" panose="020B0604020202090204" pitchFamily="34" charset="0"/>
                <a:cs typeface="Arial" panose="020B0604020202090204" pitchFamily="34" charset="0"/>
              </a:rPr>
              <a:t>running at </a:t>
            </a:r>
            <a:r>
              <a:rPr lang="zh-CN" altLang="en-US"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2.2GHz</a:t>
            </a:r>
            <a:r>
              <a:rPr lang="zh-CN" altLang="en-US" sz="1400" dirty="0">
                <a:latin typeface="Arial" panose="020B0604020202090204" pitchFamily="34" charset="0"/>
                <a:cs typeface="Arial" panose="020B0604020202090204" pitchFamily="34" charset="0"/>
              </a:rPr>
              <a:t>. </a:t>
            </a:r>
            <a:r>
              <a:rPr lang="en-US" altLang="zh-CN" sz="1400" dirty="0">
                <a:latin typeface="Arial" panose="020B0604020202090204" pitchFamily="34" charset="0"/>
                <a:cs typeface="Arial" panose="020B0604020202090204" pitchFamily="34" charset="0"/>
              </a:rPr>
              <a:t>The 64 hardware cores are organized into </a:t>
            </a:r>
            <a:r>
              <a:rPr lang="en-US" altLang="zh-CN"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8 panels</a:t>
            </a:r>
            <a:r>
              <a:rPr lang="en-US" altLang="zh-CN" sz="1400" dirty="0">
                <a:latin typeface="Arial" panose="020B0604020202090204" pitchFamily="34" charset="0"/>
                <a:cs typeface="Arial" panose="020B0604020202090204" pitchFamily="34" charset="0"/>
              </a:rPr>
              <a:t>, where each panel connects a memory control unit. </a:t>
            </a:r>
            <a:r>
              <a:rPr lang="zh-CN" altLang="en-US" sz="1400" dirty="0">
                <a:latin typeface="Arial" panose="020B0604020202090204" pitchFamily="34" charset="0"/>
                <a:cs typeface="Arial" panose="020B0604020202090204" pitchFamily="34" charset="0"/>
              </a:rPr>
              <a:t> The entire chip offers a peak performance of </a:t>
            </a:r>
            <a:r>
              <a:rPr lang="zh-CN" altLang="en-US" sz="14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563.2 Gflops </a:t>
            </a:r>
            <a:r>
              <a:rPr lang="zh-CN" altLang="en-US" sz="1400" dirty="0">
                <a:latin typeface="Arial" panose="020B0604020202090204" pitchFamily="34" charset="0"/>
                <a:cs typeface="Arial" panose="020B0604020202090204" pitchFamily="34" charset="0"/>
              </a:rPr>
              <a:t>for double-precision operations</a:t>
            </a:r>
            <a:r>
              <a:rPr lang="en-US" altLang="zh-CN" sz="1400" b="1" dirty="0">
                <a:solidFill>
                  <a:schemeClr val="tx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a:t>
            </a:r>
            <a:endParaRPr lang="zh-CN" altLang="en-US" sz="1400" dirty="0">
              <a:solidFill>
                <a:schemeClr val="tx1"/>
              </a:solidFill>
              <a:latin typeface="Arial" panose="020B0604020202090204" pitchFamily="34" charset="0"/>
              <a:cs typeface="Arial" panose="020B0604020202090204" pitchFamily="34" charset="0"/>
            </a:endParaRPr>
          </a:p>
        </p:txBody>
      </p:sp>
      <p:sp>
        <p:nvSpPr>
          <p:cNvPr id="4" name="文本框 3"/>
          <p:cNvSpPr txBox="1"/>
          <p:nvPr/>
        </p:nvSpPr>
        <p:spPr>
          <a:xfrm>
            <a:off x="2519772" y="3378329"/>
            <a:ext cx="5364596" cy="276999"/>
          </a:xfrm>
          <a:prstGeom prst="rect">
            <a:avLst/>
          </a:prstGeom>
          <a:noFill/>
        </p:spPr>
        <p:txBody>
          <a:bodyPr wrap="square" rtlCol="0">
            <a:spAutoFit/>
          </a:bodyPr>
          <a:lstStyle/>
          <a:p>
            <a:r>
              <a:rPr lang="en-US" altLang="zh-CN" sz="1200" b="1" dirty="0">
                <a:latin typeface="Arial" panose="020B0604020202090204" pitchFamily="34" charset="0"/>
                <a:cs typeface="Arial" panose="020B0604020202090204" pitchFamily="34" charset="0"/>
              </a:rPr>
              <a:t>Fig. 1.  </a:t>
            </a:r>
            <a:r>
              <a:rPr lang="en-US" altLang="zh-CN" sz="1200" dirty="0">
                <a:latin typeface="Arial" panose="020B0604020202090204" pitchFamily="34" charset="0"/>
                <a:cs typeface="Arial" panose="020B0604020202090204" pitchFamily="34" charset="0"/>
              </a:rPr>
              <a:t>Architecture of </a:t>
            </a:r>
            <a:r>
              <a:rPr lang="zh-CN" altLang="en-US" sz="1200" dirty="0">
                <a:latin typeface="Arial" panose="020B0604020202090204" pitchFamily="34" charset="0"/>
                <a:cs typeface="Arial" panose="020B0604020202090204" pitchFamily="34" charset="0"/>
              </a:rPr>
              <a:t>the Phytium 2000+ processor</a:t>
            </a:r>
            <a:r>
              <a:rPr lang="en-US" altLang="zh-CN" sz="1200" dirty="0">
                <a:latin typeface="Arial" panose="020B0604020202090204" pitchFamily="34" charset="0"/>
                <a:cs typeface="Arial" panose="020B0604020202090204" pitchFamily="34" charset="0"/>
              </a:rPr>
              <a:t> </a:t>
            </a:r>
            <a:endParaRPr lang="zh-CN" altLang="en-US" sz="1200" dirty="0">
              <a:latin typeface="Arial" panose="020B0604020202090204" pitchFamily="34" charset="0"/>
              <a:cs typeface="Arial" panose="020B0604020202090204" pitchFamily="34"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9060" y="876300"/>
            <a:ext cx="6402705" cy="2432685"/>
          </a:xfrm>
          <a:prstGeom prst="rect">
            <a:avLst/>
          </a:prstGeom>
        </p:spPr>
      </p:pic>
      <p:sp>
        <p:nvSpPr>
          <p:cNvPr id="5" name="文本框 4"/>
          <p:cNvSpPr txBox="1"/>
          <p:nvPr/>
        </p:nvSpPr>
        <p:spPr>
          <a:xfrm>
            <a:off x="757526" y="4678779"/>
            <a:ext cx="7884876" cy="461665"/>
          </a:xfrm>
          <a:prstGeom prst="rect">
            <a:avLst/>
          </a:prstGeom>
          <a:noFill/>
        </p:spPr>
        <p:txBody>
          <a:bodyPr wrap="square" rtlCol="0">
            <a:spAutoFit/>
          </a:bodyPr>
          <a:lstStyle/>
          <a:p>
            <a:r>
              <a:rPr lang="en-US" altLang="zh-CN" sz="1000" dirty="0">
                <a:latin typeface="Arial" panose="020B0604020202090204" pitchFamily="34" charset="0"/>
                <a:cs typeface="Arial" panose="020B0604020202090204" pitchFamily="34" charset="0"/>
              </a:rPr>
              <a:t>[1]</a:t>
            </a:r>
            <a:r>
              <a:rPr lang="fr-FR" altLang="zh-CN" sz="1000" dirty="0">
                <a:latin typeface="Arial" panose="020B0604020202090204" pitchFamily="34" charset="0"/>
                <a:cs typeface="Arial" panose="020B0604020202090204" pitchFamily="34" charset="0"/>
              </a:rPr>
              <a:t>Phytium: Mars ii - microarchitectures. https://en.wikichip.org/wiki/phytium/microarchitectures/mars_ii.</a:t>
            </a:r>
            <a:endParaRPr lang="zh-CN" altLang="en-US" sz="1000" dirty="0">
              <a:latin typeface="Arial" panose="020B0604020202090204" pitchFamily="34" charset="0"/>
              <a:cs typeface="Arial" panose="020B0604020202090204" pitchFamily="34" charset="0"/>
            </a:endParaRPr>
          </a:p>
          <a:p>
            <a:endParaRPr lang="zh-CN" altLang="en-US" sz="1400" dirty="0">
              <a:latin typeface="Arial" panose="020B0604020202090204" pitchFamily="34" charset="0"/>
              <a:cs typeface="Arial" panose="020B060402020209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1000" fill="hold"/>
                                        <p:tgtEl>
                                          <p:spTgt spid="2"/>
                                        </p:tgtEl>
                                      </p:cBhvr>
                                      <p:by x="80000" y="80000"/>
                                    </p:animScale>
                                  </p:childTnLst>
                                </p:cTn>
                              </p:par>
                              <p:par>
                                <p:cTn id="7" presetID="4" presetClass="entr" presetSubtype="16"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box(in)">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334133" y="299393"/>
            <a:ext cx="8558347" cy="4613411"/>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899160"/>
            <a:ext cx="4070350" cy="3053080"/>
          </a:xfrm>
          <a:prstGeom prst="rect">
            <a:avLst/>
          </a:prstGeom>
          <a:solidFill>
            <a:srgbClr val="EAF7B1"/>
          </a:solidFill>
        </p:spPr>
      </p:pic>
      <p:sp>
        <p:nvSpPr>
          <p:cNvPr id="20" name="文本框 19"/>
          <p:cNvSpPr txBox="1"/>
          <p:nvPr/>
        </p:nvSpPr>
        <p:spPr>
          <a:xfrm>
            <a:off x="1050925" y="3952240"/>
            <a:ext cx="3648710" cy="461665"/>
          </a:xfrm>
          <a:prstGeom prst="rect">
            <a:avLst/>
          </a:prstGeom>
          <a:noFill/>
        </p:spPr>
        <p:txBody>
          <a:bodyPr wrap="square" rtlCol="0" anchor="t">
            <a:spAutoFit/>
          </a:bodyPr>
          <a:lstStyle/>
          <a:p>
            <a:r>
              <a:rPr lang="en-US" altLang="zh-CN" sz="1200" b="1" dirty="0">
                <a:latin typeface="Arial" panose="020B0604020202090204" pitchFamily="34" charset="0"/>
                <a:cs typeface="Arial" panose="020B0604020202090204" pitchFamily="34" charset="0"/>
              </a:rPr>
              <a:t>Fig. 2. </a:t>
            </a:r>
            <a:r>
              <a:rPr lang="zh-CN" altLang="en-US" sz="1200" dirty="0">
                <a:latin typeface="Arial" panose="020B0604020202090204" pitchFamily="34" charset="0"/>
                <a:cs typeface="Arial" panose="020B0604020202090204" pitchFamily="34" charset="0"/>
              </a:rPr>
              <a:t>STREAM triad bandwidth </a:t>
            </a:r>
            <a:r>
              <a:rPr lang="en-US" altLang="zh-CN" sz="1200" dirty="0">
                <a:latin typeface="Arial" panose="020B0604020202090204" pitchFamily="34" charset="0"/>
                <a:cs typeface="Arial" panose="020B0604020202090204" pitchFamily="34" charset="0"/>
              </a:rPr>
              <a:t>microbenchmark</a:t>
            </a:r>
            <a:r>
              <a:rPr lang="zh-CN" altLang="en-US" sz="1200" dirty="0">
                <a:latin typeface="Arial" panose="020B0604020202090204" pitchFamily="34" charset="0"/>
                <a:cs typeface="Arial" panose="020B0604020202090204" pitchFamily="34" charset="0"/>
              </a:rPr>
              <a:t> on Phytium 2000+</a:t>
            </a:r>
            <a:r>
              <a:rPr lang="en-US" altLang="zh-CN" sz="1200" dirty="0">
                <a:latin typeface="Arial" panose="020B0604020202090204" pitchFamily="34" charset="0"/>
                <a:cs typeface="Arial" panose="020B0604020202090204" pitchFamily="34" charset="0"/>
              </a:rPr>
              <a:t>, the heatmap values are in GB/s</a:t>
            </a:r>
            <a:endParaRPr lang="zh-CN" altLang="en-US" sz="1200" dirty="0">
              <a:latin typeface="Arial" panose="020B0604020202090204" pitchFamily="34" charset="0"/>
              <a:cs typeface="Arial" panose="020B0604020202090204" pitchFamily="34" charset="0"/>
            </a:endParaRPr>
          </a:p>
        </p:txBody>
      </p:sp>
      <p:sp>
        <p:nvSpPr>
          <p:cNvPr id="21" name="文本框 20"/>
          <p:cNvSpPr txBox="1"/>
          <p:nvPr/>
        </p:nvSpPr>
        <p:spPr>
          <a:xfrm>
            <a:off x="4644008" y="1584325"/>
            <a:ext cx="4149472" cy="1077218"/>
          </a:xfrm>
          <a:prstGeom prst="rect">
            <a:avLst/>
          </a:prstGeom>
          <a:noFill/>
        </p:spPr>
        <p:txBody>
          <a:bodyPr wrap="square" rtlCol="0" anchor="t">
            <a:spAutoFit/>
          </a:bodyPr>
          <a:lstStyle/>
          <a:p>
            <a:pPr fontAlgn="auto"/>
            <a:r>
              <a:rPr lang="zh-CN" altLang="en-US" sz="1600" dirty="0">
                <a:latin typeface="Arial" panose="020B0604020202090204" pitchFamily="34" charset="0"/>
                <a:cs typeface="Arial" panose="020B0604020202090204" pitchFamily="34" charset="0"/>
              </a:rPr>
              <a:t>We measure NUMA-Aware bandwidth of Phytium 2000+ by running a Pthread version of the STREAM bandwidth code. </a:t>
            </a:r>
            <a:r>
              <a:rPr lang="en-US" altLang="zh-CN" sz="1600" dirty="0">
                <a:latin typeface="Arial" panose="020B0604020202090204" pitchFamily="34" charset="0"/>
                <a:cs typeface="Arial" panose="020B0604020202090204" pitchFamily="34" charset="0"/>
              </a:rPr>
              <a:t>The results show that</a:t>
            </a:r>
          </a:p>
        </p:txBody>
      </p:sp>
      <p:grpSp>
        <p:nvGrpSpPr>
          <p:cNvPr id="9" name="组合 8"/>
          <p:cNvGrpSpPr/>
          <p:nvPr/>
        </p:nvGrpSpPr>
        <p:grpSpPr>
          <a:xfrm>
            <a:off x="317500" y="232410"/>
            <a:ext cx="2406650" cy="691515"/>
            <a:chOff x="501" y="350"/>
            <a:chExt cx="7423" cy="1089"/>
          </a:xfrm>
        </p:grpSpPr>
        <p:pic>
          <p:nvPicPr>
            <p:cNvPr id="10" name="图片 9"/>
            <p:cNvPicPr>
              <a:picLocks noChangeAspect="1"/>
            </p:cNvPicPr>
            <p:nvPr/>
          </p:nvPicPr>
          <p:blipFill>
            <a:blip r:embed="rId5"/>
            <a:stretch>
              <a:fillRect/>
            </a:stretch>
          </p:blipFill>
          <p:spPr>
            <a:xfrm>
              <a:off x="520" y="425"/>
              <a:ext cx="1801" cy="1014"/>
            </a:xfrm>
            <a:prstGeom prst="rect">
              <a:avLst/>
            </a:prstGeom>
          </p:spPr>
        </p:pic>
        <p:sp>
          <p:nvSpPr>
            <p:cNvPr id="12" name="文本框 11"/>
            <p:cNvSpPr txBox="1"/>
            <p:nvPr/>
          </p:nvSpPr>
          <p:spPr>
            <a:xfrm>
              <a:off x="501" y="350"/>
              <a:ext cx="7423" cy="580"/>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lgn="l"/>
              <a:r>
                <a:rPr lang="en-US" altLang="zh-CN" b="1" dirty="0">
                  <a:solidFill>
                    <a:schemeClr val="bg1"/>
                  </a:solidFill>
                  <a:effectLst>
                    <a:outerShdw blurRad="38100" dist="25400" dir="5400000" algn="ctr" rotWithShape="0">
                      <a:srgbClr val="6E747A">
                        <a:alpha val="43000"/>
                      </a:srgbClr>
                    </a:outerShdw>
                  </a:effectLst>
                  <a:sym typeface="+mn-ea"/>
                </a:rPr>
                <a:t>Part 2. NUMA</a:t>
              </a:r>
              <a:endParaRPr lang="en-US" altLang="zh-CN" sz="1400" b="1" dirty="0">
                <a:solidFill>
                  <a:schemeClr val="bg1"/>
                </a:solidFill>
                <a:effectLst>
                  <a:outerShdw blurRad="38100" dist="25400" dir="5400000" algn="ctr" rotWithShape="0">
                    <a:srgbClr val="6E747A">
                      <a:alpha val="43000"/>
                    </a:srgbClr>
                  </a:outerShdw>
                </a:effectLst>
                <a:sym typeface="+mn-ea"/>
              </a:endParaRPr>
            </a:p>
          </p:txBody>
        </p:sp>
      </p:grpSp>
      <p:sp>
        <p:nvSpPr>
          <p:cNvPr id="2" name="椭圆 1"/>
          <p:cNvSpPr/>
          <p:nvPr/>
        </p:nvSpPr>
        <p:spPr>
          <a:xfrm>
            <a:off x="2899012" y="2392524"/>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04801" y="2979060"/>
            <a:ext cx="43204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660395" y="2752564"/>
            <a:ext cx="4149472" cy="1077218"/>
          </a:xfrm>
          <a:prstGeom prst="rect">
            <a:avLst/>
          </a:prstGeom>
          <a:noFill/>
        </p:spPr>
        <p:txBody>
          <a:bodyPr wrap="square" rtlCol="0">
            <a:spAutoFit/>
          </a:bodyPr>
          <a:lstStyle/>
          <a:p>
            <a:r>
              <a:rPr lang="en-US" altLang="zh-CN" sz="16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(1) The bandwidth results inside the same NUMA node are the highest.</a:t>
            </a:r>
          </a:p>
          <a:p>
            <a:r>
              <a:rPr lang="en-US" altLang="zh-CN" sz="16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(2) The bandwidth results between difference nodes are much lower.</a:t>
            </a:r>
            <a:endParaRPr lang="zh-CN" altLang="en-US" sz="16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extLst>
              <p:ext uri="{D42A27DB-BD31-4B8C-83A1-F6EECF244321}">
                <p14:modId xmlns:p14="http://schemas.microsoft.com/office/powerpoint/2010/main" val="4086292265"/>
              </p:ext>
            </p:extLst>
          </p:nvPr>
        </p:nvGraphicFramePr>
        <p:xfrm>
          <a:off x="2082228" y="959315"/>
          <a:ext cx="2453784" cy="2278544"/>
        </p:xfrm>
        <a:graphic>
          <a:graphicData uri="http://schemas.openxmlformats.org/drawingml/2006/table">
            <a:tbl>
              <a:tblPr>
                <a:tableStyleId>{616DA210-FB5B-4158-B5E0-FEB733F419BA}</a:tableStyleId>
              </a:tblPr>
              <a:tblGrid>
                <a:gridCol w="613446">
                  <a:extLst>
                    <a:ext uri="{9D8B030D-6E8A-4147-A177-3AD203B41FA5}">
                      <a16:colId xmlns:a16="http://schemas.microsoft.com/office/drawing/2014/main" val="20000"/>
                    </a:ext>
                  </a:extLst>
                </a:gridCol>
                <a:gridCol w="613446">
                  <a:extLst>
                    <a:ext uri="{9D8B030D-6E8A-4147-A177-3AD203B41FA5}">
                      <a16:colId xmlns:a16="http://schemas.microsoft.com/office/drawing/2014/main" val="20001"/>
                    </a:ext>
                  </a:extLst>
                </a:gridCol>
                <a:gridCol w="613446">
                  <a:extLst>
                    <a:ext uri="{9D8B030D-6E8A-4147-A177-3AD203B41FA5}">
                      <a16:colId xmlns:a16="http://schemas.microsoft.com/office/drawing/2014/main" val="20002"/>
                    </a:ext>
                  </a:extLst>
                </a:gridCol>
                <a:gridCol w="613446">
                  <a:extLst>
                    <a:ext uri="{9D8B030D-6E8A-4147-A177-3AD203B41FA5}">
                      <a16:colId xmlns:a16="http://schemas.microsoft.com/office/drawing/2014/main" val="20003"/>
                    </a:ext>
                  </a:extLst>
                </a:gridCol>
              </a:tblGrid>
              <a:tr h="569636">
                <a:tc>
                  <a:txBody>
                    <a:bodyPr/>
                    <a:lstStyle/>
                    <a:p>
                      <a:pPr>
                        <a:buNone/>
                      </a:pPr>
                      <a:endParaRPr lang="zh-CN" altLang="en-US" sz="1200" dirty="0"/>
                    </a:p>
                  </a:txBody>
                  <a:tcPr/>
                </a:tc>
                <a:tc>
                  <a:txBody>
                    <a:bodyPr/>
                    <a:lstStyle/>
                    <a:p>
                      <a:pPr algn="ctr" fontAlgn="auto">
                        <a:buNone/>
                      </a:pPr>
                      <a:r>
                        <a:rPr lang="en-US" altLang="zh-CN" sz="2800" dirty="0"/>
                        <a:t>5</a:t>
                      </a:r>
                    </a:p>
                  </a:txBody>
                  <a:tcPr>
                    <a:solidFill>
                      <a:schemeClr val="tx2">
                        <a:lumMod val="20000"/>
                        <a:lumOff val="80000"/>
                      </a:schemeClr>
                    </a:solidFill>
                  </a:tcPr>
                </a:tc>
                <a:tc>
                  <a:txBody>
                    <a:bodyPr/>
                    <a:lstStyle/>
                    <a:p>
                      <a:pPr algn="ctr">
                        <a:buNone/>
                      </a:pPr>
                      <a:r>
                        <a:rPr lang="en-US" altLang="zh-CN" sz="2800" dirty="0"/>
                        <a:t>2</a:t>
                      </a:r>
                    </a:p>
                  </a:txBody>
                  <a:tcPr>
                    <a:solidFill>
                      <a:schemeClr val="tx2">
                        <a:lumMod val="20000"/>
                        <a:lumOff val="80000"/>
                      </a:schemeClr>
                    </a:solidFill>
                  </a:tcPr>
                </a:tc>
                <a:tc>
                  <a:txBody>
                    <a:bodyPr/>
                    <a:lstStyle/>
                    <a:p>
                      <a:pPr>
                        <a:buNone/>
                      </a:pPr>
                      <a:endParaRPr lang="zh-CN" altLang="en-US" sz="1200"/>
                    </a:p>
                  </a:txBody>
                  <a:tcPr/>
                </a:tc>
                <a:extLst>
                  <a:ext uri="{0D108BD9-81ED-4DB2-BD59-A6C34878D82A}">
                    <a16:rowId xmlns:a16="http://schemas.microsoft.com/office/drawing/2014/main" val="10000"/>
                  </a:ext>
                </a:extLst>
              </a:tr>
              <a:tr h="569636">
                <a:tc>
                  <a:txBody>
                    <a:bodyPr/>
                    <a:lstStyle/>
                    <a:p>
                      <a:pPr algn="ctr">
                        <a:buNone/>
                      </a:pPr>
                      <a:r>
                        <a:rPr lang="en-US" altLang="zh-CN" sz="2800" dirty="0"/>
                        <a:t>6</a:t>
                      </a:r>
                    </a:p>
                  </a:txBody>
                  <a:tcPr>
                    <a:solidFill>
                      <a:srgbClr val="FBE5D6"/>
                    </a:solidFill>
                  </a:tcPr>
                </a:tc>
                <a:tc>
                  <a:txBody>
                    <a:bodyPr/>
                    <a:lstStyle/>
                    <a:p>
                      <a:pPr>
                        <a:buNone/>
                      </a:pPr>
                      <a:endParaRPr lang="zh-CN" altLang="en-US" sz="1200"/>
                    </a:p>
                  </a:txBody>
                  <a:tcPr/>
                </a:tc>
                <a:tc>
                  <a:txBody>
                    <a:bodyPr/>
                    <a:lstStyle/>
                    <a:p>
                      <a:pPr algn="ctr">
                        <a:buNone/>
                      </a:pPr>
                      <a:r>
                        <a:rPr lang="en-US" altLang="zh-CN" sz="2800" dirty="0"/>
                        <a:t>8</a:t>
                      </a:r>
                    </a:p>
                  </a:txBody>
                  <a:tcPr>
                    <a:solidFill>
                      <a:srgbClr val="FBE5D6"/>
                    </a:solidFill>
                  </a:tcPr>
                </a:tc>
                <a:tc>
                  <a:txBody>
                    <a:bodyPr/>
                    <a:lstStyle/>
                    <a:p>
                      <a:pPr algn="ctr">
                        <a:buNone/>
                      </a:pPr>
                      <a:r>
                        <a:rPr lang="en-US" altLang="zh-CN" sz="2800" dirty="0"/>
                        <a:t>3</a:t>
                      </a:r>
                    </a:p>
                  </a:txBody>
                  <a:tcPr anchor="ctr">
                    <a:solidFill>
                      <a:srgbClr val="FBE5D6"/>
                    </a:solidFill>
                  </a:tcPr>
                </a:tc>
                <a:extLst>
                  <a:ext uri="{0D108BD9-81ED-4DB2-BD59-A6C34878D82A}">
                    <a16:rowId xmlns:a16="http://schemas.microsoft.com/office/drawing/2014/main" val="10001"/>
                  </a:ext>
                </a:extLst>
              </a:tr>
              <a:tr h="569636">
                <a:tc>
                  <a:txBody>
                    <a:bodyPr/>
                    <a:lstStyle/>
                    <a:p>
                      <a:pPr>
                        <a:buNone/>
                      </a:pPr>
                      <a:endParaRPr lang="zh-CN" altLang="en-US" sz="1200"/>
                    </a:p>
                  </a:txBody>
                  <a:tcPr/>
                </a:tc>
                <a:tc>
                  <a:txBody>
                    <a:bodyPr/>
                    <a:lstStyle/>
                    <a:p>
                      <a:pPr>
                        <a:buNone/>
                      </a:pPr>
                      <a:endParaRPr lang="zh-CN" altLang="en-US" sz="1200"/>
                    </a:p>
                  </a:txBody>
                  <a:tcPr/>
                </a:tc>
                <a:tc>
                  <a:txBody>
                    <a:bodyPr/>
                    <a:lstStyle/>
                    <a:p>
                      <a:pPr algn="ctr" fontAlgn="auto">
                        <a:buNone/>
                      </a:pPr>
                      <a:r>
                        <a:rPr lang="en-US" altLang="zh-CN" sz="2800" dirty="0"/>
                        <a:t>4</a:t>
                      </a:r>
                    </a:p>
                  </a:txBody>
                  <a:tcPr>
                    <a:solidFill>
                      <a:srgbClr val="EDEDED"/>
                    </a:solidFill>
                  </a:tcPr>
                </a:tc>
                <a:tc>
                  <a:txBody>
                    <a:bodyPr/>
                    <a:lstStyle/>
                    <a:p>
                      <a:pPr>
                        <a:buNone/>
                      </a:pPr>
                      <a:endParaRPr lang="zh-CN" altLang="en-US" sz="1200" dirty="0"/>
                    </a:p>
                  </a:txBody>
                  <a:tcPr/>
                </a:tc>
                <a:extLst>
                  <a:ext uri="{0D108BD9-81ED-4DB2-BD59-A6C34878D82A}">
                    <a16:rowId xmlns:a16="http://schemas.microsoft.com/office/drawing/2014/main" val="10002"/>
                  </a:ext>
                </a:extLst>
              </a:tr>
              <a:tr h="569636">
                <a:tc>
                  <a:txBody>
                    <a:bodyPr/>
                    <a:lstStyle/>
                    <a:p>
                      <a:pPr>
                        <a:buNone/>
                      </a:pPr>
                      <a:endParaRPr lang="zh-CN" altLang="en-US" sz="1200"/>
                    </a:p>
                  </a:txBody>
                  <a:tcPr/>
                </a:tc>
                <a:tc>
                  <a:txBody>
                    <a:bodyPr/>
                    <a:lstStyle/>
                    <a:p>
                      <a:pPr algn="ctr">
                        <a:buNone/>
                      </a:pPr>
                      <a:r>
                        <a:rPr lang="en-US" altLang="zh-CN" sz="2800" dirty="0"/>
                        <a:t>7</a:t>
                      </a:r>
                    </a:p>
                  </a:txBody>
                  <a:tcPr>
                    <a:solidFill>
                      <a:srgbClr val="DAE3F3"/>
                    </a:solidFill>
                  </a:tcPr>
                </a:tc>
                <a:tc>
                  <a:txBody>
                    <a:bodyPr/>
                    <a:lstStyle/>
                    <a:p>
                      <a:pPr algn="ctr">
                        <a:buNone/>
                      </a:pPr>
                      <a:r>
                        <a:rPr lang="en-US" altLang="zh-CN" sz="2800" dirty="0"/>
                        <a:t>1</a:t>
                      </a:r>
                    </a:p>
                  </a:txBody>
                  <a:tcPr>
                    <a:solidFill>
                      <a:srgbClr val="DAE3F3"/>
                    </a:solidFill>
                  </a:tcPr>
                </a:tc>
                <a:tc>
                  <a:txBody>
                    <a:bodyPr/>
                    <a:lstStyle/>
                    <a:p>
                      <a:pPr>
                        <a:buNone/>
                      </a:pPr>
                      <a:endParaRPr lang="zh-CN" altLang="en-US" sz="1200" dirty="0"/>
                    </a:p>
                  </a:txBody>
                  <a:tcPr/>
                </a:tc>
                <a:extLst>
                  <a:ext uri="{0D108BD9-81ED-4DB2-BD59-A6C34878D82A}">
                    <a16:rowId xmlns:a16="http://schemas.microsoft.com/office/drawing/2014/main" val="10003"/>
                  </a:ext>
                </a:extLst>
              </a:tr>
            </a:tbl>
          </a:graphicData>
        </a:graphic>
      </p:graphicFrame>
      <p:sp>
        <p:nvSpPr>
          <p:cNvPr id="8" name="文本框 7"/>
          <p:cNvSpPr txBox="1"/>
          <p:nvPr/>
        </p:nvSpPr>
        <p:spPr>
          <a:xfrm>
            <a:off x="5042743" y="1814826"/>
            <a:ext cx="605938" cy="830997"/>
          </a:xfrm>
          <a:prstGeom prst="rect">
            <a:avLst/>
          </a:prstGeom>
          <a:noFill/>
        </p:spPr>
        <p:txBody>
          <a:bodyPr wrap="square" rtlCol="0" anchor="t">
            <a:spAutoFit/>
          </a:bodyPr>
          <a:lstStyle/>
          <a:p>
            <a:pPr algn="ctr" eaLnBrk="0" hangingPunct="0">
              <a:buSzPct val="100000"/>
            </a:pPr>
            <a:r>
              <a:rPr lang="da-DK" altLang="zh-CN" sz="4800" dirty="0">
                <a:solidFill>
                  <a:srgbClr val="000000"/>
                </a:solidFill>
                <a:latin typeface="Arial" panose="020B0604020202090204" pitchFamily="34" charset="0"/>
                <a:sym typeface="Verdana" panose="020B0804030504040204" pitchFamily="34" charset="0"/>
              </a:rPr>
              <a:t>x</a:t>
            </a:r>
          </a:p>
        </p:txBody>
      </p:sp>
      <p:graphicFrame>
        <p:nvGraphicFramePr>
          <p:cNvPr id="9" name="表格 8"/>
          <p:cNvGraphicFramePr/>
          <p:nvPr>
            <p:custDataLst>
              <p:tags r:id="rId2"/>
            </p:custDataLst>
            <p:extLst>
              <p:ext uri="{D42A27DB-BD31-4B8C-83A1-F6EECF244321}">
                <p14:modId xmlns:p14="http://schemas.microsoft.com/office/powerpoint/2010/main" val="1633518303"/>
              </p:ext>
            </p:extLst>
          </p:nvPr>
        </p:nvGraphicFramePr>
        <p:xfrm>
          <a:off x="6288778" y="962648"/>
          <a:ext cx="592880" cy="2287646"/>
        </p:xfrm>
        <a:graphic>
          <a:graphicData uri="http://schemas.openxmlformats.org/drawingml/2006/table">
            <a:tbl>
              <a:tblPr>
                <a:tableStyleId>{616DA210-FB5B-4158-B5E0-FEB733F419BA}</a:tableStyleId>
              </a:tblPr>
              <a:tblGrid>
                <a:gridCol w="592880">
                  <a:extLst>
                    <a:ext uri="{9D8B030D-6E8A-4147-A177-3AD203B41FA5}">
                      <a16:colId xmlns:a16="http://schemas.microsoft.com/office/drawing/2014/main" val="20000"/>
                    </a:ext>
                  </a:extLst>
                </a:gridCol>
              </a:tblGrid>
              <a:tr h="572135">
                <a:tc>
                  <a:txBody>
                    <a:bodyPr/>
                    <a:lstStyle/>
                    <a:p>
                      <a:pPr algn="ctr">
                        <a:buNone/>
                      </a:pPr>
                      <a:r>
                        <a:rPr lang="en-US" altLang="zh-CN" sz="2800" dirty="0"/>
                        <a:t>1</a:t>
                      </a:r>
                    </a:p>
                  </a:txBody>
                  <a:tcPr/>
                </a:tc>
                <a:extLst>
                  <a:ext uri="{0D108BD9-81ED-4DB2-BD59-A6C34878D82A}">
                    <a16:rowId xmlns:a16="http://schemas.microsoft.com/office/drawing/2014/main" val="10000"/>
                  </a:ext>
                </a:extLst>
              </a:tr>
              <a:tr h="571837">
                <a:tc>
                  <a:txBody>
                    <a:bodyPr/>
                    <a:lstStyle/>
                    <a:p>
                      <a:pPr algn="ctr">
                        <a:buNone/>
                      </a:pPr>
                      <a:r>
                        <a:rPr lang="en-US" altLang="zh-CN" sz="2800" dirty="0"/>
                        <a:t>2</a:t>
                      </a:r>
                    </a:p>
                  </a:txBody>
                  <a:tcPr/>
                </a:tc>
                <a:extLst>
                  <a:ext uri="{0D108BD9-81ED-4DB2-BD59-A6C34878D82A}">
                    <a16:rowId xmlns:a16="http://schemas.microsoft.com/office/drawing/2014/main" val="10001"/>
                  </a:ext>
                </a:extLst>
              </a:tr>
              <a:tr h="571837">
                <a:tc>
                  <a:txBody>
                    <a:bodyPr/>
                    <a:lstStyle/>
                    <a:p>
                      <a:pPr algn="ctr">
                        <a:buNone/>
                      </a:pPr>
                      <a:r>
                        <a:rPr lang="en-US" altLang="zh-CN" sz="2800" dirty="0"/>
                        <a:t>3</a:t>
                      </a:r>
                    </a:p>
                  </a:txBody>
                  <a:tcPr/>
                </a:tc>
                <a:extLst>
                  <a:ext uri="{0D108BD9-81ED-4DB2-BD59-A6C34878D82A}">
                    <a16:rowId xmlns:a16="http://schemas.microsoft.com/office/drawing/2014/main" val="10002"/>
                  </a:ext>
                </a:extLst>
              </a:tr>
              <a:tr h="571837">
                <a:tc>
                  <a:txBody>
                    <a:bodyPr/>
                    <a:lstStyle/>
                    <a:p>
                      <a:pPr algn="ctr">
                        <a:buNone/>
                      </a:pPr>
                      <a:r>
                        <a:rPr lang="en-US" altLang="zh-CN" sz="2800" dirty="0"/>
                        <a:t>4</a:t>
                      </a:r>
                    </a:p>
                  </a:txBody>
                  <a:tcPr/>
                </a:tc>
                <a:extLst>
                  <a:ext uri="{0D108BD9-81ED-4DB2-BD59-A6C34878D82A}">
                    <a16:rowId xmlns:a16="http://schemas.microsoft.com/office/drawing/2014/main" val="10003"/>
                  </a:ext>
                </a:extLst>
              </a:tr>
            </a:tbl>
          </a:graphicData>
        </a:graphic>
      </p:graphicFrame>
      <p:sp>
        <p:nvSpPr>
          <p:cNvPr id="14" name="文本框 13"/>
          <p:cNvSpPr txBox="1"/>
          <p:nvPr/>
        </p:nvSpPr>
        <p:spPr>
          <a:xfrm>
            <a:off x="2896263" y="3247909"/>
            <a:ext cx="825054" cy="584775"/>
          </a:xfrm>
          <a:prstGeom prst="rect">
            <a:avLst/>
          </a:prstGeom>
          <a:noFill/>
        </p:spPr>
        <p:txBody>
          <a:bodyPr wrap="square" rtlCol="0">
            <a:spAutoFit/>
          </a:bodyPr>
          <a:lstStyle/>
          <a:p>
            <a:pPr algn="ctr"/>
            <a:r>
              <a:rPr lang="en-US" altLang="zh-CN" sz="1600" dirty="0"/>
              <a:t>A</a:t>
            </a:r>
          </a:p>
          <a:p>
            <a:r>
              <a:rPr lang="zh-CN" altLang="en-US" sz="1600" dirty="0"/>
              <a:t>（</a:t>
            </a:r>
            <a:r>
              <a:rPr lang="en-US" altLang="zh-CN" sz="1600" dirty="0"/>
              <a:t>4x4</a:t>
            </a:r>
            <a:r>
              <a:rPr lang="zh-CN" altLang="en-US" sz="1600" dirty="0"/>
              <a:t>）</a:t>
            </a:r>
          </a:p>
        </p:txBody>
      </p:sp>
      <p:sp>
        <p:nvSpPr>
          <p:cNvPr id="15" name="文本框 14"/>
          <p:cNvSpPr txBox="1"/>
          <p:nvPr/>
        </p:nvSpPr>
        <p:spPr>
          <a:xfrm>
            <a:off x="6166190" y="3207928"/>
            <a:ext cx="825054" cy="584775"/>
          </a:xfrm>
          <a:prstGeom prst="rect">
            <a:avLst/>
          </a:prstGeom>
          <a:noFill/>
        </p:spPr>
        <p:txBody>
          <a:bodyPr wrap="square" rtlCol="0">
            <a:spAutoFit/>
          </a:bodyPr>
          <a:lstStyle/>
          <a:p>
            <a:pPr algn="ctr"/>
            <a:r>
              <a:rPr lang="en-US" altLang="zh-CN" sz="1600" dirty="0"/>
              <a:t>x</a:t>
            </a:r>
          </a:p>
          <a:p>
            <a:r>
              <a:rPr lang="zh-CN" altLang="en-US" sz="1600" dirty="0"/>
              <a:t>（</a:t>
            </a:r>
            <a:r>
              <a:rPr lang="en-US" altLang="zh-CN" sz="1600" dirty="0"/>
              <a:t>4x1</a:t>
            </a:r>
            <a:r>
              <a:rPr lang="zh-CN" altLang="en-US" sz="1600" dirty="0"/>
              <a:t>）</a:t>
            </a:r>
          </a:p>
        </p:txBody>
      </p:sp>
      <p:grpSp>
        <p:nvGrpSpPr>
          <p:cNvPr id="17" name="组合 16">
            <a:extLst>
              <a:ext uri="{FF2B5EF4-FFF2-40B4-BE49-F238E27FC236}">
                <a16:creationId xmlns:a16="http://schemas.microsoft.com/office/drawing/2014/main" id="{FFAF4AB8-C4B3-456E-A5C9-C5A85E260005}"/>
              </a:ext>
            </a:extLst>
          </p:cNvPr>
          <p:cNvGrpSpPr/>
          <p:nvPr/>
        </p:nvGrpSpPr>
        <p:grpSpPr>
          <a:xfrm>
            <a:off x="317500" y="232410"/>
            <a:ext cx="2406650" cy="691515"/>
            <a:chOff x="501" y="350"/>
            <a:chExt cx="7423" cy="1089"/>
          </a:xfrm>
        </p:grpSpPr>
        <p:pic>
          <p:nvPicPr>
            <p:cNvPr id="18" name="图片 17">
              <a:extLst>
                <a:ext uri="{FF2B5EF4-FFF2-40B4-BE49-F238E27FC236}">
                  <a16:creationId xmlns:a16="http://schemas.microsoft.com/office/drawing/2014/main" id="{61716711-BAB4-4C24-9DD8-7A74B8F371FD}"/>
                </a:ext>
              </a:extLst>
            </p:cNvPr>
            <p:cNvPicPr>
              <a:picLocks noChangeAspect="1"/>
            </p:cNvPicPr>
            <p:nvPr/>
          </p:nvPicPr>
          <p:blipFill>
            <a:blip r:embed="rId5"/>
            <a:stretch>
              <a:fillRect/>
            </a:stretch>
          </p:blipFill>
          <p:spPr>
            <a:xfrm>
              <a:off x="520" y="425"/>
              <a:ext cx="1801" cy="1014"/>
            </a:xfrm>
            <a:prstGeom prst="rect">
              <a:avLst/>
            </a:prstGeom>
          </p:spPr>
        </p:pic>
        <p:sp>
          <p:nvSpPr>
            <p:cNvPr id="19" name="文本框 18">
              <a:extLst>
                <a:ext uri="{FF2B5EF4-FFF2-40B4-BE49-F238E27FC236}">
                  <a16:creationId xmlns:a16="http://schemas.microsoft.com/office/drawing/2014/main" id="{832CA4F9-8A66-481E-835C-9C7879729906}"/>
                </a:ext>
              </a:extLst>
            </p:cNvPr>
            <p:cNvSpPr txBox="1"/>
            <p:nvPr/>
          </p:nvSpPr>
          <p:spPr>
            <a:xfrm>
              <a:off x="501" y="350"/>
              <a:ext cx="7423" cy="580"/>
            </a:xfrm>
            <a:prstGeom prst="rect">
              <a:avLst/>
            </a:prstGeom>
            <a:solidFill>
              <a:srgbClr val="468A92"/>
            </a:solidFill>
            <a:ln w="38100" cap="flat" cmpd="sng" algn="ctr">
              <a:solidFill>
                <a:sysClr val="window" lastClr="FFFFFF"/>
              </a:solidFill>
              <a:prstDash val="solid"/>
            </a:ln>
            <a:effectLst>
              <a:outerShdw blurRad="40000" dist="20000" dir="5400000" rotWithShape="0">
                <a:srgbClr val="000000">
                  <a:alpha val="38000"/>
                </a:srgbClr>
              </a:outerShdw>
            </a:effectLst>
          </p:spPr>
          <p:style>
            <a:lnRef idx="3">
              <a:schemeClr val="lt1"/>
            </a:lnRef>
            <a:fillRef idx="1">
              <a:schemeClr val="accent1"/>
            </a:fillRef>
            <a:effectRef idx="1">
              <a:schemeClr val="accent1"/>
            </a:effectRef>
            <a:fontRef idx="minor">
              <a:schemeClr val="lt1"/>
            </a:fontRef>
          </p:style>
          <p:txBody>
            <a:bodyPr wrap="square" rtlCol="0" anchor="t">
              <a:spAutoFit/>
              <a:scene3d>
                <a:camera prst="orthographicFront"/>
                <a:lightRig rig="threePt" dir="t"/>
              </a:scene3d>
            </a:bodyPr>
            <a:lstStyle/>
            <a:p>
              <a:pPr lvl="0" algn="l"/>
              <a:r>
                <a:rPr lang="en-US" altLang="zh-CN" b="1" dirty="0">
                  <a:solidFill>
                    <a:schemeClr val="bg1"/>
                  </a:solidFill>
                  <a:effectLst>
                    <a:outerShdw blurRad="38100" dist="25400" dir="5400000" algn="ctr" rotWithShape="0">
                      <a:srgbClr val="6E747A">
                        <a:alpha val="43000"/>
                      </a:srgbClr>
                    </a:outerShdw>
                  </a:effectLst>
                  <a:sym typeface="+mn-ea"/>
                </a:rPr>
                <a:t>Part 2. NUMA</a:t>
              </a:r>
              <a:endParaRPr lang="en-US" altLang="zh-CN" sz="1400" b="1" dirty="0">
                <a:solidFill>
                  <a:schemeClr val="bg1"/>
                </a:solidFill>
                <a:effectLst>
                  <a:outerShdw blurRad="38100" dist="25400" dir="5400000" algn="ctr" rotWithShape="0">
                    <a:srgbClr val="6E747A">
                      <a:alpha val="43000"/>
                    </a:srgbClr>
                  </a:outerShdw>
                </a:effectLst>
                <a:sym typeface="+mn-ea"/>
              </a:endParaRPr>
            </a:p>
          </p:txBody>
        </p:sp>
      </p:grpSp>
      <p:sp>
        <p:nvSpPr>
          <p:cNvPr id="5" name="文本框 4">
            <a:extLst>
              <a:ext uri="{FF2B5EF4-FFF2-40B4-BE49-F238E27FC236}">
                <a16:creationId xmlns:a16="http://schemas.microsoft.com/office/drawing/2014/main" id="{ED703CDA-7C08-42FE-BD1F-347870A8F9F2}"/>
              </a:ext>
            </a:extLst>
          </p:cNvPr>
          <p:cNvSpPr txBox="1"/>
          <p:nvPr/>
        </p:nvSpPr>
        <p:spPr>
          <a:xfrm>
            <a:off x="4928910" y="1087088"/>
            <a:ext cx="900100" cy="369332"/>
          </a:xfrm>
          <a:prstGeom prst="rect">
            <a:avLst/>
          </a:prstGeom>
          <a:noFill/>
        </p:spPr>
        <p:txBody>
          <a:bodyPr wrap="square" rtlCol="0">
            <a:spAutoFit/>
          </a:bodyPr>
          <a:lstStyle/>
          <a:p>
            <a:r>
              <a:rPr lang="en-US" altLang="zh-CN"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Node0</a:t>
            </a:r>
            <a:endParaRPr lang="zh-CN" altLang="en-US"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endParaRPr>
          </a:p>
        </p:txBody>
      </p:sp>
      <p:cxnSp>
        <p:nvCxnSpPr>
          <p:cNvPr id="21" name="连接符: 曲线 20">
            <a:extLst>
              <a:ext uri="{FF2B5EF4-FFF2-40B4-BE49-F238E27FC236}">
                <a16:creationId xmlns:a16="http://schemas.microsoft.com/office/drawing/2014/main" id="{D21D6B24-2E17-4CB1-AF43-268DA924C33D}"/>
              </a:ext>
            </a:extLst>
          </p:cNvPr>
          <p:cNvCxnSpPr>
            <a:cxnSpLocks/>
          </p:cNvCxnSpPr>
          <p:nvPr/>
        </p:nvCxnSpPr>
        <p:spPr>
          <a:xfrm>
            <a:off x="3002271" y="959315"/>
            <a:ext cx="3287804" cy="852225"/>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连接符: 曲线 27">
            <a:extLst>
              <a:ext uri="{FF2B5EF4-FFF2-40B4-BE49-F238E27FC236}">
                <a16:creationId xmlns:a16="http://schemas.microsoft.com/office/drawing/2014/main" id="{FC09A6E3-A485-419F-865D-F61668E8B652}"/>
              </a:ext>
            </a:extLst>
          </p:cNvPr>
          <p:cNvCxnSpPr/>
          <p:nvPr/>
        </p:nvCxnSpPr>
        <p:spPr>
          <a:xfrm>
            <a:off x="3634978" y="949265"/>
            <a:ext cx="2647299" cy="1402952"/>
          </a:xfrm>
          <a:prstGeom prst="curvedConnector3">
            <a:avLst>
              <a:gd name="adj1" fmla="val 48929"/>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矩形: 圆角 32">
            <a:extLst>
              <a:ext uri="{FF2B5EF4-FFF2-40B4-BE49-F238E27FC236}">
                <a16:creationId xmlns:a16="http://schemas.microsoft.com/office/drawing/2014/main" id="{2F43038B-4BF4-4D57-8499-31E0F8479130}"/>
              </a:ext>
            </a:extLst>
          </p:cNvPr>
          <p:cNvSpPr/>
          <p:nvPr/>
        </p:nvSpPr>
        <p:spPr>
          <a:xfrm>
            <a:off x="2015716" y="959115"/>
            <a:ext cx="4909016" cy="569313"/>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7F6AB425-F17B-4322-8121-C745E655B886}"/>
              </a:ext>
            </a:extLst>
          </p:cNvPr>
          <p:cNvSpPr txBox="1"/>
          <p:nvPr/>
        </p:nvSpPr>
        <p:spPr>
          <a:xfrm>
            <a:off x="827584" y="3842734"/>
            <a:ext cx="7768884" cy="584775"/>
          </a:xfrm>
          <a:prstGeom prst="rect">
            <a:avLst/>
          </a:prstGeom>
          <a:noFill/>
        </p:spPr>
        <p:txBody>
          <a:bodyPr wrap="square" rtlCol="0">
            <a:spAutoFit/>
          </a:bodyPr>
          <a:lstStyle/>
          <a:p>
            <a:r>
              <a:rPr lang="en-US" altLang="zh-CN" sz="1600" dirty="0">
                <a:latin typeface="Arial" panose="020B0604020202090204" pitchFamily="34" charset="0"/>
                <a:cs typeface="Arial" panose="020B0604020202090204" pitchFamily="34" charset="0"/>
              </a:rPr>
              <a:t>The character of NUMA architecture brings problems: </a:t>
            </a:r>
            <a:r>
              <a:rPr lang="en-US" altLang="zh-CN" sz="16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the data locality of accessing </a:t>
            </a:r>
            <a:r>
              <a:rPr lang="en-US" altLang="zh-CN" sz="1600" b="1" i="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x</a:t>
            </a:r>
            <a:r>
              <a:rPr lang="en-US" altLang="zh-CN" sz="1600" b="1" dirty="0">
                <a:solidFill>
                  <a:schemeClr val="accent1"/>
                </a:solidFill>
                <a:effectLst>
                  <a:outerShdw blurRad="38100" dist="25400" dir="5400000" algn="ctr" rotWithShape="0">
                    <a:srgbClr val="6E747A">
                      <a:alpha val="43000"/>
                    </a:srgbClr>
                  </a:outerShdw>
                </a:effectLst>
                <a:latin typeface="Arial" panose="020B0604020202090204" pitchFamily="34" charset="0"/>
                <a:cs typeface="Arial" panose="020B0604020202090204" pitchFamily="34" charset="0"/>
              </a:rPr>
              <a:t> is poor</a:t>
            </a:r>
            <a:r>
              <a:rPr lang="en-US" altLang="zh-CN" sz="1600" dirty="0">
                <a:latin typeface="Arial" panose="020B0604020202090204" pitchFamily="34" charset="0"/>
                <a:cs typeface="Arial" panose="020B0604020202090204" pitchFamily="34" charset="0"/>
              </a:rPr>
              <a:t>.</a:t>
            </a:r>
            <a:endParaRPr lang="zh-CN" altLang="en-US" sz="1600" dirty="0">
              <a:latin typeface="Arial" panose="020B0604020202090204" pitchFamily="34" charset="0"/>
              <a:cs typeface="Arial" panose="020B0604020202090204" pitchFamily="34" charset="0"/>
            </a:endParaRPr>
          </a:p>
        </p:txBody>
      </p:sp>
    </p:spTree>
    <p:extLst>
      <p:ext uri="{BB962C8B-B14F-4D97-AF65-F5344CB8AC3E}">
        <p14:creationId xmlns:p14="http://schemas.microsoft.com/office/powerpoint/2010/main" val="4202025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50"/>
                                        <p:tgtEl>
                                          <p:spTgt spid="33"/>
                                        </p:tgtEl>
                                      </p:cBhvr>
                                    </p:animEffect>
                                    <p:anim calcmode="lin" valueType="num">
                                      <p:cBhvr>
                                        <p:cTn id="8" dur="250" fill="hold"/>
                                        <p:tgtEl>
                                          <p:spTgt spid="33"/>
                                        </p:tgtEl>
                                        <p:attrNameLst>
                                          <p:attrName>ppt_x</p:attrName>
                                        </p:attrNameLst>
                                      </p:cBhvr>
                                      <p:tavLst>
                                        <p:tav tm="0">
                                          <p:val>
                                            <p:strVal val="#ppt_x"/>
                                          </p:val>
                                        </p:tav>
                                        <p:tav tm="100000">
                                          <p:val>
                                            <p:strVal val="#ppt_x"/>
                                          </p:val>
                                        </p:tav>
                                      </p:tavLst>
                                    </p:anim>
                                    <p:anim calcmode="lin" valueType="num">
                                      <p:cBhvr>
                                        <p:cTn id="9" dur="25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anim calcmode="lin" valueType="num">
                                      <p:cBhvr>
                                        <p:cTn id="13" dur="250" fill="hold"/>
                                        <p:tgtEl>
                                          <p:spTgt spid="5"/>
                                        </p:tgtEl>
                                        <p:attrNameLst>
                                          <p:attrName>ppt_x</p:attrName>
                                        </p:attrNameLst>
                                      </p:cBhvr>
                                      <p:tavLst>
                                        <p:tav tm="0">
                                          <p:val>
                                            <p:strVal val="#ppt_x"/>
                                          </p:val>
                                        </p:tav>
                                        <p:tav tm="100000">
                                          <p:val>
                                            <p:strVal val="#ppt_x"/>
                                          </p:val>
                                        </p:tav>
                                      </p:tavLst>
                                    </p:anim>
                                    <p:anim calcmode="lin" valueType="num">
                                      <p:cBhvr>
                                        <p:cTn id="14" dur="2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animBg="1"/>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5c596c7f-e321-4e24-a7d1-8d2ec94735fb}"/>
  <p:tag name="TABLE_RECT" val="144*210*671.8*120"/>
  <p:tag name="TABLE_EMPHASIZE_COLOR" val="6579300"/>
  <p:tag name="TABLE_ONEKEY_SKIN_IDX" val="0"/>
  <p:tag name="TABLE_SKINIDX" val="-1"/>
  <p:tag name="TABLE_COLORIDX" val="l"/>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64d835b-7b69-4506-a426-39318bd2d247}"/>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5c596c7f-e321-4e24-a7d1-8d2ec94735fb}"/>
  <p:tag name="TABLE_RECT" val="144*210*671.8*120"/>
  <p:tag name="TABLE_EMPHASIZE_COLOR" val="6579300"/>
  <p:tag name="TABLE_ONEKEY_SKIN_IDX" val="0"/>
  <p:tag name="TABLE_SKINIDX" val="-1"/>
  <p:tag name="TABLE_COLORIDX" val="l"/>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564d835b-7b69-4506-a426-39318bd2d247}"/>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313.4393700787405,&quot;width&quot;:13477.711811023622}"/>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792,&quot;width&quot;:12524}"/>
</p:tagLst>
</file>

<file path=ppt/theme/theme1.xml><?xml version="1.0" encoding="utf-8"?>
<a:theme xmlns:a="http://schemas.openxmlformats.org/drawingml/2006/main" name="第一PPT，www.1ppt.com">
  <a:themeElements>
    <a:clrScheme name="自定义 1234">
      <a:dk1>
        <a:sysClr val="windowText" lastClr="000000"/>
      </a:dk1>
      <a:lt1>
        <a:sysClr val="window" lastClr="FFFFFF"/>
      </a:lt1>
      <a:dk2>
        <a:srgbClr val="44546A"/>
      </a:dk2>
      <a:lt2>
        <a:srgbClr val="E7E6E6"/>
      </a:lt2>
      <a:accent1>
        <a:srgbClr val="468A92"/>
      </a:accent1>
      <a:accent2>
        <a:srgbClr val="BFBFBF"/>
      </a:accent2>
      <a:accent3>
        <a:srgbClr val="468A92"/>
      </a:accent3>
      <a:accent4>
        <a:srgbClr val="BFBFBF"/>
      </a:accent4>
      <a:accent5>
        <a:srgbClr val="468A92"/>
      </a:accent5>
      <a:accent6>
        <a:srgbClr val="BFBFB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1234">
      <a:dk1>
        <a:sysClr val="windowText" lastClr="000000"/>
      </a:dk1>
      <a:lt1>
        <a:sysClr val="window" lastClr="FFFFFF"/>
      </a:lt1>
      <a:dk2>
        <a:srgbClr val="44546A"/>
      </a:dk2>
      <a:lt2>
        <a:srgbClr val="E7E6E6"/>
      </a:lt2>
      <a:accent1>
        <a:srgbClr val="468A92"/>
      </a:accent1>
      <a:accent2>
        <a:srgbClr val="BFBFBF"/>
      </a:accent2>
      <a:accent3>
        <a:srgbClr val="468A92"/>
      </a:accent3>
      <a:accent4>
        <a:srgbClr val="BFBFBF"/>
      </a:accent4>
      <a:accent5>
        <a:srgbClr val="468A92"/>
      </a:accent5>
      <a:accent6>
        <a:srgbClr val="BFBFB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1257</Words>
  <Application>Microsoft Office PowerPoint</Application>
  <PresentationFormat>自定义</PresentationFormat>
  <Paragraphs>154</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22</vt:i4>
      </vt:variant>
    </vt:vector>
  </HeadingPairs>
  <TitlesOfParts>
    <vt:vector size="32" baseType="lpstr">
      <vt:lpstr>Helvetica Neue</vt:lpstr>
      <vt:lpstr>方正姚体</vt:lpstr>
      <vt:lpstr>宋体</vt:lpstr>
      <vt:lpstr>微软雅黑</vt:lpstr>
      <vt:lpstr>Agency FB</vt:lpstr>
      <vt:lpstr>Arial</vt:lpstr>
      <vt:lpstr>Calibri</vt:lpstr>
      <vt:lpstr>Verdana</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蓝色简洁述职报告</dc:title>
  <dc:creator>第一PPT</dc:creator>
  <cp:keywords>www.1ppt.com</cp:keywords>
  <dc:description>www.1ppt.com</dc:description>
  <cp:lastModifiedBy>yxs</cp:lastModifiedBy>
  <cp:revision>204</cp:revision>
  <dcterms:created xsi:type="dcterms:W3CDTF">2020-09-27T14:30:22Z</dcterms:created>
  <dcterms:modified xsi:type="dcterms:W3CDTF">2020-09-28T05:40:43Z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2052-2.6.1.4274</vt:lpwstr>
  </property>
</Properties>
</file>