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36"/>
  </p:notesMasterIdLst>
  <p:sldIdLst>
    <p:sldId id="260" r:id="rId3"/>
    <p:sldId id="973" r:id="rId4"/>
    <p:sldId id="958" r:id="rId5"/>
    <p:sldId id="974" r:id="rId6"/>
    <p:sldId id="976" r:id="rId7"/>
    <p:sldId id="975" r:id="rId8"/>
    <p:sldId id="977" r:id="rId9"/>
    <p:sldId id="978" r:id="rId10"/>
    <p:sldId id="979" r:id="rId11"/>
    <p:sldId id="980" r:id="rId12"/>
    <p:sldId id="981" r:id="rId13"/>
    <p:sldId id="982" r:id="rId14"/>
    <p:sldId id="984" r:id="rId15"/>
    <p:sldId id="983" r:id="rId16"/>
    <p:sldId id="985" r:id="rId17"/>
    <p:sldId id="986" r:id="rId18"/>
    <p:sldId id="987" r:id="rId19"/>
    <p:sldId id="989" r:id="rId20"/>
    <p:sldId id="990" r:id="rId21"/>
    <p:sldId id="991" r:id="rId22"/>
    <p:sldId id="992" r:id="rId23"/>
    <p:sldId id="993" r:id="rId24"/>
    <p:sldId id="994" r:id="rId25"/>
    <p:sldId id="995" r:id="rId26"/>
    <p:sldId id="996" r:id="rId27"/>
    <p:sldId id="997" r:id="rId28"/>
    <p:sldId id="999" r:id="rId29"/>
    <p:sldId id="998" r:id="rId30"/>
    <p:sldId id="1000" r:id="rId31"/>
    <p:sldId id="1003" r:id="rId32"/>
    <p:sldId id="1001" r:id="rId33"/>
    <p:sldId id="900" r:id="rId34"/>
    <p:sldId id="265" r:id="rId3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ng Hailong" initials="YH" lastIdx="29" clrIdx="0">
    <p:extLst>
      <p:ext uri="{19B8F6BF-5375-455C-9EA6-DF929625EA0E}">
        <p15:presenceInfo xmlns:p15="http://schemas.microsoft.com/office/powerpoint/2012/main" userId="e22e0125df9d3d34" providerId="Windows Live"/>
      </p:ext>
    </p:extLst>
  </p:cmAuthor>
  <p:cmAuthor id="2" name="han qingchang" initials="hq" lastIdx="17" clrIdx="1">
    <p:extLst>
      <p:ext uri="{19B8F6BF-5375-455C-9EA6-DF929625EA0E}">
        <p15:presenceInfo xmlns:p15="http://schemas.microsoft.com/office/powerpoint/2012/main" userId="7eda863ea095171a" providerId="Windows Live"/>
      </p:ext>
    </p:extLst>
  </p:cmAuthor>
  <p:cmAuthor id="3" name="Sun Qingxiao" initials="SQ" lastIdx="2" clrIdx="2">
    <p:extLst>
      <p:ext uri="{19B8F6BF-5375-455C-9EA6-DF929625EA0E}">
        <p15:presenceInfo xmlns:p15="http://schemas.microsoft.com/office/powerpoint/2012/main" userId="45bf56be25cc6bb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43BFF"/>
    <a:srgbClr val="0F6FC6"/>
    <a:srgbClr val="0B5396"/>
    <a:srgbClr val="EEAD10"/>
    <a:srgbClr val="EEAD0E"/>
    <a:srgbClr val="0F6FC7"/>
    <a:srgbClr val="59AAF1"/>
    <a:srgbClr val="C8E3FB"/>
    <a:srgbClr val="FFB912"/>
    <a:srgbClr val="FFD7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12" autoAdjust="0"/>
    <p:restoredTop sz="70339" autoAdjust="0"/>
  </p:normalViewPr>
  <p:slideViewPr>
    <p:cSldViewPr snapToGrid="0">
      <p:cViewPr varScale="1">
        <p:scale>
          <a:sx n="47" d="100"/>
          <a:sy n="47" d="100"/>
        </p:scale>
        <p:origin x="1324" y="44"/>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A5BBBB-F645-47CF-A951-C40C4997C4D6}" type="datetimeFigureOut">
              <a:rPr lang="zh-CN" altLang="en-US" smtClean="0"/>
              <a:t>2023/5/3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64624E-E12B-4681-BBEE-06D23A21DD7E}" type="slidenum">
              <a:rPr lang="zh-CN" altLang="en-US" smtClean="0"/>
              <a:t>‹#›</a:t>
            </a:fld>
            <a:endParaRPr lang="zh-CN" altLang="en-US"/>
          </a:p>
        </p:txBody>
      </p:sp>
    </p:spTree>
    <p:extLst>
      <p:ext uri="{BB962C8B-B14F-4D97-AF65-F5344CB8AC3E}">
        <p14:creationId xmlns:p14="http://schemas.microsoft.com/office/powerpoint/2010/main" val="1818972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normAutofit/>
          </a:bodyPr>
          <a:lstStyle/>
          <a:p>
            <a:r>
              <a:rPr lang="en-US" altLang="zh-CN" sz="1200" kern="1200" dirty="0">
                <a:solidFill>
                  <a:schemeClr val="tx1"/>
                </a:solidFill>
                <a:effectLst/>
                <a:latin typeface="+mn-lt"/>
                <a:ea typeface="+mn-ea"/>
                <a:cs typeface="+mn-cs"/>
              </a:rPr>
              <a:t>Hello, everyone. I am Qingxiao Sun from </a:t>
            </a:r>
            <a:r>
              <a:rPr lang="en-US" altLang="zh-CN" sz="1200" kern="1200" dirty="0" err="1">
                <a:solidFill>
                  <a:schemeClr val="tx1"/>
                </a:solidFill>
                <a:effectLst/>
                <a:latin typeface="+mn-lt"/>
                <a:ea typeface="+mn-ea"/>
                <a:cs typeface="+mn-cs"/>
              </a:rPr>
              <a:t>Beihang</a:t>
            </a:r>
            <a:r>
              <a:rPr lang="en-US" altLang="zh-CN" sz="1200" kern="1200" dirty="0">
                <a:solidFill>
                  <a:schemeClr val="tx1"/>
                </a:solidFill>
                <a:effectLst/>
                <a:latin typeface="+mn-lt"/>
                <a:ea typeface="+mn-ea"/>
                <a:cs typeface="+mn-cs"/>
              </a:rPr>
              <a:t> University. Now, I will introduce our work, </a:t>
            </a:r>
            <a:r>
              <a:rPr lang="en-US" altLang="zh-CN" sz="1800" b="0" i="1" dirty="0" err="1">
                <a:solidFill>
                  <a:srgbClr val="000000"/>
                </a:solidFill>
                <a:effectLst/>
                <a:latin typeface="NimbusRomNo9L-ReguItal"/>
              </a:rPr>
              <a:t>SpTFS</a:t>
            </a:r>
            <a:r>
              <a:rPr lang="en-US" altLang="zh-CN" sz="1800" b="0" i="0" dirty="0">
                <a:solidFill>
                  <a:srgbClr val="000000"/>
                </a:solidFill>
                <a:effectLst/>
                <a:latin typeface="NimbusRomNo9L-Regu"/>
              </a:rPr>
              <a:t>: Sparse Tensor Format Selection for MTTKRP via Deep Learning.</a:t>
            </a:r>
            <a:r>
              <a:rPr lang="zh-CN" altLang="en-US" sz="1800" b="0" i="0" dirty="0">
                <a:solidFill>
                  <a:srgbClr val="000000"/>
                </a:solidFill>
                <a:effectLst/>
                <a:latin typeface="NimbusRomNo9L-Regu"/>
              </a:rPr>
              <a:t> </a:t>
            </a:r>
            <a:r>
              <a:rPr lang="en-US" altLang="zh-CN" sz="1800" b="0" i="0" dirty="0">
                <a:solidFill>
                  <a:srgbClr val="000000"/>
                </a:solidFill>
                <a:effectLst/>
                <a:latin typeface="NimbusRomNo9L-Regu"/>
              </a:rPr>
              <a:t>This</a:t>
            </a:r>
            <a:r>
              <a:rPr lang="zh-CN" altLang="en-US" sz="1800" b="0" i="0" dirty="0">
                <a:solidFill>
                  <a:srgbClr val="000000"/>
                </a:solidFill>
                <a:effectLst/>
                <a:latin typeface="NimbusRomNo9L-Regu"/>
              </a:rPr>
              <a:t> </a:t>
            </a:r>
            <a:r>
              <a:rPr lang="en-US" altLang="zh-CN" sz="1800" b="0" i="0" dirty="0">
                <a:solidFill>
                  <a:srgbClr val="000000"/>
                </a:solidFill>
                <a:effectLst/>
                <a:latin typeface="NimbusRomNo9L-Regu"/>
              </a:rPr>
              <a:t>is</a:t>
            </a:r>
            <a:r>
              <a:rPr lang="zh-CN" altLang="en-US" sz="1800" b="0" i="0" dirty="0">
                <a:solidFill>
                  <a:srgbClr val="000000"/>
                </a:solidFill>
                <a:effectLst/>
                <a:latin typeface="NimbusRomNo9L-Regu"/>
              </a:rPr>
              <a:t> </a:t>
            </a:r>
            <a:r>
              <a:rPr lang="en-US" altLang="zh-CN" sz="1800" b="0" i="0" dirty="0">
                <a:solidFill>
                  <a:srgbClr val="000000"/>
                </a:solidFill>
                <a:effectLst/>
                <a:latin typeface="NimbusRomNo9L-Regu"/>
              </a:rPr>
              <a:t>a</a:t>
            </a:r>
            <a:r>
              <a:rPr lang="zh-CN" altLang="en-US" sz="1800" b="0" i="0" dirty="0">
                <a:solidFill>
                  <a:srgbClr val="000000"/>
                </a:solidFill>
                <a:effectLst/>
                <a:latin typeface="NimbusRomNo9L-Regu"/>
              </a:rPr>
              <a:t> </a:t>
            </a:r>
            <a:r>
              <a:rPr lang="en-US" altLang="zh-CN" sz="1800" b="0" i="0" dirty="0">
                <a:solidFill>
                  <a:srgbClr val="000000"/>
                </a:solidFill>
                <a:effectLst/>
                <a:latin typeface="NimbusRomNo9L-Regu"/>
              </a:rPr>
              <a:t>joint</a:t>
            </a:r>
            <a:r>
              <a:rPr lang="zh-CN" altLang="en-US" sz="1800" b="0" i="0" dirty="0">
                <a:solidFill>
                  <a:srgbClr val="000000"/>
                </a:solidFill>
                <a:effectLst/>
                <a:latin typeface="NimbusRomNo9L-Regu"/>
              </a:rPr>
              <a:t> </a:t>
            </a:r>
            <a:r>
              <a:rPr lang="en-US" altLang="zh-CN" sz="1800" b="0" i="0" dirty="0">
                <a:solidFill>
                  <a:srgbClr val="000000"/>
                </a:solidFill>
                <a:effectLst/>
                <a:latin typeface="NimbusRomNo9L-Regu"/>
              </a:rPr>
              <a:t>work</a:t>
            </a:r>
            <a:r>
              <a:rPr lang="zh-CN" altLang="en-US" sz="1800" b="0" i="0" dirty="0">
                <a:solidFill>
                  <a:srgbClr val="000000"/>
                </a:solidFill>
                <a:effectLst/>
                <a:latin typeface="NimbusRomNo9L-Regu"/>
              </a:rPr>
              <a:t> </a:t>
            </a:r>
            <a:r>
              <a:rPr lang="en-US" altLang="zh-CN" sz="1800" b="0" i="0" dirty="0">
                <a:solidFill>
                  <a:srgbClr val="000000"/>
                </a:solidFill>
                <a:effectLst/>
                <a:latin typeface="NimbusRomNo9L-Regu"/>
              </a:rPr>
              <a:t>with</a:t>
            </a:r>
            <a:r>
              <a:rPr lang="zh-CN" altLang="en-US" sz="1800" b="0" i="0" dirty="0">
                <a:solidFill>
                  <a:srgbClr val="000000"/>
                </a:solidFill>
                <a:effectLst/>
                <a:latin typeface="NimbusRomNo9L-Regu"/>
              </a:rPr>
              <a:t> </a:t>
            </a:r>
            <a:r>
              <a:rPr lang="en-US" altLang="zh-CN" sz="1800" b="0" i="0" dirty="0">
                <a:solidFill>
                  <a:srgbClr val="000000"/>
                </a:solidFill>
                <a:effectLst/>
                <a:latin typeface="NimbusRomNo9L-Regu"/>
              </a:rPr>
              <a:t>Tsinghua</a:t>
            </a:r>
            <a:r>
              <a:rPr lang="zh-CN" altLang="en-US" sz="1800" b="0" i="0" dirty="0">
                <a:solidFill>
                  <a:srgbClr val="000000"/>
                </a:solidFill>
                <a:effectLst/>
                <a:latin typeface="NimbusRomNo9L-Regu"/>
              </a:rPr>
              <a:t> </a:t>
            </a:r>
            <a:r>
              <a:rPr lang="en-US" altLang="zh-CN" sz="1800" b="0" i="0" dirty="0">
                <a:solidFill>
                  <a:srgbClr val="000000"/>
                </a:solidFill>
                <a:effectLst/>
                <a:latin typeface="NimbusRomNo9L-Regu"/>
              </a:rPr>
              <a:t>university.</a:t>
            </a:r>
            <a:br>
              <a:rPr lang="en-US" altLang="zh-CN" dirty="0"/>
            </a:br>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A7D200-09F0-4584-B62C-5165A5836FD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91943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Here is the design overview of </a:t>
            </a:r>
            <a:r>
              <a:rPr lang="en-US" altLang="zh-CN" dirty="0" err="1"/>
              <a:t>SpTFS</a:t>
            </a:r>
            <a:r>
              <a:rPr lang="en-US" altLang="zh-CN" dirty="0"/>
              <a:t>. We </a:t>
            </a:r>
            <a:r>
              <a:rPr lang="en-US" altLang="zh-CN" sz="1200" b="0" i="0" dirty="0">
                <a:solidFill>
                  <a:srgbClr val="000000"/>
                </a:solidFill>
                <a:effectLst/>
                <a:latin typeface="NimbusRomNo9L-Regu"/>
              </a:rPr>
              <a:t>randomly select sparse matrices from the </a:t>
            </a:r>
            <a:r>
              <a:rPr lang="en-US" altLang="zh-CN" sz="1200" b="0" i="0" dirty="0" err="1">
                <a:solidFill>
                  <a:srgbClr val="000000"/>
                </a:solidFill>
                <a:effectLst/>
                <a:latin typeface="NimbusRomNo9L-Regu"/>
              </a:rPr>
              <a:t>SuiteSparse</a:t>
            </a:r>
            <a:r>
              <a:rPr lang="en-US" altLang="zh-CN" sz="1200" b="0" i="0" dirty="0">
                <a:solidFill>
                  <a:srgbClr val="000000"/>
                </a:solidFill>
                <a:effectLst/>
                <a:latin typeface="NimbusRomNo9L-Regu"/>
              </a:rPr>
              <a:t> and combine them to generate more datasets of sparse tensors. </a:t>
            </a:r>
            <a:r>
              <a:rPr lang="en-US" altLang="zh-CN" dirty="0"/>
              <a:t>T</a:t>
            </a:r>
            <a:r>
              <a:rPr lang="en-US" altLang="zh-CN" sz="1800" b="0" i="0" dirty="0">
                <a:solidFill>
                  <a:srgbClr val="000000"/>
                </a:solidFill>
                <a:effectLst/>
                <a:latin typeface="NimbusRomNo9L-Regu"/>
              </a:rPr>
              <a:t>he </a:t>
            </a:r>
            <a:r>
              <a:rPr lang="en-US" altLang="zh-CN" sz="1800" b="0" i="1" dirty="0" err="1">
                <a:solidFill>
                  <a:srgbClr val="000000"/>
                </a:solidFill>
                <a:effectLst/>
                <a:latin typeface="NimbusRomNo9L-ReguItal"/>
              </a:rPr>
              <a:t>SpTFS</a:t>
            </a:r>
            <a:r>
              <a:rPr lang="en-US" altLang="zh-CN" sz="1800" b="0" i="1" dirty="0">
                <a:solidFill>
                  <a:srgbClr val="000000"/>
                </a:solidFill>
                <a:effectLst/>
                <a:latin typeface="NimbusRomNo9L-ReguItal"/>
              </a:rPr>
              <a:t> </a:t>
            </a:r>
            <a:r>
              <a:rPr lang="en-US" altLang="zh-CN" sz="1800" b="0" i="0" dirty="0">
                <a:solidFill>
                  <a:srgbClr val="000000"/>
                </a:solidFill>
                <a:effectLst/>
                <a:latin typeface="NimbusRomNo9L-Regu"/>
              </a:rPr>
              <a:t>consists of three important components including tensor transformation, feature extraction and </a:t>
            </a:r>
            <a:r>
              <a:rPr lang="en-US" altLang="zh-CN" sz="1800" b="0" i="0" dirty="0" err="1">
                <a:solidFill>
                  <a:srgbClr val="000000"/>
                </a:solidFill>
                <a:effectLst/>
                <a:latin typeface="NimbusRomNo9L-Regu"/>
              </a:rPr>
              <a:t>TnsNet</a:t>
            </a:r>
            <a:r>
              <a:rPr lang="en-US" altLang="zh-CN" sz="1800" b="0" i="0" dirty="0">
                <a:solidFill>
                  <a:srgbClr val="000000"/>
                </a:solidFill>
                <a:effectLst/>
                <a:latin typeface="NimbusRomNo9L-Regu"/>
              </a:rPr>
              <a:t>, which is a re-designed CNN network. The tensor transformation component converts the sparse tensors into fix-sized matrices through tensor lowering and matrix representation. Feature extraction is used to capture lost tensor features during tensor transformation. The tensor dataset is used to train the </a:t>
            </a:r>
            <a:r>
              <a:rPr lang="en-US" altLang="zh-CN" sz="1800" b="0" i="0" dirty="0" err="1">
                <a:solidFill>
                  <a:srgbClr val="000000"/>
                </a:solidFill>
                <a:effectLst/>
                <a:latin typeface="NimbusRomNo9L-Regu"/>
              </a:rPr>
              <a:t>TnsNet</a:t>
            </a:r>
            <a:r>
              <a:rPr lang="en-US" altLang="zh-CN" sz="1800" b="0" i="0" dirty="0">
                <a:solidFill>
                  <a:srgbClr val="000000"/>
                </a:solidFill>
                <a:effectLst/>
                <a:latin typeface="NimbusRomNo9L-Regu"/>
              </a:rPr>
              <a:t>, which predicts the optimal format for a tensor on the target hardware platform.</a:t>
            </a:r>
            <a:r>
              <a:rPr lang="en-US" altLang="zh-CN" dirty="0"/>
              <a:t> </a:t>
            </a:r>
          </a:p>
          <a:p>
            <a:r>
              <a:rPr lang="en-US" altLang="zh-CN" sz="1800" b="0" i="0" dirty="0">
                <a:solidFill>
                  <a:srgbClr val="000000"/>
                </a:solidFill>
                <a:effectLst/>
                <a:latin typeface="NimbusRomNo9L-Regu"/>
              </a:rPr>
              <a:t>As tensors of any order can be transformed into matrices through tensor transformation, </a:t>
            </a:r>
            <a:r>
              <a:rPr lang="en-US" altLang="zh-CN" sz="1800" b="0" i="0" dirty="0" err="1">
                <a:solidFill>
                  <a:srgbClr val="000000"/>
                </a:solidFill>
                <a:effectLst/>
                <a:latin typeface="NimbusRomNo9L-Regu"/>
              </a:rPr>
              <a:t>SpTFS</a:t>
            </a:r>
            <a:r>
              <a:rPr lang="en-US" altLang="zh-CN" sz="1800" b="0" i="0" dirty="0">
                <a:solidFill>
                  <a:srgbClr val="000000"/>
                </a:solidFill>
                <a:effectLst/>
                <a:latin typeface="NimbusRomNo9L-Regu"/>
              </a:rPr>
              <a:t> can support the format selection of higher-order tensors. In addition to MTTKRP, the </a:t>
            </a:r>
            <a:r>
              <a:rPr lang="en-US" altLang="zh-CN" sz="1800" b="0" i="1" dirty="0" err="1">
                <a:solidFill>
                  <a:srgbClr val="000000"/>
                </a:solidFill>
                <a:effectLst/>
                <a:latin typeface="NimbusRomNo9L-ReguItal"/>
              </a:rPr>
              <a:t>SpTFS</a:t>
            </a:r>
            <a:r>
              <a:rPr lang="en-US" altLang="zh-CN" sz="1800" b="0" i="1" dirty="0">
                <a:solidFill>
                  <a:srgbClr val="000000"/>
                </a:solidFill>
                <a:effectLst/>
                <a:latin typeface="NimbusRomNo9L-ReguItal"/>
              </a:rPr>
              <a:t> </a:t>
            </a:r>
            <a:r>
              <a:rPr lang="en-US" altLang="zh-CN" sz="1800" b="0" i="0" dirty="0">
                <a:solidFill>
                  <a:srgbClr val="000000"/>
                </a:solidFill>
                <a:effectLst/>
                <a:latin typeface="NimbusRomNo9L-Regu"/>
              </a:rPr>
              <a:t>can also support more</a:t>
            </a:r>
            <a:r>
              <a:rPr lang="en-US" altLang="zh-CN" dirty="0"/>
              <a:t> </a:t>
            </a:r>
            <a:r>
              <a:rPr lang="en-US" altLang="zh-CN" sz="1200" dirty="0">
                <a:ea typeface="Tahoma" panose="020B0604030504040204" pitchFamily="34" charset="0"/>
              </a:rPr>
              <a:t>tensor computations such as Tensor Times Matrix (</a:t>
            </a:r>
            <a:r>
              <a:rPr lang="en-US" altLang="zh-CN" sz="1200" dirty="0">
                <a:solidFill>
                  <a:srgbClr val="443BFF"/>
                </a:solidFill>
                <a:ea typeface="Tahoma" panose="020B0604030504040204" pitchFamily="34" charset="0"/>
              </a:rPr>
              <a:t>TTM</a:t>
            </a:r>
            <a:r>
              <a:rPr lang="en-US" altLang="zh-CN" sz="1200" dirty="0">
                <a:ea typeface="Tahoma" panose="020B0604030504040204" pitchFamily="34" charset="0"/>
              </a:rPr>
              <a:t>)</a:t>
            </a:r>
            <a:r>
              <a:rPr lang="en-US" altLang="zh-CN" sz="1800" b="0" i="0" dirty="0">
                <a:solidFill>
                  <a:srgbClr val="000000"/>
                </a:solidFill>
                <a:effectLst/>
                <a:latin typeface="NimbusRomNo9L-Regu"/>
              </a:rPr>
              <a:t>.</a:t>
            </a:r>
            <a:endParaRPr lang="en-US" altLang="zh-CN" dirty="0"/>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10</a:t>
            </a:fld>
            <a:endParaRPr lang="zh-CN" altLang="en-US"/>
          </a:p>
        </p:txBody>
      </p:sp>
    </p:spTree>
    <p:extLst>
      <p:ext uri="{BB962C8B-B14F-4D97-AF65-F5344CB8AC3E}">
        <p14:creationId xmlns:p14="http://schemas.microsoft.com/office/powerpoint/2010/main" val="3955911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i="0" dirty="0">
                <a:solidFill>
                  <a:srgbClr val="000000"/>
                </a:solidFill>
                <a:effectLst/>
                <a:latin typeface="NimbusRomNo9L-Regu"/>
              </a:rPr>
              <a:t>Tensor lowering is based on flattening and mapping techniques, both of which are able to capture the sparsity distribution of tensors. Here is an example of mode-1 mapping and flattening of third-order tensors. The process of mapping and flattening are formulated in the equations. For mapping, we map the non-zero values of all slices to a slice, and the non-zero values of the same position are accumulated to obtain the density of slices. For flattening, we unfold the tensor using </a:t>
            </a:r>
            <a:r>
              <a:rPr lang="en-US" altLang="zh-CN" sz="1200" dirty="0" err="1">
                <a:solidFill>
                  <a:srgbClr val="443BFF"/>
                </a:solidFill>
                <a:ea typeface="Tahoma" panose="020B0604030504040204" pitchFamily="34" charset="0"/>
              </a:rPr>
              <a:t>matricization</a:t>
            </a:r>
            <a:r>
              <a:rPr lang="en-US" altLang="zh-CN" sz="1200" dirty="0">
                <a:solidFill>
                  <a:srgbClr val="443BFF"/>
                </a:solidFill>
                <a:ea typeface="Tahoma" panose="020B0604030504040204" pitchFamily="34" charset="0"/>
              </a:rPr>
              <a:t>. Flattening and mapping are two separate methods of tensor lowering that can be applied independently or together.</a:t>
            </a:r>
            <a:endParaRPr lang="en-US" altLang="zh-CN" dirty="0"/>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11</a:t>
            </a:fld>
            <a:endParaRPr lang="zh-CN" altLang="en-US"/>
          </a:p>
        </p:txBody>
      </p:sp>
    </p:spTree>
    <p:extLst>
      <p:ext uri="{BB962C8B-B14F-4D97-AF65-F5344CB8AC3E}">
        <p14:creationId xmlns:p14="http://schemas.microsoft.com/office/powerpoint/2010/main" val="3254633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Now we </a:t>
            </a:r>
            <a:r>
              <a:rPr lang="en-US" altLang="zh-CN" sz="1800" b="0" i="0" dirty="0">
                <a:solidFill>
                  <a:srgbClr val="000000"/>
                </a:solidFill>
                <a:effectLst/>
                <a:latin typeface="NimbusRomNo9L-Regu"/>
              </a:rPr>
              <a:t>generalize the method of tensor lowering regarding a </a:t>
            </a:r>
            <a:r>
              <a:rPr lang="en-US" altLang="zh-CN" sz="1800" b="0" i="1" dirty="0">
                <a:solidFill>
                  <a:srgbClr val="000000"/>
                </a:solidFill>
                <a:effectLst/>
                <a:latin typeface="CMMI10"/>
              </a:rPr>
              <a:t>N</a:t>
            </a:r>
            <a:r>
              <a:rPr lang="en-US" altLang="zh-CN" sz="1800" b="0" i="0" dirty="0">
                <a:solidFill>
                  <a:srgbClr val="000000"/>
                </a:solidFill>
                <a:effectLst/>
                <a:latin typeface="NimbusRomNo9L-Regu"/>
              </a:rPr>
              <a:t>th-order tensor.</a:t>
            </a:r>
            <a:r>
              <a:rPr lang="en-US" altLang="zh-CN" dirty="0"/>
              <a:t> For mapping, we map the non-zeros to a slice with N-2 slices fixed each time and eventually generate </a:t>
            </a:r>
            <a:r>
              <a:rPr lang="en-US" altLang="zh-CN" sz="1800" b="0" i="1" dirty="0">
                <a:solidFill>
                  <a:srgbClr val="000000"/>
                </a:solidFill>
                <a:effectLst/>
                <a:latin typeface="CMMI10"/>
              </a:rPr>
              <a:t>C_</a:t>
            </a:r>
            <a:r>
              <a:rPr lang="en-US" altLang="zh-CN" sz="1800" b="0" i="1" dirty="0">
                <a:solidFill>
                  <a:srgbClr val="000000"/>
                </a:solidFill>
                <a:effectLst/>
                <a:latin typeface="CMMI7"/>
              </a:rPr>
              <a:t>N^(N</a:t>
            </a:r>
            <a:r>
              <a:rPr lang="en-US" altLang="zh-CN" sz="1800" b="0" i="1" dirty="0">
                <a:solidFill>
                  <a:srgbClr val="000000"/>
                </a:solidFill>
                <a:effectLst/>
                <a:latin typeface="CMSY7"/>
              </a:rPr>
              <a:t>-</a:t>
            </a:r>
            <a:r>
              <a:rPr lang="en-US" altLang="zh-CN" sz="1800" b="0" i="0" dirty="0">
                <a:solidFill>
                  <a:srgbClr val="000000"/>
                </a:solidFill>
                <a:effectLst/>
                <a:latin typeface="CMR7"/>
              </a:rPr>
              <a:t>1) </a:t>
            </a:r>
            <a:r>
              <a:rPr lang="en-US" altLang="zh-CN" sz="1800" b="0" i="0" dirty="0">
                <a:solidFill>
                  <a:srgbClr val="000000"/>
                </a:solidFill>
                <a:effectLst/>
                <a:latin typeface="NimbusRomNo9L-Regu"/>
              </a:rPr>
              <a:t>matrices. For flattening, each tensor element maps to matrix element, as formulated in the equation. As seen, mapping reflects the vertical distribution of the non-mode indices, and flattening reflects the horizontal distribution of the mode index. Therefore, they can be combined to retain the sparsity distribution of a tensor. </a:t>
            </a:r>
            <a:r>
              <a:rPr lang="en-US" altLang="zh-CN" sz="1200" b="1" dirty="0"/>
              <a:t>The reason for not using the </a:t>
            </a:r>
            <a:r>
              <a:rPr lang="en-US" altLang="zh-CN" sz="1200" b="1" dirty="0">
                <a:solidFill>
                  <a:srgbClr val="443BFF"/>
                </a:solidFill>
              </a:rPr>
              <a:t>high-dimensional convolution </a:t>
            </a:r>
            <a:r>
              <a:rPr lang="en-US" altLang="zh-CN" sz="1200" b="1" dirty="0"/>
              <a:t>is that </a:t>
            </a:r>
            <a:r>
              <a:rPr lang="en-US" altLang="zh-CN" sz="1200" b="1" dirty="0">
                <a:solidFill>
                  <a:srgbClr val="443BFF"/>
                </a:solidFill>
              </a:rPr>
              <a:t>the irregularity </a:t>
            </a:r>
            <a:r>
              <a:rPr lang="en-US" altLang="zh-CN" sz="1200" b="1" dirty="0"/>
              <a:t>of tensor data deteriorates the computation efficiency of convolution operations, which leads to </a:t>
            </a:r>
            <a:r>
              <a:rPr lang="en-US" altLang="zh-CN" sz="1200" b="1" dirty="0">
                <a:solidFill>
                  <a:srgbClr val="443BFF"/>
                </a:solidFill>
              </a:rPr>
              <a:t>unacceptable training overhead</a:t>
            </a:r>
            <a:r>
              <a:rPr lang="en-US" altLang="zh-CN" sz="1200" b="1" dirty="0"/>
              <a:t>.</a:t>
            </a:r>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12</a:t>
            </a:fld>
            <a:endParaRPr lang="zh-CN" altLang="en-US"/>
          </a:p>
        </p:txBody>
      </p:sp>
    </p:spTree>
    <p:extLst>
      <p:ext uri="{BB962C8B-B14F-4D97-AF65-F5344CB8AC3E}">
        <p14:creationId xmlns:p14="http://schemas.microsoft.com/office/powerpoint/2010/main" val="107094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 matrices generated through tensor lowering are </a:t>
            </a:r>
            <a:r>
              <a:rPr lang="en-US" altLang="zh-CN" sz="1800" b="0" i="0" dirty="0">
                <a:solidFill>
                  <a:srgbClr val="000000"/>
                </a:solidFill>
                <a:effectLst/>
                <a:latin typeface="NimbusRomNo9L-Regu"/>
              </a:rPr>
              <a:t>irregular in size, and we need to scale the matrices into fix-sized input for the network. Inspired by previous works, we consider two ways for matrix scaling, including density representation and histogram representation. Here is an example of mapping the 8*8 matrix to 4*4 matrices. For density, each block counts non-zero elements and fills into the new matrix. For histogram, row and column histograms are used to express the diagonal information of the original matrix. As shown in Algorithm 1, the </a:t>
            </a:r>
            <a:r>
              <a:rPr lang="en-US" altLang="zh-CN" sz="1800" b="0" i="0" dirty="0" err="1">
                <a:solidFill>
                  <a:srgbClr val="000000"/>
                </a:solidFill>
                <a:effectLst/>
                <a:latin typeface="NimbusRomNo9L-Regu"/>
              </a:rPr>
              <a:t>rowDim</a:t>
            </a:r>
            <a:r>
              <a:rPr lang="en-US" altLang="zh-CN" sz="1800" b="0" i="0" dirty="0">
                <a:solidFill>
                  <a:srgbClr val="000000"/>
                </a:solidFill>
                <a:effectLst/>
                <a:latin typeface="NimbusRomNo9L-Regu"/>
              </a:rPr>
              <a:t> and the </a:t>
            </a:r>
            <a:r>
              <a:rPr lang="en-US" altLang="zh-CN" sz="1800" b="0" i="0" dirty="0" err="1">
                <a:solidFill>
                  <a:srgbClr val="000000"/>
                </a:solidFill>
                <a:effectLst/>
                <a:latin typeface="NimbusRomNo9L-Regu"/>
              </a:rPr>
              <a:t>colDim</a:t>
            </a:r>
            <a:r>
              <a:rPr lang="en-US" altLang="zh-CN" sz="1800" b="0" i="0" dirty="0">
                <a:solidFill>
                  <a:srgbClr val="000000"/>
                </a:solidFill>
                <a:effectLst/>
                <a:latin typeface="NimbusRomNo9L-Regu"/>
              </a:rPr>
              <a:t> are the row and column indices of the elements mapped to the new matrix. The </a:t>
            </a:r>
            <a:r>
              <a:rPr lang="en-US" altLang="zh-CN" sz="1800" b="0" i="1" dirty="0" err="1">
                <a:solidFill>
                  <a:srgbClr val="000000"/>
                </a:solidFill>
                <a:effectLst/>
                <a:latin typeface="CMMI10"/>
              </a:rPr>
              <a:t>dist</a:t>
            </a:r>
            <a:r>
              <a:rPr lang="en-US" altLang="zh-CN" sz="1800" b="0" i="1" dirty="0">
                <a:solidFill>
                  <a:srgbClr val="000000"/>
                </a:solidFill>
                <a:effectLst/>
                <a:latin typeface="CMMI10"/>
              </a:rPr>
              <a:t> </a:t>
            </a:r>
            <a:r>
              <a:rPr lang="en-US" altLang="zh-CN" sz="1800" b="0" i="0" dirty="0">
                <a:solidFill>
                  <a:srgbClr val="000000"/>
                </a:solidFill>
                <a:effectLst/>
                <a:latin typeface="NimbusRomNo9L-Regu"/>
              </a:rPr>
              <a:t>reflects the distance between the element and the diagonal. Finally, the values of the new matrices </a:t>
            </a:r>
            <a:r>
              <a:rPr lang="en-US" altLang="zh-CN" sz="1200" dirty="0">
                <a:ea typeface="Tahoma" panose="020B0604030504040204" pitchFamily="34" charset="0"/>
              </a:rPr>
              <a:t>are </a:t>
            </a:r>
            <a:r>
              <a:rPr lang="en-US" altLang="zh-CN" sz="1200" dirty="0">
                <a:solidFill>
                  <a:srgbClr val="443BFF"/>
                </a:solidFill>
                <a:ea typeface="Tahoma" panose="020B0604030504040204" pitchFamily="34" charset="0"/>
              </a:rPr>
              <a:t>normalized</a:t>
            </a:r>
            <a:r>
              <a:rPr lang="en-US" altLang="zh-CN" sz="1200" dirty="0">
                <a:ea typeface="Tahoma" panose="020B0604030504040204" pitchFamily="34" charset="0"/>
              </a:rPr>
              <a:t> to the range of </a:t>
            </a:r>
            <a:r>
              <a:rPr lang="en-US" altLang="zh-CN" sz="1200" dirty="0">
                <a:solidFill>
                  <a:srgbClr val="443BFF"/>
                </a:solidFill>
                <a:ea typeface="Tahoma" panose="020B0604030504040204" pitchFamily="34" charset="0"/>
              </a:rPr>
              <a:t>[0,1] </a:t>
            </a:r>
            <a:r>
              <a:rPr lang="en-US" altLang="zh-CN" sz="1200" dirty="0">
                <a:ea typeface="Tahoma" panose="020B0604030504040204" pitchFamily="34" charset="0"/>
              </a:rPr>
              <a:t>by dividing by the </a:t>
            </a:r>
            <a:r>
              <a:rPr lang="en-US" altLang="zh-CN" sz="1200" dirty="0">
                <a:solidFill>
                  <a:srgbClr val="443BFF"/>
                </a:solidFill>
                <a:ea typeface="Tahoma" panose="020B0604030504040204" pitchFamily="34" charset="0"/>
              </a:rPr>
              <a:t>maximum </a:t>
            </a:r>
            <a:r>
              <a:rPr lang="en-US" altLang="zh-CN" sz="1200" dirty="0">
                <a:ea typeface="Tahoma" panose="020B0604030504040204" pitchFamily="34" charset="0"/>
              </a:rPr>
              <a:t>value.</a:t>
            </a:r>
            <a:br>
              <a:rPr lang="en-US" altLang="zh-CN" dirty="0"/>
            </a:br>
            <a:br>
              <a:rPr lang="en-US" altLang="zh-CN" dirty="0"/>
            </a:br>
            <a:endParaRPr lang="en-US" altLang="zh-CN" dirty="0"/>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13</a:t>
            </a:fld>
            <a:endParaRPr lang="zh-CN" altLang="en-US"/>
          </a:p>
        </p:txBody>
      </p:sp>
    </p:spTree>
    <p:extLst>
      <p:ext uri="{BB962C8B-B14F-4D97-AF65-F5344CB8AC3E}">
        <p14:creationId xmlns:p14="http://schemas.microsoft.com/office/powerpoint/2010/main" val="1518229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Now I will introduce the structure of </a:t>
            </a:r>
            <a:r>
              <a:rPr lang="en-US" altLang="zh-CN" dirty="0" err="1"/>
              <a:t>TnsNet</a:t>
            </a:r>
            <a:r>
              <a:rPr lang="en-US" altLang="zh-CN" dirty="0"/>
              <a:t>. Inspired by previous works, we combine convolutional neural network and feedforward neural network to predict the optimal storage format for a tensor. Here we take the density representation as an example, where the </a:t>
            </a:r>
            <a:r>
              <a:rPr lang="en-US" altLang="zh-CN" dirty="0" err="1"/>
              <a:t>BaseNet</a:t>
            </a:r>
            <a:r>
              <a:rPr lang="en-US" altLang="zh-CN" dirty="0"/>
              <a:t> includes all convolution and pooling layers. </a:t>
            </a:r>
            <a:r>
              <a:rPr lang="en-US" altLang="zh-CN" sz="1800" b="0" i="0" dirty="0">
                <a:solidFill>
                  <a:srgbClr val="000000"/>
                </a:solidFill>
                <a:effectLst/>
                <a:latin typeface="NimbusRomNo9L-Regu"/>
              </a:rPr>
              <a:t>The advantage of using </a:t>
            </a:r>
            <a:r>
              <a:rPr lang="en-US" altLang="zh-CN" sz="1800" b="0" i="0" dirty="0" err="1">
                <a:solidFill>
                  <a:srgbClr val="000000"/>
                </a:solidFill>
                <a:effectLst/>
                <a:latin typeface="NimbusRomNo9L-Regu"/>
              </a:rPr>
              <a:t>BaseNet</a:t>
            </a:r>
            <a:r>
              <a:rPr lang="en-US" altLang="zh-CN" sz="1800" b="0" i="0" dirty="0">
                <a:solidFill>
                  <a:srgbClr val="000000"/>
                </a:solidFill>
                <a:effectLst/>
                <a:latin typeface="NimbusRomNo9L-Regu"/>
              </a:rPr>
              <a:t> is to provide better portability when handling higher-order tensors. In such a case, the design and hyper-parameters of the </a:t>
            </a:r>
            <a:r>
              <a:rPr lang="en-US" altLang="zh-CN" sz="1800" b="0" i="0" dirty="0" err="1">
                <a:solidFill>
                  <a:srgbClr val="000000"/>
                </a:solidFill>
                <a:effectLst/>
                <a:latin typeface="NimbusRomNo9L-Regu"/>
              </a:rPr>
              <a:t>BaseNet</a:t>
            </a:r>
            <a:r>
              <a:rPr lang="en-US" altLang="zh-CN" sz="1800" b="0" i="0" dirty="0">
                <a:solidFill>
                  <a:srgbClr val="000000"/>
                </a:solidFill>
                <a:effectLst/>
                <a:latin typeface="NimbusRomNo9L-Regu"/>
              </a:rPr>
              <a:t> can be re-used without any modification. We use the matrices as inputs to the </a:t>
            </a:r>
            <a:r>
              <a:rPr lang="en-US" altLang="zh-CN" sz="1800" b="0" i="0" dirty="0" err="1">
                <a:solidFill>
                  <a:srgbClr val="000000"/>
                </a:solidFill>
                <a:effectLst/>
                <a:latin typeface="NimbusRomNo9L-Regu"/>
              </a:rPr>
              <a:t>BaseNets</a:t>
            </a:r>
            <a:r>
              <a:rPr lang="en-US" altLang="zh-CN" sz="1800" b="0" i="0" dirty="0">
                <a:solidFill>
                  <a:srgbClr val="000000"/>
                </a:solidFill>
                <a:effectLst/>
                <a:latin typeface="NimbusRomNo9L-Regu"/>
              </a:rPr>
              <a:t> separately and concatenate the outputs at the fully connected layer. After that, the output is concatenated with the feature layer. The feature layer can supplement the missing sparsity features of the original tensor. When porting the </a:t>
            </a:r>
            <a:r>
              <a:rPr lang="en-US" altLang="zh-CN" sz="1800" b="0" i="0" dirty="0" err="1">
                <a:solidFill>
                  <a:srgbClr val="000000"/>
                </a:solidFill>
                <a:effectLst/>
                <a:latin typeface="NimbusRomNo9L-Regu"/>
              </a:rPr>
              <a:t>TnsNet</a:t>
            </a:r>
            <a:r>
              <a:rPr lang="en-US" altLang="zh-CN" sz="1800" b="0" i="0" dirty="0">
                <a:solidFill>
                  <a:srgbClr val="000000"/>
                </a:solidFill>
                <a:effectLst/>
                <a:latin typeface="NimbusRomNo9L-Regu"/>
              </a:rPr>
              <a:t> to a different hardware platform, new training data needs to be collected. Also, when adding new tensor data to the training dataset, the same tensor transformation procedures are applied</a:t>
            </a:r>
            <a:r>
              <a:rPr lang="en-US" altLang="zh-CN" dirty="0"/>
              <a:t> to re-train </a:t>
            </a:r>
            <a:r>
              <a:rPr lang="en-US" altLang="zh-CN" dirty="0" err="1"/>
              <a:t>TnsNet</a:t>
            </a:r>
            <a:r>
              <a:rPr lang="en-US" altLang="zh-CN" dirty="0"/>
              <a:t>.</a:t>
            </a:r>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14</a:t>
            </a:fld>
            <a:endParaRPr lang="zh-CN" altLang="en-US"/>
          </a:p>
        </p:txBody>
      </p:sp>
    </p:spTree>
    <p:extLst>
      <p:ext uri="{BB962C8B-B14F-4D97-AF65-F5344CB8AC3E}">
        <p14:creationId xmlns:p14="http://schemas.microsoft.com/office/powerpoint/2010/main" val="3477374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Now I will introduce the features contained in the feature layer. The feature layer reflects the memory layout and computation characteristics using the specific tensor storage format. As shown in Table 2, the sparsity features include the global features and local features. The global features include the tensor’s mode sizes, number of non-zeros, sparsity and features related to </a:t>
            </a:r>
            <a:r>
              <a:rPr lang="en-US" altLang="zh-CN" dirty="0" err="1"/>
              <a:t>nnz</a:t>
            </a:r>
            <a:r>
              <a:rPr lang="en-US" altLang="zh-CN" dirty="0"/>
              <a:t> per row-n, while the local features are related to slices and fibers. The local features </a:t>
            </a:r>
            <a:r>
              <a:rPr lang="en-US" altLang="zh-CN" sz="1200" dirty="0">
                <a:ea typeface="Tahoma" panose="020B0604030504040204" pitchFamily="34" charset="0"/>
              </a:rPr>
              <a:t>can significantly affect the performance of </a:t>
            </a:r>
            <a:r>
              <a:rPr lang="en-US" altLang="zh-CN" sz="1200" dirty="0">
                <a:solidFill>
                  <a:srgbClr val="443BFF"/>
                </a:solidFill>
                <a:ea typeface="Tahoma" panose="020B0604030504040204" pitchFamily="34" charset="0"/>
              </a:rPr>
              <a:t>CSF-based</a:t>
            </a:r>
            <a:r>
              <a:rPr lang="en-US" altLang="zh-CN" sz="1200" dirty="0">
                <a:ea typeface="Tahoma" panose="020B0604030504040204" pitchFamily="34" charset="0"/>
              </a:rPr>
              <a:t> tensor formats.</a:t>
            </a:r>
            <a:endParaRPr lang="en-US" altLang="zh-CN" dirty="0"/>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15</a:t>
            </a:fld>
            <a:endParaRPr lang="zh-CN" altLang="en-US"/>
          </a:p>
        </p:txBody>
      </p:sp>
    </p:spTree>
    <p:extLst>
      <p:ext uri="{BB962C8B-B14F-4D97-AF65-F5344CB8AC3E}">
        <p14:creationId xmlns:p14="http://schemas.microsoft.com/office/powerpoint/2010/main" val="1149528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Here is an example of </a:t>
            </a:r>
            <a:r>
              <a:rPr lang="en-US" altLang="zh-CN" dirty="0" err="1"/>
              <a:t>TnsNet</a:t>
            </a:r>
            <a:r>
              <a:rPr lang="en-US" altLang="zh-CN" dirty="0"/>
              <a:t> using histograms. The network structure is similar to handling higher-order tensors. The input matrix is replaced with a row matrix and column matrix, which can be seen as different channels of an image. In this case, each matrix is used as the input of </a:t>
            </a:r>
            <a:r>
              <a:rPr lang="en-US" altLang="zh-CN" dirty="0" err="1"/>
              <a:t>BaseNet</a:t>
            </a:r>
            <a:r>
              <a:rPr lang="en-US" altLang="zh-CN" dirty="0"/>
              <a:t>, and then the output features are merged into the fully connected layer. After merging, the remaining network structure stays unchanged. After inference, the tensor storage format with the highest probability is predicted to be optimal.</a:t>
            </a:r>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16</a:t>
            </a:fld>
            <a:endParaRPr lang="zh-CN" altLang="en-US"/>
          </a:p>
        </p:txBody>
      </p:sp>
    </p:spTree>
    <p:extLst>
      <p:ext uri="{BB962C8B-B14F-4D97-AF65-F5344CB8AC3E}">
        <p14:creationId xmlns:p14="http://schemas.microsoft.com/office/powerpoint/2010/main" val="3141333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dirty="0"/>
              <a:t>Next, I will introduce the evaluation of our methods.</a:t>
            </a:r>
            <a:endParaRPr lang="zh-CN" altLang="en-US" dirty="0"/>
          </a:p>
        </p:txBody>
      </p:sp>
      <p:sp>
        <p:nvSpPr>
          <p:cNvPr id="4" name="灯片编号占位符 3"/>
          <p:cNvSpPr>
            <a:spLocks noGrp="1"/>
          </p:cNvSpPr>
          <p:nvPr>
            <p:ph type="sldNum" sz="quarter" idx="10"/>
          </p:nvPr>
        </p:nvSpPr>
        <p:spPr/>
        <p:txBody>
          <a:bodyPr/>
          <a:lstStyle/>
          <a:p>
            <a:fld id="{7D64624E-E12B-4681-BBEE-06D23A21DD7E}" type="slidenum">
              <a:rPr lang="zh-CN" altLang="en-US" smtClean="0"/>
              <a:t>17</a:t>
            </a:fld>
            <a:endParaRPr lang="zh-CN" altLang="en-US"/>
          </a:p>
        </p:txBody>
      </p:sp>
    </p:spTree>
    <p:extLst>
      <p:ext uri="{BB962C8B-B14F-4D97-AF65-F5344CB8AC3E}">
        <p14:creationId xmlns:p14="http://schemas.microsoft.com/office/powerpoint/2010/main" val="3880087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kumimoji="1" lang="en-US" altLang="zh-CN" sz="1200" dirty="0"/>
              <a:t>We evaluate the effectiveness of our methods on two hardware platforms. The GPU is also utilized to speedup the process of training and prediction. For training data collection, we select three open-source tensor libraries. Specifically, we compare five tensor formats on CPU and four tensor formats on GPU. Since there is no public F-COO implementation available, we develop our F-COO implementation in the existing library. However, </a:t>
            </a:r>
            <a:r>
              <a:rPr lang="en-US" altLang="zh-CN" sz="1200" dirty="0">
                <a:solidFill>
                  <a:srgbClr val="443BFF"/>
                </a:solidFill>
                <a:ea typeface="Tahoma" panose="020B0604030504040204" pitchFamily="34" charset="0"/>
              </a:rPr>
              <a:t>F-COO</a:t>
            </a:r>
            <a:r>
              <a:rPr lang="en-US" altLang="zh-CN" sz="1200" dirty="0">
                <a:ea typeface="Tahoma" panose="020B0604030504040204" pitchFamily="34" charset="0"/>
              </a:rPr>
              <a:t> only accounts for </a:t>
            </a:r>
            <a:r>
              <a:rPr lang="en-US" altLang="zh-CN" sz="1200" dirty="0">
                <a:solidFill>
                  <a:srgbClr val="443BFF"/>
                </a:solidFill>
                <a:ea typeface="Tahoma" panose="020B0604030504040204" pitchFamily="34" charset="0"/>
              </a:rPr>
              <a:t>0.4%</a:t>
            </a:r>
            <a:r>
              <a:rPr lang="en-US" altLang="zh-CN" sz="1200" dirty="0">
                <a:ea typeface="Tahoma" panose="020B0604030504040204" pitchFamily="34" charset="0"/>
              </a:rPr>
              <a:t> of the cases with the best performance, the similar results are also shown in the previous work. Therefore, we </a:t>
            </a:r>
            <a:r>
              <a:rPr lang="en-US" altLang="zh-CN" sz="1800" b="0" i="0" dirty="0">
                <a:solidFill>
                  <a:srgbClr val="000000"/>
                </a:solidFill>
                <a:effectLst/>
                <a:latin typeface="NimbusRomNo9L-Regu"/>
              </a:rPr>
              <a:t>do not consider FCOO for tensor format selection on GPU.</a:t>
            </a:r>
            <a:r>
              <a:rPr lang="en-US" altLang="zh-CN" dirty="0"/>
              <a:t> To ensure fairness, </a:t>
            </a:r>
            <a:r>
              <a:rPr lang="en-US" altLang="zh-CN" sz="1800" b="0" i="0" dirty="0">
                <a:solidFill>
                  <a:srgbClr val="000000"/>
                </a:solidFill>
                <a:effectLst/>
                <a:latin typeface="NimbusRomNo9L-Regu"/>
              </a:rPr>
              <a:t>we use the best parameter configurations reported in each implementation and compile with the “O3” option.</a:t>
            </a:r>
            <a:r>
              <a:rPr lang="en-US" altLang="zh-CN" dirty="0"/>
              <a:t> The tensor datasets are mostly generated from </a:t>
            </a:r>
            <a:r>
              <a:rPr lang="en-US" altLang="zh-CN" dirty="0" err="1"/>
              <a:t>SuiteSparse</a:t>
            </a:r>
            <a:r>
              <a:rPr lang="en-US" altLang="zh-CN" dirty="0"/>
              <a:t>, but we also add the real-word tensors we collected to the evaluation dataset.</a:t>
            </a:r>
            <a:br>
              <a:rPr lang="en-US" altLang="zh-CN" dirty="0"/>
            </a:br>
            <a:br>
              <a:rPr lang="en-US" altLang="zh-CN" dirty="0"/>
            </a:br>
            <a:endParaRPr kumimoji="1" lang="en-US" altLang="zh-CN" sz="1200" dirty="0"/>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18</a:t>
            </a:fld>
            <a:endParaRPr lang="zh-CN" altLang="en-US"/>
          </a:p>
        </p:txBody>
      </p:sp>
    </p:spTree>
    <p:extLst>
      <p:ext uri="{BB962C8B-B14F-4D97-AF65-F5344CB8AC3E}">
        <p14:creationId xmlns:p14="http://schemas.microsoft.com/office/powerpoint/2010/main" val="1735973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dirty="0"/>
              <a:t>We compare the various designs of </a:t>
            </a:r>
            <a:r>
              <a:rPr kumimoji="1" lang="en-US" altLang="zh-CN" sz="1200" dirty="0" err="1"/>
              <a:t>TnsNet</a:t>
            </a:r>
            <a:r>
              <a:rPr kumimoji="1" lang="en-US" altLang="zh-CN" sz="1200" dirty="0"/>
              <a:t> with the </a:t>
            </a:r>
            <a:r>
              <a:rPr kumimoji="1" lang="en-US" altLang="zh-CN" sz="1200" dirty="0" err="1"/>
              <a:t>XGBoost</a:t>
            </a:r>
            <a:r>
              <a:rPr kumimoji="1" lang="en-US" altLang="zh-CN" sz="1200" dirty="0"/>
              <a:t> machine learning methods, including GBDT and </a:t>
            </a:r>
            <a:r>
              <a:rPr kumimoji="1" lang="en-US" altLang="zh-CN" sz="1200" dirty="0" err="1"/>
              <a:t>GBLinear</a:t>
            </a:r>
            <a:r>
              <a:rPr kumimoji="1" lang="en-US" altLang="zh-CN" sz="1200" dirty="0"/>
              <a:t>. The input features of GBDT and </a:t>
            </a:r>
            <a:r>
              <a:rPr kumimoji="1" lang="en-US" altLang="zh-CN" sz="1200" dirty="0" err="1"/>
              <a:t>GBLinear</a:t>
            </a:r>
            <a:r>
              <a:rPr kumimoji="1" lang="en-US" altLang="zh-CN" sz="1200" dirty="0"/>
              <a:t> are the same to the feature layer of </a:t>
            </a:r>
            <a:r>
              <a:rPr kumimoji="1" lang="en-US" altLang="zh-CN" sz="1200" dirty="0" err="1"/>
              <a:t>TnsNet</a:t>
            </a:r>
            <a:r>
              <a:rPr kumimoji="1" lang="en-US" altLang="zh-CN" sz="1200" dirty="0"/>
              <a:t>. We use the 5-fold cross validation method to evaluate the accuracy of the models. For </a:t>
            </a:r>
            <a:r>
              <a:rPr kumimoji="1" lang="en-US" altLang="zh-CN" sz="1200" dirty="0" err="1"/>
              <a:t>TnsNet</a:t>
            </a:r>
            <a:r>
              <a:rPr kumimoji="1" lang="en-US" altLang="zh-CN" sz="1200" dirty="0"/>
              <a:t>, we set the batch size to 100 and the convolution filter size to 3*3. We select the </a:t>
            </a:r>
            <a:r>
              <a:rPr lang="en-US" altLang="zh-CN" dirty="0"/>
              <a:t>Adam stochastic optimizer with </a:t>
            </a:r>
            <a:r>
              <a:rPr lang="en-US" altLang="zh-CN" dirty="0">
                <a:solidFill>
                  <a:srgbClr val="443BFF"/>
                </a:solidFill>
              </a:rPr>
              <a:t>0.0001</a:t>
            </a:r>
            <a:r>
              <a:rPr lang="en-US" altLang="zh-CN" dirty="0"/>
              <a:t> learning rate. The main metrics in the evaluation are prediction accuracy and performance speedup.</a:t>
            </a:r>
          </a:p>
          <a:p>
            <a:pPr lvl="0">
              <a:defRPr/>
            </a:pPr>
            <a:endParaRPr kumimoji="1" lang="en-US" altLang="zh-CN" sz="1200" dirty="0"/>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19</a:t>
            </a:fld>
            <a:endParaRPr lang="zh-CN" altLang="en-US"/>
          </a:p>
        </p:txBody>
      </p:sp>
    </p:spTree>
    <p:extLst>
      <p:ext uri="{BB962C8B-B14F-4D97-AF65-F5344CB8AC3E}">
        <p14:creationId xmlns:p14="http://schemas.microsoft.com/office/powerpoint/2010/main" val="2378469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dirty="0"/>
              <a:t>The presentation is organized as 5 sections. Firstly, I will introduce the background and motivation. And then, I will present our design and methods. After that, I will present the evaluation results. Finally, I will show some related works and make a conclusion.</a:t>
            </a:r>
            <a:endParaRPr lang="zh-CN" altLang="en-US" dirty="0"/>
          </a:p>
        </p:txBody>
      </p:sp>
      <p:sp>
        <p:nvSpPr>
          <p:cNvPr id="4" name="灯片编号占位符 3"/>
          <p:cNvSpPr>
            <a:spLocks noGrp="1"/>
          </p:cNvSpPr>
          <p:nvPr>
            <p:ph type="sldNum" sz="quarter" idx="10"/>
          </p:nvPr>
        </p:nvSpPr>
        <p:spPr/>
        <p:txBody>
          <a:bodyPr/>
          <a:lstStyle/>
          <a:p>
            <a:fld id="{7D64624E-E12B-4681-BBEE-06D23A21DD7E}" type="slidenum">
              <a:rPr lang="zh-CN" altLang="en-US" smtClean="0"/>
              <a:t>2</a:t>
            </a:fld>
            <a:endParaRPr lang="zh-CN" altLang="en-US"/>
          </a:p>
        </p:txBody>
      </p:sp>
    </p:spTree>
    <p:extLst>
      <p:ext uri="{BB962C8B-B14F-4D97-AF65-F5344CB8AC3E}">
        <p14:creationId xmlns:p14="http://schemas.microsoft.com/office/powerpoint/2010/main" val="3042504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kumimoji="1" lang="en-US" altLang="zh-CN" sz="1200" dirty="0"/>
              <a:t>This table </a:t>
            </a:r>
            <a:r>
              <a:rPr lang="en-US" altLang="zh-CN" sz="1800" b="0" i="0" dirty="0">
                <a:solidFill>
                  <a:srgbClr val="000000"/>
                </a:solidFill>
                <a:effectLst/>
                <a:latin typeface="NimbusRomNo9L-Regu"/>
              </a:rPr>
              <a:t>reports the prediction accuracy of the four designs of </a:t>
            </a:r>
            <a:r>
              <a:rPr lang="en-US" altLang="zh-CN" sz="1800" b="0" i="0" dirty="0" err="1">
                <a:solidFill>
                  <a:srgbClr val="000000"/>
                </a:solidFill>
                <a:effectLst/>
                <a:latin typeface="NimbusRomNo9L-Regu"/>
              </a:rPr>
              <a:t>TnsNet</a:t>
            </a:r>
            <a:r>
              <a:rPr lang="en-US" altLang="zh-CN" sz="1800" b="0" i="0" dirty="0">
                <a:solidFill>
                  <a:srgbClr val="000000"/>
                </a:solidFill>
                <a:effectLst/>
                <a:latin typeface="NimbusRomNo9L-Regu"/>
              </a:rPr>
              <a:t> (including density or histogram representation with or without feature layer) and two machine learning methods (including GBDT and </a:t>
            </a:r>
            <a:r>
              <a:rPr lang="en-US" altLang="zh-CN" sz="1800" b="0" i="0" dirty="0" err="1">
                <a:solidFill>
                  <a:srgbClr val="000000"/>
                </a:solidFill>
                <a:effectLst/>
                <a:latin typeface="NimbusRomNo9L-Regu"/>
              </a:rPr>
              <a:t>GBLinear</a:t>
            </a:r>
            <a:r>
              <a:rPr lang="en-US" altLang="zh-CN" sz="1800" b="0" i="0" dirty="0">
                <a:solidFill>
                  <a:srgbClr val="000000"/>
                </a:solidFill>
                <a:effectLst/>
                <a:latin typeface="NimbusRomNo9L-Regu"/>
              </a:rPr>
              <a:t>) on CPU.</a:t>
            </a:r>
            <a:r>
              <a:rPr lang="en-US" altLang="zh-CN" dirty="0"/>
              <a:t> As seen, the overall prediction accuracy of </a:t>
            </a:r>
            <a:r>
              <a:rPr lang="en-US" altLang="zh-CN" dirty="0" err="1"/>
              <a:t>TnsNet</a:t>
            </a:r>
            <a:r>
              <a:rPr lang="en-US" altLang="zh-CN" dirty="0"/>
              <a:t> with density representation and feature layer and GBDT is 93% and 86%</a:t>
            </a:r>
            <a:r>
              <a:rPr lang="zh-CN" altLang="en-US" dirty="0"/>
              <a:t>， </a:t>
            </a:r>
            <a:r>
              <a:rPr lang="en-US" altLang="zh-CN" dirty="0"/>
              <a:t>respectively. </a:t>
            </a:r>
            <a:r>
              <a:rPr lang="en-US" altLang="zh-CN" sz="1800" b="0" i="0" dirty="0">
                <a:solidFill>
                  <a:srgbClr val="000000"/>
                </a:solidFill>
                <a:effectLst/>
                <a:latin typeface="NimbusRomNo9L-Regu"/>
              </a:rPr>
              <a:t>For the histogram representation, the training accuracy is high whereas the prediction accuracy is low, which indicates it suffers from overfitting.</a:t>
            </a:r>
            <a:r>
              <a:rPr lang="en-US" altLang="zh-CN" dirty="0"/>
              <a:t> We only present the evaluation results of </a:t>
            </a:r>
            <a:r>
              <a:rPr lang="en-US" altLang="zh-CN" dirty="0" err="1"/>
              <a:t>TnsNet</a:t>
            </a:r>
            <a:r>
              <a:rPr lang="en-US" altLang="zh-CN" dirty="0"/>
              <a:t> with density and feature layer and GBDT in the rest of the paper.</a:t>
            </a:r>
            <a:br>
              <a:rPr lang="en-US" altLang="zh-CN" dirty="0"/>
            </a:br>
            <a:br>
              <a:rPr lang="en-US" altLang="zh-CN" dirty="0"/>
            </a:br>
            <a:endParaRPr kumimoji="1" lang="en-US" altLang="zh-CN" sz="1200" dirty="0"/>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20</a:t>
            </a:fld>
            <a:endParaRPr lang="zh-CN" altLang="en-US"/>
          </a:p>
        </p:txBody>
      </p:sp>
    </p:spTree>
    <p:extLst>
      <p:ext uri="{BB962C8B-B14F-4D97-AF65-F5344CB8AC3E}">
        <p14:creationId xmlns:p14="http://schemas.microsoft.com/office/powerpoint/2010/main" val="3992588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kumimoji="1" lang="en-US" altLang="zh-CN" sz="1200" dirty="0"/>
              <a:t>This table reports the prediction accuracy on GPU. </a:t>
            </a:r>
            <a:r>
              <a:rPr lang="en-US" altLang="zh-CN" sz="1800" b="0" i="0" dirty="0">
                <a:solidFill>
                  <a:srgbClr val="000000"/>
                </a:solidFill>
                <a:effectLst/>
                <a:latin typeface="NimbusRomNo9L-Regu"/>
              </a:rPr>
              <a:t>Similarly, </a:t>
            </a:r>
            <a:r>
              <a:rPr lang="en-US" altLang="zh-CN" sz="1800" b="0" i="0" dirty="0" err="1">
                <a:solidFill>
                  <a:srgbClr val="000000"/>
                </a:solidFill>
                <a:effectLst/>
                <a:latin typeface="NimbusRomNo9L-Regu"/>
              </a:rPr>
              <a:t>TnsNet</a:t>
            </a:r>
            <a:r>
              <a:rPr lang="en-US" altLang="zh-CN" sz="1800" b="0" i="0" dirty="0">
                <a:solidFill>
                  <a:srgbClr val="000000"/>
                </a:solidFill>
                <a:effectLst/>
                <a:latin typeface="NimbusRomNo9L-Regu"/>
              </a:rPr>
              <a:t> achieves better prediction accuracy compared to GBDT in all modes across all tensor formats.</a:t>
            </a:r>
            <a:r>
              <a:rPr lang="en-US" altLang="zh-CN" dirty="0"/>
              <a:t> The </a:t>
            </a:r>
            <a:r>
              <a:rPr lang="en-US" altLang="zh-CN" sz="1200" dirty="0">
                <a:ea typeface="Tahoma" panose="020B0604030504040204" pitchFamily="34" charset="0"/>
              </a:rPr>
              <a:t>overall accuracy of </a:t>
            </a:r>
            <a:r>
              <a:rPr lang="en-US" altLang="zh-CN" sz="1200" dirty="0" err="1">
                <a:ea typeface="Tahoma" panose="020B0604030504040204" pitchFamily="34" charset="0"/>
              </a:rPr>
              <a:t>TnsNet</a:t>
            </a:r>
            <a:r>
              <a:rPr lang="en-US" altLang="zh-CN" sz="1200" dirty="0">
                <a:ea typeface="Tahoma" panose="020B0604030504040204" pitchFamily="34" charset="0"/>
              </a:rPr>
              <a:t> and GBDT is </a:t>
            </a:r>
            <a:r>
              <a:rPr lang="en-US" altLang="zh-CN" sz="1200" dirty="0">
                <a:solidFill>
                  <a:srgbClr val="443BFF"/>
                </a:solidFill>
                <a:ea typeface="Tahoma" panose="020B0604030504040204" pitchFamily="34" charset="0"/>
              </a:rPr>
              <a:t>96%</a:t>
            </a:r>
            <a:r>
              <a:rPr lang="en-US" altLang="zh-CN" sz="1200" dirty="0">
                <a:ea typeface="Tahoma" panose="020B0604030504040204" pitchFamily="34" charset="0"/>
              </a:rPr>
              <a:t> and </a:t>
            </a:r>
            <a:r>
              <a:rPr lang="en-US" altLang="zh-CN" sz="1200" dirty="0">
                <a:solidFill>
                  <a:srgbClr val="443BFF"/>
                </a:solidFill>
                <a:ea typeface="Tahoma" panose="020B0604030504040204" pitchFamily="34" charset="0"/>
              </a:rPr>
              <a:t>90%</a:t>
            </a:r>
            <a:r>
              <a:rPr lang="en-US" altLang="zh-CN" sz="1200" dirty="0">
                <a:ea typeface="Tahoma" panose="020B0604030504040204" pitchFamily="34" charset="0"/>
              </a:rPr>
              <a:t>, respectively.</a:t>
            </a:r>
            <a:br>
              <a:rPr lang="en-US" altLang="zh-CN" dirty="0"/>
            </a:br>
            <a:endParaRPr kumimoji="1" lang="en-US" altLang="zh-CN" sz="1200" dirty="0"/>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21</a:t>
            </a:fld>
            <a:endParaRPr lang="zh-CN" altLang="en-US"/>
          </a:p>
        </p:txBody>
      </p:sp>
    </p:spTree>
    <p:extLst>
      <p:ext uri="{BB962C8B-B14F-4D97-AF65-F5344CB8AC3E}">
        <p14:creationId xmlns:p14="http://schemas.microsoft.com/office/powerpoint/2010/main" val="2002692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altLang="zh-CN" sz="1800" b="0" i="0" dirty="0">
                <a:solidFill>
                  <a:srgbClr val="000000"/>
                </a:solidFill>
                <a:effectLst/>
                <a:latin typeface="NimbusRomNo9L-Regu"/>
              </a:rPr>
              <a:t>The loss is used to indicate the degree of prediction deviation from the true value.</a:t>
            </a:r>
            <a:r>
              <a:rPr lang="en-US" altLang="zh-CN" dirty="0"/>
              <a:t> This figure compares </a:t>
            </a:r>
            <a:r>
              <a:rPr lang="en-US" altLang="zh-CN" sz="1800" b="0" i="0" dirty="0">
                <a:solidFill>
                  <a:srgbClr val="000000"/>
                </a:solidFill>
                <a:effectLst/>
                <a:latin typeface="NimbusRomNo9L-Regu"/>
              </a:rPr>
              <a:t>the losses and accuracies during training and testing on CPU and GPU.</a:t>
            </a:r>
            <a:r>
              <a:rPr lang="en-US" altLang="zh-CN" dirty="0"/>
              <a:t> As seen, the loss curve </a:t>
            </a:r>
            <a:r>
              <a:rPr lang="en-US" altLang="zh-CN" sz="1800" b="0" i="0" dirty="0">
                <a:solidFill>
                  <a:srgbClr val="000000"/>
                </a:solidFill>
                <a:effectLst/>
                <a:latin typeface="NimbusRomNo9L-Regu"/>
              </a:rPr>
              <a:t>during training is more oscillating than during testing, but the overall trend is similar. Compared to CPU, the training on GPU converges faster due to fewer tensor formats. </a:t>
            </a:r>
            <a:endParaRPr kumimoji="1" lang="en-US" altLang="zh-CN" sz="1200" dirty="0"/>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22</a:t>
            </a:fld>
            <a:endParaRPr lang="zh-CN" altLang="en-US"/>
          </a:p>
        </p:txBody>
      </p:sp>
    </p:spTree>
    <p:extLst>
      <p:ext uri="{BB962C8B-B14F-4D97-AF65-F5344CB8AC3E}">
        <p14:creationId xmlns:p14="http://schemas.microsoft.com/office/powerpoint/2010/main" val="26403937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kumimoji="1" lang="en-US" altLang="zh-CN" sz="1200" dirty="0"/>
              <a:t>The figures show the speedup comparison between </a:t>
            </a:r>
            <a:r>
              <a:rPr kumimoji="1" lang="en-US" altLang="zh-CN" sz="1200" dirty="0" err="1"/>
              <a:t>TnsNet</a:t>
            </a:r>
            <a:r>
              <a:rPr kumimoji="1" lang="en-US" altLang="zh-CN" sz="1200" dirty="0"/>
              <a:t> and GBDT for third-order tensors on CPU and GPU. As seen, </a:t>
            </a:r>
            <a:r>
              <a:rPr kumimoji="1" lang="en-US" altLang="zh-CN" sz="1200" dirty="0" err="1"/>
              <a:t>TnsNet</a:t>
            </a:r>
            <a:r>
              <a:rPr kumimoji="1" lang="en-US" altLang="zh-CN" sz="1200" dirty="0"/>
              <a:t> achieves </a:t>
            </a:r>
            <a:r>
              <a:rPr lang="en-US" altLang="zh-CN" sz="1200" dirty="0">
                <a:ea typeface="Tahoma" panose="020B0604030504040204" pitchFamily="34" charset="0"/>
              </a:rPr>
              <a:t>higher performance speedup than GBDT on both platforms. On CPU, </a:t>
            </a:r>
            <a:r>
              <a:rPr lang="en-US" altLang="zh-CN" sz="1200" dirty="0" err="1">
                <a:ea typeface="Tahoma" panose="020B0604030504040204" pitchFamily="34" charset="0"/>
              </a:rPr>
              <a:t>TnsNet</a:t>
            </a:r>
            <a:r>
              <a:rPr lang="en-US" altLang="zh-CN" sz="1200" dirty="0">
                <a:ea typeface="Tahoma" panose="020B0604030504040204" pitchFamily="34" charset="0"/>
              </a:rPr>
              <a:t> achieves </a:t>
            </a:r>
            <a:r>
              <a:rPr lang="en-US" altLang="zh-CN" sz="1200" dirty="0">
                <a:solidFill>
                  <a:srgbClr val="443BFF"/>
                </a:solidFill>
                <a:ea typeface="Tahoma" panose="020B0604030504040204" pitchFamily="34" charset="0"/>
              </a:rPr>
              <a:t>4.56× </a:t>
            </a:r>
            <a:r>
              <a:rPr lang="en-US" altLang="zh-CN" sz="1200" dirty="0">
                <a:ea typeface="Tahoma" panose="020B0604030504040204" pitchFamily="34" charset="0"/>
              </a:rPr>
              <a:t>and </a:t>
            </a:r>
            <a:r>
              <a:rPr lang="en-US" altLang="zh-CN" sz="1200" dirty="0">
                <a:solidFill>
                  <a:srgbClr val="443BFF"/>
                </a:solidFill>
                <a:ea typeface="Tahoma" panose="020B0604030504040204" pitchFamily="34" charset="0"/>
              </a:rPr>
              <a:t>2.06× </a:t>
            </a:r>
            <a:r>
              <a:rPr lang="en-US" altLang="zh-CN" sz="1200" dirty="0">
                <a:ea typeface="Tahoma" panose="020B0604030504040204" pitchFamily="34" charset="0"/>
              </a:rPr>
              <a:t>speedup on average over COO and CSF-based, respectively. On GPU, </a:t>
            </a:r>
            <a:r>
              <a:rPr lang="en-US" altLang="zh-CN" sz="1200" dirty="0" err="1">
                <a:ea typeface="Tahoma" panose="020B0604030504040204" pitchFamily="34" charset="0"/>
              </a:rPr>
              <a:t>TnsNet</a:t>
            </a:r>
            <a:r>
              <a:rPr lang="en-US" altLang="zh-CN" sz="1200" dirty="0">
                <a:ea typeface="Tahoma" panose="020B0604030504040204" pitchFamily="34" charset="0"/>
              </a:rPr>
              <a:t> achieves an average speedup of </a:t>
            </a:r>
            <a:r>
              <a:rPr lang="en-US" altLang="zh-CN" sz="1200" dirty="0">
                <a:solidFill>
                  <a:srgbClr val="443BFF"/>
                </a:solidFill>
                <a:ea typeface="Tahoma" panose="020B0604030504040204" pitchFamily="34" charset="0"/>
              </a:rPr>
              <a:t>1.58× </a:t>
            </a:r>
            <a:r>
              <a:rPr lang="en-US" altLang="zh-CN" sz="1200" dirty="0">
                <a:ea typeface="Tahoma" panose="020B0604030504040204" pitchFamily="34" charset="0"/>
              </a:rPr>
              <a:t>and </a:t>
            </a:r>
            <a:r>
              <a:rPr lang="en-US" altLang="zh-CN" sz="1200" dirty="0">
                <a:solidFill>
                  <a:srgbClr val="443BFF"/>
                </a:solidFill>
                <a:ea typeface="Tahoma" panose="020B0604030504040204" pitchFamily="34" charset="0"/>
              </a:rPr>
              <a:t>2.08× </a:t>
            </a:r>
            <a:r>
              <a:rPr lang="en-US" altLang="zh-CN" sz="1200" dirty="0">
                <a:ea typeface="Tahoma" panose="020B0604030504040204" pitchFamily="34" charset="0"/>
              </a:rPr>
              <a:t>over COO and CSF, respectively.</a:t>
            </a:r>
            <a:endParaRPr kumimoji="1" lang="en-US" altLang="zh-CN" sz="1200" dirty="0"/>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23</a:t>
            </a:fld>
            <a:endParaRPr lang="zh-CN" altLang="en-US"/>
          </a:p>
        </p:txBody>
      </p:sp>
    </p:spTree>
    <p:extLst>
      <p:ext uri="{BB962C8B-B14F-4D97-AF65-F5344CB8AC3E}">
        <p14:creationId xmlns:p14="http://schemas.microsoft.com/office/powerpoint/2010/main" val="3488702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kumimoji="1" lang="en-US" altLang="zh-CN" sz="1200" dirty="0"/>
              <a:t>This figure shows the speedup distribution of </a:t>
            </a:r>
            <a:r>
              <a:rPr kumimoji="1" lang="en-US" altLang="zh-CN" sz="1200" dirty="0" err="1"/>
              <a:t>TnsNet</a:t>
            </a:r>
            <a:r>
              <a:rPr kumimoji="1" lang="en-US" altLang="zh-CN" sz="1200" dirty="0"/>
              <a:t> over GBDT on CPU, with the cases where the two models give different results. As seen, </a:t>
            </a:r>
            <a:r>
              <a:rPr kumimoji="1" lang="en-US" altLang="zh-CN" sz="1200" dirty="0" err="1"/>
              <a:t>TnsNet</a:t>
            </a:r>
            <a:r>
              <a:rPr kumimoji="1" lang="en-US" altLang="zh-CN" sz="1200" dirty="0"/>
              <a:t> is able to improve the performance for 72% of the tensors. For 4.8% of the tensors, </a:t>
            </a:r>
            <a:r>
              <a:rPr kumimoji="1" lang="en-US" altLang="zh-CN" sz="1200" dirty="0" err="1"/>
              <a:t>TnsNet</a:t>
            </a:r>
            <a:r>
              <a:rPr kumimoji="1" lang="en-US" altLang="zh-CN" sz="1200" dirty="0"/>
              <a:t> achieves 5* speedup over GBDT. </a:t>
            </a:r>
            <a:r>
              <a:rPr lang="en-US" altLang="zh-CN" sz="1800" b="0" i="0" dirty="0">
                <a:solidFill>
                  <a:srgbClr val="000000"/>
                </a:solidFill>
                <a:effectLst/>
                <a:latin typeface="NimbusRomNo9L-Regu"/>
              </a:rPr>
              <a:t>Moreover, the speedup of </a:t>
            </a:r>
            <a:r>
              <a:rPr lang="en-US" altLang="zh-CN" sz="1800" b="0" i="0" dirty="0" err="1">
                <a:solidFill>
                  <a:srgbClr val="000000"/>
                </a:solidFill>
                <a:effectLst/>
                <a:latin typeface="NimbusRomNo9L-Regu"/>
              </a:rPr>
              <a:t>TnsNet</a:t>
            </a:r>
            <a:r>
              <a:rPr lang="en-US" altLang="zh-CN" sz="1800" b="0" i="0" dirty="0">
                <a:solidFill>
                  <a:srgbClr val="000000"/>
                </a:solidFill>
                <a:effectLst/>
                <a:latin typeface="NimbusRomNo9L-Regu"/>
              </a:rPr>
              <a:t> can reach up to 420</a:t>
            </a:r>
            <a:r>
              <a:rPr lang="en-US" altLang="zh-CN" sz="1800" b="0" i="1" dirty="0">
                <a:solidFill>
                  <a:srgbClr val="000000"/>
                </a:solidFill>
                <a:effectLst/>
                <a:latin typeface="CMSY10"/>
              </a:rPr>
              <a:t>×</a:t>
            </a:r>
            <a:r>
              <a:rPr lang="en-US" altLang="zh-CN" sz="1800" b="0" i="0" dirty="0">
                <a:solidFill>
                  <a:srgbClr val="000000"/>
                </a:solidFill>
                <a:effectLst/>
                <a:latin typeface="NimbusRomNo9L-Regu"/>
              </a:rPr>
              <a:t>, 341</a:t>
            </a:r>
            <a:r>
              <a:rPr lang="en-US" altLang="zh-CN" sz="1800" b="0" i="1" dirty="0">
                <a:solidFill>
                  <a:srgbClr val="000000"/>
                </a:solidFill>
                <a:effectLst/>
                <a:latin typeface="CMSY10"/>
              </a:rPr>
              <a:t>× </a:t>
            </a:r>
            <a:r>
              <a:rPr lang="en-US" altLang="zh-CN" sz="1800" b="0" i="0" dirty="0">
                <a:solidFill>
                  <a:srgbClr val="000000"/>
                </a:solidFill>
                <a:effectLst/>
                <a:latin typeface="NimbusRomNo9L-Regu"/>
              </a:rPr>
              <a:t>and 557</a:t>
            </a:r>
            <a:r>
              <a:rPr lang="en-US" altLang="zh-CN" sz="1800" b="0" i="1" dirty="0">
                <a:solidFill>
                  <a:srgbClr val="000000"/>
                </a:solidFill>
                <a:effectLst/>
                <a:latin typeface="CMSY10"/>
              </a:rPr>
              <a:t>× </a:t>
            </a:r>
            <a:r>
              <a:rPr lang="en-US" altLang="zh-CN" sz="1800" b="0" i="0" dirty="0">
                <a:solidFill>
                  <a:srgbClr val="000000"/>
                </a:solidFill>
                <a:effectLst/>
                <a:latin typeface="NimbusRomNo9L-Regu"/>
              </a:rPr>
              <a:t>in mode-1, mode-2, and mode-3, respectively. </a:t>
            </a:r>
            <a:br>
              <a:rPr lang="en-US" altLang="zh-CN" dirty="0"/>
            </a:br>
            <a:endParaRPr kumimoji="1" lang="en-US" altLang="zh-CN" sz="1200" dirty="0"/>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24</a:t>
            </a:fld>
            <a:endParaRPr lang="zh-CN" altLang="en-US"/>
          </a:p>
        </p:txBody>
      </p:sp>
    </p:spTree>
    <p:extLst>
      <p:ext uri="{BB962C8B-B14F-4D97-AF65-F5344CB8AC3E}">
        <p14:creationId xmlns:p14="http://schemas.microsoft.com/office/powerpoint/2010/main" val="21295706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dirty="0"/>
              <a:t>We also </a:t>
            </a:r>
            <a:r>
              <a:rPr lang="en-US" altLang="zh-CN" sz="1800" b="0" i="0" dirty="0">
                <a:solidFill>
                  <a:srgbClr val="000000"/>
                </a:solidFill>
                <a:effectLst/>
                <a:latin typeface="NimbusRomNo9L-Regu"/>
              </a:rPr>
              <a:t>apply our approach to fourth-order tensors. </a:t>
            </a:r>
            <a:r>
              <a:rPr lang="en-US" altLang="zh-CN" sz="1800" b="0" i="0" dirty="0" err="1">
                <a:solidFill>
                  <a:srgbClr val="000000"/>
                </a:solidFill>
                <a:effectLst/>
                <a:latin typeface="NimbusRomNo9L-Regu"/>
              </a:rPr>
              <a:t>TnsNet</a:t>
            </a:r>
            <a:r>
              <a:rPr lang="en-US" altLang="zh-CN" sz="1800" b="0" i="0" dirty="0">
                <a:solidFill>
                  <a:srgbClr val="000000"/>
                </a:solidFill>
                <a:effectLst/>
                <a:latin typeface="NimbusRomNo9L-Regu"/>
              </a:rPr>
              <a:t> achieves an </a:t>
            </a:r>
            <a:r>
              <a:rPr lang="en-US" altLang="zh-CN" sz="1200" dirty="0">
                <a:ea typeface="Tahoma" panose="020B0604030504040204" pitchFamily="34" charset="0"/>
              </a:rPr>
              <a:t>average accuracy of </a:t>
            </a:r>
            <a:r>
              <a:rPr lang="en-US" altLang="zh-CN" sz="1200" dirty="0">
                <a:solidFill>
                  <a:srgbClr val="443BFF"/>
                </a:solidFill>
                <a:ea typeface="Tahoma" panose="020B0604030504040204" pitchFamily="34" charset="0"/>
              </a:rPr>
              <a:t>88%</a:t>
            </a:r>
            <a:r>
              <a:rPr lang="en-US" altLang="zh-CN" sz="1200" dirty="0">
                <a:ea typeface="Tahoma" panose="020B0604030504040204" pitchFamily="34" charset="0"/>
              </a:rPr>
              <a:t> across all modes, whereas GBDT only achieves </a:t>
            </a:r>
            <a:r>
              <a:rPr lang="en-US" altLang="zh-CN" sz="1200" dirty="0">
                <a:solidFill>
                  <a:srgbClr val="443BFF"/>
                </a:solidFill>
                <a:ea typeface="Tahoma" panose="020B0604030504040204" pitchFamily="34" charset="0"/>
              </a:rPr>
              <a:t>58%. Also, </a:t>
            </a:r>
            <a:r>
              <a:rPr lang="en-US" altLang="zh-CN" sz="1200" dirty="0" err="1">
                <a:solidFill>
                  <a:srgbClr val="443BFF"/>
                </a:solidFill>
                <a:ea typeface="Tahoma" panose="020B0604030504040204" pitchFamily="34" charset="0"/>
              </a:rPr>
              <a:t>TnsNet</a:t>
            </a:r>
            <a:r>
              <a:rPr lang="en-US" altLang="zh-CN" sz="1200" dirty="0">
                <a:solidFill>
                  <a:srgbClr val="443BFF"/>
                </a:solidFill>
                <a:ea typeface="Tahoma" panose="020B0604030504040204" pitchFamily="34" charset="0"/>
              </a:rPr>
              <a:t> achieves higher speedup than GBDT in all modes. As seen, </a:t>
            </a:r>
            <a:r>
              <a:rPr lang="en-US" altLang="zh-CN" sz="1200" dirty="0" err="1">
                <a:ea typeface="Tahoma" panose="020B0604030504040204" pitchFamily="34" charset="0"/>
              </a:rPr>
              <a:t>TnsNet</a:t>
            </a:r>
            <a:r>
              <a:rPr lang="en-US" altLang="zh-CN" sz="1200" dirty="0">
                <a:ea typeface="Tahoma" panose="020B0604030504040204" pitchFamily="34" charset="0"/>
              </a:rPr>
              <a:t> achieves </a:t>
            </a:r>
            <a:r>
              <a:rPr lang="en-US" altLang="zh-CN" sz="1200" dirty="0">
                <a:solidFill>
                  <a:srgbClr val="443BFF"/>
                </a:solidFill>
                <a:ea typeface="Tahoma" panose="020B0604030504040204" pitchFamily="34" charset="0"/>
              </a:rPr>
              <a:t>20.8×</a:t>
            </a:r>
            <a:r>
              <a:rPr lang="en-US" altLang="zh-CN" sz="1200" dirty="0">
                <a:ea typeface="Tahoma" panose="020B0604030504040204" pitchFamily="34" charset="0"/>
              </a:rPr>
              <a:t> and </a:t>
            </a:r>
            <a:r>
              <a:rPr lang="en-US" altLang="zh-CN" sz="1200" dirty="0">
                <a:solidFill>
                  <a:srgbClr val="443BFF"/>
                </a:solidFill>
                <a:ea typeface="Tahoma" panose="020B0604030504040204" pitchFamily="34" charset="0"/>
              </a:rPr>
              <a:t>2.05×</a:t>
            </a:r>
            <a:r>
              <a:rPr lang="en-US" altLang="zh-CN" sz="1200" dirty="0">
                <a:ea typeface="Tahoma" panose="020B0604030504040204" pitchFamily="34" charset="0"/>
              </a:rPr>
              <a:t> speedup over COO and CSF-based, respectively.</a:t>
            </a:r>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25</a:t>
            </a:fld>
            <a:endParaRPr lang="zh-CN" altLang="en-US"/>
          </a:p>
        </p:txBody>
      </p:sp>
    </p:spTree>
    <p:extLst>
      <p:ext uri="{BB962C8B-B14F-4D97-AF65-F5344CB8AC3E}">
        <p14:creationId xmlns:p14="http://schemas.microsoft.com/office/powerpoint/2010/main" val="26540397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dirty="0"/>
              <a:t>We evaluate our methods on two new hardware platforms</a:t>
            </a:r>
            <a:r>
              <a:rPr lang="en-US" altLang="zh-CN" sz="1400" dirty="0">
                <a:ea typeface="Tahoma" panose="020B0604030504040204" pitchFamily="34" charset="0"/>
              </a:rPr>
              <a:t>. Here we utilized two methods for re-training, Scratch means training the model from scratch, continuous means re-training the models based on pre-trained ones. As seen, both methods </a:t>
            </a:r>
            <a:r>
              <a:rPr lang="en-US" altLang="zh-CN" sz="1200" dirty="0">
                <a:ea typeface="Tahoma" panose="020B0604030504040204" pitchFamily="34" charset="0"/>
              </a:rPr>
              <a:t>eventually achieve </a:t>
            </a:r>
            <a:r>
              <a:rPr lang="en-US" altLang="zh-CN" sz="1200" dirty="0">
                <a:solidFill>
                  <a:srgbClr val="443BFF"/>
                </a:solidFill>
                <a:ea typeface="Tahoma" panose="020B0604030504040204" pitchFamily="34" charset="0"/>
              </a:rPr>
              <a:t>similar </a:t>
            </a:r>
            <a:r>
              <a:rPr lang="en-US" altLang="zh-CN" sz="1200" dirty="0">
                <a:ea typeface="Tahoma" panose="020B0604030504040204" pitchFamily="34" charset="0"/>
              </a:rPr>
              <a:t>prediction accuracy of around </a:t>
            </a:r>
            <a:r>
              <a:rPr lang="en-US" altLang="zh-CN" sz="1200" dirty="0">
                <a:solidFill>
                  <a:srgbClr val="443BFF"/>
                </a:solidFill>
                <a:ea typeface="Tahoma" panose="020B0604030504040204" pitchFamily="34" charset="0"/>
              </a:rPr>
              <a:t>90%</a:t>
            </a:r>
            <a:r>
              <a:rPr kumimoji="1" lang="en-US" altLang="zh-CN" sz="1200" dirty="0">
                <a:solidFill>
                  <a:srgbClr val="443BFF"/>
                </a:solidFill>
                <a:ea typeface="Tahoma" panose="020B0604030504040204" pitchFamily="34" charset="0"/>
              </a:rPr>
              <a:t>. For </a:t>
            </a:r>
            <a:r>
              <a:rPr lang="en-US" altLang="zh-CN" sz="1200" i="1" dirty="0">
                <a:ea typeface="Tahoma" panose="020B0604030504040204" pitchFamily="34" charset="0"/>
              </a:rPr>
              <a:t>continuous</a:t>
            </a:r>
            <a:r>
              <a:rPr lang="en-US" altLang="zh-CN" sz="1200" dirty="0">
                <a:ea typeface="Tahoma" panose="020B0604030504040204" pitchFamily="34" charset="0"/>
              </a:rPr>
              <a:t> training on GPU, the accuracy already reaches over </a:t>
            </a:r>
            <a:r>
              <a:rPr lang="en-US" altLang="zh-CN" sz="1200" dirty="0">
                <a:solidFill>
                  <a:srgbClr val="443BFF"/>
                </a:solidFill>
                <a:ea typeface="Tahoma" panose="020B0604030504040204" pitchFamily="34" charset="0"/>
              </a:rPr>
              <a:t>85%</a:t>
            </a:r>
            <a:r>
              <a:rPr lang="en-US" altLang="zh-CN" sz="1200" dirty="0">
                <a:ea typeface="Tahoma" panose="020B0604030504040204" pitchFamily="34" charset="0"/>
              </a:rPr>
              <a:t> when re-training starts. </a:t>
            </a:r>
            <a:r>
              <a:rPr lang="en-US" altLang="zh-CN" sz="1800" b="0" i="0" dirty="0">
                <a:solidFill>
                  <a:srgbClr val="000000"/>
                </a:solidFill>
                <a:effectLst/>
                <a:latin typeface="NimbusRomNo9L-Regu"/>
              </a:rPr>
              <a:t>However, on CPU, the </a:t>
            </a:r>
            <a:r>
              <a:rPr lang="en-US" altLang="zh-CN" sz="1800" b="0" i="1" dirty="0">
                <a:solidFill>
                  <a:srgbClr val="000000"/>
                </a:solidFill>
                <a:effectLst/>
                <a:latin typeface="NimbusRomNo9L-ReguItal"/>
              </a:rPr>
              <a:t>continuous </a:t>
            </a:r>
            <a:r>
              <a:rPr lang="en-US" altLang="zh-CN" sz="1800" b="0" i="0" dirty="0">
                <a:solidFill>
                  <a:srgbClr val="000000"/>
                </a:solidFill>
                <a:effectLst/>
                <a:latin typeface="NimbusRomNo9L-Regu"/>
              </a:rPr>
              <a:t>training has no significant advantage over training from scratch. The reason can be attributed to the different similarity of the training data collected on the platforms. </a:t>
            </a:r>
            <a:endParaRPr lang="en-US" altLang="zh-CN" sz="1200" dirty="0">
              <a:solidFill>
                <a:srgbClr val="443BFF"/>
              </a:solidFill>
              <a:ea typeface="Tahoma" panose="020B0604030504040204" pitchFamily="34" charset="0"/>
            </a:endParaRPr>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26</a:t>
            </a:fld>
            <a:endParaRPr lang="zh-CN" altLang="en-US"/>
          </a:p>
        </p:txBody>
      </p:sp>
    </p:spTree>
    <p:extLst>
      <p:ext uri="{BB962C8B-B14F-4D97-AF65-F5344CB8AC3E}">
        <p14:creationId xmlns:p14="http://schemas.microsoft.com/office/powerpoint/2010/main" val="4409891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dirty="0"/>
                  <a:t>We discuss the overhead of </a:t>
                </a:r>
                <a:r>
                  <a:rPr kumimoji="1" lang="en-US" altLang="zh-CN" sz="1200" dirty="0" err="1"/>
                  <a:t>SpTFS</a:t>
                </a:r>
                <a:r>
                  <a:rPr kumimoji="1" lang="en-US" altLang="zh-CN" sz="1200" dirty="0"/>
                  <a:t> form both training and prediction aspects. </a:t>
                </a:r>
                <a:r>
                  <a:rPr lang="en-US" altLang="zh-CN" sz="1200" dirty="0">
                    <a:ea typeface="Tahoma" panose="020B0604030504040204" pitchFamily="34" charset="0"/>
                  </a:rPr>
                  <a:t>For</a:t>
                </a:r>
                <a:r>
                  <a:rPr lang="en-US" altLang="zh-CN" sz="1200" dirty="0">
                    <a:solidFill>
                      <a:srgbClr val="443BFF"/>
                    </a:solidFill>
                    <a:ea typeface="Tahoma" panose="020B0604030504040204" pitchFamily="34" charset="0"/>
                  </a:rPr>
                  <a:t> </a:t>
                </a:r>
                <a:r>
                  <a:rPr lang="en-US" altLang="zh-CN" sz="1200" dirty="0">
                    <a:ea typeface="Tahoma" panose="020B0604030504040204" pitchFamily="34" charset="0"/>
                  </a:rPr>
                  <a:t>training, it takes about </a:t>
                </a:r>
                <a:r>
                  <a:rPr lang="en-US" altLang="zh-CN" sz="1200" dirty="0">
                    <a:solidFill>
                      <a:srgbClr val="443BFF"/>
                    </a:solidFill>
                    <a:ea typeface="Tahoma" panose="020B0604030504040204" pitchFamily="34" charset="0"/>
                  </a:rPr>
                  <a:t>7 minutes </a:t>
                </a:r>
                <a:r>
                  <a:rPr lang="en-US" altLang="zh-CN" sz="1200" dirty="0">
                    <a:ea typeface="Tahoma" panose="020B0604030504040204" pitchFamily="34" charset="0"/>
                  </a:rPr>
                  <a:t>to train </a:t>
                </a:r>
                <a:r>
                  <a:rPr lang="en-US" altLang="zh-CN" sz="1200" dirty="0" err="1">
                    <a:ea typeface="Tahoma" panose="020B0604030504040204" pitchFamily="34" charset="0"/>
                  </a:rPr>
                  <a:t>TnsNet</a:t>
                </a:r>
                <a:r>
                  <a:rPr lang="en-US" altLang="zh-CN" sz="1200" dirty="0">
                    <a:ea typeface="Tahoma" panose="020B0604030504040204" pitchFamily="34" charset="0"/>
                  </a:rPr>
                  <a:t> with </a:t>
                </a:r>
                <a:r>
                  <a:rPr lang="en-US" altLang="zh-CN" sz="1200" dirty="0">
                    <a:solidFill>
                      <a:srgbClr val="443BFF"/>
                    </a:solidFill>
                    <a:ea typeface="Tahoma" panose="020B0604030504040204" pitchFamily="34" charset="0"/>
                  </a:rPr>
                  <a:t>7,886</a:t>
                </a:r>
                <a:r>
                  <a:rPr lang="en-US" altLang="zh-CN" sz="1200" dirty="0">
                    <a:ea typeface="Tahoma" panose="020B0604030504040204" pitchFamily="34" charset="0"/>
                  </a:rPr>
                  <a:t> input tensors</a:t>
                </a:r>
                <a:r>
                  <a:rPr kumimoji="1" lang="en-US" altLang="zh-CN" sz="1200" dirty="0">
                    <a:ea typeface="Tahoma" panose="020B0604030504040204" pitchFamily="34" charset="0"/>
                  </a:rPr>
                  <a:t>. Since the training is only performed once, the training overhead is negligible. Based on our empirical study, </a:t>
                </a:r>
                <a:r>
                  <a:rPr lang="en-US" altLang="zh-CN" sz="1800" b="0" i="0" dirty="0">
                    <a:solidFill>
                      <a:srgbClr val="000000"/>
                    </a:solidFill>
                    <a:effectLst/>
                    <a:latin typeface="NimbusRomNo9L-Regu"/>
                  </a:rPr>
                  <a:t>we analyze the prediction overhead of </a:t>
                </a:r>
                <a:r>
                  <a:rPr lang="en-US" altLang="zh-CN" sz="1800" b="0" i="1" dirty="0" err="1">
                    <a:solidFill>
                      <a:srgbClr val="000000"/>
                    </a:solidFill>
                    <a:effectLst/>
                    <a:latin typeface="NimbusRomNo9L-ReguItal"/>
                  </a:rPr>
                  <a:t>SpTFS</a:t>
                </a:r>
                <a:r>
                  <a:rPr lang="en-US" altLang="zh-CN" sz="1800" b="0" i="1" dirty="0">
                    <a:solidFill>
                      <a:srgbClr val="000000"/>
                    </a:solidFill>
                    <a:effectLst/>
                    <a:latin typeface="NimbusRomNo9L-ReguItal"/>
                  </a:rPr>
                  <a:t> </a:t>
                </a:r>
                <a:r>
                  <a:rPr lang="en-US" altLang="zh-CN" sz="1800" b="0" i="0" dirty="0">
                    <a:solidFill>
                      <a:srgbClr val="000000"/>
                    </a:solidFill>
                    <a:effectLst/>
                    <a:latin typeface="NimbusRomNo9L-Regu"/>
                  </a:rPr>
                  <a:t>amortized to 15 iterations of CPD-ALS.</a:t>
                </a:r>
                <a:r>
                  <a:rPr lang="en-US" altLang="zh-CN" dirty="0"/>
                  <a:t> This figure shows the performance breakdown normalized to the baseline COO format on CPU and GPU. The average </a:t>
                </a:r>
                <a:r>
                  <a:rPr lang="en-US" altLang="zh-CN" sz="1200" dirty="0">
                    <a:solidFill>
                      <a:schemeClr val="tx1"/>
                    </a:solidFill>
                    <a:ea typeface="Tahoma" panose="020B0604030504040204" pitchFamily="34" charset="0"/>
                  </a:rPr>
                  <a:t>performance is presented for </a:t>
                </a:r>
                <a:r>
                  <a:rPr lang="en-US" altLang="zh-CN" sz="1200" dirty="0">
                    <a:solidFill>
                      <a:srgbClr val="443BFF"/>
                    </a:solidFill>
                    <a:ea typeface="Tahoma" panose="020B0604030504040204" pitchFamily="34" charset="0"/>
                  </a:rPr>
                  <a:t>7</a:t>
                </a:r>
                <a:r>
                  <a:rPr lang="en-US" altLang="zh-CN" sz="1200" dirty="0">
                    <a:solidFill>
                      <a:schemeClr val="tx1"/>
                    </a:solidFill>
                    <a:ea typeface="Tahoma" panose="020B0604030504040204" pitchFamily="34" charset="0"/>
                  </a:rPr>
                  <a:t> groups (the number of non-zeros ranges from </a:t>
                </a:r>
                <a14:m>
                  <m:oMath xmlns:m="http://schemas.openxmlformats.org/officeDocument/2006/math">
                    <m:sSup>
                      <m:sSupPr>
                        <m:ctrlPr>
                          <a:rPr lang="en-US" altLang="zh-CN" sz="1200" i="1" dirty="0" smtClean="0">
                            <a:solidFill>
                              <a:srgbClr val="443BFF"/>
                            </a:solidFill>
                            <a:latin typeface="Cambria Math" panose="02040503050406030204" pitchFamily="18" charset="0"/>
                            <a:ea typeface="Tahoma" panose="020B0604030504040204" pitchFamily="34" charset="0"/>
                          </a:rPr>
                        </m:ctrlPr>
                      </m:sSupPr>
                      <m:e>
                        <m:r>
                          <a:rPr lang="en-US" altLang="zh-CN" sz="1200" b="0" i="1" dirty="0" smtClean="0">
                            <a:solidFill>
                              <a:srgbClr val="443BFF"/>
                            </a:solidFill>
                            <a:latin typeface="Cambria Math" panose="02040503050406030204" pitchFamily="18" charset="0"/>
                            <a:ea typeface="Tahoma" panose="020B0604030504040204" pitchFamily="34" charset="0"/>
                          </a:rPr>
                          <m:t>10</m:t>
                        </m:r>
                      </m:e>
                      <m:sup>
                        <m:r>
                          <a:rPr lang="en-US" altLang="zh-CN" sz="1200" b="0" i="1" dirty="0" smtClean="0">
                            <a:solidFill>
                              <a:srgbClr val="443BFF"/>
                            </a:solidFill>
                            <a:latin typeface="Cambria Math" panose="02040503050406030204" pitchFamily="18" charset="0"/>
                            <a:ea typeface="Tahoma" panose="020B0604030504040204" pitchFamily="34" charset="0"/>
                          </a:rPr>
                          <m:t>0</m:t>
                        </m:r>
                      </m:sup>
                    </m:sSup>
                  </m:oMath>
                </a14:m>
                <a:r>
                  <a:rPr lang="en-US" altLang="zh-CN" sz="1200" dirty="0">
                    <a:solidFill>
                      <a:schemeClr val="tx1"/>
                    </a:solidFill>
                    <a:ea typeface="Tahoma" panose="020B0604030504040204" pitchFamily="34" charset="0"/>
                  </a:rPr>
                  <a:t> to </a:t>
                </a:r>
                <a14:m>
                  <m:oMath xmlns:m="http://schemas.openxmlformats.org/officeDocument/2006/math">
                    <m:sSup>
                      <m:sSupPr>
                        <m:ctrlPr>
                          <a:rPr lang="en-US" altLang="zh-CN" sz="1200" i="1" dirty="0" smtClean="0">
                            <a:solidFill>
                              <a:srgbClr val="443BFF"/>
                            </a:solidFill>
                            <a:latin typeface="Cambria Math" panose="02040503050406030204" pitchFamily="18" charset="0"/>
                            <a:ea typeface="Tahoma" panose="020B0604030504040204" pitchFamily="34" charset="0"/>
                          </a:rPr>
                        </m:ctrlPr>
                      </m:sSupPr>
                      <m:e>
                        <m:r>
                          <a:rPr lang="en-US" altLang="zh-CN" sz="1200" i="1" dirty="0">
                            <a:solidFill>
                              <a:srgbClr val="443BFF"/>
                            </a:solidFill>
                            <a:latin typeface="Cambria Math" panose="02040503050406030204" pitchFamily="18" charset="0"/>
                            <a:ea typeface="Tahoma" panose="020B0604030504040204" pitchFamily="34" charset="0"/>
                          </a:rPr>
                          <m:t>10</m:t>
                        </m:r>
                      </m:e>
                      <m:sup>
                        <m:r>
                          <a:rPr lang="en-US" altLang="zh-CN" sz="1200" b="0" i="1" dirty="0" smtClean="0">
                            <a:solidFill>
                              <a:srgbClr val="443BFF"/>
                            </a:solidFill>
                            <a:latin typeface="Cambria Math" panose="02040503050406030204" pitchFamily="18" charset="0"/>
                            <a:ea typeface="Tahoma" panose="020B0604030504040204" pitchFamily="34" charset="0"/>
                          </a:rPr>
                          <m:t>7</m:t>
                        </m:r>
                      </m:sup>
                    </m:sSup>
                  </m:oMath>
                </a14:m>
                <a:r>
                  <a:rPr lang="en-US" altLang="zh-CN" sz="1200" dirty="0">
                    <a:solidFill>
                      <a:schemeClr val="tx1"/>
                    </a:solidFill>
                    <a:ea typeface="Tahoma" panose="020B0604030504040204" pitchFamily="34" charset="0"/>
                  </a:rPr>
                  <a:t>). The</a:t>
                </a:r>
                <a:r>
                  <a:rPr lang="en-US" altLang="zh-CN" sz="1200" baseline="0" dirty="0">
                    <a:solidFill>
                      <a:schemeClr val="tx1"/>
                    </a:solidFill>
                    <a:ea typeface="Tahoma" panose="020B0604030504040204" pitchFamily="34" charset="0"/>
                  </a:rPr>
                  <a:t> results less than 100% mean </a:t>
                </a:r>
                <a:r>
                  <a:rPr lang="en-US" altLang="zh-CN" sz="1200" baseline="0" dirty="0" err="1">
                    <a:solidFill>
                      <a:schemeClr val="tx1"/>
                    </a:solidFill>
                    <a:ea typeface="Tahoma" panose="020B0604030504040204" pitchFamily="34" charset="0"/>
                  </a:rPr>
                  <a:t>SpTFS</a:t>
                </a:r>
                <a:r>
                  <a:rPr lang="en-US" altLang="zh-CN" sz="1200" baseline="0" dirty="0">
                    <a:solidFill>
                      <a:schemeClr val="tx1"/>
                    </a:solidFill>
                    <a:ea typeface="Tahoma" panose="020B0604030504040204" pitchFamily="34" charset="0"/>
                  </a:rPr>
                  <a:t> achieve better performance even with </a:t>
                </a:r>
                <a:r>
                  <a:rPr lang="en-US" altLang="zh-CN" sz="1200" b="0" i="0" kern="1200" dirty="0">
                    <a:solidFill>
                      <a:schemeClr val="tx1"/>
                    </a:solidFill>
                    <a:effectLst/>
                    <a:latin typeface="+mn-lt"/>
                    <a:ea typeface="+mn-ea"/>
                    <a:cs typeface="+mn-cs"/>
                  </a:rPr>
                  <a:t>prediction overhead taken into account.</a:t>
                </a:r>
                <a:r>
                  <a:rPr lang="en-US" altLang="zh-CN" sz="1200" b="0" i="0" kern="1200" baseline="0" dirty="0">
                    <a:solidFill>
                      <a:schemeClr val="tx1"/>
                    </a:solidFill>
                    <a:effectLst/>
                    <a:latin typeface="+mn-lt"/>
                    <a:ea typeface="+mn-ea"/>
                    <a:cs typeface="+mn-cs"/>
                  </a:rPr>
                  <a:t> As seen, the results of most groups are below 100%. Also, the </a:t>
                </a:r>
                <a:r>
                  <a:rPr lang="en-US" altLang="zh-CN" sz="1200" b="0" i="0" kern="1200" dirty="0">
                    <a:solidFill>
                      <a:schemeClr val="tx1"/>
                    </a:solidFill>
                    <a:effectLst/>
                    <a:latin typeface="+mn-lt"/>
                    <a:ea typeface="+mn-ea"/>
                    <a:cs typeface="+mn-cs"/>
                  </a:rPr>
                  <a:t>prediction overhead</a:t>
                </a:r>
                <a:r>
                  <a:rPr lang="en-US" altLang="zh-CN" sz="1200" b="0" i="0" kern="1200" baseline="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using histogram representation is 2.1</a:t>
                </a:r>
                <a:r>
                  <a:rPr lang="en-US" altLang="zh-CN" sz="1200" b="0" i="1"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higher on average than</a:t>
                </a:r>
                <a:r>
                  <a:rPr lang="en-US" altLang="zh-CN" sz="1200" b="0" i="0" kern="1200" baseline="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using density</a:t>
                </a:r>
                <a:r>
                  <a:rPr lang="en-US" altLang="zh-CN" sz="1200" b="0" i="0" kern="1200" baseline="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representation.</a:t>
                </a:r>
                <a:endParaRPr lang="en-US" altLang="zh-CN" sz="1200" dirty="0">
                  <a:ea typeface="Tahoma" panose="020B0604030504040204" pitchFamily="34" charset="0"/>
                </a:endParaRP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dirty="0"/>
                  <a:t>We discuss the overhead of </a:t>
                </a:r>
                <a:r>
                  <a:rPr kumimoji="1" lang="en-US" altLang="zh-CN" sz="1200" dirty="0" err="1"/>
                  <a:t>SpTFS</a:t>
                </a:r>
                <a:r>
                  <a:rPr kumimoji="1" lang="en-US" altLang="zh-CN" sz="1200" dirty="0"/>
                  <a:t> form both training and prediction aspects. </a:t>
                </a:r>
                <a:r>
                  <a:rPr lang="en-US" altLang="zh-CN" sz="1200" dirty="0">
                    <a:ea typeface="Tahoma" panose="020B0604030504040204" pitchFamily="34" charset="0"/>
                  </a:rPr>
                  <a:t>For</a:t>
                </a:r>
                <a:r>
                  <a:rPr lang="en-US" altLang="zh-CN" sz="1200" dirty="0">
                    <a:solidFill>
                      <a:srgbClr val="443BFF"/>
                    </a:solidFill>
                    <a:ea typeface="Tahoma" panose="020B0604030504040204" pitchFamily="34" charset="0"/>
                  </a:rPr>
                  <a:t> </a:t>
                </a:r>
                <a:r>
                  <a:rPr lang="en-US" altLang="zh-CN" sz="1200" dirty="0">
                    <a:ea typeface="Tahoma" panose="020B0604030504040204" pitchFamily="34" charset="0"/>
                  </a:rPr>
                  <a:t>training, it takes about </a:t>
                </a:r>
                <a:r>
                  <a:rPr lang="en-US" altLang="zh-CN" sz="1200" dirty="0">
                    <a:solidFill>
                      <a:srgbClr val="443BFF"/>
                    </a:solidFill>
                    <a:ea typeface="Tahoma" panose="020B0604030504040204" pitchFamily="34" charset="0"/>
                  </a:rPr>
                  <a:t>7 minutes </a:t>
                </a:r>
                <a:r>
                  <a:rPr lang="en-US" altLang="zh-CN" sz="1200" dirty="0">
                    <a:ea typeface="Tahoma" panose="020B0604030504040204" pitchFamily="34" charset="0"/>
                  </a:rPr>
                  <a:t>to train </a:t>
                </a:r>
                <a:r>
                  <a:rPr lang="en-US" altLang="zh-CN" sz="1200" dirty="0" err="1">
                    <a:ea typeface="Tahoma" panose="020B0604030504040204" pitchFamily="34" charset="0"/>
                  </a:rPr>
                  <a:t>TnsNet</a:t>
                </a:r>
                <a:r>
                  <a:rPr lang="en-US" altLang="zh-CN" sz="1200" dirty="0">
                    <a:ea typeface="Tahoma" panose="020B0604030504040204" pitchFamily="34" charset="0"/>
                  </a:rPr>
                  <a:t> with </a:t>
                </a:r>
                <a:r>
                  <a:rPr lang="en-US" altLang="zh-CN" sz="1200" dirty="0">
                    <a:solidFill>
                      <a:srgbClr val="443BFF"/>
                    </a:solidFill>
                    <a:ea typeface="Tahoma" panose="020B0604030504040204" pitchFamily="34" charset="0"/>
                  </a:rPr>
                  <a:t>7,886</a:t>
                </a:r>
                <a:r>
                  <a:rPr lang="en-US" altLang="zh-CN" sz="1200" dirty="0">
                    <a:ea typeface="Tahoma" panose="020B0604030504040204" pitchFamily="34" charset="0"/>
                  </a:rPr>
                  <a:t> input tensors</a:t>
                </a:r>
                <a:r>
                  <a:rPr kumimoji="1" lang="en-US" altLang="zh-CN" sz="1200" dirty="0">
                    <a:ea typeface="Tahoma" panose="020B0604030504040204" pitchFamily="34" charset="0"/>
                  </a:rPr>
                  <a:t>. Since the training is only performed once, the training overhead is negligible. Based on our empirical study, </a:t>
                </a:r>
                <a:r>
                  <a:rPr lang="en-US" altLang="zh-CN" sz="1800" b="0" i="0" dirty="0">
                    <a:solidFill>
                      <a:srgbClr val="000000"/>
                    </a:solidFill>
                    <a:effectLst/>
                    <a:latin typeface="NimbusRomNo9L-Regu"/>
                  </a:rPr>
                  <a:t>we analyze the prediction overhead of </a:t>
                </a:r>
                <a:r>
                  <a:rPr lang="en-US" altLang="zh-CN" sz="1800" b="0" i="1" dirty="0" err="1">
                    <a:solidFill>
                      <a:srgbClr val="000000"/>
                    </a:solidFill>
                    <a:effectLst/>
                    <a:latin typeface="NimbusRomNo9L-ReguItal"/>
                  </a:rPr>
                  <a:t>SpTFS</a:t>
                </a:r>
                <a:r>
                  <a:rPr lang="en-US" altLang="zh-CN" sz="1800" b="0" i="1" dirty="0">
                    <a:solidFill>
                      <a:srgbClr val="000000"/>
                    </a:solidFill>
                    <a:effectLst/>
                    <a:latin typeface="NimbusRomNo9L-ReguItal"/>
                  </a:rPr>
                  <a:t> </a:t>
                </a:r>
                <a:r>
                  <a:rPr lang="en-US" altLang="zh-CN" sz="1800" b="0" i="0" dirty="0">
                    <a:solidFill>
                      <a:srgbClr val="000000"/>
                    </a:solidFill>
                    <a:effectLst/>
                    <a:latin typeface="NimbusRomNo9L-Regu"/>
                  </a:rPr>
                  <a:t>amortized to 15 iterations of CPD-ALS.</a:t>
                </a:r>
                <a:r>
                  <a:rPr lang="en-US" altLang="zh-CN" dirty="0"/>
                  <a:t> This figure shows the performance breakdown normalized to the baseline COO format on CPU and GPU. The average </a:t>
                </a:r>
                <a:r>
                  <a:rPr lang="en-US" altLang="zh-CN" sz="1200" dirty="0">
                    <a:solidFill>
                      <a:schemeClr val="tx1"/>
                    </a:solidFill>
                    <a:ea typeface="Tahoma" panose="020B0604030504040204" pitchFamily="34" charset="0"/>
                  </a:rPr>
                  <a:t>performance is presented for </a:t>
                </a:r>
                <a:r>
                  <a:rPr lang="en-US" altLang="zh-CN" sz="1200" dirty="0">
                    <a:solidFill>
                      <a:srgbClr val="443BFF"/>
                    </a:solidFill>
                    <a:ea typeface="Tahoma" panose="020B0604030504040204" pitchFamily="34" charset="0"/>
                  </a:rPr>
                  <a:t>7</a:t>
                </a:r>
                <a:r>
                  <a:rPr lang="en-US" altLang="zh-CN" sz="1200" dirty="0">
                    <a:solidFill>
                      <a:schemeClr val="tx1"/>
                    </a:solidFill>
                    <a:ea typeface="Tahoma" panose="020B0604030504040204" pitchFamily="34" charset="0"/>
                  </a:rPr>
                  <a:t> groups (the number of non-zeros ranges from </a:t>
                </a:r>
                <a:r>
                  <a:rPr lang="en-US" altLang="zh-CN" sz="1200" b="0" i="0" dirty="0">
                    <a:solidFill>
                      <a:srgbClr val="443BFF"/>
                    </a:solidFill>
                    <a:latin typeface="Cambria Math" panose="02040503050406030204" pitchFamily="18" charset="0"/>
                    <a:ea typeface="Tahoma" panose="020B0604030504040204" pitchFamily="34" charset="0"/>
                  </a:rPr>
                  <a:t>10^0</a:t>
                </a:r>
                <a:r>
                  <a:rPr lang="en-US" altLang="zh-CN" sz="1200" dirty="0">
                    <a:solidFill>
                      <a:schemeClr val="tx1"/>
                    </a:solidFill>
                    <a:ea typeface="Tahoma" panose="020B0604030504040204" pitchFamily="34" charset="0"/>
                  </a:rPr>
                  <a:t> to </a:t>
                </a:r>
                <a:r>
                  <a:rPr lang="en-US" altLang="zh-CN" sz="1200" i="0" dirty="0">
                    <a:solidFill>
                      <a:srgbClr val="443BFF"/>
                    </a:solidFill>
                    <a:latin typeface="Cambria Math" panose="02040503050406030204" pitchFamily="18" charset="0"/>
                    <a:ea typeface="Tahoma" panose="020B0604030504040204" pitchFamily="34" charset="0"/>
                  </a:rPr>
                  <a:t>10^</a:t>
                </a:r>
                <a:r>
                  <a:rPr lang="en-US" altLang="zh-CN" sz="1200" b="0" i="0" dirty="0">
                    <a:solidFill>
                      <a:srgbClr val="443BFF"/>
                    </a:solidFill>
                    <a:latin typeface="Cambria Math" panose="02040503050406030204" pitchFamily="18" charset="0"/>
                    <a:ea typeface="Tahoma" panose="020B0604030504040204" pitchFamily="34" charset="0"/>
                  </a:rPr>
                  <a:t>7</a:t>
                </a:r>
                <a:r>
                  <a:rPr lang="en-US" altLang="zh-CN" sz="1200" dirty="0">
                    <a:solidFill>
                      <a:schemeClr val="tx1"/>
                    </a:solidFill>
                    <a:ea typeface="Tahoma" panose="020B0604030504040204" pitchFamily="34" charset="0"/>
                  </a:rPr>
                  <a:t>). The</a:t>
                </a:r>
                <a:r>
                  <a:rPr lang="en-US" altLang="zh-CN" sz="1200" baseline="0" dirty="0">
                    <a:solidFill>
                      <a:schemeClr val="tx1"/>
                    </a:solidFill>
                    <a:ea typeface="Tahoma" panose="020B0604030504040204" pitchFamily="34" charset="0"/>
                  </a:rPr>
                  <a:t> results less than 100% mean </a:t>
                </a:r>
                <a:r>
                  <a:rPr lang="en-US" altLang="zh-CN" sz="1200" baseline="0" dirty="0" err="1">
                    <a:solidFill>
                      <a:schemeClr val="tx1"/>
                    </a:solidFill>
                    <a:ea typeface="Tahoma" panose="020B0604030504040204" pitchFamily="34" charset="0"/>
                  </a:rPr>
                  <a:t>SpTFS</a:t>
                </a:r>
                <a:r>
                  <a:rPr lang="en-US" altLang="zh-CN" sz="1200" baseline="0" dirty="0">
                    <a:solidFill>
                      <a:schemeClr val="tx1"/>
                    </a:solidFill>
                    <a:ea typeface="Tahoma" panose="020B0604030504040204" pitchFamily="34" charset="0"/>
                  </a:rPr>
                  <a:t> achieve better performance even with </a:t>
                </a:r>
                <a:r>
                  <a:rPr lang="en-US" altLang="zh-CN" sz="1200" b="0" i="0" kern="1200" dirty="0">
                    <a:solidFill>
                      <a:schemeClr val="tx1"/>
                    </a:solidFill>
                    <a:effectLst/>
                    <a:latin typeface="+mn-lt"/>
                    <a:ea typeface="+mn-ea"/>
                    <a:cs typeface="+mn-cs"/>
                  </a:rPr>
                  <a:t>prediction overhead taken into account.</a:t>
                </a:r>
                <a:r>
                  <a:rPr lang="en-US" altLang="zh-CN" sz="1200" b="0" i="0" kern="1200" baseline="0" dirty="0">
                    <a:solidFill>
                      <a:schemeClr val="tx1"/>
                    </a:solidFill>
                    <a:effectLst/>
                    <a:latin typeface="+mn-lt"/>
                    <a:ea typeface="+mn-ea"/>
                    <a:cs typeface="+mn-cs"/>
                  </a:rPr>
                  <a:t> As seen, the results of most groups are below 100%. Also, the </a:t>
                </a:r>
                <a:r>
                  <a:rPr lang="en-US" altLang="zh-CN" sz="1200" b="0" i="0" kern="1200" dirty="0">
                    <a:solidFill>
                      <a:schemeClr val="tx1"/>
                    </a:solidFill>
                    <a:effectLst/>
                    <a:latin typeface="+mn-lt"/>
                    <a:ea typeface="+mn-ea"/>
                    <a:cs typeface="+mn-cs"/>
                  </a:rPr>
                  <a:t>prediction overhead</a:t>
                </a:r>
                <a:r>
                  <a:rPr lang="en-US" altLang="zh-CN" sz="1200" b="0" i="0" kern="1200" baseline="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using histogram representation is 2.1</a:t>
                </a:r>
                <a:r>
                  <a:rPr lang="en-US" altLang="zh-CN" sz="1200" b="0" i="1"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higher on average than</a:t>
                </a:r>
                <a:r>
                  <a:rPr lang="en-US" altLang="zh-CN" sz="1200" b="0" i="0" kern="1200" baseline="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using density</a:t>
                </a:r>
                <a:r>
                  <a:rPr lang="en-US" altLang="zh-CN" sz="1200" b="0" i="0" kern="1200" baseline="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representation.</a:t>
                </a:r>
                <a:endParaRPr lang="en-US" altLang="zh-CN" sz="1200" dirty="0">
                  <a:ea typeface="Tahoma" panose="020B0604030504040204" pitchFamily="34" charset="0"/>
                </a:endParaRPr>
              </a:p>
            </p:txBody>
          </p:sp>
        </mc:Fallback>
      </mc:AlternateContent>
      <p:sp>
        <p:nvSpPr>
          <p:cNvPr id="4" name="Slide Number Placeholder 3"/>
          <p:cNvSpPr>
            <a:spLocks noGrp="1"/>
          </p:cNvSpPr>
          <p:nvPr>
            <p:ph type="sldNum" sz="quarter" idx="5"/>
          </p:nvPr>
        </p:nvSpPr>
        <p:spPr/>
        <p:txBody>
          <a:bodyPr/>
          <a:lstStyle/>
          <a:p>
            <a:fld id="{7D64624E-E12B-4681-BBEE-06D23A21DD7E}" type="slidenum">
              <a:rPr lang="zh-CN" altLang="en-US" smtClean="0"/>
              <a:t>27</a:t>
            </a:fld>
            <a:endParaRPr lang="zh-CN" altLang="en-US"/>
          </a:p>
        </p:txBody>
      </p:sp>
    </p:spTree>
    <p:extLst>
      <p:ext uri="{BB962C8B-B14F-4D97-AF65-F5344CB8AC3E}">
        <p14:creationId xmlns:p14="http://schemas.microsoft.com/office/powerpoint/2010/main" val="1440704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kumimoji="1" lang="en-US" altLang="zh-CN" sz="1200" dirty="0"/>
              <a:t>We also provide detailed analysis of various designs of </a:t>
            </a:r>
            <a:r>
              <a:rPr kumimoji="1" lang="en-US" altLang="zh-CN" sz="1200" dirty="0" err="1"/>
              <a:t>TnsNet</a:t>
            </a:r>
            <a:r>
              <a:rPr kumimoji="1" lang="en-US" altLang="zh-CN" sz="1200" dirty="0"/>
              <a:t>. For tensor lowering methods, the accuracy when using mapping or flattening alone is only 82% and 84%. Therefore, it is </a:t>
            </a:r>
            <a:r>
              <a:rPr lang="en-US" altLang="zh-CN" sz="1800" b="0" i="0" dirty="0">
                <a:solidFill>
                  <a:srgbClr val="000000"/>
                </a:solidFill>
                <a:effectLst/>
                <a:latin typeface="NimbusRomNo9L-Regu"/>
              </a:rPr>
              <a:t>necessary to combine mapping and flattening in order to capture more tensor patterns. For matrix scaling methods, the accuracy with histograms is 3.4% higher than the density on average. This indicates that the low number of weights and biases avoids the overfitting problem. We also perform CNN ablation study, </a:t>
            </a:r>
            <a:r>
              <a:rPr lang="en-US" altLang="zh-CN" sz="1800" b="0" i="0" dirty="0" err="1">
                <a:solidFill>
                  <a:srgbClr val="000000"/>
                </a:solidFill>
                <a:effectLst/>
                <a:latin typeface="NimbusRomNo9L-Regu"/>
              </a:rPr>
              <a:t>TnsNet</a:t>
            </a:r>
            <a:r>
              <a:rPr lang="en-US" altLang="zh-CN" sz="1800" b="0" i="0" dirty="0">
                <a:solidFill>
                  <a:srgbClr val="000000"/>
                </a:solidFill>
                <a:effectLst/>
                <a:latin typeface="NimbusRomNo9L-Regu"/>
              </a:rPr>
              <a:t> achieves 54% prediction accuracy on average without CNN, which proves the necessity of CNN in </a:t>
            </a:r>
            <a:r>
              <a:rPr lang="en-US" altLang="zh-CN" sz="1800" b="0" i="0" dirty="0" err="1">
                <a:solidFill>
                  <a:srgbClr val="000000"/>
                </a:solidFill>
                <a:effectLst/>
                <a:latin typeface="NimbusRomNo9L-Regu"/>
              </a:rPr>
              <a:t>TnsNet</a:t>
            </a:r>
            <a:r>
              <a:rPr lang="en-US" altLang="zh-CN" sz="1800" b="0" i="0" dirty="0">
                <a:solidFill>
                  <a:srgbClr val="000000"/>
                </a:solidFill>
                <a:effectLst/>
                <a:latin typeface="NimbusRomNo9L-Regu"/>
              </a:rPr>
              <a:t>. Finally, we change the input resolution form 64*64 to 256*256, the accuracies are </a:t>
            </a:r>
            <a:r>
              <a:rPr lang="en-US" altLang="zh-CN" sz="1800" dirty="0">
                <a:solidFill>
                  <a:srgbClr val="443BFF"/>
                </a:solidFill>
                <a:ea typeface="Tahoma" panose="020B0604030504040204" pitchFamily="34" charset="0"/>
              </a:rPr>
              <a:t>83.5%</a:t>
            </a:r>
            <a:r>
              <a:rPr lang="en-US" altLang="zh-CN" sz="1800" dirty="0">
                <a:ea typeface="Tahoma" panose="020B0604030504040204" pitchFamily="34" charset="0"/>
              </a:rPr>
              <a:t>, </a:t>
            </a:r>
            <a:r>
              <a:rPr lang="en-US" altLang="zh-CN" sz="1800" dirty="0">
                <a:solidFill>
                  <a:srgbClr val="443BFF"/>
                </a:solidFill>
                <a:ea typeface="Tahoma" panose="020B0604030504040204" pitchFamily="34" charset="0"/>
              </a:rPr>
              <a:t>92.7%</a:t>
            </a:r>
            <a:r>
              <a:rPr lang="en-US" altLang="zh-CN" sz="1800" dirty="0">
                <a:ea typeface="Tahoma" panose="020B0604030504040204" pitchFamily="34" charset="0"/>
              </a:rPr>
              <a:t>, and </a:t>
            </a:r>
            <a:r>
              <a:rPr lang="en-US" altLang="zh-CN" sz="1800" dirty="0">
                <a:solidFill>
                  <a:srgbClr val="443BFF"/>
                </a:solidFill>
                <a:ea typeface="Tahoma" panose="020B0604030504040204" pitchFamily="34" charset="0"/>
              </a:rPr>
              <a:t>93.3%, respectively. To balance </a:t>
            </a:r>
            <a:r>
              <a:rPr lang="en-US" altLang="zh-CN" sz="1800" b="0" i="0" dirty="0">
                <a:solidFill>
                  <a:srgbClr val="000000"/>
                </a:solidFill>
                <a:effectLst/>
                <a:latin typeface="NimbusRomNo9L-Regu"/>
              </a:rPr>
              <a:t>the prediction accuracy and tensor transformation overhead, we choose the input resolution of </a:t>
            </a:r>
            <a:r>
              <a:rPr lang="en-US" altLang="zh-CN" sz="1800" b="0" i="0" dirty="0">
                <a:solidFill>
                  <a:srgbClr val="000000"/>
                </a:solidFill>
                <a:effectLst/>
                <a:latin typeface="CMR10"/>
              </a:rPr>
              <a:t>128 </a:t>
            </a:r>
            <a:r>
              <a:rPr lang="en-US" altLang="zh-CN" sz="1800" b="0" i="1" dirty="0">
                <a:solidFill>
                  <a:srgbClr val="000000"/>
                </a:solidFill>
                <a:effectLst/>
                <a:latin typeface="CMSY10"/>
              </a:rPr>
              <a:t>× </a:t>
            </a:r>
            <a:r>
              <a:rPr lang="en-US" altLang="zh-CN" sz="1800" b="0" i="0" dirty="0">
                <a:solidFill>
                  <a:srgbClr val="000000"/>
                </a:solidFill>
                <a:effectLst/>
                <a:latin typeface="CMR10"/>
              </a:rPr>
              <a:t>128 </a:t>
            </a:r>
            <a:r>
              <a:rPr lang="en-US" altLang="zh-CN" sz="1800" b="0" i="0" dirty="0">
                <a:solidFill>
                  <a:srgbClr val="000000"/>
                </a:solidFill>
                <a:effectLst/>
                <a:latin typeface="NimbusRomNo9L-Regu"/>
              </a:rPr>
              <a:t>for </a:t>
            </a:r>
            <a:r>
              <a:rPr lang="en-US" altLang="zh-CN" sz="1800" b="0" i="0" dirty="0" err="1">
                <a:solidFill>
                  <a:srgbClr val="000000"/>
                </a:solidFill>
                <a:effectLst/>
                <a:latin typeface="NimbusRomNo9L-Regu"/>
              </a:rPr>
              <a:t>TnsNet</a:t>
            </a:r>
            <a:r>
              <a:rPr lang="en-US" altLang="zh-CN" sz="1800" b="0" i="0" dirty="0">
                <a:solidFill>
                  <a:srgbClr val="000000"/>
                </a:solidFill>
                <a:effectLst/>
                <a:latin typeface="NimbusRomNo9L-Regu"/>
              </a:rPr>
              <a:t>.</a:t>
            </a:r>
            <a:r>
              <a:rPr lang="en-US" altLang="zh-CN" dirty="0"/>
              <a:t> </a:t>
            </a:r>
            <a:endParaRPr kumimoji="1" lang="en-US" altLang="zh-CN" sz="1200" dirty="0"/>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28</a:t>
            </a:fld>
            <a:endParaRPr lang="zh-CN" altLang="en-US"/>
          </a:p>
        </p:txBody>
      </p:sp>
    </p:spTree>
    <p:extLst>
      <p:ext uri="{BB962C8B-B14F-4D97-AF65-F5344CB8AC3E}">
        <p14:creationId xmlns:p14="http://schemas.microsoft.com/office/powerpoint/2010/main" val="26105220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dirty="0"/>
              <a:t>Next, I will show some previous works related to our work.</a:t>
            </a:r>
            <a:endParaRPr lang="zh-CN" altLang="en-US" dirty="0"/>
          </a:p>
        </p:txBody>
      </p:sp>
      <p:sp>
        <p:nvSpPr>
          <p:cNvPr id="4" name="灯片编号占位符 3"/>
          <p:cNvSpPr>
            <a:spLocks noGrp="1"/>
          </p:cNvSpPr>
          <p:nvPr>
            <p:ph type="sldNum" sz="quarter" idx="10"/>
          </p:nvPr>
        </p:nvSpPr>
        <p:spPr/>
        <p:txBody>
          <a:bodyPr/>
          <a:lstStyle/>
          <a:p>
            <a:fld id="{7D64624E-E12B-4681-BBEE-06D23A21DD7E}" type="slidenum">
              <a:rPr lang="zh-CN" altLang="en-US" smtClean="0"/>
              <a:t>29</a:t>
            </a:fld>
            <a:endParaRPr lang="zh-CN" altLang="en-US"/>
          </a:p>
        </p:txBody>
      </p:sp>
    </p:spTree>
    <p:extLst>
      <p:ext uri="{BB962C8B-B14F-4D97-AF65-F5344CB8AC3E}">
        <p14:creationId xmlns:p14="http://schemas.microsoft.com/office/powerpoint/2010/main" val="4184925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dirty="0"/>
              <a:t>Next, I will present the background and motivation, including introduction to tensor decomposition and MTTKRP, also the sparse tensor formats proposed by previous works.</a:t>
            </a:r>
            <a:endParaRPr lang="zh-CN" altLang="en-US" dirty="0"/>
          </a:p>
        </p:txBody>
      </p:sp>
      <p:sp>
        <p:nvSpPr>
          <p:cNvPr id="4" name="灯片编号占位符 3"/>
          <p:cNvSpPr>
            <a:spLocks noGrp="1"/>
          </p:cNvSpPr>
          <p:nvPr>
            <p:ph type="sldNum" sz="quarter" idx="10"/>
          </p:nvPr>
        </p:nvSpPr>
        <p:spPr/>
        <p:txBody>
          <a:bodyPr/>
          <a:lstStyle/>
          <a:p>
            <a:fld id="{7D64624E-E12B-4681-BBEE-06D23A21DD7E}" type="slidenum">
              <a:rPr lang="zh-CN" altLang="en-US" smtClean="0"/>
              <a:t>3</a:t>
            </a:fld>
            <a:endParaRPr lang="zh-CN" altLang="en-US"/>
          </a:p>
        </p:txBody>
      </p:sp>
    </p:spTree>
    <p:extLst>
      <p:ext uri="{BB962C8B-B14F-4D97-AF65-F5344CB8AC3E}">
        <p14:creationId xmlns:p14="http://schemas.microsoft.com/office/powerpoint/2010/main" val="38488414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kumimoji="1" lang="en-US" altLang="zh-CN" sz="1200" dirty="0"/>
              <a:t>We divide the related works into optimization for CPD algorithm and sparse matrix format selection. For optimization for CPD algorithms, multiple sparse tensor formats are proposed to improve the computation. Also, many works improve the CPD performance by optimizing the MTTKRP process. Methods for handling sparse matrix format selection can be divided into traditional machine learning methods and deep learning methods. To the best of our knowledge, this is the first work to automatically select the optimal sparse storage format for tensor computation.</a:t>
            </a:r>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30</a:t>
            </a:fld>
            <a:endParaRPr lang="zh-CN" altLang="en-US"/>
          </a:p>
        </p:txBody>
      </p:sp>
    </p:spTree>
    <p:extLst>
      <p:ext uri="{BB962C8B-B14F-4D97-AF65-F5344CB8AC3E}">
        <p14:creationId xmlns:p14="http://schemas.microsoft.com/office/powerpoint/2010/main" val="13696334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dirty="0"/>
              <a:t>Finally, I will make the conclusion.</a:t>
            </a:r>
            <a:endParaRPr lang="zh-CN" altLang="en-US" dirty="0"/>
          </a:p>
        </p:txBody>
      </p:sp>
      <p:sp>
        <p:nvSpPr>
          <p:cNvPr id="4" name="灯片编号占位符 3"/>
          <p:cNvSpPr>
            <a:spLocks noGrp="1"/>
          </p:cNvSpPr>
          <p:nvPr>
            <p:ph type="sldNum" sz="quarter" idx="10"/>
          </p:nvPr>
        </p:nvSpPr>
        <p:spPr/>
        <p:txBody>
          <a:bodyPr/>
          <a:lstStyle/>
          <a:p>
            <a:fld id="{7D64624E-E12B-4681-BBEE-06D23A21DD7E}" type="slidenum">
              <a:rPr lang="zh-CN" altLang="en-US" smtClean="0"/>
              <a:t>31</a:t>
            </a:fld>
            <a:endParaRPr lang="zh-CN" altLang="en-US"/>
          </a:p>
        </p:txBody>
      </p:sp>
    </p:spTree>
    <p:extLst>
      <p:ext uri="{BB962C8B-B14F-4D97-AF65-F5344CB8AC3E}">
        <p14:creationId xmlns:p14="http://schemas.microsoft.com/office/powerpoint/2010/main" val="8975135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 this work, we propose an automatic tensor format selection framework that can predict the optimal sparse tensor storage format. Our framework consists of tensor transformation methods, feature extraction methods, and a re-designed CNN network. The experiment works show that our methods achieve high prediction accuracy </a:t>
            </a:r>
            <a:r>
              <a:rPr lang="en-US" altLang="zh-CN" sz="1800" b="0" i="0" dirty="0">
                <a:solidFill>
                  <a:srgbClr val="000000"/>
                </a:solidFill>
                <a:effectLst/>
                <a:latin typeface="NimbusRomNo9L-Regu"/>
              </a:rPr>
              <a:t>on both CPU and GPU platforms, which in turn leads to significant performance speedup.</a:t>
            </a:r>
            <a:br>
              <a:rPr lang="en-US" altLang="zh-CN" dirty="0"/>
            </a:br>
            <a:endParaRPr lang="en-US" altLang="zh-CN" dirty="0"/>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32</a:t>
            </a:fld>
            <a:endParaRPr lang="zh-CN" altLang="en-US"/>
          </a:p>
        </p:txBody>
      </p:sp>
    </p:spTree>
    <p:extLst>
      <p:ext uri="{BB962C8B-B14F-4D97-AF65-F5344CB8AC3E}">
        <p14:creationId xmlns:p14="http://schemas.microsoft.com/office/powerpoint/2010/main" val="32596740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normAutofit/>
          </a:bodyPr>
          <a:lstStyle/>
          <a:p>
            <a:r>
              <a:rPr lang="en-US" altLang="zh-CN" sz="1200" kern="1200" dirty="0">
                <a:solidFill>
                  <a:schemeClr val="tx1"/>
                </a:solidFill>
                <a:effectLst/>
                <a:latin typeface="+mn-lt"/>
                <a:ea typeface="+mn-ea"/>
                <a:cs typeface="+mn-cs"/>
              </a:rPr>
              <a:t>This concludes the presentation and I am available for questions.</a:t>
            </a:r>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A7D200-09F0-4584-B62C-5165A5836FD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03084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Tensor denotes the array with multiple dimensions and is the generalization of matrix and vector. T</a:t>
            </a:r>
            <a:r>
              <a:rPr lang="en-US" altLang="zh-CN" sz="1800" b="0" i="0" dirty="0">
                <a:solidFill>
                  <a:srgbClr val="000000"/>
                </a:solidFill>
                <a:effectLst/>
                <a:latin typeface="NimbusRomNo9L-Regu"/>
              </a:rPr>
              <a:t>ensor decomposition is widely used to understand the relationship of data across multiple dimensions. In recent years, tensor decomposition has become popular in broader areas such as neuroscience, computer vision, recommendation systems, and machine learning.</a:t>
            </a:r>
          </a:p>
          <a:p>
            <a:r>
              <a:rPr lang="en-US" altLang="zh-CN" sz="1800" b="0" i="0" dirty="0">
                <a:solidFill>
                  <a:srgbClr val="000000"/>
                </a:solidFill>
                <a:effectLst/>
                <a:latin typeface="NimbusRomNo9L-Regu"/>
              </a:rPr>
              <a:t>Here is an example of tensor decomposition. A third-order tensor has been decomposed into three factor matrices (A, B and C). </a:t>
            </a:r>
            <a:br>
              <a:rPr lang="en-US" altLang="zh-CN" dirty="0"/>
            </a:br>
            <a:br>
              <a:rPr lang="en-US" altLang="zh-CN" dirty="0"/>
            </a:br>
            <a:endParaRPr lang="en-US" altLang="zh-CN" dirty="0"/>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4</a:t>
            </a:fld>
            <a:endParaRPr lang="zh-CN" altLang="en-US"/>
          </a:p>
        </p:txBody>
      </p:sp>
    </p:spTree>
    <p:extLst>
      <p:ext uri="{BB962C8B-B14F-4D97-AF65-F5344CB8AC3E}">
        <p14:creationId xmlns:p14="http://schemas.microsoft.com/office/powerpoint/2010/main" val="1760928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800" b="0" i="0" dirty="0">
                <a:solidFill>
                  <a:srgbClr val="000000"/>
                </a:solidFill>
                <a:effectLst/>
                <a:latin typeface="NimbusRomNo9L-Regu"/>
              </a:rPr>
              <a:t>Canonical polyadic decomposition is one of the most widely-applied tensor operations, which decomposes a tensor with rank </a:t>
            </a:r>
            <a:r>
              <a:rPr lang="en-US" altLang="zh-CN" sz="1800" b="0" i="1" dirty="0">
                <a:solidFill>
                  <a:srgbClr val="000000"/>
                </a:solidFill>
                <a:effectLst/>
                <a:latin typeface="CMMI10"/>
              </a:rPr>
              <a:t>F </a:t>
            </a:r>
            <a:r>
              <a:rPr lang="en-US" altLang="zh-CN" sz="1800" b="0" i="0" dirty="0">
                <a:solidFill>
                  <a:srgbClr val="000000"/>
                </a:solidFill>
                <a:effectLst/>
                <a:latin typeface="NimbusRomNo9L-Regu"/>
              </a:rPr>
              <a:t>into the summation of </a:t>
            </a:r>
            <a:r>
              <a:rPr lang="en-US" altLang="zh-CN" sz="1800" b="0" i="1" dirty="0">
                <a:solidFill>
                  <a:srgbClr val="000000"/>
                </a:solidFill>
                <a:effectLst/>
                <a:latin typeface="CMMI10"/>
              </a:rPr>
              <a:t>F  </a:t>
            </a:r>
            <a:r>
              <a:rPr lang="en-US" altLang="zh-CN" sz="1800" b="0" i="0" dirty="0">
                <a:solidFill>
                  <a:srgbClr val="000000"/>
                </a:solidFill>
                <a:effectLst/>
                <a:latin typeface="NimbusRomNo9L-Regu"/>
              </a:rPr>
              <a:t>rank-one tensors, and the rank-one tensors can be represented as the outer products of vectors. To solve the CPD, one of the most popular approaches is to utilize Alternating Least Squares, where a least square problem for each factor matrix is solved iteratively with others fixed. The update process for factor matrix A is shown in the equation. The main bottleneck of CPD-ALS is </a:t>
            </a:r>
            <a:r>
              <a:rPr lang="en-US" altLang="zh-CN" sz="1200" dirty="0" err="1">
                <a:ea typeface="Tahoma" panose="020B0604030504040204" pitchFamily="34" charset="0"/>
              </a:rPr>
              <a:t>Matricized</a:t>
            </a:r>
            <a:r>
              <a:rPr lang="en-US" altLang="zh-CN" sz="1200" dirty="0">
                <a:ea typeface="Tahoma" panose="020B0604030504040204" pitchFamily="34" charset="0"/>
              </a:rPr>
              <a:t> tensor times Khatri-Rao product, abbreviated as MTTKRP.</a:t>
            </a:r>
            <a:br>
              <a:rPr lang="en-US" altLang="zh-CN" dirty="0"/>
            </a:br>
            <a:endParaRPr lang="en-US" altLang="zh-CN" dirty="0"/>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5</a:t>
            </a:fld>
            <a:endParaRPr lang="zh-CN" altLang="en-US"/>
          </a:p>
        </p:txBody>
      </p:sp>
    </p:spTree>
    <p:extLst>
      <p:ext uri="{BB962C8B-B14F-4D97-AF65-F5344CB8AC3E}">
        <p14:creationId xmlns:p14="http://schemas.microsoft.com/office/powerpoint/2010/main" val="3500955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Multiple sparse tensor storage formats have been proposed to improve the computation performance that adapts to the sparsity and hardware. Here we divide the sparse tensor storage format into COO-based formats and CSF-based formats. Here is an example of COO-based formats.</a:t>
            </a:r>
            <a:r>
              <a:rPr lang="en-US" altLang="zh-CN" sz="1800" b="0" i="0" dirty="0">
                <a:solidFill>
                  <a:srgbClr val="000000"/>
                </a:solidFill>
                <a:effectLst/>
                <a:latin typeface="NimbusRomNo9L-Regu"/>
              </a:rPr>
              <a:t> Coordinate format is an intuitive format for storing sparse tensor. COO consists of tuples, and each tuple stores the indices and value for every nonzero element in the tensor. F-COO adds two flag arrays named </a:t>
            </a:r>
            <a:r>
              <a:rPr lang="en-US" altLang="zh-CN" sz="1800" b="0" i="1" dirty="0">
                <a:solidFill>
                  <a:srgbClr val="000000"/>
                </a:solidFill>
                <a:effectLst/>
                <a:latin typeface="NimbusRomNo9L-ReguItal"/>
              </a:rPr>
              <a:t>start-flag </a:t>
            </a:r>
            <a:r>
              <a:rPr lang="en-US" altLang="zh-CN" sz="1800" b="0" i="0" dirty="0">
                <a:solidFill>
                  <a:srgbClr val="000000"/>
                </a:solidFill>
                <a:effectLst/>
                <a:latin typeface="NimbusRomNo9L-Regu"/>
              </a:rPr>
              <a:t>and </a:t>
            </a:r>
            <a:r>
              <a:rPr lang="en-US" altLang="zh-CN" sz="1800" b="0" i="1" dirty="0">
                <a:solidFill>
                  <a:srgbClr val="000000"/>
                </a:solidFill>
                <a:effectLst/>
                <a:latin typeface="NimbusRomNo9L-ReguItal"/>
              </a:rPr>
              <a:t>bit-flag</a:t>
            </a:r>
            <a:r>
              <a:rPr lang="en-US" altLang="zh-CN" sz="1800" b="0" i="0" dirty="0">
                <a:solidFill>
                  <a:srgbClr val="000000"/>
                </a:solidFill>
                <a:effectLst/>
                <a:latin typeface="NimbusRomNo9L-Regu"/>
              </a:rPr>
              <a:t>, which indicate whether the indices of slices vary at the beginning of a block and at an element, respectively. </a:t>
            </a:r>
            <a:r>
              <a:rPr lang="en-US" altLang="zh-CN" sz="1800" b="0" i="0" dirty="0" err="1">
                <a:solidFill>
                  <a:srgbClr val="000000"/>
                </a:solidFill>
                <a:effectLst/>
                <a:latin typeface="NimbusRomNo9L-Regu"/>
              </a:rPr>
              <a:t>HiCOO</a:t>
            </a:r>
            <a:r>
              <a:rPr lang="en-US" altLang="zh-CN" sz="1800" b="0" i="0" dirty="0">
                <a:solidFill>
                  <a:srgbClr val="000000"/>
                </a:solidFill>
                <a:effectLst/>
                <a:latin typeface="NimbusRomNo9L-Regu"/>
              </a:rPr>
              <a:t> partitions each dimension into chunks with size </a:t>
            </a:r>
            <a:r>
              <a:rPr lang="en-US" altLang="zh-CN" sz="1800" b="0" i="1" dirty="0">
                <a:solidFill>
                  <a:srgbClr val="000000"/>
                </a:solidFill>
                <a:effectLst/>
                <a:latin typeface="CMMI10"/>
              </a:rPr>
              <a:t>B </a:t>
            </a:r>
            <a:r>
              <a:rPr lang="en-US" altLang="zh-CN" sz="1800" b="0" i="0" dirty="0">
                <a:solidFill>
                  <a:srgbClr val="000000"/>
                </a:solidFill>
                <a:effectLst/>
                <a:latin typeface="NimbusRomNo9L-Regu"/>
              </a:rPr>
              <a:t>and compresses the nonzero tuples with fewer bits. Moreover, </a:t>
            </a:r>
            <a:r>
              <a:rPr lang="en-US" altLang="zh-CN" sz="1800" b="0" i="0" dirty="0" err="1">
                <a:solidFill>
                  <a:srgbClr val="000000"/>
                </a:solidFill>
                <a:effectLst/>
                <a:latin typeface="NimbusRomNo9L-Regu"/>
              </a:rPr>
              <a:t>HiCOO</a:t>
            </a:r>
            <a:r>
              <a:rPr lang="en-US" altLang="zh-CN" sz="1800" b="0" i="0" dirty="0">
                <a:solidFill>
                  <a:srgbClr val="000000"/>
                </a:solidFill>
                <a:effectLst/>
                <a:latin typeface="NimbusRomNo9L-Regu"/>
              </a:rPr>
              <a:t> groups blocks into a large logical superblock with size </a:t>
            </a:r>
            <a:r>
              <a:rPr lang="en-US" altLang="zh-CN" sz="1800" b="0" i="1" dirty="0">
                <a:solidFill>
                  <a:srgbClr val="000000"/>
                </a:solidFill>
                <a:effectLst/>
                <a:latin typeface="CMMI10"/>
              </a:rPr>
              <a:t>L</a:t>
            </a:r>
            <a:r>
              <a:rPr lang="en-US" altLang="zh-CN" sz="1800" b="0" i="0" dirty="0">
                <a:solidFill>
                  <a:srgbClr val="000000"/>
                </a:solidFill>
                <a:effectLst/>
                <a:latin typeface="NimbusRomNo9L-Regu"/>
              </a:rPr>
              <a:t>. </a:t>
            </a:r>
            <a:r>
              <a:rPr lang="en-US" altLang="zh-CN" dirty="0"/>
              <a:t>The index calculation of </a:t>
            </a:r>
            <a:r>
              <a:rPr lang="en-US" altLang="zh-CN" dirty="0" err="1"/>
              <a:t>HiCOO</a:t>
            </a:r>
            <a:r>
              <a:rPr lang="en-US" altLang="zh-CN" dirty="0"/>
              <a:t> is shown in the equation.</a:t>
            </a:r>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6</a:t>
            </a:fld>
            <a:endParaRPr lang="zh-CN" altLang="en-US"/>
          </a:p>
        </p:txBody>
      </p:sp>
    </p:spTree>
    <p:extLst>
      <p:ext uri="{BB962C8B-B14F-4D97-AF65-F5344CB8AC3E}">
        <p14:creationId xmlns:p14="http://schemas.microsoft.com/office/powerpoint/2010/main" val="29168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Here is an example of CSF-based formats, including CSF and HB-CSF. </a:t>
            </a:r>
            <a:r>
              <a:rPr lang="en-US" altLang="zh-CN" sz="1200" dirty="0">
                <a:ea typeface="Tahoma" panose="020B0604030504040204" pitchFamily="34" charset="0"/>
              </a:rPr>
              <a:t>Compressed Sparse Fiber extends the Compress Sparse Row format that maintains a </a:t>
            </a:r>
            <a:r>
              <a:rPr lang="en-US" altLang="zh-CN" sz="1200" dirty="0">
                <a:solidFill>
                  <a:srgbClr val="443BFF"/>
                </a:solidFill>
                <a:ea typeface="Tahoma" panose="020B0604030504040204" pitchFamily="34" charset="0"/>
              </a:rPr>
              <a:t>tree-based </a:t>
            </a:r>
            <a:r>
              <a:rPr lang="en-US" altLang="zh-CN" sz="1200" dirty="0">
                <a:ea typeface="Tahoma" panose="020B0604030504040204" pitchFamily="34" charset="0"/>
              </a:rPr>
              <a:t>structure</a:t>
            </a:r>
            <a:r>
              <a:rPr lang="en-US" altLang="zh-CN" sz="1200" dirty="0">
                <a:solidFill>
                  <a:srgbClr val="443BFF"/>
                </a:solidFill>
                <a:ea typeface="Tahoma" panose="020B0604030504040204" pitchFamily="34" charset="0"/>
              </a:rPr>
              <a:t> </a:t>
            </a:r>
            <a:r>
              <a:rPr lang="en-US" altLang="zh-CN" sz="1200" dirty="0">
                <a:ea typeface="Tahoma" panose="020B0604030504040204" pitchFamily="34" charset="0"/>
              </a:rPr>
              <a:t>and consists of six arrays. </a:t>
            </a:r>
            <a:r>
              <a:rPr lang="en-US" altLang="zh-CN" sz="1800" b="0" i="0" dirty="0">
                <a:solidFill>
                  <a:srgbClr val="000000"/>
                </a:solidFill>
                <a:effectLst/>
                <a:latin typeface="NimbusRomNo9L-Regu"/>
              </a:rPr>
              <a:t>Moreover, tiling can be used along the second mode to partition matrix factors, which are distributed among threads to eliminate the need for locks. HB-CSF extends CSF for better adaption on GPU. As shown, HB-CSF is a mixture of COO, Compressed Slice, and CSF. The COO is used when the</a:t>
            </a:r>
            <a:r>
              <a:rPr lang="en-US" altLang="zh-CN" dirty="0"/>
              <a:t> </a:t>
            </a:r>
            <a:r>
              <a:rPr lang="en-US" altLang="zh-CN" sz="1800" b="0" i="0" dirty="0">
                <a:solidFill>
                  <a:srgbClr val="000000"/>
                </a:solidFill>
                <a:effectLst/>
                <a:latin typeface="NimbusRomNo9L-Regu"/>
              </a:rPr>
              <a:t>slice only contains one element, whereas the CSL is applied when the slice contains multiple fibers, and each fiber contains a single element. Except for the above cases, the CSF format is adopted.</a:t>
            </a:r>
            <a:br>
              <a:rPr lang="en-US" altLang="zh-CN" dirty="0"/>
            </a:br>
            <a:br>
              <a:rPr lang="en-US" altLang="zh-CN" dirty="0"/>
            </a:br>
            <a:r>
              <a:rPr lang="en-US" altLang="zh-CN" dirty="0"/>
              <a:t> </a:t>
            </a:r>
            <a:br>
              <a:rPr lang="en-US" altLang="zh-CN" dirty="0"/>
            </a:br>
            <a:br>
              <a:rPr lang="en-US" altLang="zh-CN" dirty="0"/>
            </a:br>
            <a:endParaRPr lang="en-US" altLang="zh-CN" dirty="0"/>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7</a:t>
            </a:fld>
            <a:endParaRPr lang="zh-CN" altLang="en-US"/>
          </a:p>
        </p:txBody>
      </p:sp>
    </p:spTree>
    <p:extLst>
      <p:ext uri="{BB962C8B-B14F-4D97-AF65-F5344CB8AC3E}">
        <p14:creationId xmlns:p14="http://schemas.microsoft.com/office/powerpoint/2010/main" val="748755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Now I will introduce the motivation of our paper. This figure presents the performance comparison of real-world sparse tensors using different storage formats for MTTKRP. Two observations can be </a:t>
            </a:r>
            <a:r>
              <a:rPr lang="en-US" altLang="zh-CN"/>
              <a:t>drawn. Firstly</a:t>
            </a:r>
            <a:r>
              <a:rPr lang="en-US" altLang="zh-CN" dirty="0"/>
              <a:t>, </a:t>
            </a:r>
            <a:r>
              <a:rPr lang="en-US" altLang="zh-CN" sz="1200" dirty="0">
                <a:ea typeface="Tahoma" panose="020B0604030504040204" pitchFamily="34" charset="0"/>
              </a:rPr>
              <a:t>the execution time of the same tensor in different formats </a:t>
            </a:r>
            <a:r>
              <a:rPr lang="en-US" altLang="zh-CN" sz="1200" dirty="0">
                <a:solidFill>
                  <a:srgbClr val="443BFF"/>
                </a:solidFill>
                <a:ea typeface="Tahoma" panose="020B0604030504040204" pitchFamily="34" charset="0"/>
              </a:rPr>
              <a:t>varies significantly. Secondly, </a:t>
            </a:r>
            <a:r>
              <a:rPr lang="en-US" altLang="zh-CN" sz="1800" b="0" i="0" dirty="0">
                <a:solidFill>
                  <a:srgbClr val="000000"/>
                </a:solidFill>
                <a:effectLst/>
                <a:latin typeface="NimbusRomNo9L-Regu"/>
              </a:rPr>
              <a:t>the optimal storage format changes across tensors, there is no single format fits for all.</a:t>
            </a:r>
            <a:r>
              <a:rPr lang="en-US" altLang="zh-CN" dirty="0"/>
              <a:t> What’s worse, </a:t>
            </a:r>
            <a:r>
              <a:rPr lang="en-US" altLang="zh-CN" sz="1800" b="0" i="0" dirty="0">
                <a:solidFill>
                  <a:srgbClr val="000000"/>
                </a:solidFill>
                <a:effectLst/>
                <a:latin typeface="NimbusRomNo9L-Regu"/>
              </a:rPr>
              <a:t>the selection of sub-optimal format may exponentially increase the execution time of MTTKRP. </a:t>
            </a:r>
            <a:r>
              <a:rPr lang="en-US" altLang="zh-CN" dirty="0"/>
              <a:t>The </a:t>
            </a:r>
            <a:r>
              <a:rPr lang="en-US" altLang="zh-CN" sz="1800" b="0" i="0" dirty="0">
                <a:solidFill>
                  <a:srgbClr val="000000"/>
                </a:solidFill>
                <a:effectLst/>
                <a:latin typeface="NimbusRomNo9L-Regu"/>
              </a:rPr>
              <a:t>sparsity distribution of high-dimensional tensors is difficult to be described by traditional machine learning methods. This motivates us to predict the optimal storage format for tensors through deep learning methods automatically.</a:t>
            </a:r>
            <a:r>
              <a:rPr lang="en-US" altLang="zh-CN" dirty="0"/>
              <a:t> </a:t>
            </a:r>
            <a:br>
              <a:rPr lang="en-US" altLang="zh-CN" dirty="0"/>
            </a:br>
            <a:br>
              <a:rPr lang="en-US" altLang="zh-CN" dirty="0"/>
            </a:br>
            <a:br>
              <a:rPr lang="en-US" altLang="zh-CN" dirty="0"/>
            </a:br>
            <a:endParaRPr lang="en-US" altLang="zh-CN" sz="1200" dirty="0">
              <a:solidFill>
                <a:srgbClr val="443BFF"/>
              </a:solidFill>
              <a:ea typeface="Tahoma" panose="020B0604030504040204" pitchFamily="34" charset="0"/>
            </a:endParaRPr>
          </a:p>
          <a:p>
            <a:endParaRPr lang="en-US" altLang="zh-CN" dirty="0"/>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8</a:t>
            </a:fld>
            <a:endParaRPr lang="zh-CN" altLang="en-US"/>
          </a:p>
        </p:txBody>
      </p:sp>
    </p:spTree>
    <p:extLst>
      <p:ext uri="{BB962C8B-B14F-4D97-AF65-F5344CB8AC3E}">
        <p14:creationId xmlns:p14="http://schemas.microsoft.com/office/powerpoint/2010/main" val="2475874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dirty="0"/>
              <a:t>Next, I will present our design and methods.</a:t>
            </a:r>
            <a:endParaRPr lang="zh-CN" altLang="en-US" dirty="0"/>
          </a:p>
        </p:txBody>
      </p:sp>
      <p:sp>
        <p:nvSpPr>
          <p:cNvPr id="4" name="灯片编号占位符 3"/>
          <p:cNvSpPr>
            <a:spLocks noGrp="1"/>
          </p:cNvSpPr>
          <p:nvPr>
            <p:ph type="sldNum" sz="quarter" idx="10"/>
          </p:nvPr>
        </p:nvSpPr>
        <p:spPr/>
        <p:txBody>
          <a:bodyPr/>
          <a:lstStyle/>
          <a:p>
            <a:fld id="{7D64624E-E12B-4681-BBEE-06D23A21DD7E}" type="slidenum">
              <a:rPr lang="zh-CN" altLang="en-US" smtClean="0"/>
              <a:t>9</a:t>
            </a:fld>
            <a:endParaRPr lang="zh-CN" altLang="en-US"/>
          </a:p>
        </p:txBody>
      </p:sp>
    </p:spTree>
    <p:extLst>
      <p:ext uri="{BB962C8B-B14F-4D97-AF65-F5344CB8AC3E}">
        <p14:creationId xmlns:p14="http://schemas.microsoft.com/office/powerpoint/2010/main" val="4232853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5FE665-94B1-4F91-89AB-C2E9C035AAD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54445A6-E5FF-4051-BE13-A85C4DF3E0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B6A8824-CD40-4290-B544-57ACAFAD0124}"/>
              </a:ext>
            </a:extLst>
          </p:cNvPr>
          <p:cNvSpPr>
            <a:spLocks noGrp="1"/>
          </p:cNvSpPr>
          <p:nvPr>
            <p:ph type="dt" sz="half" idx="10"/>
          </p:nvPr>
        </p:nvSpPr>
        <p:spPr/>
        <p:txBody>
          <a:bodyPr/>
          <a:lstStyle/>
          <a:p>
            <a:fld id="{03BD0F98-B668-404F-92F1-CDC57A2C1163}" type="datetimeFigureOut">
              <a:rPr lang="zh-CN" altLang="en-US" smtClean="0"/>
              <a:t>2023/5/3</a:t>
            </a:fld>
            <a:endParaRPr lang="zh-CN" altLang="en-US"/>
          </a:p>
        </p:txBody>
      </p:sp>
      <p:sp>
        <p:nvSpPr>
          <p:cNvPr id="5" name="页脚占位符 4">
            <a:extLst>
              <a:ext uri="{FF2B5EF4-FFF2-40B4-BE49-F238E27FC236}">
                <a16:creationId xmlns:a16="http://schemas.microsoft.com/office/drawing/2014/main" id="{DA38E258-946B-48DA-885D-5620BB80091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C697863-3ADB-4ECE-B1B8-EBA5E7969835}"/>
              </a:ext>
            </a:extLst>
          </p:cNvPr>
          <p:cNvSpPr>
            <a:spLocks noGrp="1"/>
          </p:cNvSpPr>
          <p:nvPr>
            <p:ph type="sldNum" sz="quarter" idx="12"/>
          </p:nvPr>
        </p:nvSpPr>
        <p:spPr/>
        <p:txBody>
          <a:bodyPr/>
          <a:lstStyle/>
          <a:p>
            <a:fld id="{2B8FD918-A989-4A92-8EC4-4D5D7148A6EE}" type="slidenum">
              <a:rPr lang="zh-CN" altLang="en-US" smtClean="0"/>
              <a:t>‹#›</a:t>
            </a:fld>
            <a:endParaRPr lang="zh-CN" altLang="en-US"/>
          </a:p>
        </p:txBody>
      </p:sp>
    </p:spTree>
    <p:extLst>
      <p:ext uri="{BB962C8B-B14F-4D97-AF65-F5344CB8AC3E}">
        <p14:creationId xmlns:p14="http://schemas.microsoft.com/office/powerpoint/2010/main" val="8591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CB116D-8493-45D8-8353-6F6F0D0F5DB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3E8C4A4-BF77-4EB0-BD15-47E063152C39}"/>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AE2A5F8-1AB9-4EC5-B2E5-476EC1539F32}"/>
              </a:ext>
            </a:extLst>
          </p:cNvPr>
          <p:cNvSpPr>
            <a:spLocks noGrp="1"/>
          </p:cNvSpPr>
          <p:nvPr>
            <p:ph type="dt" sz="half" idx="10"/>
          </p:nvPr>
        </p:nvSpPr>
        <p:spPr/>
        <p:txBody>
          <a:bodyPr/>
          <a:lstStyle/>
          <a:p>
            <a:fld id="{03BD0F98-B668-404F-92F1-CDC57A2C1163}" type="datetimeFigureOut">
              <a:rPr lang="zh-CN" altLang="en-US" smtClean="0"/>
              <a:t>2023/5/3</a:t>
            </a:fld>
            <a:endParaRPr lang="zh-CN" altLang="en-US"/>
          </a:p>
        </p:txBody>
      </p:sp>
      <p:sp>
        <p:nvSpPr>
          <p:cNvPr id="5" name="页脚占位符 4">
            <a:extLst>
              <a:ext uri="{FF2B5EF4-FFF2-40B4-BE49-F238E27FC236}">
                <a16:creationId xmlns:a16="http://schemas.microsoft.com/office/drawing/2014/main" id="{E556DF22-833C-4129-8701-5D335020579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B06A159-732A-4036-9EB6-D15855920B87}"/>
              </a:ext>
            </a:extLst>
          </p:cNvPr>
          <p:cNvSpPr>
            <a:spLocks noGrp="1"/>
          </p:cNvSpPr>
          <p:nvPr>
            <p:ph type="sldNum" sz="quarter" idx="12"/>
          </p:nvPr>
        </p:nvSpPr>
        <p:spPr/>
        <p:txBody>
          <a:bodyPr/>
          <a:lstStyle/>
          <a:p>
            <a:fld id="{2B8FD918-A989-4A92-8EC4-4D5D7148A6EE}" type="slidenum">
              <a:rPr lang="zh-CN" altLang="en-US" smtClean="0"/>
              <a:t>‹#›</a:t>
            </a:fld>
            <a:endParaRPr lang="zh-CN" altLang="en-US"/>
          </a:p>
        </p:txBody>
      </p:sp>
    </p:spTree>
    <p:extLst>
      <p:ext uri="{BB962C8B-B14F-4D97-AF65-F5344CB8AC3E}">
        <p14:creationId xmlns:p14="http://schemas.microsoft.com/office/powerpoint/2010/main" val="1921477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BA8BDFB-E3EB-45CC-9348-081B9CFAA51F}"/>
              </a:ext>
            </a:extLst>
          </p:cNvPr>
          <p:cNvSpPr>
            <a:spLocks noGrp="1"/>
          </p:cNvSpPr>
          <p:nvPr>
            <p:ph type="title" orient="vert"/>
          </p:nvPr>
        </p:nvSpPr>
        <p:spPr>
          <a:xfrm>
            <a:off x="8724901"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1BB1670-F67E-4496-B99E-AB9D46B39055}"/>
              </a:ext>
            </a:extLst>
          </p:cNvPr>
          <p:cNvSpPr>
            <a:spLocks noGrp="1"/>
          </p:cNvSpPr>
          <p:nvPr>
            <p:ph type="body" orient="vert" idx="1"/>
          </p:nvPr>
        </p:nvSpPr>
        <p:spPr>
          <a:xfrm>
            <a:off x="838201"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57E6B3F-AA13-4711-BF36-75FC024275A9}"/>
              </a:ext>
            </a:extLst>
          </p:cNvPr>
          <p:cNvSpPr>
            <a:spLocks noGrp="1"/>
          </p:cNvSpPr>
          <p:nvPr>
            <p:ph type="dt" sz="half" idx="10"/>
          </p:nvPr>
        </p:nvSpPr>
        <p:spPr/>
        <p:txBody>
          <a:bodyPr/>
          <a:lstStyle/>
          <a:p>
            <a:fld id="{03BD0F98-B668-404F-92F1-CDC57A2C1163}" type="datetimeFigureOut">
              <a:rPr lang="zh-CN" altLang="en-US" smtClean="0"/>
              <a:t>2023/5/3</a:t>
            </a:fld>
            <a:endParaRPr lang="zh-CN" altLang="en-US"/>
          </a:p>
        </p:txBody>
      </p:sp>
      <p:sp>
        <p:nvSpPr>
          <p:cNvPr id="5" name="页脚占位符 4">
            <a:extLst>
              <a:ext uri="{FF2B5EF4-FFF2-40B4-BE49-F238E27FC236}">
                <a16:creationId xmlns:a16="http://schemas.microsoft.com/office/drawing/2014/main" id="{DA741715-01B6-4193-AEA3-5265DED78D7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F257C85-4A1D-43D9-B3C5-8C0897FF7BF8}"/>
              </a:ext>
            </a:extLst>
          </p:cNvPr>
          <p:cNvSpPr>
            <a:spLocks noGrp="1"/>
          </p:cNvSpPr>
          <p:nvPr>
            <p:ph type="sldNum" sz="quarter" idx="12"/>
          </p:nvPr>
        </p:nvSpPr>
        <p:spPr/>
        <p:txBody>
          <a:bodyPr/>
          <a:lstStyle/>
          <a:p>
            <a:fld id="{2B8FD918-A989-4A92-8EC4-4D5D7148A6EE}" type="slidenum">
              <a:rPr lang="zh-CN" altLang="en-US" smtClean="0"/>
              <a:t>‹#›</a:t>
            </a:fld>
            <a:endParaRPr lang="zh-CN" altLang="en-US"/>
          </a:p>
        </p:txBody>
      </p:sp>
    </p:spTree>
    <p:extLst>
      <p:ext uri="{BB962C8B-B14F-4D97-AF65-F5344CB8AC3E}">
        <p14:creationId xmlns:p14="http://schemas.microsoft.com/office/powerpoint/2010/main" val="1247603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108" name="Rectangle 12"/>
          <p:cNvSpPr>
            <a:spLocks noGrp="1" noChangeArrowheads="1"/>
          </p:cNvSpPr>
          <p:nvPr>
            <p:ph type="ctrTitle" hasCustomPrompt="1"/>
          </p:nvPr>
        </p:nvSpPr>
        <p:spPr>
          <a:xfrm>
            <a:off x="911424" y="1772816"/>
            <a:ext cx="10363200" cy="1143000"/>
          </a:xfrm>
        </p:spPr>
        <p:txBody>
          <a:bodyPr/>
          <a:lstStyle>
            <a:lvl1pPr algn="ctr">
              <a:defRPr sz="4000" b="0" cap="none" spc="0">
                <a:ln w="17780" cmpd="sng">
                  <a:noFill/>
                  <a:prstDash val="solid"/>
                  <a:miter lim="800000"/>
                </a:ln>
                <a:solidFill>
                  <a:schemeClr val="tx1"/>
                </a:solidFill>
                <a:effectLst/>
                <a:latin typeface="Garamond" panose="02020404030301010803" pitchFamily="18" charset="0"/>
                <a:ea typeface="Tahoma" panose="020B0604030504040204" pitchFamily="34" charset="0"/>
                <a:cs typeface="Tahoma" panose="020B0604030504040204" pitchFamily="34" charset="0"/>
              </a:defRPr>
            </a:lvl1pPr>
          </a:lstStyle>
          <a:p>
            <a:r>
              <a:rPr lang="en-US" altLang="zh-CN" dirty="0"/>
              <a:t>title</a:t>
            </a:r>
            <a:endParaRPr lang="zh-CN" altLang="en-US" dirty="0"/>
          </a:p>
        </p:txBody>
      </p:sp>
      <p:sp>
        <p:nvSpPr>
          <p:cNvPr id="4109" name="Rectangle 13"/>
          <p:cNvSpPr>
            <a:spLocks noGrp="1" noChangeArrowheads="1"/>
          </p:cNvSpPr>
          <p:nvPr>
            <p:ph type="subTitle" idx="1" hasCustomPrompt="1"/>
          </p:nvPr>
        </p:nvSpPr>
        <p:spPr>
          <a:xfrm>
            <a:off x="1828800" y="4891608"/>
            <a:ext cx="8534400" cy="1273696"/>
          </a:xfrm>
        </p:spPr>
        <p:txBody>
          <a:bodyPr/>
          <a:lstStyle>
            <a:lvl1pPr marL="0" indent="0" algn="ctr">
              <a:buFont typeface="Wingdings" pitchFamily="2" charset="2"/>
              <a:buNone/>
              <a:defRPr sz="2400">
                <a:ln w="9000" cmpd="sng">
                  <a:noFill/>
                  <a:prstDash val="solid"/>
                </a:ln>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altLang="zh-CN" dirty="0"/>
              <a:t>author</a:t>
            </a:r>
            <a:endParaRPr lang="zh-CN" altLang="en-US" dirty="0"/>
          </a:p>
        </p:txBody>
      </p:sp>
      <p:sp>
        <p:nvSpPr>
          <p:cNvPr id="4110" name="Rectangle 14"/>
          <p:cNvSpPr>
            <a:spLocks noGrp="1" noChangeArrowheads="1"/>
          </p:cNvSpPr>
          <p:nvPr>
            <p:ph type="dt" sz="half" idx="2"/>
          </p:nvPr>
        </p:nvSpPr>
        <p:spPr>
          <a:xfrm>
            <a:off x="1320800" y="6248400"/>
            <a:ext cx="2540000" cy="457200"/>
          </a:xfrm>
          <a:prstGeom prst="rect">
            <a:avLst/>
          </a:prstGeom>
        </p:spPr>
        <p:txBody>
          <a:bodyPr/>
          <a:lstStyle>
            <a:lvl1pPr>
              <a:defRPr>
                <a:solidFill>
                  <a:schemeClr val="bg2"/>
                </a:solidFill>
              </a:defRPr>
            </a:lvl1pPr>
          </a:lstStyle>
          <a:p>
            <a:fld id="{D54AADD2-2545-4C7F-8D9F-2B8508F9F1E4}" type="datetimeFigureOut">
              <a:rPr lang="zh-CN" altLang="en-US" smtClean="0"/>
              <a:pPr/>
              <a:t>2023/5/3</a:t>
            </a:fld>
            <a:endParaRPr lang="zh-CN" altLang="en-US"/>
          </a:p>
        </p:txBody>
      </p:sp>
      <p:sp>
        <p:nvSpPr>
          <p:cNvPr id="4111" name="Rectangle 15"/>
          <p:cNvSpPr>
            <a:spLocks noGrp="1" noChangeArrowheads="1"/>
          </p:cNvSpPr>
          <p:nvPr>
            <p:ph type="ftr" sz="quarter" idx="3"/>
          </p:nvPr>
        </p:nvSpPr>
        <p:spPr>
          <a:xfrm>
            <a:off x="4572000" y="6248400"/>
            <a:ext cx="3860800" cy="457200"/>
          </a:xfrm>
          <a:prstGeom prst="rect">
            <a:avLst/>
          </a:prstGeom>
        </p:spPr>
        <p:txBody>
          <a:bodyPr/>
          <a:lstStyle>
            <a:lvl1pPr>
              <a:defRPr>
                <a:solidFill>
                  <a:schemeClr val="bg2"/>
                </a:solidFill>
              </a:defRPr>
            </a:lvl1pPr>
          </a:lstStyle>
          <a:p>
            <a:endParaRPr lang="zh-CN" altLang="en-US"/>
          </a:p>
        </p:txBody>
      </p:sp>
      <p:sp>
        <p:nvSpPr>
          <p:cNvPr id="4112" name="Rectangle 16"/>
          <p:cNvSpPr>
            <a:spLocks noGrp="1" noChangeArrowheads="1"/>
          </p:cNvSpPr>
          <p:nvPr>
            <p:ph type="sldNum" sz="quarter" idx="4"/>
          </p:nvPr>
        </p:nvSpPr>
        <p:spPr>
          <a:xfrm>
            <a:off x="9144000" y="6248400"/>
            <a:ext cx="2540000" cy="457200"/>
          </a:xfrm>
          <a:prstGeom prst="rect">
            <a:avLst/>
          </a:prstGeom>
        </p:spPr>
        <p:txBody>
          <a:bodyPr/>
          <a:lstStyle>
            <a:lvl1pPr>
              <a:defRPr>
                <a:solidFill>
                  <a:schemeClr val="bg2"/>
                </a:solidFill>
              </a:defRPr>
            </a:lvl1pPr>
          </a:lstStyle>
          <a:p>
            <a:fld id="{E49C5216-126B-4A64-9FF2-2DCB179393E6}" type="slidenum">
              <a:rPr lang="zh-CN" altLang="en-US" smtClean="0"/>
              <a:pPr/>
              <a:t>‹#›</a:t>
            </a:fld>
            <a:endParaRPr lang="zh-CN" altLang="en-US"/>
          </a:p>
        </p:txBody>
      </p:sp>
      <p:pic>
        <p:nvPicPr>
          <p:cNvPr id="18" name="Picture 2" descr="http://old.buaa.edu.cn/images/content/2010-09/20100914173821095744.jpg"/>
          <p:cNvPicPr>
            <a:picLocks noChangeAspect="1" noChangeArrowheads="1"/>
          </p:cNvPicPr>
          <p:nvPr userDrawn="1"/>
        </p:nvPicPr>
        <p:blipFill>
          <a:blip r:embed="rId2" cstate="print"/>
          <a:srcRect/>
          <a:stretch>
            <a:fillRect/>
          </a:stretch>
        </p:blipFill>
        <p:spPr bwMode="auto">
          <a:xfrm>
            <a:off x="0" y="2416576"/>
            <a:ext cx="12192000" cy="1622323"/>
          </a:xfrm>
          <a:prstGeom prst="rect">
            <a:avLst/>
          </a:prstGeom>
          <a:noFill/>
        </p:spPr>
      </p:pic>
      <p:cxnSp>
        <p:nvCxnSpPr>
          <p:cNvPr id="19" name="直接连接符 18"/>
          <p:cNvCxnSpPr/>
          <p:nvPr userDrawn="1"/>
        </p:nvCxnSpPr>
        <p:spPr bwMode="auto">
          <a:xfrm>
            <a:off x="0" y="4122318"/>
            <a:ext cx="12192000" cy="0"/>
          </a:xfrm>
          <a:prstGeom prst="line">
            <a:avLst/>
          </a:prstGeom>
          <a:ln>
            <a:solidFill>
              <a:srgbClr val="00206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19142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b="0">
                <a:ln w="17780" cmpd="sng">
                  <a:noFill/>
                  <a:prstDash val="solid"/>
                  <a:miter lim="800000"/>
                </a:ln>
                <a:solidFill>
                  <a:schemeClr val="tx1"/>
                </a:solidFill>
                <a:effectLst/>
                <a:latin typeface="Garamond" panose="02020404030301010803" pitchFamily="18" charset="0"/>
                <a:ea typeface="Tahoma" panose="020B0604030504040204" pitchFamily="34" charset="0"/>
                <a:cs typeface="Tahoma" panose="020B0604030504040204" pitchFamily="34" charset="0"/>
              </a:defRPr>
            </a:lvl1pPr>
          </a:lstStyle>
          <a:p>
            <a:r>
              <a:rPr lang="en-US" altLang="zh-CN" dirty="0"/>
              <a:t>test</a:t>
            </a:r>
            <a:endParaRPr lang="zh-CN" altLang="en-US" dirty="0"/>
          </a:p>
        </p:txBody>
      </p:sp>
      <p:sp>
        <p:nvSpPr>
          <p:cNvPr id="3" name="内容占位符 2"/>
          <p:cNvSpPr>
            <a:spLocks noGrp="1"/>
          </p:cNvSpPr>
          <p:nvPr>
            <p:ph idx="1" hasCustomPrompt="1"/>
          </p:nvPr>
        </p:nvSpPr>
        <p:spPr>
          <a:xfrm>
            <a:off x="383365" y="1196752"/>
            <a:ext cx="11412736" cy="4248472"/>
          </a:xfrm>
        </p:spPr>
        <p:txBody>
          <a:bodyPr/>
          <a:lstStyle>
            <a:lvl1pPr algn="l" rtl="0" eaLnBrk="1" fontAlgn="base" hangingPunct="1">
              <a:spcBef>
                <a:spcPct val="20000"/>
              </a:spcBef>
              <a:spcAft>
                <a:spcPct val="0"/>
              </a:spcAft>
              <a:buClr>
                <a:srgbClr val="193FFF"/>
              </a:buClr>
              <a:buFont typeface="Wingdings" pitchFamily="2" charset="2"/>
              <a:buChar char="n"/>
              <a:defRPr kumimoji="1" lang="zh-CN" altLang="en-US" sz="24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1pPr>
            <a:lvl2pPr algn="l" rtl="0" eaLnBrk="1" fontAlgn="base" hangingPunct="1">
              <a:spcBef>
                <a:spcPct val="20000"/>
              </a:spcBef>
              <a:spcAft>
                <a:spcPct val="0"/>
              </a:spcAft>
              <a:buClr>
                <a:srgbClr val="193FFF"/>
              </a:buClr>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2pPr>
            <a:lvl3pPr algn="l" rtl="0" eaLnBrk="1" fontAlgn="base" hangingPunct="1">
              <a:spcBef>
                <a:spcPct val="20000"/>
              </a:spcBef>
              <a:spcAft>
                <a:spcPct val="0"/>
              </a:spcAft>
              <a:buClr>
                <a:srgbClr val="193FFF"/>
              </a:buClr>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3pPr>
            <a:lvl4pPr algn="l" rtl="0" eaLnBrk="1" fontAlgn="base" hangingPunct="1">
              <a:spcBef>
                <a:spcPct val="20000"/>
              </a:spcBef>
              <a:spcAft>
                <a:spcPct val="0"/>
              </a:spcAft>
              <a:buClr>
                <a:srgbClr val="193FFF"/>
              </a:buClr>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4pPr>
            <a:lvl5pPr algn="l" rtl="0" eaLnBrk="1" fontAlgn="base" hangingPunct="1">
              <a:spcBef>
                <a:spcPct val="20000"/>
              </a:spcBef>
              <a:spcAft>
                <a:spcPct val="0"/>
              </a:spcAft>
              <a:buClr>
                <a:srgbClr val="193FFF"/>
              </a:buClr>
              <a:buFont typeface="Wingdings" pitchFamily="2" charset="2"/>
              <a:buChar char="n"/>
              <a:defRPr kumimoji="1" lang="zh-CN" altLang="en-US" sz="2000" b="0" cap="none" spc="0" baseline="0" dirty="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5pPr>
          </a:lstStyle>
          <a:p>
            <a:pPr lvl="0"/>
            <a:r>
              <a:rPr lang="en-US" altLang="zh-CN" dirty="0"/>
              <a:t>test</a:t>
            </a:r>
            <a:endParaRPr lang="zh-CN" altLang="en-US" dirty="0"/>
          </a:p>
          <a:p>
            <a:pPr lvl="1"/>
            <a:r>
              <a:rPr lang="en-US" altLang="zh-CN" dirty="0"/>
              <a:t>test</a:t>
            </a:r>
            <a:endParaRPr lang="zh-CN" altLang="en-US" dirty="0"/>
          </a:p>
          <a:p>
            <a:pPr lvl="2"/>
            <a:r>
              <a:rPr lang="en-US" altLang="zh-CN" dirty="0"/>
              <a:t>test</a:t>
            </a:r>
            <a:endParaRPr lang="zh-CN" altLang="en-US" dirty="0"/>
          </a:p>
        </p:txBody>
      </p:sp>
    </p:spTree>
    <p:extLst>
      <p:ext uri="{BB962C8B-B14F-4D97-AF65-F5344CB8AC3E}">
        <p14:creationId xmlns:p14="http://schemas.microsoft.com/office/powerpoint/2010/main" val="1636037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a:xfrm>
            <a:off x="1219200" y="6324600"/>
            <a:ext cx="2540000" cy="457200"/>
          </a:xfrm>
          <a:prstGeom prst="rect">
            <a:avLst/>
          </a:prstGeom>
        </p:spPr>
        <p:txBody>
          <a:bodyPr/>
          <a:lstStyle>
            <a:lvl1pPr>
              <a:defRPr/>
            </a:lvl1pPr>
          </a:lstStyle>
          <a:p>
            <a:fld id="{D54AADD2-2545-4C7F-8D9F-2B8508F9F1E4}" type="datetimeFigureOut">
              <a:rPr lang="zh-CN" altLang="en-US" smtClean="0"/>
              <a:pPr/>
              <a:t>2023/5/3</a:t>
            </a:fld>
            <a:endParaRPr lang="zh-CN" altLang="en-US"/>
          </a:p>
        </p:txBody>
      </p:sp>
      <p:sp>
        <p:nvSpPr>
          <p:cNvPr id="5" name="页脚占位符 4"/>
          <p:cNvSpPr>
            <a:spLocks noGrp="1"/>
          </p:cNvSpPr>
          <p:nvPr>
            <p:ph type="ftr" sz="quarter" idx="11"/>
          </p:nvPr>
        </p:nvSpPr>
        <p:spPr>
          <a:xfrm>
            <a:off x="4470400" y="6324600"/>
            <a:ext cx="3860800" cy="457200"/>
          </a:xfrm>
          <a:prstGeom prst="rect">
            <a:avLst/>
          </a:prstGeom>
        </p:spPr>
        <p:txBody>
          <a:bodyPr/>
          <a:lstStyle>
            <a:lvl1pPr>
              <a:defRPr/>
            </a:lvl1pPr>
          </a:lstStyle>
          <a:p>
            <a:endParaRPr lang="zh-CN" altLang="en-US"/>
          </a:p>
        </p:txBody>
      </p:sp>
      <p:sp>
        <p:nvSpPr>
          <p:cNvPr id="6" name="灯片编号占位符 5"/>
          <p:cNvSpPr>
            <a:spLocks noGrp="1"/>
          </p:cNvSpPr>
          <p:nvPr>
            <p:ph type="sldNum" sz="quarter" idx="12"/>
          </p:nvPr>
        </p:nvSpPr>
        <p:spPr>
          <a:xfrm>
            <a:off x="9042400" y="6324600"/>
            <a:ext cx="2540000" cy="457200"/>
          </a:xfrm>
          <a:prstGeom prst="rect">
            <a:avLst/>
          </a:prstGeom>
        </p:spPr>
        <p:txBody>
          <a:bodyPr/>
          <a:lstStyle>
            <a:lvl1pPr>
              <a:defRPr/>
            </a:lvl1pPr>
          </a:lstStyle>
          <a:p>
            <a:fld id="{E49C5216-126B-4A64-9FF2-2DCB179393E6}" type="slidenum">
              <a:rPr lang="zh-CN" altLang="en-US" smtClean="0"/>
              <a:pPr/>
              <a:t>‹#›</a:t>
            </a:fld>
            <a:endParaRPr lang="zh-CN" altLang="en-US"/>
          </a:p>
        </p:txBody>
      </p:sp>
    </p:spTree>
    <p:extLst>
      <p:ext uri="{BB962C8B-B14F-4D97-AF65-F5344CB8AC3E}">
        <p14:creationId xmlns:p14="http://schemas.microsoft.com/office/powerpoint/2010/main" val="1362051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5769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8601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1219200" y="6324600"/>
            <a:ext cx="2540000" cy="457200"/>
          </a:xfrm>
          <a:prstGeom prst="rect">
            <a:avLst/>
          </a:prstGeom>
        </p:spPr>
        <p:txBody>
          <a:bodyPr/>
          <a:lstStyle>
            <a:lvl1pPr>
              <a:defRPr/>
            </a:lvl1pPr>
          </a:lstStyle>
          <a:p>
            <a:fld id="{D54AADD2-2545-4C7F-8D9F-2B8508F9F1E4}" type="datetimeFigureOut">
              <a:rPr lang="zh-CN" altLang="en-US" smtClean="0"/>
              <a:pPr/>
              <a:t>2023/5/3</a:t>
            </a:fld>
            <a:endParaRPr lang="zh-CN" altLang="en-US"/>
          </a:p>
        </p:txBody>
      </p:sp>
      <p:sp>
        <p:nvSpPr>
          <p:cNvPr id="6" name="页脚占位符 5"/>
          <p:cNvSpPr>
            <a:spLocks noGrp="1"/>
          </p:cNvSpPr>
          <p:nvPr>
            <p:ph type="ftr" sz="quarter" idx="11"/>
          </p:nvPr>
        </p:nvSpPr>
        <p:spPr>
          <a:xfrm>
            <a:off x="4470400" y="6324600"/>
            <a:ext cx="3860800" cy="457200"/>
          </a:xfrm>
          <a:prstGeom prst="rect">
            <a:avLst/>
          </a:prstGeom>
        </p:spPr>
        <p:txBody>
          <a:bodyPr/>
          <a:lstStyle>
            <a:lvl1pPr>
              <a:defRPr/>
            </a:lvl1pPr>
          </a:lstStyle>
          <a:p>
            <a:endParaRPr lang="zh-CN" altLang="en-US"/>
          </a:p>
        </p:txBody>
      </p:sp>
      <p:sp>
        <p:nvSpPr>
          <p:cNvPr id="7" name="灯片编号占位符 6"/>
          <p:cNvSpPr>
            <a:spLocks noGrp="1"/>
          </p:cNvSpPr>
          <p:nvPr>
            <p:ph type="sldNum" sz="quarter" idx="12"/>
          </p:nvPr>
        </p:nvSpPr>
        <p:spPr>
          <a:xfrm>
            <a:off x="9042400" y="6324600"/>
            <a:ext cx="2540000" cy="457200"/>
          </a:xfrm>
          <a:prstGeom prst="rect">
            <a:avLst/>
          </a:prstGeom>
        </p:spPr>
        <p:txBody>
          <a:bodyPr/>
          <a:lstStyle>
            <a:lvl1pPr>
              <a:defRPr/>
            </a:lvl1pPr>
          </a:lstStyle>
          <a:p>
            <a:fld id="{E49C5216-126B-4A64-9FF2-2DCB179393E6}" type="slidenum">
              <a:rPr lang="zh-CN" altLang="en-US" smtClean="0"/>
              <a:pPr/>
              <a:t>‹#›</a:t>
            </a:fld>
            <a:endParaRPr lang="zh-CN" altLang="en-US"/>
          </a:p>
        </p:txBody>
      </p:sp>
    </p:spTree>
    <p:extLst>
      <p:ext uri="{BB962C8B-B14F-4D97-AF65-F5344CB8AC3E}">
        <p14:creationId xmlns:p14="http://schemas.microsoft.com/office/powerpoint/2010/main" val="3257916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1219200" y="6324600"/>
            <a:ext cx="2540000" cy="457200"/>
          </a:xfrm>
          <a:prstGeom prst="rect">
            <a:avLst/>
          </a:prstGeom>
        </p:spPr>
        <p:txBody>
          <a:bodyPr/>
          <a:lstStyle>
            <a:lvl1pPr>
              <a:defRPr/>
            </a:lvl1pPr>
          </a:lstStyle>
          <a:p>
            <a:fld id="{D54AADD2-2545-4C7F-8D9F-2B8508F9F1E4}" type="datetimeFigureOut">
              <a:rPr lang="zh-CN" altLang="en-US" smtClean="0"/>
              <a:pPr/>
              <a:t>2023/5/3</a:t>
            </a:fld>
            <a:endParaRPr lang="zh-CN" altLang="en-US"/>
          </a:p>
        </p:txBody>
      </p:sp>
      <p:sp>
        <p:nvSpPr>
          <p:cNvPr id="8" name="页脚占位符 7"/>
          <p:cNvSpPr>
            <a:spLocks noGrp="1"/>
          </p:cNvSpPr>
          <p:nvPr>
            <p:ph type="ftr" sz="quarter" idx="11"/>
          </p:nvPr>
        </p:nvSpPr>
        <p:spPr>
          <a:xfrm>
            <a:off x="4470400" y="6324600"/>
            <a:ext cx="3860800" cy="457200"/>
          </a:xfrm>
          <a:prstGeom prst="rect">
            <a:avLst/>
          </a:prstGeom>
        </p:spPr>
        <p:txBody>
          <a:bodyPr/>
          <a:lstStyle>
            <a:lvl1pPr>
              <a:defRPr/>
            </a:lvl1pPr>
          </a:lstStyle>
          <a:p>
            <a:endParaRPr lang="zh-CN" altLang="en-US"/>
          </a:p>
        </p:txBody>
      </p:sp>
      <p:sp>
        <p:nvSpPr>
          <p:cNvPr id="9" name="灯片编号占位符 8"/>
          <p:cNvSpPr>
            <a:spLocks noGrp="1"/>
          </p:cNvSpPr>
          <p:nvPr>
            <p:ph type="sldNum" sz="quarter" idx="12"/>
          </p:nvPr>
        </p:nvSpPr>
        <p:spPr>
          <a:xfrm>
            <a:off x="9042400" y="6324600"/>
            <a:ext cx="2540000" cy="457200"/>
          </a:xfrm>
          <a:prstGeom prst="rect">
            <a:avLst/>
          </a:prstGeom>
        </p:spPr>
        <p:txBody>
          <a:bodyPr/>
          <a:lstStyle>
            <a:lvl1pPr>
              <a:defRPr/>
            </a:lvl1pPr>
          </a:lstStyle>
          <a:p>
            <a:fld id="{E49C5216-126B-4A64-9FF2-2DCB179393E6}" type="slidenum">
              <a:rPr lang="zh-CN" altLang="en-US" smtClean="0"/>
              <a:pPr/>
              <a:t>‹#›</a:t>
            </a:fld>
            <a:endParaRPr lang="zh-CN" altLang="en-US"/>
          </a:p>
        </p:txBody>
      </p:sp>
    </p:spTree>
    <p:extLst>
      <p:ext uri="{BB962C8B-B14F-4D97-AF65-F5344CB8AC3E}">
        <p14:creationId xmlns:p14="http://schemas.microsoft.com/office/powerpoint/2010/main" val="3122340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1219200" y="6324600"/>
            <a:ext cx="2540000" cy="457200"/>
          </a:xfrm>
          <a:prstGeom prst="rect">
            <a:avLst/>
          </a:prstGeom>
        </p:spPr>
        <p:txBody>
          <a:bodyPr/>
          <a:lstStyle>
            <a:lvl1pPr>
              <a:defRPr/>
            </a:lvl1pPr>
          </a:lstStyle>
          <a:p>
            <a:fld id="{D54AADD2-2545-4C7F-8D9F-2B8508F9F1E4}" type="datetimeFigureOut">
              <a:rPr lang="zh-CN" altLang="en-US" smtClean="0"/>
              <a:pPr/>
              <a:t>2023/5/3</a:t>
            </a:fld>
            <a:endParaRPr lang="zh-CN" altLang="en-US"/>
          </a:p>
        </p:txBody>
      </p:sp>
      <p:sp>
        <p:nvSpPr>
          <p:cNvPr id="4" name="页脚占位符 3"/>
          <p:cNvSpPr>
            <a:spLocks noGrp="1"/>
          </p:cNvSpPr>
          <p:nvPr>
            <p:ph type="ftr" sz="quarter" idx="11"/>
          </p:nvPr>
        </p:nvSpPr>
        <p:spPr>
          <a:xfrm>
            <a:off x="4470400" y="6324600"/>
            <a:ext cx="3860800" cy="457200"/>
          </a:xfrm>
          <a:prstGeom prst="rect">
            <a:avLst/>
          </a:prstGeom>
        </p:spPr>
        <p:txBody>
          <a:bodyPr/>
          <a:lstStyle>
            <a:lvl1pPr>
              <a:defRPr/>
            </a:lvl1pPr>
          </a:lstStyle>
          <a:p>
            <a:endParaRPr lang="zh-CN" altLang="en-US"/>
          </a:p>
        </p:txBody>
      </p:sp>
      <p:sp>
        <p:nvSpPr>
          <p:cNvPr id="5" name="灯片编号占位符 4"/>
          <p:cNvSpPr>
            <a:spLocks noGrp="1"/>
          </p:cNvSpPr>
          <p:nvPr>
            <p:ph type="sldNum" sz="quarter" idx="12"/>
          </p:nvPr>
        </p:nvSpPr>
        <p:spPr>
          <a:xfrm>
            <a:off x="9042400" y="6324600"/>
            <a:ext cx="2540000" cy="457200"/>
          </a:xfrm>
          <a:prstGeom prst="rect">
            <a:avLst/>
          </a:prstGeom>
        </p:spPr>
        <p:txBody>
          <a:bodyPr/>
          <a:lstStyle>
            <a:lvl1pPr>
              <a:defRPr/>
            </a:lvl1pPr>
          </a:lstStyle>
          <a:p>
            <a:fld id="{E49C5216-126B-4A64-9FF2-2DCB179393E6}" type="slidenum">
              <a:rPr lang="zh-CN" altLang="en-US" smtClean="0"/>
              <a:pPr/>
              <a:t>‹#›</a:t>
            </a:fld>
            <a:endParaRPr lang="zh-CN" altLang="en-US"/>
          </a:p>
        </p:txBody>
      </p:sp>
    </p:spTree>
    <p:extLst>
      <p:ext uri="{BB962C8B-B14F-4D97-AF65-F5344CB8AC3E}">
        <p14:creationId xmlns:p14="http://schemas.microsoft.com/office/powerpoint/2010/main" val="3559058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1219200" y="6324600"/>
            <a:ext cx="2540000" cy="457200"/>
          </a:xfrm>
          <a:prstGeom prst="rect">
            <a:avLst/>
          </a:prstGeom>
        </p:spPr>
        <p:txBody>
          <a:bodyPr/>
          <a:lstStyle>
            <a:lvl1pPr>
              <a:defRPr/>
            </a:lvl1pPr>
          </a:lstStyle>
          <a:p>
            <a:fld id="{D54AADD2-2545-4C7F-8D9F-2B8508F9F1E4}" type="datetimeFigureOut">
              <a:rPr lang="zh-CN" altLang="en-US" smtClean="0"/>
              <a:pPr/>
              <a:t>2023/5/3</a:t>
            </a:fld>
            <a:endParaRPr lang="zh-CN" altLang="en-US"/>
          </a:p>
        </p:txBody>
      </p:sp>
      <p:sp>
        <p:nvSpPr>
          <p:cNvPr id="3" name="页脚占位符 2"/>
          <p:cNvSpPr>
            <a:spLocks noGrp="1"/>
          </p:cNvSpPr>
          <p:nvPr>
            <p:ph type="ftr" sz="quarter" idx="11"/>
          </p:nvPr>
        </p:nvSpPr>
        <p:spPr>
          <a:xfrm>
            <a:off x="4470400" y="6324600"/>
            <a:ext cx="3860800" cy="457200"/>
          </a:xfrm>
          <a:prstGeom prst="rect">
            <a:avLst/>
          </a:prstGeom>
        </p:spPr>
        <p:txBody>
          <a:bodyPr/>
          <a:lstStyle>
            <a:lvl1pPr>
              <a:defRPr/>
            </a:lvl1pPr>
          </a:lstStyle>
          <a:p>
            <a:endParaRPr lang="zh-CN" altLang="en-US"/>
          </a:p>
        </p:txBody>
      </p:sp>
      <p:sp>
        <p:nvSpPr>
          <p:cNvPr id="4" name="灯片编号占位符 3"/>
          <p:cNvSpPr>
            <a:spLocks noGrp="1"/>
          </p:cNvSpPr>
          <p:nvPr>
            <p:ph type="sldNum" sz="quarter" idx="12"/>
          </p:nvPr>
        </p:nvSpPr>
        <p:spPr>
          <a:xfrm>
            <a:off x="9042400" y="6324600"/>
            <a:ext cx="2540000" cy="457200"/>
          </a:xfrm>
          <a:prstGeom prst="rect">
            <a:avLst/>
          </a:prstGeom>
        </p:spPr>
        <p:txBody>
          <a:bodyPr/>
          <a:lstStyle>
            <a:lvl1pPr>
              <a:defRPr/>
            </a:lvl1pPr>
          </a:lstStyle>
          <a:p>
            <a:fld id="{E49C5216-126B-4A64-9FF2-2DCB179393E6}" type="slidenum">
              <a:rPr lang="zh-CN" altLang="en-US" smtClean="0"/>
              <a:pPr/>
              <a:t>‹#›</a:t>
            </a:fld>
            <a:endParaRPr lang="zh-CN" altLang="en-US"/>
          </a:p>
        </p:txBody>
      </p:sp>
    </p:spTree>
    <p:extLst>
      <p:ext uri="{BB962C8B-B14F-4D97-AF65-F5344CB8AC3E}">
        <p14:creationId xmlns:p14="http://schemas.microsoft.com/office/powerpoint/2010/main" val="1162698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084"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1219200" y="6324600"/>
            <a:ext cx="2540000" cy="457200"/>
          </a:xfrm>
          <a:prstGeom prst="rect">
            <a:avLst/>
          </a:prstGeom>
        </p:spPr>
        <p:txBody>
          <a:bodyPr/>
          <a:lstStyle>
            <a:lvl1pPr>
              <a:defRPr/>
            </a:lvl1pPr>
          </a:lstStyle>
          <a:p>
            <a:fld id="{D54AADD2-2545-4C7F-8D9F-2B8508F9F1E4}" type="datetimeFigureOut">
              <a:rPr lang="zh-CN" altLang="en-US" smtClean="0"/>
              <a:pPr/>
              <a:t>2023/5/3</a:t>
            </a:fld>
            <a:endParaRPr lang="zh-CN" altLang="en-US"/>
          </a:p>
        </p:txBody>
      </p:sp>
      <p:sp>
        <p:nvSpPr>
          <p:cNvPr id="6" name="页脚占位符 5"/>
          <p:cNvSpPr>
            <a:spLocks noGrp="1"/>
          </p:cNvSpPr>
          <p:nvPr>
            <p:ph type="ftr" sz="quarter" idx="11"/>
          </p:nvPr>
        </p:nvSpPr>
        <p:spPr>
          <a:xfrm>
            <a:off x="4470400" y="6324600"/>
            <a:ext cx="3860800" cy="457200"/>
          </a:xfrm>
          <a:prstGeom prst="rect">
            <a:avLst/>
          </a:prstGeom>
        </p:spPr>
        <p:txBody>
          <a:bodyPr/>
          <a:lstStyle>
            <a:lvl1pPr>
              <a:defRPr/>
            </a:lvl1pPr>
          </a:lstStyle>
          <a:p>
            <a:endParaRPr lang="zh-CN" altLang="en-US"/>
          </a:p>
        </p:txBody>
      </p:sp>
      <p:sp>
        <p:nvSpPr>
          <p:cNvPr id="7" name="灯片编号占位符 6"/>
          <p:cNvSpPr>
            <a:spLocks noGrp="1"/>
          </p:cNvSpPr>
          <p:nvPr>
            <p:ph type="sldNum" sz="quarter" idx="12"/>
          </p:nvPr>
        </p:nvSpPr>
        <p:spPr>
          <a:xfrm>
            <a:off x="9042400" y="6324600"/>
            <a:ext cx="2540000" cy="457200"/>
          </a:xfrm>
          <a:prstGeom prst="rect">
            <a:avLst/>
          </a:prstGeom>
        </p:spPr>
        <p:txBody>
          <a:bodyPr/>
          <a:lstStyle>
            <a:lvl1pPr>
              <a:defRPr/>
            </a:lvl1pPr>
          </a:lstStyle>
          <a:p>
            <a:fld id="{E49C5216-126B-4A64-9FF2-2DCB179393E6}" type="slidenum">
              <a:rPr lang="zh-CN" altLang="en-US" smtClean="0"/>
              <a:pPr/>
              <a:t>‹#›</a:t>
            </a:fld>
            <a:endParaRPr lang="zh-CN" altLang="en-US"/>
          </a:p>
        </p:txBody>
      </p:sp>
    </p:spTree>
    <p:extLst>
      <p:ext uri="{BB962C8B-B14F-4D97-AF65-F5344CB8AC3E}">
        <p14:creationId xmlns:p14="http://schemas.microsoft.com/office/powerpoint/2010/main" val="3456305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91E3AA-1920-4DFE-90F3-F7A75E9E109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F185CFF-E798-4FD2-87ED-E6AE76AC8642}"/>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595876D-39DA-47EE-8A36-C546D9C23F3B}"/>
              </a:ext>
            </a:extLst>
          </p:cNvPr>
          <p:cNvSpPr>
            <a:spLocks noGrp="1"/>
          </p:cNvSpPr>
          <p:nvPr>
            <p:ph type="dt" sz="half" idx="10"/>
          </p:nvPr>
        </p:nvSpPr>
        <p:spPr/>
        <p:txBody>
          <a:bodyPr/>
          <a:lstStyle/>
          <a:p>
            <a:fld id="{03BD0F98-B668-404F-92F1-CDC57A2C1163}" type="datetimeFigureOut">
              <a:rPr lang="zh-CN" altLang="en-US" smtClean="0"/>
              <a:t>2023/5/3</a:t>
            </a:fld>
            <a:endParaRPr lang="zh-CN" altLang="en-US"/>
          </a:p>
        </p:txBody>
      </p:sp>
      <p:sp>
        <p:nvSpPr>
          <p:cNvPr id="5" name="页脚占位符 4">
            <a:extLst>
              <a:ext uri="{FF2B5EF4-FFF2-40B4-BE49-F238E27FC236}">
                <a16:creationId xmlns:a16="http://schemas.microsoft.com/office/drawing/2014/main" id="{241CE4B6-D49B-4F5A-89F3-5A44A4EC559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5E3C526-B080-4729-8D57-00DF01BFC015}"/>
              </a:ext>
            </a:extLst>
          </p:cNvPr>
          <p:cNvSpPr>
            <a:spLocks noGrp="1"/>
          </p:cNvSpPr>
          <p:nvPr>
            <p:ph type="sldNum" sz="quarter" idx="12"/>
          </p:nvPr>
        </p:nvSpPr>
        <p:spPr/>
        <p:txBody>
          <a:bodyPr/>
          <a:lstStyle/>
          <a:p>
            <a:fld id="{2B8FD918-A989-4A92-8EC4-4D5D7148A6EE}" type="slidenum">
              <a:rPr lang="zh-CN" altLang="en-US" smtClean="0"/>
              <a:t>‹#›</a:t>
            </a:fld>
            <a:endParaRPr lang="zh-CN" altLang="en-US"/>
          </a:p>
        </p:txBody>
      </p:sp>
    </p:spTree>
    <p:extLst>
      <p:ext uri="{BB962C8B-B14F-4D97-AF65-F5344CB8AC3E}">
        <p14:creationId xmlns:p14="http://schemas.microsoft.com/office/powerpoint/2010/main" val="10183011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1219200" y="6324600"/>
            <a:ext cx="2540000" cy="457200"/>
          </a:xfrm>
          <a:prstGeom prst="rect">
            <a:avLst/>
          </a:prstGeom>
        </p:spPr>
        <p:txBody>
          <a:bodyPr/>
          <a:lstStyle>
            <a:lvl1pPr>
              <a:defRPr/>
            </a:lvl1pPr>
          </a:lstStyle>
          <a:p>
            <a:fld id="{D54AADD2-2545-4C7F-8D9F-2B8508F9F1E4}" type="datetimeFigureOut">
              <a:rPr lang="zh-CN" altLang="en-US" smtClean="0"/>
              <a:pPr/>
              <a:t>2023/5/3</a:t>
            </a:fld>
            <a:endParaRPr lang="zh-CN" altLang="en-US"/>
          </a:p>
        </p:txBody>
      </p:sp>
      <p:sp>
        <p:nvSpPr>
          <p:cNvPr id="6" name="页脚占位符 5"/>
          <p:cNvSpPr>
            <a:spLocks noGrp="1"/>
          </p:cNvSpPr>
          <p:nvPr>
            <p:ph type="ftr" sz="quarter" idx="11"/>
          </p:nvPr>
        </p:nvSpPr>
        <p:spPr>
          <a:xfrm>
            <a:off x="4470400" y="6324600"/>
            <a:ext cx="3860800" cy="457200"/>
          </a:xfrm>
          <a:prstGeom prst="rect">
            <a:avLst/>
          </a:prstGeom>
        </p:spPr>
        <p:txBody>
          <a:bodyPr/>
          <a:lstStyle>
            <a:lvl1pPr>
              <a:defRPr/>
            </a:lvl1pPr>
          </a:lstStyle>
          <a:p>
            <a:endParaRPr lang="zh-CN" altLang="en-US"/>
          </a:p>
        </p:txBody>
      </p:sp>
      <p:sp>
        <p:nvSpPr>
          <p:cNvPr id="7" name="灯片编号占位符 6"/>
          <p:cNvSpPr>
            <a:spLocks noGrp="1"/>
          </p:cNvSpPr>
          <p:nvPr>
            <p:ph type="sldNum" sz="quarter" idx="12"/>
          </p:nvPr>
        </p:nvSpPr>
        <p:spPr>
          <a:xfrm>
            <a:off x="9042400" y="6324600"/>
            <a:ext cx="2540000" cy="457200"/>
          </a:xfrm>
          <a:prstGeom prst="rect">
            <a:avLst/>
          </a:prstGeom>
        </p:spPr>
        <p:txBody>
          <a:bodyPr/>
          <a:lstStyle>
            <a:lvl1pPr>
              <a:defRPr/>
            </a:lvl1pPr>
          </a:lstStyle>
          <a:p>
            <a:fld id="{E49C5216-126B-4A64-9FF2-2DCB179393E6}" type="slidenum">
              <a:rPr lang="zh-CN" altLang="en-US" smtClean="0"/>
              <a:pPr/>
              <a:t>‹#›</a:t>
            </a:fld>
            <a:endParaRPr lang="zh-CN" altLang="en-US"/>
          </a:p>
        </p:txBody>
      </p:sp>
    </p:spTree>
    <p:extLst>
      <p:ext uri="{BB962C8B-B14F-4D97-AF65-F5344CB8AC3E}">
        <p14:creationId xmlns:p14="http://schemas.microsoft.com/office/powerpoint/2010/main" val="8461452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1219200" y="6324600"/>
            <a:ext cx="2540000" cy="457200"/>
          </a:xfrm>
          <a:prstGeom prst="rect">
            <a:avLst/>
          </a:prstGeom>
        </p:spPr>
        <p:txBody>
          <a:bodyPr/>
          <a:lstStyle>
            <a:lvl1pPr>
              <a:defRPr/>
            </a:lvl1pPr>
          </a:lstStyle>
          <a:p>
            <a:fld id="{D54AADD2-2545-4C7F-8D9F-2B8508F9F1E4}" type="datetimeFigureOut">
              <a:rPr lang="zh-CN" altLang="en-US" smtClean="0"/>
              <a:pPr/>
              <a:t>2023/5/3</a:t>
            </a:fld>
            <a:endParaRPr lang="zh-CN" altLang="en-US"/>
          </a:p>
        </p:txBody>
      </p:sp>
      <p:sp>
        <p:nvSpPr>
          <p:cNvPr id="5" name="页脚占位符 4"/>
          <p:cNvSpPr>
            <a:spLocks noGrp="1"/>
          </p:cNvSpPr>
          <p:nvPr>
            <p:ph type="ftr" sz="quarter" idx="11"/>
          </p:nvPr>
        </p:nvSpPr>
        <p:spPr>
          <a:xfrm>
            <a:off x="4470400" y="6324600"/>
            <a:ext cx="3860800" cy="457200"/>
          </a:xfrm>
          <a:prstGeom prst="rect">
            <a:avLst/>
          </a:prstGeom>
        </p:spPr>
        <p:txBody>
          <a:bodyPr/>
          <a:lstStyle>
            <a:lvl1pPr>
              <a:defRPr/>
            </a:lvl1pPr>
          </a:lstStyle>
          <a:p>
            <a:endParaRPr lang="zh-CN" altLang="en-US"/>
          </a:p>
        </p:txBody>
      </p:sp>
      <p:sp>
        <p:nvSpPr>
          <p:cNvPr id="6" name="灯片编号占位符 5"/>
          <p:cNvSpPr>
            <a:spLocks noGrp="1"/>
          </p:cNvSpPr>
          <p:nvPr>
            <p:ph type="sldNum" sz="quarter" idx="12"/>
          </p:nvPr>
        </p:nvSpPr>
        <p:spPr>
          <a:xfrm>
            <a:off x="9042400" y="6324600"/>
            <a:ext cx="2540000" cy="457200"/>
          </a:xfrm>
          <a:prstGeom prst="rect">
            <a:avLst/>
          </a:prstGeom>
        </p:spPr>
        <p:txBody>
          <a:bodyPr/>
          <a:lstStyle>
            <a:lvl1pPr>
              <a:defRPr/>
            </a:lvl1pPr>
          </a:lstStyle>
          <a:p>
            <a:fld id="{E49C5216-126B-4A64-9FF2-2DCB179393E6}" type="slidenum">
              <a:rPr lang="zh-CN" altLang="en-US" smtClean="0"/>
              <a:pPr/>
              <a:t>‹#›</a:t>
            </a:fld>
            <a:endParaRPr lang="zh-CN" altLang="en-US"/>
          </a:p>
        </p:txBody>
      </p:sp>
    </p:spTree>
    <p:extLst>
      <p:ext uri="{BB962C8B-B14F-4D97-AF65-F5344CB8AC3E}">
        <p14:creationId xmlns:p14="http://schemas.microsoft.com/office/powerpoint/2010/main" val="259909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338733" y="617541"/>
            <a:ext cx="2601384" cy="551497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534584" y="617541"/>
            <a:ext cx="7600949" cy="551497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1219200" y="6324600"/>
            <a:ext cx="2540000" cy="457200"/>
          </a:xfrm>
          <a:prstGeom prst="rect">
            <a:avLst/>
          </a:prstGeom>
        </p:spPr>
        <p:txBody>
          <a:bodyPr/>
          <a:lstStyle>
            <a:lvl1pPr>
              <a:defRPr/>
            </a:lvl1pPr>
          </a:lstStyle>
          <a:p>
            <a:fld id="{D54AADD2-2545-4C7F-8D9F-2B8508F9F1E4}" type="datetimeFigureOut">
              <a:rPr lang="zh-CN" altLang="en-US" smtClean="0"/>
              <a:pPr/>
              <a:t>2023/5/3</a:t>
            </a:fld>
            <a:endParaRPr lang="zh-CN" altLang="en-US"/>
          </a:p>
        </p:txBody>
      </p:sp>
      <p:sp>
        <p:nvSpPr>
          <p:cNvPr id="5" name="页脚占位符 4"/>
          <p:cNvSpPr>
            <a:spLocks noGrp="1"/>
          </p:cNvSpPr>
          <p:nvPr>
            <p:ph type="ftr" sz="quarter" idx="11"/>
          </p:nvPr>
        </p:nvSpPr>
        <p:spPr>
          <a:xfrm>
            <a:off x="4470400" y="6324600"/>
            <a:ext cx="3860800" cy="457200"/>
          </a:xfrm>
          <a:prstGeom prst="rect">
            <a:avLst/>
          </a:prstGeom>
        </p:spPr>
        <p:txBody>
          <a:bodyPr/>
          <a:lstStyle>
            <a:lvl1pPr>
              <a:defRPr/>
            </a:lvl1pPr>
          </a:lstStyle>
          <a:p>
            <a:endParaRPr lang="zh-CN" altLang="en-US"/>
          </a:p>
        </p:txBody>
      </p:sp>
      <p:sp>
        <p:nvSpPr>
          <p:cNvPr id="6" name="灯片编号占位符 5"/>
          <p:cNvSpPr>
            <a:spLocks noGrp="1"/>
          </p:cNvSpPr>
          <p:nvPr>
            <p:ph type="sldNum" sz="quarter" idx="12"/>
          </p:nvPr>
        </p:nvSpPr>
        <p:spPr>
          <a:xfrm>
            <a:off x="9042400" y="6324600"/>
            <a:ext cx="2540000" cy="457200"/>
          </a:xfrm>
          <a:prstGeom prst="rect">
            <a:avLst/>
          </a:prstGeom>
        </p:spPr>
        <p:txBody>
          <a:bodyPr/>
          <a:lstStyle>
            <a:lvl1pPr>
              <a:defRPr/>
            </a:lvl1pPr>
          </a:lstStyle>
          <a:p>
            <a:fld id="{E49C5216-126B-4A64-9FF2-2DCB179393E6}" type="slidenum">
              <a:rPr lang="zh-CN" altLang="en-US" smtClean="0"/>
              <a:pPr/>
              <a:t>‹#›</a:t>
            </a:fld>
            <a:endParaRPr lang="zh-CN" altLang="en-US"/>
          </a:p>
        </p:txBody>
      </p:sp>
    </p:spTree>
    <p:extLst>
      <p:ext uri="{BB962C8B-B14F-4D97-AF65-F5344CB8AC3E}">
        <p14:creationId xmlns:p14="http://schemas.microsoft.com/office/powerpoint/2010/main" val="3519166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B8B743-A4F9-43EE-AA84-12675F5D47B5}"/>
              </a:ext>
            </a:extLst>
          </p:cNvPr>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64F031D-7D83-45A2-A533-AEFC6EDC5CF6}"/>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459979C5-0F56-4C13-95D7-BA7048F429AD}"/>
              </a:ext>
            </a:extLst>
          </p:cNvPr>
          <p:cNvSpPr>
            <a:spLocks noGrp="1"/>
          </p:cNvSpPr>
          <p:nvPr>
            <p:ph type="dt" sz="half" idx="10"/>
          </p:nvPr>
        </p:nvSpPr>
        <p:spPr/>
        <p:txBody>
          <a:bodyPr/>
          <a:lstStyle/>
          <a:p>
            <a:fld id="{03BD0F98-B668-404F-92F1-CDC57A2C1163}" type="datetimeFigureOut">
              <a:rPr lang="zh-CN" altLang="en-US" smtClean="0"/>
              <a:t>2023/5/3</a:t>
            </a:fld>
            <a:endParaRPr lang="zh-CN" altLang="en-US"/>
          </a:p>
        </p:txBody>
      </p:sp>
      <p:sp>
        <p:nvSpPr>
          <p:cNvPr id="5" name="页脚占位符 4">
            <a:extLst>
              <a:ext uri="{FF2B5EF4-FFF2-40B4-BE49-F238E27FC236}">
                <a16:creationId xmlns:a16="http://schemas.microsoft.com/office/drawing/2014/main" id="{B74A3D8C-8BF6-4803-A6FA-EA350DFDE22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2080187-9927-46F3-81A2-E10F4ECC7C9E}"/>
              </a:ext>
            </a:extLst>
          </p:cNvPr>
          <p:cNvSpPr>
            <a:spLocks noGrp="1"/>
          </p:cNvSpPr>
          <p:nvPr>
            <p:ph type="sldNum" sz="quarter" idx="12"/>
          </p:nvPr>
        </p:nvSpPr>
        <p:spPr/>
        <p:txBody>
          <a:bodyPr/>
          <a:lstStyle/>
          <a:p>
            <a:fld id="{2B8FD918-A989-4A92-8EC4-4D5D7148A6EE}" type="slidenum">
              <a:rPr lang="zh-CN" altLang="en-US" smtClean="0"/>
              <a:t>‹#›</a:t>
            </a:fld>
            <a:endParaRPr lang="zh-CN" altLang="en-US"/>
          </a:p>
        </p:txBody>
      </p:sp>
    </p:spTree>
    <p:extLst>
      <p:ext uri="{BB962C8B-B14F-4D97-AF65-F5344CB8AC3E}">
        <p14:creationId xmlns:p14="http://schemas.microsoft.com/office/powerpoint/2010/main" val="2418600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CC9247-17E1-476D-A2AE-6EE74BF56EC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693B3B9-26F1-4044-9F16-E63F360FA801}"/>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96B9494C-9815-42CF-A22B-D0A94F07D50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398BC79-85F5-4BEF-9E79-C74D4683F3F8}"/>
              </a:ext>
            </a:extLst>
          </p:cNvPr>
          <p:cNvSpPr>
            <a:spLocks noGrp="1"/>
          </p:cNvSpPr>
          <p:nvPr>
            <p:ph type="dt" sz="half" idx="10"/>
          </p:nvPr>
        </p:nvSpPr>
        <p:spPr/>
        <p:txBody>
          <a:bodyPr/>
          <a:lstStyle/>
          <a:p>
            <a:fld id="{03BD0F98-B668-404F-92F1-CDC57A2C1163}" type="datetimeFigureOut">
              <a:rPr lang="zh-CN" altLang="en-US" smtClean="0"/>
              <a:t>2023/5/3</a:t>
            </a:fld>
            <a:endParaRPr lang="zh-CN" altLang="en-US"/>
          </a:p>
        </p:txBody>
      </p:sp>
      <p:sp>
        <p:nvSpPr>
          <p:cNvPr id="6" name="页脚占位符 5">
            <a:extLst>
              <a:ext uri="{FF2B5EF4-FFF2-40B4-BE49-F238E27FC236}">
                <a16:creationId xmlns:a16="http://schemas.microsoft.com/office/drawing/2014/main" id="{743169C8-8CE5-4331-ACE7-C7E6772F9B5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B583528-DAE2-47D3-9407-68D00E6CFF8E}"/>
              </a:ext>
            </a:extLst>
          </p:cNvPr>
          <p:cNvSpPr>
            <a:spLocks noGrp="1"/>
          </p:cNvSpPr>
          <p:nvPr>
            <p:ph type="sldNum" sz="quarter" idx="12"/>
          </p:nvPr>
        </p:nvSpPr>
        <p:spPr/>
        <p:txBody>
          <a:bodyPr/>
          <a:lstStyle/>
          <a:p>
            <a:fld id="{2B8FD918-A989-4A92-8EC4-4D5D7148A6EE}" type="slidenum">
              <a:rPr lang="zh-CN" altLang="en-US" smtClean="0"/>
              <a:t>‹#›</a:t>
            </a:fld>
            <a:endParaRPr lang="zh-CN" altLang="en-US"/>
          </a:p>
        </p:txBody>
      </p:sp>
    </p:spTree>
    <p:extLst>
      <p:ext uri="{BB962C8B-B14F-4D97-AF65-F5344CB8AC3E}">
        <p14:creationId xmlns:p14="http://schemas.microsoft.com/office/powerpoint/2010/main" val="3191031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D999A8-F27C-4742-9AD7-601E91F36170}"/>
              </a:ext>
            </a:extLst>
          </p:cNvPr>
          <p:cNvSpPr>
            <a:spLocks noGrp="1"/>
          </p:cNvSpPr>
          <p:nvPr>
            <p:ph type="title"/>
          </p:nvPr>
        </p:nvSpPr>
        <p:spPr>
          <a:xfrm>
            <a:off x="839788" y="365127"/>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C7F19D6-59A6-47B9-98C5-A0A9CC0779B8}"/>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B1ADDD5C-FACF-418C-AA91-A3CF8A296771}"/>
              </a:ext>
            </a:extLst>
          </p:cNvPr>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BB36DDD-9DDA-42BB-82F1-A8F173113592}"/>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40D83E89-A15D-410C-9DBD-0E7752FAD517}"/>
              </a:ext>
            </a:extLst>
          </p:cNvPr>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A42E0013-CC65-4B3A-A0C8-DB64974295F5}"/>
              </a:ext>
            </a:extLst>
          </p:cNvPr>
          <p:cNvSpPr>
            <a:spLocks noGrp="1"/>
          </p:cNvSpPr>
          <p:nvPr>
            <p:ph type="dt" sz="half" idx="10"/>
          </p:nvPr>
        </p:nvSpPr>
        <p:spPr/>
        <p:txBody>
          <a:bodyPr/>
          <a:lstStyle/>
          <a:p>
            <a:fld id="{03BD0F98-B668-404F-92F1-CDC57A2C1163}" type="datetimeFigureOut">
              <a:rPr lang="zh-CN" altLang="en-US" smtClean="0"/>
              <a:t>2023/5/3</a:t>
            </a:fld>
            <a:endParaRPr lang="zh-CN" altLang="en-US"/>
          </a:p>
        </p:txBody>
      </p:sp>
      <p:sp>
        <p:nvSpPr>
          <p:cNvPr id="8" name="页脚占位符 7">
            <a:extLst>
              <a:ext uri="{FF2B5EF4-FFF2-40B4-BE49-F238E27FC236}">
                <a16:creationId xmlns:a16="http://schemas.microsoft.com/office/drawing/2014/main" id="{AF196DC9-1A0A-4F09-A218-9C2677A37C1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0580D54B-34DF-433C-9B94-BAF99F7CCF76}"/>
              </a:ext>
            </a:extLst>
          </p:cNvPr>
          <p:cNvSpPr>
            <a:spLocks noGrp="1"/>
          </p:cNvSpPr>
          <p:nvPr>
            <p:ph type="sldNum" sz="quarter" idx="12"/>
          </p:nvPr>
        </p:nvSpPr>
        <p:spPr/>
        <p:txBody>
          <a:bodyPr/>
          <a:lstStyle/>
          <a:p>
            <a:fld id="{2B8FD918-A989-4A92-8EC4-4D5D7148A6EE}" type="slidenum">
              <a:rPr lang="zh-CN" altLang="en-US" smtClean="0"/>
              <a:t>‹#›</a:t>
            </a:fld>
            <a:endParaRPr lang="zh-CN" altLang="en-US"/>
          </a:p>
        </p:txBody>
      </p:sp>
    </p:spTree>
    <p:extLst>
      <p:ext uri="{BB962C8B-B14F-4D97-AF65-F5344CB8AC3E}">
        <p14:creationId xmlns:p14="http://schemas.microsoft.com/office/powerpoint/2010/main" val="2079727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20B982-70B0-4870-994F-14E92FF9EEC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6DE366A-2CF0-486D-BC0B-3F20BB1E2D2F}"/>
              </a:ext>
            </a:extLst>
          </p:cNvPr>
          <p:cNvSpPr>
            <a:spLocks noGrp="1"/>
          </p:cNvSpPr>
          <p:nvPr>
            <p:ph type="dt" sz="half" idx="10"/>
          </p:nvPr>
        </p:nvSpPr>
        <p:spPr/>
        <p:txBody>
          <a:bodyPr/>
          <a:lstStyle/>
          <a:p>
            <a:fld id="{03BD0F98-B668-404F-92F1-CDC57A2C1163}" type="datetimeFigureOut">
              <a:rPr lang="zh-CN" altLang="en-US" smtClean="0"/>
              <a:t>2023/5/3</a:t>
            </a:fld>
            <a:endParaRPr lang="zh-CN" altLang="en-US"/>
          </a:p>
        </p:txBody>
      </p:sp>
      <p:sp>
        <p:nvSpPr>
          <p:cNvPr id="4" name="页脚占位符 3">
            <a:extLst>
              <a:ext uri="{FF2B5EF4-FFF2-40B4-BE49-F238E27FC236}">
                <a16:creationId xmlns:a16="http://schemas.microsoft.com/office/drawing/2014/main" id="{141ACCAE-9CA4-444A-85CB-91B5EF22649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AFD44B5-FBFD-478F-B167-CE64B2735ECD}"/>
              </a:ext>
            </a:extLst>
          </p:cNvPr>
          <p:cNvSpPr>
            <a:spLocks noGrp="1"/>
          </p:cNvSpPr>
          <p:nvPr>
            <p:ph type="sldNum" sz="quarter" idx="12"/>
          </p:nvPr>
        </p:nvSpPr>
        <p:spPr/>
        <p:txBody>
          <a:bodyPr/>
          <a:lstStyle/>
          <a:p>
            <a:fld id="{2B8FD918-A989-4A92-8EC4-4D5D7148A6EE}" type="slidenum">
              <a:rPr lang="zh-CN" altLang="en-US" smtClean="0"/>
              <a:t>‹#›</a:t>
            </a:fld>
            <a:endParaRPr lang="zh-CN" altLang="en-US"/>
          </a:p>
        </p:txBody>
      </p:sp>
    </p:spTree>
    <p:extLst>
      <p:ext uri="{BB962C8B-B14F-4D97-AF65-F5344CB8AC3E}">
        <p14:creationId xmlns:p14="http://schemas.microsoft.com/office/powerpoint/2010/main" val="3985525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7F90A13-566A-4C80-B097-6F103EDD7D9C}"/>
              </a:ext>
            </a:extLst>
          </p:cNvPr>
          <p:cNvSpPr>
            <a:spLocks noGrp="1"/>
          </p:cNvSpPr>
          <p:nvPr>
            <p:ph type="dt" sz="half" idx="10"/>
          </p:nvPr>
        </p:nvSpPr>
        <p:spPr/>
        <p:txBody>
          <a:bodyPr/>
          <a:lstStyle/>
          <a:p>
            <a:fld id="{03BD0F98-B668-404F-92F1-CDC57A2C1163}" type="datetimeFigureOut">
              <a:rPr lang="zh-CN" altLang="en-US" smtClean="0"/>
              <a:t>2023/5/3</a:t>
            </a:fld>
            <a:endParaRPr lang="zh-CN" altLang="en-US"/>
          </a:p>
        </p:txBody>
      </p:sp>
      <p:sp>
        <p:nvSpPr>
          <p:cNvPr id="3" name="页脚占位符 2">
            <a:extLst>
              <a:ext uri="{FF2B5EF4-FFF2-40B4-BE49-F238E27FC236}">
                <a16:creationId xmlns:a16="http://schemas.microsoft.com/office/drawing/2014/main" id="{72E47D2A-BB1B-4EFB-B657-8BF3C49F65A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6262917B-8981-4CB5-A7B4-3C6144DEC277}"/>
              </a:ext>
            </a:extLst>
          </p:cNvPr>
          <p:cNvSpPr>
            <a:spLocks noGrp="1"/>
          </p:cNvSpPr>
          <p:nvPr>
            <p:ph type="sldNum" sz="quarter" idx="12"/>
          </p:nvPr>
        </p:nvSpPr>
        <p:spPr/>
        <p:txBody>
          <a:bodyPr/>
          <a:lstStyle/>
          <a:p>
            <a:fld id="{2B8FD918-A989-4A92-8EC4-4D5D7148A6EE}" type="slidenum">
              <a:rPr lang="zh-CN" altLang="en-US" smtClean="0"/>
              <a:t>‹#›</a:t>
            </a:fld>
            <a:endParaRPr lang="zh-CN" altLang="en-US"/>
          </a:p>
        </p:txBody>
      </p:sp>
    </p:spTree>
    <p:extLst>
      <p:ext uri="{BB962C8B-B14F-4D97-AF65-F5344CB8AC3E}">
        <p14:creationId xmlns:p14="http://schemas.microsoft.com/office/powerpoint/2010/main" val="648424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9D693D-560D-4308-AEAE-6F5691AFF72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126BE50-59FC-4B3F-A523-75CD3A30E10D}"/>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E9FE1269-B19F-44A7-A180-01C97935A6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475DB13-CDB6-4BB7-9807-9818D6301BEC}"/>
              </a:ext>
            </a:extLst>
          </p:cNvPr>
          <p:cNvSpPr>
            <a:spLocks noGrp="1"/>
          </p:cNvSpPr>
          <p:nvPr>
            <p:ph type="dt" sz="half" idx="10"/>
          </p:nvPr>
        </p:nvSpPr>
        <p:spPr/>
        <p:txBody>
          <a:bodyPr/>
          <a:lstStyle/>
          <a:p>
            <a:fld id="{03BD0F98-B668-404F-92F1-CDC57A2C1163}" type="datetimeFigureOut">
              <a:rPr lang="zh-CN" altLang="en-US" smtClean="0"/>
              <a:t>2023/5/3</a:t>
            </a:fld>
            <a:endParaRPr lang="zh-CN" altLang="en-US"/>
          </a:p>
        </p:txBody>
      </p:sp>
      <p:sp>
        <p:nvSpPr>
          <p:cNvPr id="6" name="页脚占位符 5">
            <a:extLst>
              <a:ext uri="{FF2B5EF4-FFF2-40B4-BE49-F238E27FC236}">
                <a16:creationId xmlns:a16="http://schemas.microsoft.com/office/drawing/2014/main" id="{A4ADBB35-21AD-4D31-875E-EB22F2D57C9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191B58D-49BE-45C1-9BD5-E04B12934EDE}"/>
              </a:ext>
            </a:extLst>
          </p:cNvPr>
          <p:cNvSpPr>
            <a:spLocks noGrp="1"/>
          </p:cNvSpPr>
          <p:nvPr>
            <p:ph type="sldNum" sz="quarter" idx="12"/>
          </p:nvPr>
        </p:nvSpPr>
        <p:spPr/>
        <p:txBody>
          <a:bodyPr/>
          <a:lstStyle/>
          <a:p>
            <a:fld id="{2B8FD918-A989-4A92-8EC4-4D5D7148A6EE}" type="slidenum">
              <a:rPr lang="zh-CN" altLang="en-US" smtClean="0"/>
              <a:t>‹#›</a:t>
            </a:fld>
            <a:endParaRPr lang="zh-CN" altLang="en-US"/>
          </a:p>
        </p:txBody>
      </p:sp>
    </p:spTree>
    <p:extLst>
      <p:ext uri="{BB962C8B-B14F-4D97-AF65-F5344CB8AC3E}">
        <p14:creationId xmlns:p14="http://schemas.microsoft.com/office/powerpoint/2010/main" val="3379246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83B5F7-B16D-466F-8350-C43BCF5E6F9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0DA9EB4-97F4-4237-A2DF-5B7D39A9898A}"/>
              </a:ext>
            </a:extLst>
          </p:cNvPr>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4EF8514-651C-4281-A929-3C49F3E4F1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C9FB6CD-7E6A-4F05-A738-B978424CD0FA}"/>
              </a:ext>
            </a:extLst>
          </p:cNvPr>
          <p:cNvSpPr>
            <a:spLocks noGrp="1"/>
          </p:cNvSpPr>
          <p:nvPr>
            <p:ph type="dt" sz="half" idx="10"/>
          </p:nvPr>
        </p:nvSpPr>
        <p:spPr/>
        <p:txBody>
          <a:bodyPr/>
          <a:lstStyle/>
          <a:p>
            <a:fld id="{03BD0F98-B668-404F-92F1-CDC57A2C1163}" type="datetimeFigureOut">
              <a:rPr lang="zh-CN" altLang="en-US" smtClean="0"/>
              <a:t>2023/5/3</a:t>
            </a:fld>
            <a:endParaRPr lang="zh-CN" altLang="en-US"/>
          </a:p>
        </p:txBody>
      </p:sp>
      <p:sp>
        <p:nvSpPr>
          <p:cNvPr id="6" name="页脚占位符 5">
            <a:extLst>
              <a:ext uri="{FF2B5EF4-FFF2-40B4-BE49-F238E27FC236}">
                <a16:creationId xmlns:a16="http://schemas.microsoft.com/office/drawing/2014/main" id="{F3F0ED62-E5C3-4B4D-BC4D-F0345D0AB6B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7125729-E32E-4CFB-8AF6-BE1AF2BDCC4A}"/>
              </a:ext>
            </a:extLst>
          </p:cNvPr>
          <p:cNvSpPr>
            <a:spLocks noGrp="1"/>
          </p:cNvSpPr>
          <p:nvPr>
            <p:ph type="sldNum" sz="quarter" idx="12"/>
          </p:nvPr>
        </p:nvSpPr>
        <p:spPr/>
        <p:txBody>
          <a:bodyPr/>
          <a:lstStyle/>
          <a:p>
            <a:fld id="{2B8FD918-A989-4A92-8EC4-4D5D7148A6EE}" type="slidenum">
              <a:rPr lang="zh-CN" altLang="en-US" smtClean="0"/>
              <a:t>‹#›</a:t>
            </a:fld>
            <a:endParaRPr lang="zh-CN" altLang="en-US"/>
          </a:p>
        </p:txBody>
      </p:sp>
    </p:spTree>
    <p:extLst>
      <p:ext uri="{BB962C8B-B14F-4D97-AF65-F5344CB8AC3E}">
        <p14:creationId xmlns:p14="http://schemas.microsoft.com/office/powerpoint/2010/main" val="3944943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DFA92D1-3AE9-4EF7-A341-A5DD2F70F94F}"/>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DC9473A-F88B-45B9-A1C6-CEAF87F850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16A7478-D21C-44D2-BFFB-97D9059D8805}"/>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BD0F98-B668-404F-92F1-CDC57A2C1163}" type="datetimeFigureOut">
              <a:rPr lang="zh-CN" altLang="en-US" smtClean="0"/>
              <a:t>2023/5/3</a:t>
            </a:fld>
            <a:endParaRPr lang="zh-CN" altLang="en-US"/>
          </a:p>
        </p:txBody>
      </p:sp>
      <p:sp>
        <p:nvSpPr>
          <p:cNvPr id="5" name="页脚占位符 4">
            <a:extLst>
              <a:ext uri="{FF2B5EF4-FFF2-40B4-BE49-F238E27FC236}">
                <a16:creationId xmlns:a16="http://schemas.microsoft.com/office/drawing/2014/main" id="{F570F4D2-48CC-4AD3-A250-9270D8776F1C}"/>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EB9D2655-9B7F-4980-AC9F-B5D1DDE99D85}"/>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8FD918-A989-4A92-8EC4-4D5D7148A6EE}" type="slidenum">
              <a:rPr lang="zh-CN" altLang="en-US" smtClean="0"/>
              <a:t>‹#›</a:t>
            </a:fld>
            <a:endParaRPr lang="zh-CN" altLang="en-US"/>
          </a:p>
        </p:txBody>
      </p:sp>
    </p:spTree>
    <p:extLst>
      <p:ext uri="{BB962C8B-B14F-4D97-AF65-F5344CB8AC3E}">
        <p14:creationId xmlns:p14="http://schemas.microsoft.com/office/powerpoint/2010/main" val="3633381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1" name="Rectangle 9"/>
          <p:cNvSpPr>
            <a:spLocks noGrp="1" noChangeArrowheads="1"/>
          </p:cNvSpPr>
          <p:nvPr>
            <p:ph type="title"/>
          </p:nvPr>
        </p:nvSpPr>
        <p:spPr bwMode="auto">
          <a:xfrm>
            <a:off x="383367" y="344405"/>
            <a:ext cx="11425269" cy="55257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endParaRPr lang="zh-CN" altLang="en-US" dirty="0"/>
          </a:p>
        </p:txBody>
      </p:sp>
      <p:sp>
        <p:nvSpPr>
          <p:cNvPr id="3082" name="Rectangle 10"/>
          <p:cNvSpPr>
            <a:spLocks noGrp="1" noChangeArrowheads="1"/>
          </p:cNvSpPr>
          <p:nvPr>
            <p:ph type="body" idx="1"/>
          </p:nvPr>
        </p:nvSpPr>
        <p:spPr bwMode="auto">
          <a:xfrm>
            <a:off x="383365" y="1181409"/>
            <a:ext cx="11412736" cy="4248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dirty="0"/>
              <a:t>test</a:t>
            </a:r>
            <a:endParaRPr lang="zh-CN" altLang="en-US" dirty="0"/>
          </a:p>
          <a:p>
            <a:pPr lvl="1"/>
            <a:r>
              <a:rPr lang="en-US" altLang="zh-CN" dirty="0"/>
              <a:t>test</a:t>
            </a:r>
            <a:endParaRPr lang="zh-CN" altLang="en-US" dirty="0"/>
          </a:p>
          <a:p>
            <a:pPr lvl="2"/>
            <a:r>
              <a:rPr lang="en-US" altLang="zh-CN" dirty="0"/>
              <a:t>test</a:t>
            </a:r>
            <a:endParaRPr lang="zh-CN" altLang="en-US" dirty="0"/>
          </a:p>
          <a:p>
            <a:pPr lvl="3"/>
            <a:r>
              <a:rPr lang="en-US" altLang="zh-CN" dirty="0"/>
              <a:t>test</a:t>
            </a:r>
            <a:endParaRPr lang="zh-CN" altLang="en-US" dirty="0"/>
          </a:p>
          <a:p>
            <a:pPr lvl="4"/>
            <a:r>
              <a:rPr lang="en-US" altLang="zh-CN" dirty="0"/>
              <a:t>test</a:t>
            </a:r>
            <a:endParaRPr lang="zh-CN" altLang="en-US" dirty="0"/>
          </a:p>
        </p:txBody>
      </p:sp>
      <p:cxnSp>
        <p:nvCxnSpPr>
          <p:cNvPr id="13" name="直接连接符 12"/>
          <p:cNvCxnSpPr/>
          <p:nvPr userDrawn="1"/>
        </p:nvCxnSpPr>
        <p:spPr bwMode="auto">
          <a:xfrm>
            <a:off x="0" y="980728"/>
            <a:ext cx="12192000" cy="0"/>
          </a:xfrm>
          <a:prstGeom prst="line">
            <a:avLst/>
          </a:prstGeom>
          <a:ln>
            <a:solidFill>
              <a:srgbClr val="00206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7" name="TextBox 8"/>
          <p:cNvSpPr txBox="1"/>
          <p:nvPr userDrawn="1"/>
        </p:nvSpPr>
        <p:spPr>
          <a:xfrm>
            <a:off x="11232571" y="6525344"/>
            <a:ext cx="576064" cy="230832"/>
          </a:xfrm>
          <a:prstGeom prst="rect">
            <a:avLst/>
          </a:prstGeom>
          <a:noFill/>
        </p:spPr>
        <p:txBody>
          <a:bodyPr wrap="square" rtlCol="0">
            <a:spAutoFit/>
          </a:bodyPr>
          <a:lstStyle/>
          <a:p>
            <a:pPr algn="l"/>
            <a:fld id="{B315D865-C375-41BE-B1C6-2AD4F45ECB54}" type="slidenum">
              <a:rPr lang="zh-CN" altLang="en-US" sz="900" b="0" cap="all" spc="0" smtClean="0">
                <a:ln w="9000" cmpd="sng">
                  <a:solidFill>
                    <a:schemeClr val="tx1"/>
                  </a:solidFill>
                  <a:prstDash val="solid"/>
                </a:ln>
                <a:solidFill>
                  <a:schemeClr val="tx1"/>
                </a:solidFill>
                <a:effectLst>
                  <a:reflection blurRad="6350" stA="50000" endA="300" endPos="50000" dist="60007" dir="5400000" sy="-100000" algn="bl" rotWithShape="0"/>
                </a:effectLst>
                <a:latin typeface="Microsoft YaHei" charset="-122"/>
                <a:ea typeface="Microsoft YaHei" charset="-122"/>
                <a:cs typeface="Microsoft YaHei" charset="-122"/>
              </a:rPr>
              <a:pPr algn="l"/>
              <a:t>‹#›</a:t>
            </a:fld>
            <a:endParaRPr lang="zh-CN" altLang="en-US" sz="900" b="0" cap="all" spc="0" dirty="0">
              <a:ln w="9000" cmpd="sng">
                <a:solidFill>
                  <a:schemeClr val="tx1"/>
                </a:solidFill>
                <a:prstDash val="solid"/>
              </a:ln>
              <a:solidFill>
                <a:schemeClr val="tx1"/>
              </a:solidFill>
              <a:effectLst>
                <a:reflection blurRad="6350" stA="50000" endA="300" endPos="50000" dist="60007" dir="5400000" sy="-100000" algn="bl" rotWithShape="0"/>
              </a:effectLst>
              <a:latin typeface="Microsoft YaHei" charset="-122"/>
              <a:ea typeface="Microsoft YaHei" charset="-122"/>
              <a:cs typeface="Microsoft YaHei" charset="-122"/>
            </a:endParaRPr>
          </a:p>
        </p:txBody>
      </p:sp>
    </p:spTree>
    <p:extLst>
      <p:ext uri="{BB962C8B-B14F-4D97-AF65-F5344CB8AC3E}">
        <p14:creationId xmlns:p14="http://schemas.microsoft.com/office/powerpoint/2010/main" val="15939966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kumimoji="1" sz="3600" b="0" cap="none" spc="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latin typeface="Garamond" panose="02020404030301010803" pitchFamily="18" charset="0"/>
          <a:ea typeface="黑体" pitchFamily="49" charset="-122"/>
          <a:cs typeface="Times New Roman" pitchFamily="18" charset="0"/>
        </a:defRPr>
      </a:lvl1pPr>
      <a:lvl2pPr algn="l" rtl="0" eaLnBrk="1" fontAlgn="base" hangingPunct="1">
        <a:spcBef>
          <a:spcPct val="0"/>
        </a:spcBef>
        <a:spcAft>
          <a:spcPct val="0"/>
        </a:spcAft>
        <a:defRPr kumimoji="1" sz="4400">
          <a:solidFill>
            <a:schemeClr val="tx2"/>
          </a:solidFill>
          <a:latin typeface="Tahoma" pitchFamily="34" charset="0"/>
          <a:ea typeface="宋体" pitchFamily="2" charset="-122"/>
        </a:defRPr>
      </a:lvl2pPr>
      <a:lvl3pPr algn="l" rtl="0" eaLnBrk="1" fontAlgn="base" hangingPunct="1">
        <a:spcBef>
          <a:spcPct val="0"/>
        </a:spcBef>
        <a:spcAft>
          <a:spcPct val="0"/>
        </a:spcAft>
        <a:defRPr kumimoji="1" sz="4400">
          <a:solidFill>
            <a:schemeClr val="tx2"/>
          </a:solidFill>
          <a:latin typeface="Tahoma" pitchFamily="34" charset="0"/>
          <a:ea typeface="宋体" pitchFamily="2" charset="-122"/>
        </a:defRPr>
      </a:lvl3pPr>
      <a:lvl4pPr algn="l" rtl="0" eaLnBrk="1" fontAlgn="base" hangingPunct="1">
        <a:spcBef>
          <a:spcPct val="0"/>
        </a:spcBef>
        <a:spcAft>
          <a:spcPct val="0"/>
        </a:spcAft>
        <a:defRPr kumimoji="1" sz="4400">
          <a:solidFill>
            <a:schemeClr val="tx2"/>
          </a:solidFill>
          <a:latin typeface="Tahoma" pitchFamily="34" charset="0"/>
          <a:ea typeface="宋体" pitchFamily="2" charset="-122"/>
        </a:defRPr>
      </a:lvl4pPr>
      <a:lvl5pPr algn="l" rtl="0" eaLnBrk="1" fontAlgn="base" hangingPunct="1">
        <a:spcBef>
          <a:spcPct val="0"/>
        </a:spcBef>
        <a:spcAft>
          <a:spcPct val="0"/>
        </a:spcAft>
        <a:defRPr kumimoji="1" sz="4400">
          <a:solidFill>
            <a:schemeClr val="tx2"/>
          </a:solidFill>
          <a:latin typeface="Tahoma" pitchFamily="34" charset="0"/>
          <a:ea typeface="宋体" pitchFamily="2" charset="-122"/>
        </a:defRPr>
      </a:lvl5pPr>
      <a:lvl6pPr marL="457200" algn="l" rtl="0" eaLnBrk="1" fontAlgn="base" hangingPunct="1">
        <a:spcBef>
          <a:spcPct val="0"/>
        </a:spcBef>
        <a:spcAft>
          <a:spcPct val="0"/>
        </a:spcAft>
        <a:defRPr kumimoji="1" sz="4400">
          <a:solidFill>
            <a:schemeClr val="tx2"/>
          </a:solidFill>
          <a:latin typeface="Tahoma" pitchFamily="34" charset="0"/>
          <a:ea typeface="宋体" pitchFamily="2" charset="-122"/>
        </a:defRPr>
      </a:lvl6pPr>
      <a:lvl7pPr marL="914400" algn="l" rtl="0" eaLnBrk="1" fontAlgn="base" hangingPunct="1">
        <a:spcBef>
          <a:spcPct val="0"/>
        </a:spcBef>
        <a:spcAft>
          <a:spcPct val="0"/>
        </a:spcAft>
        <a:defRPr kumimoji="1" sz="4400">
          <a:solidFill>
            <a:schemeClr val="tx2"/>
          </a:solidFill>
          <a:latin typeface="Tahoma" pitchFamily="34" charset="0"/>
          <a:ea typeface="宋体" pitchFamily="2" charset="-122"/>
        </a:defRPr>
      </a:lvl7pPr>
      <a:lvl8pPr marL="1371600" algn="l" rtl="0" eaLnBrk="1" fontAlgn="base" hangingPunct="1">
        <a:spcBef>
          <a:spcPct val="0"/>
        </a:spcBef>
        <a:spcAft>
          <a:spcPct val="0"/>
        </a:spcAft>
        <a:defRPr kumimoji="1" sz="4400">
          <a:solidFill>
            <a:schemeClr val="tx2"/>
          </a:solidFill>
          <a:latin typeface="Tahoma" pitchFamily="34" charset="0"/>
          <a:ea typeface="宋体" pitchFamily="2" charset="-122"/>
        </a:defRPr>
      </a:lvl8pPr>
      <a:lvl9pPr marL="1828800" algn="l" rtl="0" eaLnBrk="1" fontAlgn="base" hangingPunct="1">
        <a:spcBef>
          <a:spcPct val="0"/>
        </a:spcBef>
        <a:spcAft>
          <a:spcPct val="0"/>
        </a:spcAft>
        <a:defRPr kumimoji="1" sz="4400">
          <a:solidFill>
            <a:schemeClr val="tx2"/>
          </a:solidFill>
          <a:latin typeface="Tahoma" pitchFamily="34" charset="0"/>
          <a:ea typeface="宋体" pitchFamily="2" charset="-122"/>
        </a:defRPr>
      </a:lvl9pPr>
    </p:titleStyle>
    <p:bodyStyle>
      <a:lvl1pPr marL="342900" indent="-342900" algn="l" rtl="0" eaLnBrk="1" fontAlgn="base" hangingPunct="1">
        <a:spcBef>
          <a:spcPct val="20000"/>
        </a:spcBef>
        <a:spcAft>
          <a:spcPct val="0"/>
        </a:spcAft>
        <a:buClr>
          <a:srgbClr val="193FFF"/>
        </a:buClr>
        <a:buSzPct val="60000"/>
        <a:buFont typeface="Wingdings" pitchFamily="2" charset="2"/>
        <a:buChar char="n"/>
        <a:defRPr kumimoji="1" lang="zh-CN" altLang="en-US" sz="24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1pPr>
      <a:lvl2pPr marL="742950" indent="-28575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2pPr>
      <a:lvl3pPr marL="11430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3pPr>
      <a:lvl4pPr marL="1600200" indent="-22860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4pPr>
      <a:lvl5pPr marL="20574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12.xml"/><Relationship Id="rId7" Type="http://schemas.openxmlformats.org/officeDocument/2006/relationships/image" Target="../media/image34.png"/><Relationship Id="rId2" Type="http://schemas.openxmlformats.org/officeDocument/2006/relationships/slideLayout" Target="../slideLayouts/slideLayout13.xml"/><Relationship Id="rId1" Type="http://schemas.openxmlformats.org/officeDocument/2006/relationships/tags" Target="../tags/tag8.xml"/><Relationship Id="rId6" Type="http://schemas.openxmlformats.org/officeDocument/2006/relationships/image" Target="../media/image45.png"/><Relationship Id="rId10" Type="http://schemas.openxmlformats.org/officeDocument/2006/relationships/image" Target="../media/image38.png"/><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9.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5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ags" Target="../tags/tag11.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jpg"/><Relationship Id="rId4" Type="http://schemas.openxmlformats.org/officeDocument/2006/relationships/image" Target="../media/image6.pn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notesSlide" Target="../notesSlides/notesSlide5.xml"/><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slideLayout" Target="../slideLayouts/slideLayout13.xml"/><Relationship Id="rId16" Type="http://schemas.openxmlformats.org/officeDocument/2006/relationships/image" Target="../media/image31.png"/><Relationship Id="rId20" Type="http://schemas.openxmlformats.org/officeDocument/2006/relationships/image" Target="../media/image14.png"/><Relationship Id="rId1" Type="http://schemas.openxmlformats.org/officeDocument/2006/relationships/tags" Target="../tags/tag2.xml"/><Relationship Id="rId6" Type="http://schemas.openxmlformats.org/officeDocument/2006/relationships/image" Target="../media/image21.png"/><Relationship Id="rId11" Type="http://schemas.openxmlformats.org/officeDocument/2006/relationships/image" Target="../media/image26.png"/><Relationship Id="rId15" Type="http://schemas.openxmlformats.org/officeDocument/2006/relationships/image" Target="../media/image30.png"/><Relationship Id="rId10" Type="http://schemas.openxmlformats.org/officeDocument/2006/relationships/image" Target="../media/image25.png"/><Relationship Id="rId19" Type="http://schemas.openxmlformats.org/officeDocument/2006/relationships/image" Target="../media/image13.png"/><Relationship Id="rId9" Type="http://schemas.openxmlformats.org/officeDocument/2006/relationships/image" Target="../media/image24.png"/><Relationship Id="rId14"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6.xml"/><Relationship Id="rId7" Type="http://schemas.openxmlformats.org/officeDocument/2006/relationships/image" Target="../media/image37.png"/><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5.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90649" y="529732"/>
            <a:ext cx="10408494" cy="1863080"/>
          </a:xfrm>
        </p:spPr>
        <p:txBody>
          <a:bodyPr/>
          <a:lstStyle/>
          <a:p>
            <a:r>
              <a:rPr lang="en-US" altLang="zh-CN" sz="3600" b="1" i="1" dirty="0" err="1">
                <a:ea typeface="微软雅黑" panose="020B0503020204020204" pitchFamily="34" charset="-122"/>
              </a:rPr>
              <a:t>SpTFS</a:t>
            </a:r>
            <a:r>
              <a:rPr lang="en-US" altLang="zh-CN" sz="3600" b="1" dirty="0">
                <a:ea typeface="微软雅黑" panose="020B0503020204020204" pitchFamily="34" charset="-122"/>
              </a:rPr>
              <a:t>:</a:t>
            </a:r>
            <a:r>
              <a:rPr lang="en-US" altLang="zh-CN" sz="3600" dirty="0">
                <a:ea typeface="微软雅黑" panose="020B0503020204020204" pitchFamily="34" charset="-122"/>
              </a:rPr>
              <a:t> Sparse Tensor Format Selection for</a:t>
            </a:r>
            <a:br>
              <a:rPr lang="en-US" altLang="zh-CN" sz="3600" dirty="0">
                <a:ea typeface="微软雅黑" panose="020B0503020204020204" pitchFamily="34" charset="-122"/>
              </a:rPr>
            </a:br>
            <a:r>
              <a:rPr lang="en-US" altLang="zh-CN" sz="3600" dirty="0">
                <a:ea typeface="微软雅黑" panose="020B0503020204020204" pitchFamily="34" charset="-122"/>
              </a:rPr>
              <a:t>MTTKRP via Deep Learning</a:t>
            </a:r>
            <a:endParaRPr lang="en-US" altLang="zh-CN" sz="2400" dirty="0">
              <a:ea typeface="微软雅黑" panose="020B0503020204020204" pitchFamily="34" charset="-122"/>
            </a:endParaRPr>
          </a:p>
        </p:txBody>
      </p:sp>
      <p:pic>
        <p:nvPicPr>
          <p:cNvPr id="7" name="图片 6"/>
          <p:cNvPicPr>
            <a:picLocks noChangeAspect="1"/>
          </p:cNvPicPr>
          <p:nvPr/>
        </p:nvPicPr>
        <p:blipFill>
          <a:blip r:embed="rId4"/>
          <a:stretch>
            <a:fillRect/>
          </a:stretch>
        </p:blipFill>
        <p:spPr>
          <a:xfrm>
            <a:off x="2909352" y="6092551"/>
            <a:ext cx="3229668" cy="711572"/>
          </a:xfrm>
          <a:prstGeom prst="rect">
            <a:avLst/>
          </a:prstGeom>
        </p:spPr>
      </p:pic>
      <p:sp>
        <p:nvSpPr>
          <p:cNvPr id="3" name="文本框 2"/>
          <p:cNvSpPr txBox="1"/>
          <p:nvPr/>
        </p:nvSpPr>
        <p:spPr>
          <a:xfrm>
            <a:off x="9347200" y="-220133"/>
            <a:ext cx="184666" cy="369332"/>
          </a:xfrm>
          <a:prstGeom prst="rect">
            <a:avLst/>
          </a:prstGeom>
          <a:noFill/>
        </p:spPr>
        <p:txBody>
          <a:bodyPr wrap="none" rtlCol="0">
            <a:spAutoFit/>
          </a:bodyPr>
          <a:lstStyle/>
          <a:p>
            <a:endParaRPr kumimoji="1" lang="zh-CN" altLang="en-US" dirty="0">
              <a:solidFill>
                <a:prstClr val="black"/>
              </a:solidFill>
              <a:latin typeface="Tahoma"/>
              <a:ea typeface="宋体"/>
            </a:endParaRPr>
          </a:p>
        </p:txBody>
      </p:sp>
      <p:sp>
        <p:nvSpPr>
          <p:cNvPr id="8" name="文本框 5">
            <a:extLst>
              <a:ext uri="{FF2B5EF4-FFF2-40B4-BE49-F238E27FC236}">
                <a16:creationId xmlns:a16="http://schemas.microsoft.com/office/drawing/2014/main" id="{82E80AFD-76E9-4B45-B7C3-C6D93DF79CE5}"/>
              </a:ext>
            </a:extLst>
          </p:cNvPr>
          <p:cNvSpPr txBox="1"/>
          <p:nvPr/>
        </p:nvSpPr>
        <p:spPr>
          <a:xfrm>
            <a:off x="3759394" y="5061886"/>
            <a:ext cx="5241080" cy="923330"/>
          </a:xfrm>
          <a:prstGeom prst="rect">
            <a:avLst/>
          </a:prstGeom>
          <a:noFill/>
        </p:spPr>
        <p:txBody>
          <a:bodyPr wrap="square" rtlCol="0">
            <a:spAutoFit/>
          </a:bodyPr>
          <a:lstStyle/>
          <a:p>
            <a:pPr algn="ctr"/>
            <a:r>
              <a:rPr kumimoji="1" lang="en-US" altLang="zh-CN" i="1" dirty="0">
                <a:solidFill>
                  <a:prstClr val="black"/>
                </a:solidFill>
                <a:latin typeface="Tahoma" panose="020B0604030504040204" pitchFamily="34" charset="0"/>
                <a:ea typeface="Tahoma" panose="020B0604030504040204" pitchFamily="34" charset="0"/>
                <a:cs typeface="Tahoma" panose="020B0604030504040204" pitchFamily="34" charset="0"/>
              </a:rPr>
              <a:t>School of Computer Science and Engineering</a:t>
            </a:r>
          </a:p>
          <a:p>
            <a:pPr algn="ctr"/>
            <a:r>
              <a:rPr kumimoji="1" lang="en-US" altLang="zh-CN" i="1" dirty="0" err="1">
                <a:solidFill>
                  <a:prstClr val="black"/>
                </a:solidFill>
                <a:latin typeface="Tahoma" panose="020B0604030504040204" pitchFamily="34" charset="0"/>
                <a:ea typeface="Tahoma" panose="020B0604030504040204" pitchFamily="34" charset="0"/>
                <a:cs typeface="Tahoma" panose="020B0604030504040204" pitchFamily="34" charset="0"/>
              </a:rPr>
              <a:t>Beihang</a:t>
            </a:r>
            <a:r>
              <a:rPr kumimoji="1" lang="en-US" altLang="zh-CN" i="1" dirty="0">
                <a:solidFill>
                  <a:prstClr val="black"/>
                </a:solidFill>
                <a:latin typeface="Tahoma" panose="020B0604030504040204" pitchFamily="34" charset="0"/>
                <a:ea typeface="Tahoma" panose="020B0604030504040204" pitchFamily="34" charset="0"/>
                <a:cs typeface="Tahoma" panose="020B0604030504040204" pitchFamily="34" charset="0"/>
              </a:rPr>
              <a:t> University</a:t>
            </a:r>
            <a:r>
              <a:rPr kumimoji="1" lang="en-US" altLang="zh-CN" i="1" baseline="30000" dirty="0">
                <a:solidFill>
                  <a:prstClr val="black"/>
                </a:solidFill>
                <a:latin typeface="Tahoma" panose="020B0604030504040204" pitchFamily="34" charset="0"/>
                <a:ea typeface="Tahoma" panose="020B0604030504040204" pitchFamily="34" charset="0"/>
                <a:cs typeface="Tahoma" panose="020B0604030504040204" pitchFamily="34" charset="0"/>
              </a:rPr>
              <a:t>1</a:t>
            </a:r>
            <a:r>
              <a:rPr kumimoji="1" lang="en-US" altLang="zh-CN" i="1" dirty="0">
                <a:solidFill>
                  <a:prstClr val="black"/>
                </a:solidFill>
                <a:latin typeface="Tahoma" panose="020B0604030504040204" pitchFamily="34" charset="0"/>
                <a:ea typeface="Tahoma" panose="020B0604030504040204" pitchFamily="34" charset="0"/>
                <a:cs typeface="Tahoma" panose="020B0604030504040204" pitchFamily="34" charset="0"/>
              </a:rPr>
              <a:t>, Beijing, China</a:t>
            </a:r>
          </a:p>
          <a:p>
            <a:pPr algn="ctr"/>
            <a:r>
              <a:rPr kumimoji="1" lang="en-US" altLang="zh-CN" i="1" dirty="0">
                <a:solidFill>
                  <a:prstClr val="black"/>
                </a:solidFill>
                <a:latin typeface="Tahoma" panose="020B0604030504040204" pitchFamily="34" charset="0"/>
                <a:ea typeface="Tahoma" panose="020B0604030504040204" pitchFamily="34" charset="0"/>
                <a:cs typeface="Tahoma" panose="020B0604030504040204" pitchFamily="34" charset="0"/>
              </a:rPr>
              <a:t>Tsinghua University</a:t>
            </a:r>
            <a:r>
              <a:rPr kumimoji="1" lang="en-US" altLang="zh-CN" i="1" baseline="30000" dirty="0">
                <a:solidFill>
                  <a:prstClr val="black"/>
                </a:solidFill>
                <a:latin typeface="Tahoma" panose="020B0604030504040204" pitchFamily="34" charset="0"/>
                <a:ea typeface="Tahoma" panose="020B0604030504040204" pitchFamily="34" charset="0"/>
                <a:cs typeface="Tahoma" panose="020B0604030504040204" pitchFamily="34" charset="0"/>
              </a:rPr>
              <a:t>2</a:t>
            </a:r>
            <a:r>
              <a:rPr kumimoji="1" lang="en-US" altLang="zh-CN" i="1" dirty="0">
                <a:solidFill>
                  <a:prstClr val="black"/>
                </a:solidFill>
                <a:latin typeface="Tahoma" panose="020B0604030504040204" pitchFamily="34" charset="0"/>
                <a:ea typeface="Tahoma" panose="020B0604030504040204" pitchFamily="34" charset="0"/>
                <a:cs typeface="Tahoma" panose="020B0604030504040204" pitchFamily="34" charset="0"/>
              </a:rPr>
              <a:t>, Beijing, China</a:t>
            </a:r>
          </a:p>
        </p:txBody>
      </p:sp>
      <p:sp>
        <p:nvSpPr>
          <p:cNvPr id="9" name="文本框 5">
            <a:extLst>
              <a:ext uri="{FF2B5EF4-FFF2-40B4-BE49-F238E27FC236}">
                <a16:creationId xmlns:a16="http://schemas.microsoft.com/office/drawing/2014/main" id="{F5A7F81B-6A59-5D47-ABF1-9D3246E3825F}"/>
              </a:ext>
            </a:extLst>
          </p:cNvPr>
          <p:cNvSpPr txBox="1"/>
          <p:nvPr/>
        </p:nvSpPr>
        <p:spPr>
          <a:xfrm>
            <a:off x="2407556" y="4308220"/>
            <a:ext cx="8260444" cy="646331"/>
          </a:xfrm>
          <a:prstGeom prst="rect">
            <a:avLst/>
          </a:prstGeom>
          <a:noFill/>
        </p:spPr>
        <p:txBody>
          <a:bodyPr wrap="square" rtlCol="0">
            <a:spAutoFit/>
          </a:bodyPr>
          <a:lstStyle/>
          <a:p>
            <a:pPr algn="ctr"/>
            <a:r>
              <a:rPr lang="en-US" altLang="zh-CN" b="1" dirty="0">
                <a:latin typeface="Tahoma" panose="020B0604030504040204" pitchFamily="34" charset="0"/>
                <a:ea typeface="Tahoma" panose="020B0604030504040204" pitchFamily="34" charset="0"/>
                <a:cs typeface="Tahoma" panose="020B0604030504040204" pitchFamily="34" charset="0"/>
              </a:rPr>
              <a:t>Qingxiao</a:t>
            </a:r>
            <a:r>
              <a:rPr lang="zh-CN" altLang="en-US" b="1" dirty="0">
                <a:latin typeface="Tahoma" panose="020B0604030504040204" pitchFamily="34" charset="0"/>
                <a:ea typeface="Tahoma" panose="020B0604030504040204" pitchFamily="34" charset="0"/>
                <a:cs typeface="Tahoma" panose="020B0604030504040204" pitchFamily="34" charset="0"/>
              </a:rPr>
              <a:t> </a:t>
            </a:r>
            <a:r>
              <a:rPr lang="en-US" altLang="zh-CN" b="1" dirty="0">
                <a:latin typeface="Tahoma" panose="020B0604030504040204" pitchFamily="34" charset="0"/>
                <a:ea typeface="Tahoma" panose="020B0604030504040204" pitchFamily="34" charset="0"/>
                <a:cs typeface="Tahoma" panose="020B0604030504040204" pitchFamily="34" charset="0"/>
              </a:rPr>
              <a:t>Sun</a:t>
            </a:r>
            <a:r>
              <a:rPr lang="en-US" altLang="zh-CN" b="1" baseline="30000" dirty="0">
                <a:latin typeface="Tahoma" panose="020B0604030504040204" pitchFamily="34" charset="0"/>
                <a:ea typeface="Tahoma" panose="020B0604030504040204" pitchFamily="34" charset="0"/>
                <a:cs typeface="Tahoma" panose="020B0604030504040204" pitchFamily="34" charset="0"/>
              </a:rPr>
              <a:t>1</a:t>
            </a:r>
            <a:r>
              <a:rPr lang="en-US" altLang="zh-CN" b="1" dirty="0">
                <a:latin typeface="Tahoma" panose="020B0604030504040204" pitchFamily="34" charset="0"/>
                <a:ea typeface="Tahoma" panose="020B0604030504040204" pitchFamily="34" charset="0"/>
                <a:cs typeface="Tahoma" panose="020B0604030504040204" pitchFamily="34" charset="0"/>
              </a:rPr>
              <a:t>,</a:t>
            </a:r>
            <a:r>
              <a:rPr lang="zh-CN" altLang="en-US" b="1" dirty="0">
                <a:latin typeface="Tahoma" panose="020B0604030504040204" pitchFamily="34" charset="0"/>
                <a:ea typeface="Tahoma" panose="020B0604030504040204" pitchFamily="34" charset="0"/>
                <a:cs typeface="Tahoma" panose="020B0604030504040204" pitchFamily="34" charset="0"/>
              </a:rPr>
              <a:t> </a:t>
            </a:r>
            <a:r>
              <a:rPr lang="en-US" altLang="zh-CN" dirty="0">
                <a:latin typeface="Tahoma" panose="020B0604030504040204" pitchFamily="34" charset="0"/>
                <a:ea typeface="Tahoma" panose="020B0604030504040204" pitchFamily="34" charset="0"/>
                <a:cs typeface="Tahoma" panose="020B0604030504040204" pitchFamily="34" charset="0"/>
              </a:rPr>
              <a:t>Yi</a:t>
            </a:r>
            <a:r>
              <a:rPr lang="zh-CN" altLang="en-US" dirty="0">
                <a:latin typeface="Tahoma" panose="020B0604030504040204" pitchFamily="34" charset="0"/>
                <a:ea typeface="Tahoma" panose="020B0604030504040204" pitchFamily="34" charset="0"/>
                <a:cs typeface="Tahoma" panose="020B0604030504040204" pitchFamily="34" charset="0"/>
              </a:rPr>
              <a:t> </a:t>
            </a:r>
            <a:r>
              <a:rPr lang="en-US" altLang="zh-CN" dirty="0">
                <a:latin typeface="Tahoma" panose="020B0604030504040204" pitchFamily="34" charset="0"/>
                <a:ea typeface="Tahoma" panose="020B0604030504040204" pitchFamily="34" charset="0"/>
                <a:cs typeface="Tahoma" panose="020B0604030504040204" pitchFamily="34" charset="0"/>
              </a:rPr>
              <a:t>Liu</a:t>
            </a:r>
            <a:r>
              <a:rPr lang="en-US" altLang="zh-CN" baseline="30000" dirty="0">
                <a:latin typeface="Tahoma" panose="020B0604030504040204" pitchFamily="34" charset="0"/>
                <a:ea typeface="Tahoma" panose="020B0604030504040204" pitchFamily="34" charset="0"/>
                <a:cs typeface="Tahoma" panose="020B0604030504040204" pitchFamily="34" charset="0"/>
              </a:rPr>
              <a:t>1</a:t>
            </a:r>
            <a:r>
              <a:rPr lang="en-US" altLang="zh-CN" dirty="0">
                <a:latin typeface="Tahoma" panose="020B0604030504040204" pitchFamily="34" charset="0"/>
                <a:ea typeface="Tahoma" panose="020B0604030504040204" pitchFamily="34" charset="0"/>
                <a:cs typeface="Tahoma" panose="020B0604030504040204" pitchFamily="34" charset="0"/>
              </a:rPr>
              <a:t>,</a:t>
            </a:r>
            <a:r>
              <a:rPr lang="zh-CN" altLang="en-US" dirty="0">
                <a:latin typeface="Tahoma" panose="020B0604030504040204" pitchFamily="34" charset="0"/>
                <a:ea typeface="Tahoma" panose="020B0604030504040204" pitchFamily="34" charset="0"/>
                <a:cs typeface="Tahoma" panose="020B0604030504040204" pitchFamily="34" charset="0"/>
              </a:rPr>
              <a:t> </a:t>
            </a:r>
            <a:r>
              <a:rPr lang="en-US" altLang="zh-CN" dirty="0">
                <a:latin typeface="Tahoma" panose="020B0604030504040204" pitchFamily="34" charset="0"/>
                <a:ea typeface="Tahoma" panose="020B0604030504040204" pitchFamily="34" charset="0"/>
                <a:cs typeface="Tahoma" panose="020B0604030504040204" pitchFamily="34" charset="0"/>
              </a:rPr>
              <a:t>Ming</a:t>
            </a:r>
            <a:r>
              <a:rPr lang="zh-CN" altLang="en-US" dirty="0">
                <a:latin typeface="Tahoma" panose="020B0604030504040204" pitchFamily="34" charset="0"/>
                <a:ea typeface="Tahoma" panose="020B0604030504040204" pitchFamily="34" charset="0"/>
                <a:cs typeface="Tahoma" panose="020B0604030504040204" pitchFamily="34" charset="0"/>
              </a:rPr>
              <a:t> </a:t>
            </a:r>
            <a:r>
              <a:rPr lang="en-US" altLang="zh-CN" dirty="0">
                <a:latin typeface="Tahoma" panose="020B0604030504040204" pitchFamily="34" charset="0"/>
                <a:ea typeface="Tahoma" panose="020B0604030504040204" pitchFamily="34" charset="0"/>
                <a:cs typeface="Tahoma" panose="020B0604030504040204" pitchFamily="34" charset="0"/>
              </a:rPr>
              <a:t>Dun</a:t>
            </a:r>
            <a:r>
              <a:rPr lang="en-US" altLang="zh-CN" baseline="30000" dirty="0">
                <a:latin typeface="Tahoma" panose="020B0604030504040204" pitchFamily="34" charset="0"/>
                <a:ea typeface="Tahoma" panose="020B0604030504040204" pitchFamily="34" charset="0"/>
                <a:cs typeface="Tahoma" panose="020B0604030504040204" pitchFamily="34" charset="0"/>
              </a:rPr>
              <a:t>1</a:t>
            </a:r>
            <a:r>
              <a:rPr lang="en-US" altLang="zh-CN" dirty="0">
                <a:latin typeface="Tahoma" panose="020B0604030504040204" pitchFamily="34" charset="0"/>
                <a:ea typeface="Tahoma" panose="020B0604030504040204" pitchFamily="34" charset="0"/>
                <a:cs typeface="Tahoma" panose="020B0604030504040204" pitchFamily="34" charset="0"/>
              </a:rPr>
              <a:t>,</a:t>
            </a:r>
            <a:r>
              <a:rPr lang="zh-CN" altLang="en-US" dirty="0">
                <a:latin typeface="Tahoma" panose="020B0604030504040204" pitchFamily="34" charset="0"/>
                <a:ea typeface="Tahoma" panose="020B0604030504040204" pitchFamily="34" charset="0"/>
                <a:cs typeface="Tahoma" panose="020B0604030504040204" pitchFamily="34" charset="0"/>
              </a:rPr>
              <a:t> </a:t>
            </a:r>
            <a:r>
              <a:rPr lang="en-US" altLang="zh-CN" dirty="0" err="1">
                <a:latin typeface="Tahoma" panose="020B0604030504040204" pitchFamily="34" charset="0"/>
                <a:ea typeface="Tahoma" panose="020B0604030504040204" pitchFamily="34" charset="0"/>
                <a:cs typeface="Tahoma" panose="020B0604030504040204" pitchFamily="34" charset="0"/>
              </a:rPr>
              <a:t>Hailong</a:t>
            </a:r>
            <a:r>
              <a:rPr lang="zh-CN" altLang="en-US" dirty="0">
                <a:latin typeface="Tahoma" panose="020B0604030504040204" pitchFamily="34" charset="0"/>
                <a:ea typeface="Tahoma" panose="020B0604030504040204" pitchFamily="34" charset="0"/>
                <a:cs typeface="Tahoma" panose="020B0604030504040204" pitchFamily="34" charset="0"/>
              </a:rPr>
              <a:t> </a:t>
            </a:r>
            <a:r>
              <a:rPr lang="en-US" altLang="zh-CN" dirty="0">
                <a:latin typeface="Tahoma" panose="020B0604030504040204" pitchFamily="34" charset="0"/>
                <a:ea typeface="Tahoma" panose="020B0604030504040204" pitchFamily="34" charset="0"/>
                <a:cs typeface="Tahoma" panose="020B0604030504040204" pitchFamily="34" charset="0"/>
              </a:rPr>
              <a:t>Yang</a:t>
            </a:r>
            <a:r>
              <a:rPr lang="en-US" altLang="zh-CN" baseline="30000" dirty="0">
                <a:latin typeface="Tahoma" panose="020B0604030504040204" pitchFamily="34" charset="0"/>
                <a:ea typeface="Tahoma" panose="020B0604030504040204" pitchFamily="34" charset="0"/>
                <a:cs typeface="Tahoma" panose="020B0604030504040204" pitchFamily="34" charset="0"/>
              </a:rPr>
              <a:t>1</a:t>
            </a:r>
            <a:r>
              <a:rPr lang="en-US" altLang="zh-CN" dirty="0">
                <a:latin typeface="Tahoma" panose="020B0604030504040204" pitchFamily="34" charset="0"/>
                <a:ea typeface="Tahoma" panose="020B0604030504040204" pitchFamily="34" charset="0"/>
                <a:cs typeface="Tahoma" panose="020B0604030504040204" pitchFamily="34" charset="0"/>
              </a:rPr>
              <a:t>,</a:t>
            </a:r>
            <a:r>
              <a:rPr lang="zh-CN" altLang="en-US" dirty="0">
                <a:latin typeface="Tahoma" panose="020B0604030504040204" pitchFamily="34" charset="0"/>
                <a:ea typeface="Tahoma" panose="020B0604030504040204" pitchFamily="34" charset="0"/>
                <a:cs typeface="Tahoma" panose="020B0604030504040204" pitchFamily="34" charset="0"/>
              </a:rPr>
              <a:t> </a:t>
            </a:r>
            <a:r>
              <a:rPr lang="en-US" altLang="zh-CN" dirty="0" err="1">
                <a:latin typeface="Tahoma" panose="020B0604030504040204" pitchFamily="34" charset="0"/>
                <a:ea typeface="Tahoma" panose="020B0604030504040204" pitchFamily="34" charset="0"/>
                <a:cs typeface="Tahoma" panose="020B0604030504040204" pitchFamily="34" charset="0"/>
              </a:rPr>
              <a:t>Zhongzhi</a:t>
            </a:r>
            <a:r>
              <a:rPr lang="zh-CN" altLang="en-US" dirty="0">
                <a:latin typeface="Tahoma" panose="020B0604030504040204" pitchFamily="34" charset="0"/>
                <a:ea typeface="Tahoma" panose="020B0604030504040204" pitchFamily="34" charset="0"/>
                <a:cs typeface="Tahoma" panose="020B0604030504040204" pitchFamily="34" charset="0"/>
              </a:rPr>
              <a:t> </a:t>
            </a:r>
            <a:r>
              <a:rPr lang="en-US" altLang="zh-CN" dirty="0">
                <a:latin typeface="Tahoma" panose="020B0604030504040204" pitchFamily="34" charset="0"/>
                <a:ea typeface="Tahoma" panose="020B0604030504040204" pitchFamily="34" charset="0"/>
                <a:cs typeface="Tahoma" panose="020B0604030504040204" pitchFamily="34" charset="0"/>
              </a:rPr>
              <a:t>Luan</a:t>
            </a:r>
            <a:r>
              <a:rPr lang="en-US" altLang="zh-CN" baseline="30000" dirty="0">
                <a:latin typeface="Tahoma" panose="020B0604030504040204" pitchFamily="34" charset="0"/>
                <a:ea typeface="Tahoma" panose="020B0604030504040204" pitchFamily="34" charset="0"/>
                <a:cs typeface="Tahoma" panose="020B0604030504040204" pitchFamily="34" charset="0"/>
              </a:rPr>
              <a:t>1</a:t>
            </a:r>
            <a:r>
              <a:rPr lang="en-US" altLang="zh-CN" dirty="0">
                <a:latin typeface="Tahoma" panose="020B0604030504040204" pitchFamily="34" charset="0"/>
                <a:ea typeface="Tahoma" panose="020B0604030504040204" pitchFamily="34" charset="0"/>
                <a:cs typeface="Tahoma" panose="020B0604030504040204" pitchFamily="34" charset="0"/>
              </a:rPr>
              <a:t>,</a:t>
            </a:r>
            <a:r>
              <a:rPr lang="zh-CN" altLang="en-US" dirty="0">
                <a:latin typeface="Tahoma" panose="020B0604030504040204" pitchFamily="34" charset="0"/>
                <a:ea typeface="Tahoma" panose="020B0604030504040204" pitchFamily="34" charset="0"/>
                <a:cs typeface="Tahoma" panose="020B0604030504040204" pitchFamily="34" charset="0"/>
              </a:rPr>
              <a:t> </a:t>
            </a:r>
            <a:r>
              <a:rPr lang="en-US" altLang="zh-CN" dirty="0">
                <a:latin typeface="Tahoma" panose="020B0604030504040204" pitchFamily="34" charset="0"/>
                <a:ea typeface="Tahoma" panose="020B0604030504040204" pitchFamily="34" charset="0"/>
                <a:cs typeface="Tahoma" panose="020B0604030504040204" pitchFamily="34" charset="0"/>
              </a:rPr>
              <a:t>Lin</a:t>
            </a:r>
            <a:r>
              <a:rPr lang="zh-CN" altLang="en-US" dirty="0">
                <a:latin typeface="Tahoma" panose="020B0604030504040204" pitchFamily="34" charset="0"/>
                <a:ea typeface="Tahoma" panose="020B0604030504040204" pitchFamily="34" charset="0"/>
                <a:cs typeface="Tahoma" panose="020B0604030504040204" pitchFamily="34" charset="0"/>
              </a:rPr>
              <a:t> </a:t>
            </a:r>
            <a:r>
              <a:rPr lang="en-US" altLang="zh-CN" dirty="0">
                <a:latin typeface="Tahoma" panose="020B0604030504040204" pitchFamily="34" charset="0"/>
                <a:ea typeface="Tahoma" panose="020B0604030504040204" pitchFamily="34" charset="0"/>
                <a:cs typeface="Tahoma" panose="020B0604030504040204" pitchFamily="34" charset="0"/>
              </a:rPr>
              <a:t>Gan</a:t>
            </a:r>
            <a:r>
              <a:rPr lang="en-US" altLang="zh-CN" baseline="30000" dirty="0">
                <a:latin typeface="Tahoma" panose="020B0604030504040204" pitchFamily="34" charset="0"/>
                <a:ea typeface="Tahoma" panose="020B0604030504040204" pitchFamily="34" charset="0"/>
                <a:cs typeface="Tahoma" panose="020B0604030504040204" pitchFamily="34" charset="0"/>
              </a:rPr>
              <a:t>2</a:t>
            </a:r>
            <a:r>
              <a:rPr lang="en-US" altLang="zh-CN" dirty="0">
                <a:latin typeface="Tahoma" panose="020B0604030504040204" pitchFamily="34" charset="0"/>
                <a:ea typeface="Tahoma" panose="020B0604030504040204" pitchFamily="34" charset="0"/>
                <a:cs typeface="Tahoma" panose="020B0604030504040204" pitchFamily="34" charset="0"/>
              </a:rPr>
              <a:t>,</a:t>
            </a:r>
            <a:r>
              <a:rPr lang="zh-CN" altLang="en-US" dirty="0">
                <a:latin typeface="Tahoma" panose="020B0604030504040204" pitchFamily="34" charset="0"/>
                <a:ea typeface="Tahoma" panose="020B0604030504040204" pitchFamily="34" charset="0"/>
                <a:cs typeface="Tahoma" panose="020B0604030504040204" pitchFamily="34" charset="0"/>
              </a:rPr>
              <a:t> </a:t>
            </a:r>
            <a:r>
              <a:rPr lang="en-US" altLang="zh-CN" dirty="0" err="1">
                <a:latin typeface="Tahoma" panose="020B0604030504040204" pitchFamily="34" charset="0"/>
                <a:ea typeface="Tahoma" panose="020B0604030504040204" pitchFamily="34" charset="0"/>
                <a:cs typeface="Tahoma" panose="020B0604030504040204" pitchFamily="34" charset="0"/>
              </a:rPr>
              <a:t>Guangwen</a:t>
            </a:r>
            <a:r>
              <a:rPr lang="zh-CN" altLang="en-US" dirty="0">
                <a:latin typeface="Tahoma" panose="020B0604030504040204" pitchFamily="34" charset="0"/>
                <a:ea typeface="Tahoma" panose="020B0604030504040204" pitchFamily="34" charset="0"/>
                <a:cs typeface="Tahoma" panose="020B0604030504040204" pitchFamily="34" charset="0"/>
              </a:rPr>
              <a:t> </a:t>
            </a:r>
            <a:r>
              <a:rPr lang="en-US" altLang="zh-CN" dirty="0">
                <a:latin typeface="Tahoma" panose="020B0604030504040204" pitchFamily="34" charset="0"/>
                <a:ea typeface="Tahoma" panose="020B0604030504040204" pitchFamily="34" charset="0"/>
                <a:cs typeface="Tahoma" panose="020B0604030504040204" pitchFamily="34" charset="0"/>
              </a:rPr>
              <a:t>Yang</a:t>
            </a:r>
            <a:r>
              <a:rPr lang="en-US" altLang="zh-CN" baseline="30000" dirty="0">
                <a:latin typeface="Tahoma" panose="020B0604030504040204" pitchFamily="34" charset="0"/>
                <a:ea typeface="Tahoma" panose="020B0604030504040204" pitchFamily="34" charset="0"/>
                <a:cs typeface="Tahoma" panose="020B0604030504040204" pitchFamily="34" charset="0"/>
              </a:rPr>
              <a:t>2 </a:t>
            </a:r>
            <a:r>
              <a:rPr lang="en-US" altLang="zh-CN" dirty="0">
                <a:latin typeface="Tahoma" panose="020B0604030504040204" pitchFamily="34" charset="0"/>
                <a:ea typeface="Tahoma" panose="020B0604030504040204" pitchFamily="34" charset="0"/>
                <a:cs typeface="Tahoma" panose="020B0604030504040204" pitchFamily="34" charset="0"/>
              </a:rPr>
              <a:t>, </a:t>
            </a:r>
            <a:r>
              <a:rPr lang="en-US" altLang="zh-CN" dirty="0" err="1">
                <a:latin typeface="Tahoma" panose="020B0604030504040204" pitchFamily="34" charset="0"/>
                <a:ea typeface="Tahoma" panose="020B0604030504040204" pitchFamily="34" charset="0"/>
                <a:cs typeface="Tahoma" panose="020B0604030504040204" pitchFamily="34" charset="0"/>
              </a:rPr>
              <a:t>Depei</a:t>
            </a:r>
            <a:r>
              <a:rPr lang="zh-CN" altLang="en-US" dirty="0">
                <a:latin typeface="Tahoma" panose="020B0604030504040204" pitchFamily="34" charset="0"/>
                <a:ea typeface="Tahoma" panose="020B0604030504040204" pitchFamily="34" charset="0"/>
                <a:cs typeface="Tahoma" panose="020B0604030504040204" pitchFamily="34" charset="0"/>
              </a:rPr>
              <a:t> </a:t>
            </a:r>
            <a:r>
              <a:rPr lang="en-US" altLang="zh-CN" dirty="0">
                <a:latin typeface="Tahoma" panose="020B0604030504040204" pitchFamily="34" charset="0"/>
                <a:ea typeface="Tahoma" panose="020B0604030504040204" pitchFamily="34" charset="0"/>
                <a:cs typeface="Tahoma" panose="020B0604030504040204" pitchFamily="34" charset="0"/>
              </a:rPr>
              <a:t>Qian</a:t>
            </a:r>
            <a:r>
              <a:rPr lang="en-US" altLang="zh-CN" baseline="30000" dirty="0">
                <a:latin typeface="Tahoma" panose="020B0604030504040204" pitchFamily="34" charset="0"/>
                <a:ea typeface="Tahoma" panose="020B0604030504040204" pitchFamily="34" charset="0"/>
                <a:cs typeface="Tahoma" panose="020B0604030504040204" pitchFamily="34" charset="0"/>
              </a:rPr>
              <a:t>1</a:t>
            </a:r>
            <a:endParaRPr kumimoji="1" lang="zh-CN" altLang="en-US" sz="2000" baseline="30000" dirty="0">
              <a:solidFill>
                <a:prstClr val="black"/>
              </a:solidFill>
              <a:latin typeface="Tahoma" panose="020B0604030504040204" pitchFamily="34" charset="0"/>
              <a:cs typeface="Tahoma" panose="020B0604030504040204" pitchFamily="34" charset="0"/>
            </a:endParaRPr>
          </a:p>
        </p:txBody>
      </p:sp>
      <p:pic>
        <p:nvPicPr>
          <p:cNvPr id="5" name="图片 4">
            <a:extLst>
              <a:ext uri="{FF2B5EF4-FFF2-40B4-BE49-F238E27FC236}">
                <a16:creationId xmlns:a16="http://schemas.microsoft.com/office/drawing/2014/main" id="{6D95DAD6-F2F0-49C5-B210-12C51C8C6E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1628" y="56776"/>
            <a:ext cx="2166632" cy="655029"/>
          </a:xfrm>
          <a:prstGeom prst="rect">
            <a:avLst/>
          </a:prstGeom>
        </p:spPr>
      </p:pic>
      <p:pic>
        <p:nvPicPr>
          <p:cNvPr id="6" name="图片 5">
            <a:extLst>
              <a:ext uri="{FF2B5EF4-FFF2-40B4-BE49-F238E27FC236}">
                <a16:creationId xmlns:a16="http://schemas.microsoft.com/office/drawing/2014/main" id="{4B0C837B-6725-405C-9F0E-F159D9CFB5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25575" y="6081018"/>
            <a:ext cx="1942353" cy="723105"/>
          </a:xfrm>
          <a:prstGeom prst="rect">
            <a:avLst/>
          </a:prstGeom>
        </p:spPr>
      </p:pic>
    </p:spTree>
    <p:custDataLst>
      <p:tags r:id="rId1"/>
    </p:custDataLst>
    <p:extLst>
      <p:ext uri="{BB962C8B-B14F-4D97-AF65-F5344CB8AC3E}">
        <p14:creationId xmlns:p14="http://schemas.microsoft.com/office/powerpoint/2010/main" val="553841380"/>
      </p:ext>
    </p:extLst>
  </p:cSld>
  <p:clrMapOvr>
    <a:masterClrMapping/>
  </p:clrMapOvr>
  <mc:AlternateContent xmlns:mc="http://schemas.openxmlformats.org/markup-compatibility/2006" xmlns:p14="http://schemas.microsoft.com/office/powerpoint/2010/main">
    <mc:Choice Requires="p14">
      <p:transition spd="med" p14:dur="700" advTm="18136">
        <p:fade/>
      </p:transition>
    </mc:Choice>
    <mc:Fallback xmlns="">
      <p:transition spd="med" advTm="18136">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p:txBody>
          <a:bodyPr/>
          <a:lstStyle/>
          <a:p>
            <a:r>
              <a:rPr lang="en-US" altLang="zh-CN" dirty="0"/>
              <a:t>Design Overview</a:t>
            </a:r>
            <a:endParaRPr lang="en-US" dirty="0"/>
          </a:p>
        </p:txBody>
      </p:sp>
      <p:sp>
        <p:nvSpPr>
          <p:cNvPr id="106" name="Content Placeholder 2">
            <a:extLst>
              <a:ext uri="{FF2B5EF4-FFF2-40B4-BE49-F238E27FC236}">
                <a16:creationId xmlns:a16="http://schemas.microsoft.com/office/drawing/2014/main" id="{64856BE0-9282-1440-A3B0-B10013EB6338}"/>
              </a:ext>
            </a:extLst>
          </p:cNvPr>
          <p:cNvSpPr>
            <a:spLocks noGrp="1"/>
          </p:cNvSpPr>
          <p:nvPr>
            <p:ph idx="1"/>
          </p:nvPr>
        </p:nvSpPr>
        <p:spPr>
          <a:xfrm>
            <a:off x="363047" y="4938615"/>
            <a:ext cx="11320953" cy="1574979"/>
          </a:xfrm>
        </p:spPr>
        <p:txBody>
          <a:bodyPr/>
          <a:lstStyle/>
          <a:p>
            <a:r>
              <a:rPr lang="en-US" altLang="zh-CN" sz="2000" b="1" dirty="0">
                <a:ea typeface="Tahoma" panose="020B0604030504040204" pitchFamily="34" charset="0"/>
              </a:rPr>
              <a:t>Tensor transformation: </a:t>
            </a:r>
            <a:r>
              <a:rPr lang="en-US" altLang="zh-CN" sz="2000" dirty="0">
                <a:ea typeface="Tahoma" panose="020B0604030504040204" pitchFamily="34" charset="0"/>
              </a:rPr>
              <a:t>converts the sparse tensors into </a:t>
            </a:r>
            <a:r>
              <a:rPr lang="en-US" altLang="zh-CN" sz="2000" dirty="0">
                <a:solidFill>
                  <a:srgbClr val="443BFF"/>
                </a:solidFill>
                <a:ea typeface="Tahoma" panose="020B0604030504040204" pitchFamily="34" charset="0"/>
              </a:rPr>
              <a:t>fix-sized</a:t>
            </a:r>
            <a:r>
              <a:rPr lang="en-US" altLang="zh-CN" sz="2000" dirty="0">
                <a:ea typeface="Tahoma" panose="020B0604030504040204" pitchFamily="34" charset="0"/>
              </a:rPr>
              <a:t> matrices through tensor lowering and matrix representation</a:t>
            </a:r>
          </a:p>
          <a:p>
            <a:r>
              <a:rPr lang="en-US" altLang="zh-CN" sz="2000" b="1" dirty="0">
                <a:ea typeface="Tahoma" panose="020B0604030504040204" pitchFamily="34" charset="0"/>
              </a:rPr>
              <a:t>Feature extraction: </a:t>
            </a:r>
            <a:r>
              <a:rPr lang="en-US" altLang="zh-CN" sz="2000" dirty="0">
                <a:ea typeface="Tahoma" panose="020B0604030504040204" pitchFamily="34" charset="0"/>
              </a:rPr>
              <a:t>captures lost tensor </a:t>
            </a:r>
            <a:r>
              <a:rPr lang="en-US" altLang="zh-CN" sz="2000" dirty="0">
                <a:solidFill>
                  <a:srgbClr val="443BFF"/>
                </a:solidFill>
                <a:ea typeface="Tahoma" panose="020B0604030504040204" pitchFamily="34" charset="0"/>
              </a:rPr>
              <a:t>features</a:t>
            </a:r>
            <a:r>
              <a:rPr lang="en-US" altLang="zh-CN" sz="2000" dirty="0">
                <a:ea typeface="Tahoma" panose="020B0604030504040204" pitchFamily="34" charset="0"/>
              </a:rPr>
              <a:t> during tensor transformation</a:t>
            </a:r>
          </a:p>
          <a:p>
            <a:r>
              <a:rPr lang="en-US" altLang="zh-CN" sz="2000" b="1" dirty="0" err="1">
                <a:ea typeface="Tahoma" panose="020B0604030504040204" pitchFamily="34" charset="0"/>
              </a:rPr>
              <a:t>TnsNet</a:t>
            </a:r>
            <a:r>
              <a:rPr lang="en-US" altLang="zh-CN" sz="2000" b="1" dirty="0">
                <a:ea typeface="Tahoma" panose="020B0604030504040204" pitchFamily="34" charset="0"/>
              </a:rPr>
              <a:t>: </a:t>
            </a:r>
            <a:r>
              <a:rPr lang="en-US" altLang="zh-CN" sz="2000" dirty="0">
                <a:ea typeface="Tahoma" panose="020B0604030504040204" pitchFamily="34" charset="0"/>
              </a:rPr>
              <a:t>a </a:t>
            </a:r>
            <a:r>
              <a:rPr lang="en-US" altLang="zh-CN" sz="2000" dirty="0">
                <a:solidFill>
                  <a:srgbClr val="443BFF"/>
                </a:solidFill>
                <a:ea typeface="Tahoma" panose="020B0604030504040204" pitchFamily="34" charset="0"/>
              </a:rPr>
              <a:t>re-designed</a:t>
            </a:r>
            <a:r>
              <a:rPr lang="en-US" altLang="zh-CN" sz="2000" dirty="0">
                <a:ea typeface="Tahoma" panose="020B0604030504040204" pitchFamily="34" charset="0"/>
              </a:rPr>
              <a:t> CNN network to predict the optimal storage format for a tensor</a:t>
            </a:r>
          </a:p>
        </p:txBody>
      </p:sp>
      <p:pic>
        <p:nvPicPr>
          <p:cNvPr id="9" name="图片 8">
            <a:extLst>
              <a:ext uri="{FF2B5EF4-FFF2-40B4-BE49-F238E27FC236}">
                <a16:creationId xmlns:a16="http://schemas.microsoft.com/office/drawing/2014/main" id="{5290E154-DE45-4FC8-B71A-46B2B09B2D0F}"/>
              </a:ext>
            </a:extLst>
          </p:cNvPr>
          <p:cNvPicPr>
            <a:picLocks noChangeAspect="1"/>
          </p:cNvPicPr>
          <p:nvPr/>
        </p:nvPicPr>
        <p:blipFill>
          <a:blip r:embed="rId4"/>
          <a:stretch>
            <a:fillRect/>
          </a:stretch>
        </p:blipFill>
        <p:spPr>
          <a:xfrm>
            <a:off x="159846" y="1422362"/>
            <a:ext cx="11788313" cy="2619625"/>
          </a:xfrm>
          <a:prstGeom prst="rect">
            <a:avLst/>
          </a:prstGeom>
        </p:spPr>
      </p:pic>
      <p:sp>
        <p:nvSpPr>
          <p:cNvPr id="3" name="矩形 2">
            <a:extLst>
              <a:ext uri="{FF2B5EF4-FFF2-40B4-BE49-F238E27FC236}">
                <a16:creationId xmlns:a16="http://schemas.microsoft.com/office/drawing/2014/main" id="{3B6582BF-4984-470B-9C34-0E4F08D1CAE8}"/>
              </a:ext>
            </a:extLst>
          </p:cNvPr>
          <p:cNvSpPr/>
          <p:nvPr/>
        </p:nvSpPr>
        <p:spPr bwMode="auto">
          <a:xfrm>
            <a:off x="118902" y="1323832"/>
            <a:ext cx="1355055" cy="2811439"/>
          </a:xfrm>
          <a:prstGeom prst="rect">
            <a:avLst/>
          </a:prstGeom>
          <a:noFill/>
          <a:ln w="317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7" name="矩形 6">
            <a:extLst>
              <a:ext uri="{FF2B5EF4-FFF2-40B4-BE49-F238E27FC236}">
                <a16:creationId xmlns:a16="http://schemas.microsoft.com/office/drawing/2014/main" id="{FE243BC4-90CF-44DD-8D65-F43E2C390931}"/>
              </a:ext>
            </a:extLst>
          </p:cNvPr>
          <p:cNvSpPr/>
          <p:nvPr/>
        </p:nvSpPr>
        <p:spPr bwMode="auto">
          <a:xfrm>
            <a:off x="2388357" y="1351128"/>
            <a:ext cx="2511189" cy="872173"/>
          </a:xfrm>
          <a:prstGeom prst="rect">
            <a:avLst/>
          </a:prstGeom>
          <a:noFill/>
          <a:ln w="317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8" name="矩形 7">
            <a:extLst>
              <a:ext uri="{FF2B5EF4-FFF2-40B4-BE49-F238E27FC236}">
                <a16:creationId xmlns:a16="http://schemas.microsoft.com/office/drawing/2014/main" id="{7CF22F83-C7E6-4335-9BA7-232B519ED786}"/>
              </a:ext>
            </a:extLst>
          </p:cNvPr>
          <p:cNvSpPr/>
          <p:nvPr/>
        </p:nvSpPr>
        <p:spPr bwMode="auto">
          <a:xfrm>
            <a:off x="2388357" y="2362775"/>
            <a:ext cx="2511189" cy="1052577"/>
          </a:xfrm>
          <a:prstGeom prst="rect">
            <a:avLst/>
          </a:prstGeom>
          <a:noFill/>
          <a:ln w="317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12" name="矩形 11">
            <a:extLst>
              <a:ext uri="{FF2B5EF4-FFF2-40B4-BE49-F238E27FC236}">
                <a16:creationId xmlns:a16="http://schemas.microsoft.com/office/drawing/2014/main" id="{B63D54F6-F365-4015-A4D1-FCE819937C41}"/>
              </a:ext>
            </a:extLst>
          </p:cNvPr>
          <p:cNvSpPr/>
          <p:nvPr/>
        </p:nvSpPr>
        <p:spPr bwMode="auto">
          <a:xfrm>
            <a:off x="5400675" y="1508090"/>
            <a:ext cx="5372100" cy="1052577"/>
          </a:xfrm>
          <a:prstGeom prst="rect">
            <a:avLst/>
          </a:prstGeom>
          <a:noFill/>
          <a:ln w="317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 name="文本框 3">
            <a:extLst>
              <a:ext uri="{FF2B5EF4-FFF2-40B4-BE49-F238E27FC236}">
                <a16:creationId xmlns:a16="http://schemas.microsoft.com/office/drawing/2014/main" id="{217251BF-1E9A-420D-9EEF-468F1EF2E441}"/>
              </a:ext>
            </a:extLst>
          </p:cNvPr>
          <p:cNvSpPr txBox="1"/>
          <p:nvPr/>
        </p:nvSpPr>
        <p:spPr>
          <a:xfrm>
            <a:off x="511877" y="4416176"/>
            <a:ext cx="7588496" cy="461665"/>
          </a:xfrm>
          <a:prstGeom prst="rect">
            <a:avLst/>
          </a:prstGeom>
          <a:noFill/>
        </p:spPr>
        <p:txBody>
          <a:bodyPr wrap="square">
            <a:spAutoFit/>
          </a:bodyPr>
          <a:lstStyle/>
          <a:p>
            <a:r>
              <a:rPr lang="en-US" altLang="zh-CN" sz="2400" b="1" i="1" dirty="0" err="1">
                <a:ea typeface="Tahoma" panose="020B0604030504040204" pitchFamily="34" charset="0"/>
              </a:rPr>
              <a:t>SpTFS</a:t>
            </a:r>
            <a:r>
              <a:rPr lang="en-US" altLang="zh-CN" sz="2400" b="1" dirty="0">
                <a:ea typeface="Tahoma" panose="020B0604030504040204" pitchFamily="34" charset="0"/>
              </a:rPr>
              <a:t> consists three important components:</a:t>
            </a:r>
            <a:endParaRPr lang="zh-CN" altLang="en-US" sz="2400" b="1" dirty="0"/>
          </a:p>
        </p:txBody>
      </p:sp>
      <p:sp>
        <p:nvSpPr>
          <p:cNvPr id="18" name="文本框 17">
            <a:extLst>
              <a:ext uri="{FF2B5EF4-FFF2-40B4-BE49-F238E27FC236}">
                <a16:creationId xmlns:a16="http://schemas.microsoft.com/office/drawing/2014/main" id="{B2E4EAC8-47A5-4FF7-9B06-D016A3489D37}"/>
              </a:ext>
            </a:extLst>
          </p:cNvPr>
          <p:cNvSpPr txBox="1"/>
          <p:nvPr/>
        </p:nvSpPr>
        <p:spPr>
          <a:xfrm>
            <a:off x="417639" y="5025213"/>
            <a:ext cx="11181164" cy="1446550"/>
          </a:xfrm>
          <a:prstGeom prst="rect">
            <a:avLst/>
          </a:prstGeom>
          <a:solidFill>
            <a:schemeClr val="bg1"/>
          </a:solidFill>
          <a:ln w="38100">
            <a:solidFill>
              <a:schemeClr val="tx1"/>
            </a:solidFill>
          </a:ln>
        </p:spPr>
        <p:txBody>
          <a:bodyPr wrap="square" rtlCol="0">
            <a:spAutoFit/>
          </a:bodyPr>
          <a:lstStyle/>
          <a:p>
            <a:pPr algn="ctr"/>
            <a:r>
              <a:rPr lang="en-US" altLang="zh-CN" sz="2200" b="1" dirty="0"/>
              <a:t>As tensors of </a:t>
            </a:r>
            <a:r>
              <a:rPr lang="en-US" altLang="zh-CN" sz="2200" b="1" dirty="0">
                <a:solidFill>
                  <a:srgbClr val="443BFF"/>
                </a:solidFill>
              </a:rPr>
              <a:t>any</a:t>
            </a:r>
            <a:r>
              <a:rPr lang="en-US" altLang="zh-CN" sz="2200" b="1" dirty="0"/>
              <a:t> </a:t>
            </a:r>
            <a:r>
              <a:rPr lang="en-US" altLang="zh-CN" sz="2200" b="1" dirty="0">
                <a:solidFill>
                  <a:srgbClr val="443BFF"/>
                </a:solidFill>
              </a:rPr>
              <a:t>order</a:t>
            </a:r>
            <a:r>
              <a:rPr lang="en-US" altLang="zh-CN" sz="2200" b="1" dirty="0"/>
              <a:t> can be transformed into matrices through tensor transformation, </a:t>
            </a:r>
            <a:r>
              <a:rPr lang="en-US" altLang="zh-CN" sz="2200" b="1" i="1" dirty="0" err="1"/>
              <a:t>SpTFS</a:t>
            </a:r>
            <a:r>
              <a:rPr lang="en-US" altLang="zh-CN" sz="2200" b="1" dirty="0"/>
              <a:t> can support the format selection of </a:t>
            </a:r>
            <a:r>
              <a:rPr lang="en-US" altLang="zh-CN" sz="2200" b="1" dirty="0">
                <a:solidFill>
                  <a:srgbClr val="443BFF"/>
                </a:solidFill>
              </a:rPr>
              <a:t>higher-order</a:t>
            </a:r>
            <a:r>
              <a:rPr lang="en-US" altLang="zh-CN" sz="2200" b="1" dirty="0"/>
              <a:t> tensors. In addition to MTTKRP, the </a:t>
            </a:r>
            <a:r>
              <a:rPr lang="en-US" altLang="zh-CN" sz="2200" b="1" i="1" dirty="0" err="1"/>
              <a:t>SpTFS</a:t>
            </a:r>
            <a:r>
              <a:rPr lang="en-US" altLang="zh-CN" sz="2200" b="1" dirty="0"/>
              <a:t> can also support more tensor computations such as Tensor Times Matrix (</a:t>
            </a:r>
            <a:r>
              <a:rPr lang="en-US" altLang="zh-CN" sz="2200" b="1" dirty="0">
                <a:solidFill>
                  <a:srgbClr val="443BFF"/>
                </a:solidFill>
              </a:rPr>
              <a:t>TTM</a:t>
            </a:r>
            <a:r>
              <a:rPr lang="en-US" altLang="zh-CN" sz="2200" b="1" dirty="0"/>
              <a:t>).</a:t>
            </a:r>
          </a:p>
        </p:txBody>
      </p:sp>
    </p:spTree>
    <p:custDataLst>
      <p:tags r:id="rId1"/>
    </p:custDataLst>
    <p:extLst>
      <p:ext uri="{BB962C8B-B14F-4D97-AF65-F5344CB8AC3E}">
        <p14:creationId xmlns:p14="http://schemas.microsoft.com/office/powerpoint/2010/main" val="527174146"/>
      </p:ext>
    </p:extLst>
  </p:cSld>
  <p:clrMapOvr>
    <a:masterClrMapping/>
  </p:clrMapOvr>
  <mc:AlternateContent xmlns:mc="http://schemas.openxmlformats.org/markup-compatibility/2006" xmlns:p14="http://schemas.microsoft.com/office/powerpoint/2010/main">
    <mc:Choice Requires="p14">
      <p:transition spd="med" p14:dur="700" advTm="54216">
        <p:fade/>
      </p:transition>
    </mc:Choice>
    <mc:Fallback xmlns="">
      <p:transition spd="med" advTm="5421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P spid="8" grpId="0" animBg="1"/>
      <p:bldP spid="8" grpId="1" animBg="1"/>
      <p:bldP spid="12" grpId="0" animBg="1"/>
      <p:bldP spid="12" grpId="1"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p:txBody>
          <a:bodyPr/>
          <a:lstStyle/>
          <a:p>
            <a:r>
              <a:rPr lang="en-US" altLang="zh-CN" dirty="0"/>
              <a:t>Tensor Lowering</a:t>
            </a:r>
            <a:endParaRPr lang="en-US" dirty="0"/>
          </a:p>
        </p:txBody>
      </p:sp>
      <p:sp>
        <p:nvSpPr>
          <p:cNvPr id="106" name="Content Placeholder 2">
            <a:extLst>
              <a:ext uri="{FF2B5EF4-FFF2-40B4-BE49-F238E27FC236}">
                <a16:creationId xmlns:a16="http://schemas.microsoft.com/office/drawing/2014/main" id="{64856BE0-9282-1440-A3B0-B10013EB6338}"/>
              </a:ext>
            </a:extLst>
          </p:cNvPr>
          <p:cNvSpPr>
            <a:spLocks noGrp="1"/>
          </p:cNvSpPr>
          <p:nvPr>
            <p:ph idx="1"/>
          </p:nvPr>
        </p:nvSpPr>
        <p:spPr>
          <a:xfrm>
            <a:off x="237586" y="5523410"/>
            <a:ext cx="11716827" cy="1144787"/>
          </a:xfrm>
        </p:spPr>
        <p:txBody>
          <a:bodyPr/>
          <a:lstStyle/>
          <a:p>
            <a:r>
              <a:rPr lang="en-US" altLang="zh-CN" sz="2000" b="1" dirty="0">
                <a:ea typeface="Tahoma" panose="020B0604030504040204" pitchFamily="34" charset="0"/>
              </a:rPr>
              <a:t>Mapping: </a:t>
            </a:r>
            <a:r>
              <a:rPr lang="en-US" altLang="zh-CN" sz="2000" dirty="0">
                <a:ea typeface="Tahoma" panose="020B0604030504040204" pitchFamily="34" charset="0"/>
              </a:rPr>
              <a:t>the non-zero values of the</a:t>
            </a:r>
            <a:r>
              <a:rPr lang="en-US" altLang="zh-CN" sz="2000" dirty="0">
                <a:solidFill>
                  <a:srgbClr val="443BFF"/>
                </a:solidFill>
                <a:ea typeface="Tahoma" panose="020B0604030504040204" pitchFamily="34" charset="0"/>
              </a:rPr>
              <a:t> same </a:t>
            </a:r>
            <a:r>
              <a:rPr lang="en-US" altLang="zh-CN" sz="2000" dirty="0">
                <a:ea typeface="Tahoma" panose="020B0604030504040204" pitchFamily="34" charset="0"/>
              </a:rPr>
              <a:t>position are accumulated to obtain the</a:t>
            </a:r>
            <a:r>
              <a:rPr lang="en-US" altLang="zh-CN" sz="2000" dirty="0">
                <a:solidFill>
                  <a:srgbClr val="443BFF"/>
                </a:solidFill>
                <a:ea typeface="Tahoma" panose="020B0604030504040204" pitchFamily="34" charset="0"/>
              </a:rPr>
              <a:t> density </a:t>
            </a:r>
            <a:r>
              <a:rPr lang="en-US" altLang="zh-CN" sz="2000" dirty="0">
                <a:ea typeface="Tahoma" panose="020B0604030504040204" pitchFamily="34" charset="0"/>
              </a:rPr>
              <a:t>of slices</a:t>
            </a:r>
          </a:p>
          <a:p>
            <a:r>
              <a:rPr lang="en-US" altLang="zh-CN" sz="2000" b="1" dirty="0">
                <a:ea typeface="Tahoma" panose="020B0604030504040204" pitchFamily="34" charset="0"/>
              </a:rPr>
              <a:t>Flattening: </a:t>
            </a:r>
            <a:r>
              <a:rPr lang="en-US" altLang="zh-CN" sz="2000" dirty="0">
                <a:ea typeface="Tahoma" panose="020B0604030504040204" pitchFamily="34" charset="0"/>
              </a:rPr>
              <a:t>unfold the tensor using </a:t>
            </a:r>
            <a:r>
              <a:rPr lang="en-US" altLang="zh-CN" sz="2000" dirty="0" err="1">
                <a:solidFill>
                  <a:srgbClr val="443BFF"/>
                </a:solidFill>
                <a:ea typeface="Tahoma" panose="020B0604030504040204" pitchFamily="34" charset="0"/>
              </a:rPr>
              <a:t>matricization</a:t>
            </a:r>
            <a:endParaRPr lang="en-US" altLang="zh-CN" sz="2000" dirty="0">
              <a:solidFill>
                <a:srgbClr val="443BFF"/>
              </a:solidFill>
              <a:ea typeface="Tahoma" panose="020B0604030504040204" pitchFamily="34" charset="0"/>
            </a:endParaRPr>
          </a:p>
          <a:p>
            <a:r>
              <a:rPr lang="en-US" altLang="zh-CN" sz="2000" b="1" dirty="0">
                <a:ea typeface="Tahoma" panose="020B0604030504040204" pitchFamily="34" charset="0"/>
              </a:rPr>
              <a:t>Note: </a:t>
            </a:r>
            <a:r>
              <a:rPr lang="en-US" altLang="zh-CN" sz="2000" dirty="0">
                <a:ea typeface="Tahoma" panose="020B0604030504040204" pitchFamily="34" charset="0"/>
              </a:rPr>
              <a:t>flattening and mapping can be applied </a:t>
            </a:r>
            <a:r>
              <a:rPr lang="en-US" altLang="zh-CN" sz="2000" dirty="0">
                <a:solidFill>
                  <a:srgbClr val="443BFF"/>
                </a:solidFill>
                <a:ea typeface="Tahoma" panose="020B0604030504040204" pitchFamily="34" charset="0"/>
              </a:rPr>
              <a:t>independently</a:t>
            </a:r>
            <a:r>
              <a:rPr lang="en-US" altLang="zh-CN" sz="2000" dirty="0">
                <a:ea typeface="Tahoma" panose="020B0604030504040204" pitchFamily="34" charset="0"/>
              </a:rPr>
              <a:t> or </a:t>
            </a:r>
            <a:r>
              <a:rPr lang="en-US" altLang="zh-CN" sz="2000" dirty="0">
                <a:solidFill>
                  <a:srgbClr val="443BFF"/>
                </a:solidFill>
                <a:ea typeface="Tahoma" panose="020B0604030504040204" pitchFamily="34" charset="0"/>
              </a:rPr>
              <a:t>together</a:t>
            </a:r>
          </a:p>
        </p:txBody>
      </p:sp>
      <p:pic>
        <p:nvPicPr>
          <p:cNvPr id="4" name="图片 3">
            <a:extLst>
              <a:ext uri="{FF2B5EF4-FFF2-40B4-BE49-F238E27FC236}">
                <a16:creationId xmlns:a16="http://schemas.microsoft.com/office/drawing/2014/main" id="{47BD0BE6-F6B6-4FB2-AA89-FD8545907FB2}"/>
              </a:ext>
            </a:extLst>
          </p:cNvPr>
          <p:cNvPicPr>
            <a:picLocks noChangeAspect="1"/>
          </p:cNvPicPr>
          <p:nvPr/>
        </p:nvPicPr>
        <p:blipFill>
          <a:blip r:embed="rId4"/>
          <a:stretch>
            <a:fillRect/>
          </a:stretch>
        </p:blipFill>
        <p:spPr>
          <a:xfrm>
            <a:off x="261447" y="1192666"/>
            <a:ext cx="5905673" cy="3929976"/>
          </a:xfrm>
          <a:prstGeom prst="rect">
            <a:avLst/>
          </a:prstGeom>
        </p:spPr>
      </p:pic>
      <p:pic>
        <p:nvPicPr>
          <p:cNvPr id="6" name="图片 5">
            <a:extLst>
              <a:ext uri="{FF2B5EF4-FFF2-40B4-BE49-F238E27FC236}">
                <a16:creationId xmlns:a16="http://schemas.microsoft.com/office/drawing/2014/main" id="{8EC9F5A4-3E59-4016-90F9-0290F4218334}"/>
              </a:ext>
            </a:extLst>
          </p:cNvPr>
          <p:cNvPicPr>
            <a:picLocks noChangeAspect="1"/>
          </p:cNvPicPr>
          <p:nvPr/>
        </p:nvPicPr>
        <p:blipFill>
          <a:blip r:embed="rId5"/>
          <a:stretch>
            <a:fillRect/>
          </a:stretch>
        </p:blipFill>
        <p:spPr>
          <a:xfrm>
            <a:off x="8514029" y="2154144"/>
            <a:ext cx="2127250" cy="882622"/>
          </a:xfrm>
          <a:prstGeom prst="rect">
            <a:avLst/>
          </a:prstGeom>
        </p:spPr>
      </p:pic>
      <p:pic>
        <p:nvPicPr>
          <p:cNvPr id="8" name="图片 7">
            <a:extLst>
              <a:ext uri="{FF2B5EF4-FFF2-40B4-BE49-F238E27FC236}">
                <a16:creationId xmlns:a16="http://schemas.microsoft.com/office/drawing/2014/main" id="{8540408D-8570-4F05-B714-58DEC83BCFC4}"/>
              </a:ext>
            </a:extLst>
          </p:cNvPr>
          <p:cNvPicPr>
            <a:picLocks noChangeAspect="1"/>
          </p:cNvPicPr>
          <p:nvPr/>
        </p:nvPicPr>
        <p:blipFill>
          <a:blip r:embed="rId6"/>
          <a:stretch>
            <a:fillRect/>
          </a:stretch>
        </p:blipFill>
        <p:spPr>
          <a:xfrm>
            <a:off x="7772400" y="4215148"/>
            <a:ext cx="3649294" cy="460015"/>
          </a:xfrm>
          <a:prstGeom prst="rect">
            <a:avLst/>
          </a:prstGeom>
        </p:spPr>
      </p:pic>
      <p:sp>
        <p:nvSpPr>
          <p:cNvPr id="12" name="文本框 11">
            <a:extLst>
              <a:ext uri="{FF2B5EF4-FFF2-40B4-BE49-F238E27FC236}">
                <a16:creationId xmlns:a16="http://schemas.microsoft.com/office/drawing/2014/main" id="{13C28AAD-F974-4DF4-82FD-1A7FE27B0E41}"/>
              </a:ext>
            </a:extLst>
          </p:cNvPr>
          <p:cNvSpPr txBox="1"/>
          <p:nvPr/>
        </p:nvSpPr>
        <p:spPr>
          <a:xfrm>
            <a:off x="7731760" y="1590013"/>
            <a:ext cx="4220109" cy="430887"/>
          </a:xfrm>
          <a:prstGeom prst="rect">
            <a:avLst/>
          </a:prstGeom>
          <a:noFill/>
        </p:spPr>
        <p:txBody>
          <a:bodyPr wrap="square">
            <a:spAutoFit/>
          </a:bodyPr>
          <a:lstStyle/>
          <a:p>
            <a:r>
              <a:rPr lang="en-US" altLang="zh-CN" sz="2200" dirty="0"/>
              <a:t>Mode-1 Mapping (</a:t>
            </a:r>
            <a:r>
              <a:rPr lang="en-US" altLang="zh-CN" sz="2200" dirty="0">
                <a:solidFill>
                  <a:srgbClr val="443BFF"/>
                </a:solidFill>
              </a:rPr>
              <a:t>3-D </a:t>
            </a:r>
            <a:r>
              <a:rPr lang="en-US" altLang="zh-CN" sz="2200" dirty="0"/>
              <a:t>Tensor):</a:t>
            </a:r>
            <a:endParaRPr lang="zh-CN" altLang="en-US" sz="2200" dirty="0"/>
          </a:p>
        </p:txBody>
      </p:sp>
      <p:sp>
        <p:nvSpPr>
          <p:cNvPr id="14" name="文本框 13">
            <a:extLst>
              <a:ext uri="{FF2B5EF4-FFF2-40B4-BE49-F238E27FC236}">
                <a16:creationId xmlns:a16="http://schemas.microsoft.com/office/drawing/2014/main" id="{650EBE8E-E0A2-428A-8C7F-F9507403AE25}"/>
              </a:ext>
            </a:extLst>
          </p:cNvPr>
          <p:cNvSpPr txBox="1"/>
          <p:nvPr/>
        </p:nvSpPr>
        <p:spPr>
          <a:xfrm>
            <a:off x="7588527" y="3567143"/>
            <a:ext cx="4220109" cy="430887"/>
          </a:xfrm>
          <a:prstGeom prst="rect">
            <a:avLst/>
          </a:prstGeom>
          <a:noFill/>
        </p:spPr>
        <p:txBody>
          <a:bodyPr wrap="square">
            <a:spAutoFit/>
          </a:bodyPr>
          <a:lstStyle/>
          <a:p>
            <a:r>
              <a:rPr lang="en-US" altLang="zh-CN" sz="2200" dirty="0"/>
              <a:t>Mode-1 Flattening (</a:t>
            </a:r>
            <a:r>
              <a:rPr lang="en-US" altLang="zh-CN" sz="2200" dirty="0">
                <a:solidFill>
                  <a:srgbClr val="443BFF"/>
                </a:solidFill>
              </a:rPr>
              <a:t>3-D </a:t>
            </a:r>
            <a:r>
              <a:rPr lang="en-US" altLang="zh-CN" sz="2200" dirty="0"/>
              <a:t>Tensor):</a:t>
            </a:r>
            <a:endParaRPr lang="zh-CN" altLang="en-US" sz="2200" dirty="0"/>
          </a:p>
        </p:txBody>
      </p:sp>
      <p:sp>
        <p:nvSpPr>
          <p:cNvPr id="3" name="椭圆 2">
            <a:extLst>
              <a:ext uri="{FF2B5EF4-FFF2-40B4-BE49-F238E27FC236}">
                <a16:creationId xmlns:a16="http://schemas.microsoft.com/office/drawing/2014/main" id="{B11B90B9-4135-4173-8B02-6B2FB1550021}"/>
              </a:ext>
            </a:extLst>
          </p:cNvPr>
          <p:cNvSpPr/>
          <p:nvPr/>
        </p:nvSpPr>
        <p:spPr bwMode="auto">
          <a:xfrm>
            <a:off x="3637280" y="2935166"/>
            <a:ext cx="1188720" cy="565937"/>
          </a:xfrm>
          <a:prstGeom prst="ellipse">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5" name="椭圆 4">
            <a:extLst>
              <a:ext uri="{FF2B5EF4-FFF2-40B4-BE49-F238E27FC236}">
                <a16:creationId xmlns:a16="http://schemas.microsoft.com/office/drawing/2014/main" id="{DF98F218-189B-4C60-B65F-F38BED2DCDB6}"/>
              </a:ext>
            </a:extLst>
          </p:cNvPr>
          <p:cNvSpPr/>
          <p:nvPr/>
        </p:nvSpPr>
        <p:spPr bwMode="auto">
          <a:xfrm>
            <a:off x="508000" y="4692846"/>
            <a:ext cx="1463040" cy="565937"/>
          </a:xfrm>
          <a:prstGeom prst="ellipse">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7" name="椭圆 6">
            <a:extLst>
              <a:ext uri="{FF2B5EF4-FFF2-40B4-BE49-F238E27FC236}">
                <a16:creationId xmlns:a16="http://schemas.microsoft.com/office/drawing/2014/main" id="{18E62C39-6B7A-40FC-A8B6-BBC95CEDA960}"/>
              </a:ext>
            </a:extLst>
          </p:cNvPr>
          <p:cNvSpPr/>
          <p:nvPr/>
        </p:nvSpPr>
        <p:spPr bwMode="auto">
          <a:xfrm>
            <a:off x="3489960" y="4692846"/>
            <a:ext cx="1549400" cy="565937"/>
          </a:xfrm>
          <a:prstGeom prst="ellipse">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9" name="箭头: 右 8">
            <a:extLst>
              <a:ext uri="{FF2B5EF4-FFF2-40B4-BE49-F238E27FC236}">
                <a16:creationId xmlns:a16="http://schemas.microsoft.com/office/drawing/2014/main" id="{6E9B738C-185F-4370-843C-1AF390E2D5B3}"/>
              </a:ext>
            </a:extLst>
          </p:cNvPr>
          <p:cNvSpPr/>
          <p:nvPr/>
        </p:nvSpPr>
        <p:spPr bwMode="auto">
          <a:xfrm>
            <a:off x="2514600" y="2154144"/>
            <a:ext cx="1122680" cy="485332"/>
          </a:xfrm>
          <a:prstGeom prst="rightArrow">
            <a:avLst/>
          </a:prstGeom>
          <a:solidFill>
            <a:schemeClr val="accent6">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13" name="箭头: 左弧形 12">
            <a:extLst>
              <a:ext uri="{FF2B5EF4-FFF2-40B4-BE49-F238E27FC236}">
                <a16:creationId xmlns:a16="http://schemas.microsoft.com/office/drawing/2014/main" id="{2836AA63-D06F-4D76-A1DD-6DB3A95795AC}"/>
              </a:ext>
            </a:extLst>
          </p:cNvPr>
          <p:cNvSpPr/>
          <p:nvPr/>
        </p:nvSpPr>
        <p:spPr bwMode="auto">
          <a:xfrm>
            <a:off x="167691" y="2292084"/>
            <a:ext cx="841276" cy="1918106"/>
          </a:xfrm>
          <a:prstGeom prst="curvedRightArrow">
            <a:avLst/>
          </a:prstGeom>
          <a:solidFill>
            <a:schemeClr val="accent6">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16" name="箭头: 右弧形 15">
            <a:extLst>
              <a:ext uri="{FF2B5EF4-FFF2-40B4-BE49-F238E27FC236}">
                <a16:creationId xmlns:a16="http://schemas.microsoft.com/office/drawing/2014/main" id="{C961EA16-EBB3-42E8-8408-DE5C69FFBF52}"/>
              </a:ext>
            </a:extLst>
          </p:cNvPr>
          <p:cNvSpPr/>
          <p:nvPr/>
        </p:nvSpPr>
        <p:spPr bwMode="auto">
          <a:xfrm>
            <a:off x="5736945" y="2292085"/>
            <a:ext cx="841276" cy="2189290"/>
          </a:xfrm>
          <a:prstGeom prst="curvedLeftArrow">
            <a:avLst/>
          </a:prstGeom>
          <a:solidFill>
            <a:schemeClr val="accent6">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Tree>
    <p:custDataLst>
      <p:tags r:id="rId1"/>
    </p:custDataLst>
    <p:extLst>
      <p:ext uri="{BB962C8B-B14F-4D97-AF65-F5344CB8AC3E}">
        <p14:creationId xmlns:p14="http://schemas.microsoft.com/office/powerpoint/2010/main" val="125586311"/>
      </p:ext>
    </p:extLst>
  </p:cSld>
  <p:clrMapOvr>
    <a:masterClrMapping/>
  </p:clrMapOvr>
  <mc:AlternateContent xmlns:mc="http://schemas.openxmlformats.org/markup-compatibility/2006" xmlns:p14="http://schemas.microsoft.com/office/powerpoint/2010/main">
    <mc:Choice Requires="p14">
      <p:transition spd="med" p14:dur="700" advTm="39162">
        <p:fade/>
      </p:transition>
    </mc:Choice>
    <mc:Fallback xmlns="">
      <p:transition spd="med" advTm="3916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3"/>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5"/>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6"/>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7" grpId="0" animBg="1"/>
      <p:bldP spid="7" grpId="1" animBg="1"/>
      <p:bldP spid="9" grpId="0" animBg="1"/>
      <p:bldP spid="9" grpId="1" animBg="1"/>
      <p:bldP spid="13" grpId="0" animBg="1"/>
      <p:bldP spid="13" grpId="1" animBg="1"/>
      <p:bldP spid="16" grpId="0" animBg="1"/>
      <p:bldP spid="1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p:txBody>
          <a:bodyPr/>
          <a:lstStyle/>
          <a:p>
            <a:r>
              <a:rPr lang="en-US" altLang="zh-CN" dirty="0"/>
              <a:t>Tensor Lowering</a:t>
            </a:r>
            <a:endParaRPr lang="en-US" dirty="0"/>
          </a:p>
        </p:txBody>
      </p:sp>
      <mc:AlternateContent xmlns:mc="http://schemas.openxmlformats.org/markup-compatibility/2006" xmlns:a14="http://schemas.microsoft.com/office/drawing/2010/main">
        <mc:Choice Requires="a14">
          <p:sp>
            <p:nvSpPr>
              <p:cNvPr id="106" name="Content Placeholder 2">
                <a:extLst>
                  <a:ext uri="{FF2B5EF4-FFF2-40B4-BE49-F238E27FC236}">
                    <a16:creationId xmlns:a16="http://schemas.microsoft.com/office/drawing/2014/main" id="{64856BE0-9282-1440-A3B0-B10013EB6338}"/>
                  </a:ext>
                </a:extLst>
              </p:cNvPr>
              <p:cNvSpPr>
                <a:spLocks noGrp="1"/>
              </p:cNvSpPr>
              <p:nvPr>
                <p:ph idx="1"/>
              </p:nvPr>
            </p:nvSpPr>
            <p:spPr>
              <a:xfrm>
                <a:off x="203200" y="5004953"/>
                <a:ext cx="11785600" cy="1431161"/>
              </a:xfrm>
            </p:spPr>
            <p:txBody>
              <a:bodyPr/>
              <a:lstStyle/>
              <a:p>
                <a:r>
                  <a:rPr lang="en-US" altLang="zh-CN" sz="2000" b="1" dirty="0">
                    <a:ea typeface="Tahoma" panose="020B0604030504040204" pitchFamily="34" charset="0"/>
                  </a:rPr>
                  <a:t>Mapping: </a:t>
                </a:r>
                <a:r>
                  <a:rPr lang="en-US" altLang="zh-CN" sz="2000" dirty="0">
                    <a:ea typeface="Tahoma" panose="020B0604030504040204" pitchFamily="34" charset="0"/>
                  </a:rPr>
                  <a:t>map the non-zeros to a slice with </a:t>
                </a:r>
                <a14:m>
                  <m:oMath xmlns:m="http://schemas.openxmlformats.org/officeDocument/2006/math">
                    <m:r>
                      <a:rPr lang="en-US" altLang="zh-CN" sz="2000" i="1" dirty="0" smtClean="0">
                        <a:solidFill>
                          <a:srgbClr val="443BFF"/>
                        </a:solidFill>
                        <a:latin typeface="Cambria Math" panose="02040503050406030204" pitchFamily="18" charset="0"/>
                        <a:ea typeface="Tahoma" panose="020B0604030504040204" pitchFamily="34" charset="0"/>
                      </a:rPr>
                      <m:t>𝑁</m:t>
                    </m:r>
                    <m:r>
                      <a:rPr lang="en-US" altLang="zh-CN" sz="2000" b="0" i="1" dirty="0" smtClean="0">
                        <a:solidFill>
                          <a:srgbClr val="443BFF"/>
                        </a:solidFill>
                        <a:latin typeface="Cambria Math" panose="02040503050406030204" pitchFamily="18" charset="0"/>
                        <a:ea typeface="Tahoma" panose="020B0604030504040204" pitchFamily="34" charset="0"/>
                      </a:rPr>
                      <m:t>−</m:t>
                    </m:r>
                    <m:r>
                      <a:rPr lang="en-US" altLang="zh-CN" sz="2000" i="1" dirty="0" smtClean="0">
                        <a:solidFill>
                          <a:srgbClr val="443BFF"/>
                        </a:solidFill>
                        <a:latin typeface="Cambria Math" panose="02040503050406030204" pitchFamily="18" charset="0"/>
                        <a:ea typeface="Tahoma" panose="020B0604030504040204" pitchFamily="34" charset="0"/>
                      </a:rPr>
                      <m:t>2</m:t>
                    </m:r>
                    <m:r>
                      <a:rPr lang="en-US" altLang="zh-CN" sz="2000" i="1" dirty="0" smtClean="0">
                        <a:latin typeface="Cambria Math" panose="02040503050406030204" pitchFamily="18" charset="0"/>
                        <a:ea typeface="Tahoma" panose="020B0604030504040204" pitchFamily="34" charset="0"/>
                      </a:rPr>
                      <m:t> </m:t>
                    </m:r>
                  </m:oMath>
                </a14:m>
                <a:r>
                  <a:rPr lang="en-US" altLang="zh-CN" sz="2000" dirty="0">
                    <a:ea typeface="Tahoma" panose="020B0604030504040204" pitchFamily="34" charset="0"/>
                  </a:rPr>
                  <a:t>indices fixed and generate </a:t>
                </a:r>
                <a14:m>
                  <m:oMath xmlns:m="http://schemas.openxmlformats.org/officeDocument/2006/math">
                    <m:sSubSup>
                      <m:sSubSupPr>
                        <m:ctrlPr>
                          <a:rPr lang="en-US" altLang="zh-CN" sz="2000" i="1" dirty="0" smtClean="0">
                            <a:solidFill>
                              <a:srgbClr val="443BFF"/>
                            </a:solidFill>
                            <a:latin typeface="Cambria Math" panose="02040503050406030204" pitchFamily="18" charset="0"/>
                            <a:ea typeface="Tahoma" panose="020B0604030504040204" pitchFamily="34" charset="0"/>
                          </a:rPr>
                        </m:ctrlPr>
                      </m:sSubSupPr>
                      <m:e>
                        <m:r>
                          <a:rPr lang="en-US" altLang="zh-CN" sz="2000" b="0" i="1" dirty="0" smtClean="0">
                            <a:solidFill>
                              <a:srgbClr val="443BFF"/>
                            </a:solidFill>
                            <a:latin typeface="Cambria Math" panose="02040503050406030204" pitchFamily="18" charset="0"/>
                            <a:ea typeface="Tahoma" panose="020B0604030504040204" pitchFamily="34" charset="0"/>
                          </a:rPr>
                          <m:t>𝐶</m:t>
                        </m:r>
                      </m:e>
                      <m:sub>
                        <m:r>
                          <a:rPr lang="en-US" altLang="zh-CN" sz="2000" b="0" i="1" dirty="0" smtClean="0">
                            <a:solidFill>
                              <a:srgbClr val="443BFF"/>
                            </a:solidFill>
                            <a:latin typeface="Cambria Math" panose="02040503050406030204" pitchFamily="18" charset="0"/>
                            <a:ea typeface="Tahoma" panose="020B0604030504040204" pitchFamily="34" charset="0"/>
                          </a:rPr>
                          <m:t>𝑁</m:t>
                        </m:r>
                      </m:sub>
                      <m:sup>
                        <m:r>
                          <a:rPr lang="en-US" altLang="zh-CN" sz="2000" b="0" i="1" dirty="0" smtClean="0">
                            <a:solidFill>
                              <a:srgbClr val="443BFF"/>
                            </a:solidFill>
                            <a:latin typeface="Cambria Math" panose="02040503050406030204" pitchFamily="18" charset="0"/>
                            <a:ea typeface="Tahoma" panose="020B0604030504040204" pitchFamily="34" charset="0"/>
                          </a:rPr>
                          <m:t>𝑁</m:t>
                        </m:r>
                        <m:r>
                          <a:rPr lang="en-US" altLang="zh-CN" sz="2000" b="0" i="1" dirty="0" smtClean="0">
                            <a:solidFill>
                              <a:srgbClr val="443BFF"/>
                            </a:solidFill>
                            <a:latin typeface="Cambria Math" panose="02040503050406030204" pitchFamily="18" charset="0"/>
                            <a:ea typeface="Tahoma" panose="020B0604030504040204" pitchFamily="34" charset="0"/>
                          </a:rPr>
                          <m:t>−1</m:t>
                        </m:r>
                      </m:sup>
                    </m:sSubSup>
                  </m:oMath>
                </a14:m>
                <a:r>
                  <a:rPr lang="en-US" altLang="zh-CN" sz="2000" dirty="0">
                    <a:ea typeface="Tahoma" panose="020B0604030504040204" pitchFamily="34" charset="0"/>
                  </a:rPr>
                  <a:t> matrices</a:t>
                </a:r>
                <a:endParaRPr lang="en-US" altLang="zh-CN" sz="2000" dirty="0">
                  <a:solidFill>
                    <a:srgbClr val="443BFF"/>
                  </a:solidFill>
                  <a:ea typeface="Tahoma" panose="020B0604030504040204" pitchFamily="34" charset="0"/>
                </a:endParaRPr>
              </a:p>
              <a:p>
                <a:r>
                  <a:rPr lang="en-US" altLang="zh-CN" sz="2000" b="1" dirty="0">
                    <a:ea typeface="Tahoma" panose="020B0604030504040204" pitchFamily="34" charset="0"/>
                  </a:rPr>
                  <a:t>Flattening: </a:t>
                </a:r>
                <a:r>
                  <a:rPr lang="en-US" altLang="zh-CN" sz="2000" dirty="0">
                    <a:ea typeface="Tahoma" panose="020B0604030504040204" pitchFamily="34" charset="0"/>
                  </a:rPr>
                  <a:t> each tensor element </a:t>
                </a:r>
                <a14:m>
                  <m:oMath xmlns:m="http://schemas.openxmlformats.org/officeDocument/2006/math">
                    <m:d>
                      <m:dPr>
                        <m:ctrlPr>
                          <a:rPr lang="en-US" altLang="zh-CN" sz="2000" b="0" i="1" smtClean="0">
                            <a:solidFill>
                              <a:srgbClr val="443BFF"/>
                            </a:solidFill>
                            <a:latin typeface="Cambria Math" panose="02040503050406030204" pitchFamily="18" charset="0"/>
                            <a:ea typeface="Tahoma" panose="020B0604030504040204" pitchFamily="34" charset="0"/>
                          </a:rPr>
                        </m:ctrlPr>
                      </m:dPr>
                      <m:e>
                        <m:sSub>
                          <m:sSubPr>
                            <m:ctrlPr>
                              <a:rPr lang="en-US" altLang="zh-CN" sz="2000" i="1" smtClean="0">
                                <a:solidFill>
                                  <a:srgbClr val="443BFF"/>
                                </a:solidFill>
                                <a:latin typeface="Cambria Math" panose="02040503050406030204" pitchFamily="18" charset="0"/>
                                <a:ea typeface="Tahoma" panose="020B0604030504040204" pitchFamily="34" charset="0"/>
                              </a:rPr>
                            </m:ctrlPr>
                          </m:sSubPr>
                          <m:e>
                            <m:r>
                              <a:rPr lang="en-US" altLang="zh-CN" sz="2000" b="0" i="1" smtClean="0">
                                <a:solidFill>
                                  <a:srgbClr val="443BFF"/>
                                </a:solidFill>
                                <a:latin typeface="Cambria Math" panose="02040503050406030204" pitchFamily="18" charset="0"/>
                                <a:ea typeface="Tahoma" panose="020B0604030504040204" pitchFamily="34" charset="0"/>
                              </a:rPr>
                              <m:t>𝑖</m:t>
                            </m:r>
                          </m:e>
                          <m:sub>
                            <m:r>
                              <a:rPr lang="en-US" altLang="zh-CN" sz="2000" b="0" i="1" smtClean="0">
                                <a:solidFill>
                                  <a:srgbClr val="443BFF"/>
                                </a:solidFill>
                                <a:latin typeface="Cambria Math" panose="02040503050406030204" pitchFamily="18" charset="0"/>
                                <a:ea typeface="Tahoma" panose="020B0604030504040204" pitchFamily="34" charset="0"/>
                              </a:rPr>
                              <m:t>1</m:t>
                            </m:r>
                          </m:sub>
                        </m:sSub>
                        <m:r>
                          <a:rPr lang="en-US" altLang="zh-CN" sz="2000" b="0" i="1" smtClean="0">
                            <a:solidFill>
                              <a:srgbClr val="443BFF"/>
                            </a:solidFill>
                            <a:latin typeface="Cambria Math" panose="02040503050406030204" pitchFamily="18" charset="0"/>
                            <a:ea typeface="Tahoma" panose="020B0604030504040204" pitchFamily="34" charset="0"/>
                          </a:rPr>
                          <m:t>,</m:t>
                        </m:r>
                        <m:sSub>
                          <m:sSubPr>
                            <m:ctrlPr>
                              <a:rPr lang="en-US" altLang="zh-CN" sz="2000" i="1">
                                <a:solidFill>
                                  <a:srgbClr val="443BFF"/>
                                </a:solidFill>
                                <a:latin typeface="Cambria Math" panose="02040503050406030204" pitchFamily="18" charset="0"/>
                                <a:ea typeface="Tahoma" panose="020B0604030504040204" pitchFamily="34" charset="0"/>
                              </a:rPr>
                            </m:ctrlPr>
                          </m:sSubPr>
                          <m:e>
                            <m:r>
                              <a:rPr lang="en-US" altLang="zh-CN" sz="2000" i="1">
                                <a:solidFill>
                                  <a:srgbClr val="443BFF"/>
                                </a:solidFill>
                                <a:latin typeface="Cambria Math" panose="02040503050406030204" pitchFamily="18" charset="0"/>
                                <a:ea typeface="Tahoma" panose="020B0604030504040204" pitchFamily="34" charset="0"/>
                              </a:rPr>
                              <m:t>𝑖</m:t>
                            </m:r>
                          </m:e>
                          <m:sub>
                            <m:r>
                              <a:rPr lang="en-US" altLang="zh-CN" sz="2000" b="0" i="1" smtClean="0">
                                <a:solidFill>
                                  <a:srgbClr val="443BFF"/>
                                </a:solidFill>
                                <a:latin typeface="Cambria Math" panose="02040503050406030204" pitchFamily="18" charset="0"/>
                                <a:ea typeface="Tahoma" panose="020B0604030504040204" pitchFamily="34" charset="0"/>
                              </a:rPr>
                              <m:t>2</m:t>
                            </m:r>
                          </m:sub>
                        </m:sSub>
                        <m:r>
                          <a:rPr lang="en-US" altLang="zh-CN" sz="2000" b="0" i="1" smtClean="0">
                            <a:solidFill>
                              <a:srgbClr val="443BFF"/>
                            </a:solidFill>
                            <a:latin typeface="Cambria Math" panose="02040503050406030204" pitchFamily="18" charset="0"/>
                            <a:ea typeface="Tahoma" panose="020B0604030504040204" pitchFamily="34" charset="0"/>
                          </a:rPr>
                          <m:t>,…,</m:t>
                        </m:r>
                        <m:sSub>
                          <m:sSubPr>
                            <m:ctrlPr>
                              <a:rPr lang="en-US" altLang="zh-CN" sz="2000" i="1">
                                <a:solidFill>
                                  <a:srgbClr val="443BFF"/>
                                </a:solidFill>
                                <a:latin typeface="Cambria Math" panose="02040503050406030204" pitchFamily="18" charset="0"/>
                                <a:ea typeface="Tahoma" panose="020B0604030504040204" pitchFamily="34" charset="0"/>
                              </a:rPr>
                            </m:ctrlPr>
                          </m:sSubPr>
                          <m:e>
                            <m:r>
                              <a:rPr lang="en-US" altLang="zh-CN" sz="2000" i="1">
                                <a:solidFill>
                                  <a:srgbClr val="443BFF"/>
                                </a:solidFill>
                                <a:latin typeface="Cambria Math" panose="02040503050406030204" pitchFamily="18" charset="0"/>
                                <a:ea typeface="Tahoma" panose="020B0604030504040204" pitchFamily="34" charset="0"/>
                              </a:rPr>
                              <m:t>𝑖</m:t>
                            </m:r>
                          </m:e>
                          <m:sub>
                            <m:r>
                              <a:rPr lang="en-US" altLang="zh-CN" sz="2000" b="0" i="1" smtClean="0">
                                <a:solidFill>
                                  <a:srgbClr val="443BFF"/>
                                </a:solidFill>
                                <a:latin typeface="Cambria Math" panose="02040503050406030204" pitchFamily="18" charset="0"/>
                                <a:ea typeface="Tahoma" panose="020B0604030504040204" pitchFamily="34" charset="0"/>
                              </a:rPr>
                              <m:t>𝑁</m:t>
                            </m:r>
                          </m:sub>
                        </m:sSub>
                      </m:e>
                    </m:d>
                  </m:oMath>
                </a14:m>
                <a:r>
                  <a:rPr lang="en-US" altLang="zh-CN" sz="2000" dirty="0">
                    <a:ea typeface="Tahoma" panose="020B0604030504040204" pitchFamily="34" charset="0"/>
                  </a:rPr>
                  <a:t> maps to matrix element </a:t>
                </a:r>
                <a14:m>
                  <m:oMath xmlns:m="http://schemas.openxmlformats.org/officeDocument/2006/math">
                    <m:d>
                      <m:dPr>
                        <m:ctrlPr>
                          <a:rPr lang="en-US" altLang="zh-CN" sz="2000" i="1" smtClean="0">
                            <a:solidFill>
                              <a:srgbClr val="443BFF"/>
                            </a:solidFill>
                            <a:latin typeface="Cambria Math" panose="02040503050406030204" pitchFamily="18" charset="0"/>
                            <a:ea typeface="Tahoma" panose="020B0604030504040204" pitchFamily="34" charset="0"/>
                          </a:rPr>
                        </m:ctrlPr>
                      </m:dPr>
                      <m:e>
                        <m:sSub>
                          <m:sSubPr>
                            <m:ctrlPr>
                              <a:rPr lang="en-US" altLang="zh-CN" sz="2000" i="1">
                                <a:solidFill>
                                  <a:srgbClr val="443BFF"/>
                                </a:solidFill>
                                <a:latin typeface="Cambria Math" panose="02040503050406030204" pitchFamily="18" charset="0"/>
                                <a:ea typeface="Tahoma" panose="020B0604030504040204" pitchFamily="34" charset="0"/>
                              </a:rPr>
                            </m:ctrlPr>
                          </m:sSubPr>
                          <m:e>
                            <m:r>
                              <a:rPr lang="en-US" altLang="zh-CN" sz="2000" i="1">
                                <a:solidFill>
                                  <a:srgbClr val="443BFF"/>
                                </a:solidFill>
                                <a:latin typeface="Cambria Math" panose="02040503050406030204" pitchFamily="18" charset="0"/>
                                <a:ea typeface="Tahoma" panose="020B0604030504040204" pitchFamily="34" charset="0"/>
                              </a:rPr>
                              <m:t>𝑖</m:t>
                            </m:r>
                          </m:e>
                          <m:sub>
                            <m:r>
                              <a:rPr lang="en-US" altLang="zh-CN" sz="2000" b="0" i="1" smtClean="0">
                                <a:solidFill>
                                  <a:srgbClr val="443BFF"/>
                                </a:solidFill>
                                <a:latin typeface="Cambria Math" panose="02040503050406030204" pitchFamily="18" charset="0"/>
                                <a:ea typeface="Tahoma" panose="020B0604030504040204" pitchFamily="34" charset="0"/>
                              </a:rPr>
                              <m:t>𝑛</m:t>
                            </m:r>
                          </m:sub>
                        </m:sSub>
                        <m:r>
                          <a:rPr lang="en-US" altLang="zh-CN" sz="2000" i="1">
                            <a:solidFill>
                              <a:srgbClr val="443BFF"/>
                            </a:solidFill>
                            <a:latin typeface="Cambria Math" panose="02040503050406030204" pitchFamily="18" charset="0"/>
                            <a:ea typeface="Tahoma" panose="020B0604030504040204" pitchFamily="34" charset="0"/>
                          </a:rPr>
                          <m:t>,</m:t>
                        </m:r>
                        <m:r>
                          <a:rPr lang="en-US" altLang="zh-CN" sz="2000" b="0" i="1" smtClean="0">
                            <a:solidFill>
                              <a:srgbClr val="443BFF"/>
                            </a:solidFill>
                            <a:latin typeface="Cambria Math" panose="02040503050406030204" pitchFamily="18" charset="0"/>
                            <a:ea typeface="Tahoma" panose="020B0604030504040204" pitchFamily="34" charset="0"/>
                          </a:rPr>
                          <m:t>𝑗</m:t>
                        </m:r>
                        <m:r>
                          <a:rPr lang="en-US" altLang="zh-CN" sz="2000" i="1" smtClean="0">
                            <a:solidFill>
                              <a:srgbClr val="443BFF"/>
                            </a:solidFill>
                            <a:latin typeface="Cambria Math" panose="02040503050406030204" pitchFamily="18" charset="0"/>
                            <a:ea typeface="Tahoma" panose="020B0604030504040204" pitchFamily="34" charset="0"/>
                          </a:rPr>
                          <m:t> </m:t>
                        </m:r>
                      </m:e>
                    </m:d>
                  </m:oMath>
                </a14:m>
                <a:endParaRPr lang="en-US" altLang="zh-CN" sz="2000" dirty="0">
                  <a:solidFill>
                    <a:srgbClr val="443BFF"/>
                  </a:solidFill>
                  <a:ea typeface="Tahoma" panose="020B0604030504040204" pitchFamily="34" charset="0"/>
                </a:endParaRPr>
              </a:p>
              <a:p>
                <a:r>
                  <a:rPr lang="en-US" altLang="zh-CN" sz="2000" b="1" dirty="0">
                    <a:ea typeface="Tahoma" panose="020B0604030504040204" pitchFamily="34" charset="0"/>
                  </a:rPr>
                  <a:t>Note: </a:t>
                </a:r>
                <a:r>
                  <a:rPr lang="en-US" altLang="zh-CN" sz="2000" dirty="0">
                    <a:ea typeface="Tahoma" panose="020B0604030504040204" pitchFamily="34" charset="0"/>
                  </a:rPr>
                  <a:t>mapping reflects the </a:t>
                </a:r>
                <a:r>
                  <a:rPr lang="en-US" altLang="zh-CN" sz="2000" dirty="0">
                    <a:solidFill>
                      <a:srgbClr val="443BFF"/>
                    </a:solidFill>
                    <a:ea typeface="Tahoma" panose="020B0604030504040204" pitchFamily="34" charset="0"/>
                  </a:rPr>
                  <a:t>vertical</a:t>
                </a:r>
                <a:r>
                  <a:rPr lang="en-US" altLang="zh-CN" sz="2000" dirty="0">
                    <a:ea typeface="Tahoma" panose="020B0604030504040204" pitchFamily="34" charset="0"/>
                  </a:rPr>
                  <a:t> distribution of the </a:t>
                </a:r>
                <a:r>
                  <a:rPr lang="en-US" altLang="zh-CN" sz="2000" dirty="0">
                    <a:solidFill>
                      <a:srgbClr val="443BFF"/>
                    </a:solidFill>
                    <a:ea typeface="Tahoma" panose="020B0604030504040204" pitchFamily="34" charset="0"/>
                  </a:rPr>
                  <a:t>non-mode</a:t>
                </a:r>
                <a:r>
                  <a:rPr lang="en-US" altLang="zh-CN" sz="2000" dirty="0">
                    <a:ea typeface="Tahoma" panose="020B0604030504040204" pitchFamily="34" charset="0"/>
                  </a:rPr>
                  <a:t> </a:t>
                </a:r>
                <a:r>
                  <a:rPr lang="en-US" altLang="zh-CN" sz="2000" dirty="0">
                    <a:solidFill>
                      <a:srgbClr val="443BFF"/>
                    </a:solidFill>
                    <a:ea typeface="Tahoma" panose="020B0604030504040204" pitchFamily="34" charset="0"/>
                  </a:rPr>
                  <a:t>indices</a:t>
                </a:r>
                <a:r>
                  <a:rPr lang="en-US" altLang="zh-CN" sz="2000" dirty="0">
                    <a:ea typeface="Tahoma" panose="020B0604030504040204" pitchFamily="34" charset="0"/>
                  </a:rPr>
                  <a:t>, and flattening reflects the </a:t>
                </a:r>
                <a:r>
                  <a:rPr lang="en-US" altLang="zh-CN" sz="2000" dirty="0">
                    <a:solidFill>
                      <a:srgbClr val="443BFF"/>
                    </a:solidFill>
                    <a:ea typeface="Tahoma" panose="020B0604030504040204" pitchFamily="34" charset="0"/>
                  </a:rPr>
                  <a:t>horizontal</a:t>
                </a:r>
                <a:r>
                  <a:rPr lang="en-US" altLang="zh-CN" sz="2000" dirty="0">
                    <a:ea typeface="Tahoma" panose="020B0604030504040204" pitchFamily="34" charset="0"/>
                  </a:rPr>
                  <a:t> distribution of the </a:t>
                </a:r>
                <a:r>
                  <a:rPr lang="en-US" altLang="zh-CN" sz="2000" dirty="0">
                    <a:solidFill>
                      <a:srgbClr val="443BFF"/>
                    </a:solidFill>
                    <a:ea typeface="Tahoma" panose="020B0604030504040204" pitchFamily="34" charset="0"/>
                  </a:rPr>
                  <a:t>mode index </a:t>
                </a:r>
              </a:p>
            </p:txBody>
          </p:sp>
        </mc:Choice>
        <mc:Fallback xmlns="">
          <p:sp>
            <p:nvSpPr>
              <p:cNvPr id="106" name="Content Placeholder 2">
                <a:extLst>
                  <a:ext uri="{FF2B5EF4-FFF2-40B4-BE49-F238E27FC236}">
                    <a16:creationId xmlns:a16="http://schemas.microsoft.com/office/drawing/2014/main" id="{64856BE0-9282-1440-A3B0-B10013EB6338}"/>
                  </a:ext>
                </a:extLst>
              </p:cNvPr>
              <p:cNvSpPr>
                <a:spLocks noGrp="1" noRot="1" noChangeAspect="1" noMove="1" noResize="1" noEditPoints="1" noAdjustHandles="1" noChangeArrowheads="1" noChangeShapeType="1" noTextEdit="1"/>
              </p:cNvSpPr>
              <p:nvPr>
                <p:ph idx="1"/>
              </p:nvPr>
            </p:nvSpPr>
            <p:spPr>
              <a:xfrm>
                <a:off x="203200" y="5004953"/>
                <a:ext cx="11785600" cy="1431161"/>
              </a:xfrm>
              <a:blipFill>
                <a:blip r:embed="rId6"/>
                <a:stretch>
                  <a:fillRect t="-2128" r="-103" b="-8085"/>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8EC9F5A4-3E59-4016-90F9-0290F4218334}"/>
              </a:ext>
            </a:extLst>
          </p:cNvPr>
          <p:cNvPicPr>
            <a:picLocks noChangeAspect="1"/>
          </p:cNvPicPr>
          <p:nvPr/>
        </p:nvPicPr>
        <p:blipFill>
          <a:blip r:embed="rId7"/>
          <a:stretch>
            <a:fillRect/>
          </a:stretch>
        </p:blipFill>
        <p:spPr>
          <a:xfrm>
            <a:off x="1148029" y="1757904"/>
            <a:ext cx="2127250" cy="882622"/>
          </a:xfrm>
          <a:prstGeom prst="rect">
            <a:avLst/>
          </a:prstGeom>
        </p:spPr>
      </p:pic>
      <p:pic>
        <p:nvPicPr>
          <p:cNvPr id="8" name="图片 7">
            <a:extLst>
              <a:ext uri="{FF2B5EF4-FFF2-40B4-BE49-F238E27FC236}">
                <a16:creationId xmlns:a16="http://schemas.microsoft.com/office/drawing/2014/main" id="{8540408D-8570-4F05-B714-58DEC83BCFC4}"/>
              </a:ext>
            </a:extLst>
          </p:cNvPr>
          <p:cNvPicPr>
            <a:picLocks noChangeAspect="1"/>
          </p:cNvPicPr>
          <p:nvPr/>
        </p:nvPicPr>
        <p:blipFill>
          <a:blip r:embed="rId8"/>
          <a:stretch>
            <a:fillRect/>
          </a:stretch>
        </p:blipFill>
        <p:spPr>
          <a:xfrm>
            <a:off x="477520" y="3778268"/>
            <a:ext cx="3649294" cy="460015"/>
          </a:xfrm>
          <a:prstGeom prst="rect">
            <a:avLst/>
          </a:prstGeom>
        </p:spPr>
      </p:pic>
      <p:sp>
        <p:nvSpPr>
          <p:cNvPr id="12" name="文本框 11">
            <a:extLst>
              <a:ext uri="{FF2B5EF4-FFF2-40B4-BE49-F238E27FC236}">
                <a16:creationId xmlns:a16="http://schemas.microsoft.com/office/drawing/2014/main" id="{13C28AAD-F974-4DF4-82FD-1A7FE27B0E41}"/>
              </a:ext>
            </a:extLst>
          </p:cNvPr>
          <p:cNvSpPr txBox="1"/>
          <p:nvPr/>
        </p:nvSpPr>
        <p:spPr>
          <a:xfrm>
            <a:off x="392897" y="1272121"/>
            <a:ext cx="4220109" cy="430887"/>
          </a:xfrm>
          <a:prstGeom prst="rect">
            <a:avLst/>
          </a:prstGeom>
          <a:noFill/>
        </p:spPr>
        <p:txBody>
          <a:bodyPr wrap="square">
            <a:spAutoFit/>
          </a:bodyPr>
          <a:lstStyle/>
          <a:p>
            <a:r>
              <a:rPr lang="en-US" altLang="zh-CN" sz="2200" dirty="0"/>
              <a:t>Mode-1 Mapping (</a:t>
            </a:r>
            <a:r>
              <a:rPr lang="en-US" altLang="zh-CN" sz="2200" dirty="0">
                <a:solidFill>
                  <a:srgbClr val="443BFF"/>
                </a:solidFill>
              </a:rPr>
              <a:t>3-D </a:t>
            </a:r>
            <a:r>
              <a:rPr lang="en-US" altLang="zh-CN" sz="2200" dirty="0"/>
              <a:t>Tensor):</a:t>
            </a:r>
            <a:endParaRPr lang="zh-CN" altLang="en-US" sz="2200" dirty="0"/>
          </a:p>
        </p:txBody>
      </p:sp>
      <p:sp>
        <p:nvSpPr>
          <p:cNvPr id="14" name="文本框 13">
            <a:extLst>
              <a:ext uri="{FF2B5EF4-FFF2-40B4-BE49-F238E27FC236}">
                <a16:creationId xmlns:a16="http://schemas.microsoft.com/office/drawing/2014/main" id="{650EBE8E-E0A2-428A-8C7F-F9507403AE25}"/>
              </a:ext>
            </a:extLst>
          </p:cNvPr>
          <p:cNvSpPr txBox="1"/>
          <p:nvPr/>
        </p:nvSpPr>
        <p:spPr>
          <a:xfrm>
            <a:off x="342097" y="3206464"/>
            <a:ext cx="4220109" cy="430887"/>
          </a:xfrm>
          <a:prstGeom prst="rect">
            <a:avLst/>
          </a:prstGeom>
          <a:noFill/>
        </p:spPr>
        <p:txBody>
          <a:bodyPr wrap="square">
            <a:spAutoFit/>
          </a:bodyPr>
          <a:lstStyle/>
          <a:p>
            <a:r>
              <a:rPr lang="en-US" altLang="zh-CN" sz="2200" dirty="0"/>
              <a:t>Mode-1 Flattening (</a:t>
            </a:r>
            <a:r>
              <a:rPr lang="en-US" altLang="zh-CN" sz="2200" dirty="0">
                <a:solidFill>
                  <a:srgbClr val="443BFF"/>
                </a:solidFill>
              </a:rPr>
              <a:t>3-D </a:t>
            </a:r>
            <a:r>
              <a:rPr lang="en-US" altLang="zh-CN" sz="2200" dirty="0"/>
              <a:t>Tensor):</a:t>
            </a:r>
            <a:endParaRPr lang="zh-CN" altLang="en-US" sz="2200" dirty="0"/>
          </a:p>
        </p:txBody>
      </p:sp>
      <p:pic>
        <p:nvPicPr>
          <p:cNvPr id="5" name="图片 4">
            <a:extLst>
              <a:ext uri="{FF2B5EF4-FFF2-40B4-BE49-F238E27FC236}">
                <a16:creationId xmlns:a16="http://schemas.microsoft.com/office/drawing/2014/main" id="{E419F512-F061-4182-A3B0-0D5B87FA1EC1}"/>
              </a:ext>
            </a:extLst>
          </p:cNvPr>
          <p:cNvPicPr>
            <a:picLocks noChangeAspect="1"/>
          </p:cNvPicPr>
          <p:nvPr/>
        </p:nvPicPr>
        <p:blipFill>
          <a:blip r:embed="rId9"/>
          <a:stretch>
            <a:fillRect/>
          </a:stretch>
        </p:blipFill>
        <p:spPr>
          <a:xfrm>
            <a:off x="7244080" y="1858486"/>
            <a:ext cx="4131209" cy="882622"/>
          </a:xfrm>
          <a:prstGeom prst="rect">
            <a:avLst/>
          </a:prstGeom>
        </p:spPr>
      </p:pic>
      <p:pic>
        <p:nvPicPr>
          <p:cNvPr id="9" name="图片 8">
            <a:extLst>
              <a:ext uri="{FF2B5EF4-FFF2-40B4-BE49-F238E27FC236}">
                <a16:creationId xmlns:a16="http://schemas.microsoft.com/office/drawing/2014/main" id="{E656EF4B-A777-475E-9B56-8ED4AB90B409}"/>
              </a:ext>
            </a:extLst>
          </p:cNvPr>
          <p:cNvPicPr>
            <a:picLocks noChangeAspect="1"/>
          </p:cNvPicPr>
          <p:nvPr/>
        </p:nvPicPr>
        <p:blipFill>
          <a:blip r:embed="rId10"/>
          <a:stretch>
            <a:fillRect/>
          </a:stretch>
        </p:blipFill>
        <p:spPr>
          <a:xfrm>
            <a:off x="7078328" y="3671577"/>
            <a:ext cx="4615319" cy="997733"/>
          </a:xfrm>
          <a:prstGeom prst="rect">
            <a:avLst/>
          </a:prstGeom>
        </p:spPr>
      </p:pic>
      <p:sp>
        <p:nvSpPr>
          <p:cNvPr id="10" name="文本框 9">
            <a:extLst>
              <a:ext uri="{FF2B5EF4-FFF2-40B4-BE49-F238E27FC236}">
                <a16:creationId xmlns:a16="http://schemas.microsoft.com/office/drawing/2014/main" id="{C719D42A-1C96-4E30-9160-5629851BAED1}"/>
              </a:ext>
            </a:extLst>
          </p:cNvPr>
          <p:cNvSpPr txBox="1"/>
          <p:nvPr/>
        </p:nvSpPr>
        <p:spPr>
          <a:xfrm>
            <a:off x="7372815" y="1272121"/>
            <a:ext cx="4220109" cy="430887"/>
          </a:xfrm>
          <a:prstGeom prst="rect">
            <a:avLst/>
          </a:prstGeom>
          <a:noFill/>
        </p:spPr>
        <p:txBody>
          <a:bodyPr wrap="square">
            <a:spAutoFit/>
          </a:bodyPr>
          <a:lstStyle/>
          <a:p>
            <a:r>
              <a:rPr lang="en-US" altLang="zh-CN" sz="2200" dirty="0"/>
              <a:t>Mode-1 Mapping (</a:t>
            </a:r>
            <a:r>
              <a:rPr lang="en-US" altLang="zh-CN" sz="2200" dirty="0">
                <a:solidFill>
                  <a:srgbClr val="443BFF"/>
                </a:solidFill>
              </a:rPr>
              <a:t>N-D </a:t>
            </a:r>
            <a:r>
              <a:rPr lang="en-US" altLang="zh-CN" sz="2200" dirty="0"/>
              <a:t>Tensor):</a:t>
            </a:r>
            <a:endParaRPr lang="zh-CN" altLang="en-US" sz="2200" dirty="0"/>
          </a:p>
        </p:txBody>
      </p:sp>
      <p:sp>
        <p:nvSpPr>
          <p:cNvPr id="11" name="文本框 10">
            <a:extLst>
              <a:ext uri="{FF2B5EF4-FFF2-40B4-BE49-F238E27FC236}">
                <a16:creationId xmlns:a16="http://schemas.microsoft.com/office/drawing/2014/main" id="{262553F6-0107-4CF8-BC09-9B80192EFC64}"/>
              </a:ext>
            </a:extLst>
          </p:cNvPr>
          <p:cNvSpPr txBox="1"/>
          <p:nvPr/>
        </p:nvSpPr>
        <p:spPr>
          <a:xfrm>
            <a:off x="7303433" y="3206464"/>
            <a:ext cx="4319094" cy="430887"/>
          </a:xfrm>
          <a:prstGeom prst="rect">
            <a:avLst/>
          </a:prstGeom>
          <a:noFill/>
        </p:spPr>
        <p:txBody>
          <a:bodyPr wrap="square">
            <a:spAutoFit/>
          </a:bodyPr>
          <a:lstStyle/>
          <a:p>
            <a:r>
              <a:rPr lang="en-US" altLang="zh-CN" sz="2200" dirty="0"/>
              <a:t>Mode-1 Flattening (</a:t>
            </a:r>
            <a:r>
              <a:rPr lang="en-US" altLang="zh-CN" sz="2200" dirty="0">
                <a:solidFill>
                  <a:srgbClr val="443BFF"/>
                </a:solidFill>
              </a:rPr>
              <a:t>N-D </a:t>
            </a:r>
            <a:r>
              <a:rPr lang="en-US" altLang="zh-CN" sz="2200" dirty="0"/>
              <a:t>Tensor):</a:t>
            </a:r>
            <a:endParaRPr lang="zh-CN" altLang="en-US" sz="2200" dirty="0"/>
          </a:p>
        </p:txBody>
      </p:sp>
      <p:sp>
        <p:nvSpPr>
          <p:cNvPr id="16" name="箭头: 左 15">
            <a:extLst>
              <a:ext uri="{FF2B5EF4-FFF2-40B4-BE49-F238E27FC236}">
                <a16:creationId xmlns:a16="http://schemas.microsoft.com/office/drawing/2014/main" id="{9F2741D2-60A6-4B61-8695-39DEC91E353D}"/>
              </a:ext>
            </a:extLst>
          </p:cNvPr>
          <p:cNvSpPr/>
          <p:nvPr/>
        </p:nvSpPr>
        <p:spPr bwMode="auto">
          <a:xfrm rot="10800000">
            <a:off x="4976715" y="1911382"/>
            <a:ext cx="1576484" cy="566551"/>
          </a:xfrm>
          <a:prstGeom prst="leftArrow">
            <a:avLst/>
          </a:prstGeom>
          <a:solidFill>
            <a:srgbClr val="EEAD1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18" name="箭头: 左 17">
            <a:extLst>
              <a:ext uri="{FF2B5EF4-FFF2-40B4-BE49-F238E27FC236}">
                <a16:creationId xmlns:a16="http://schemas.microsoft.com/office/drawing/2014/main" id="{AA579393-705B-4871-B9C6-3ADE133D5A5E}"/>
              </a:ext>
            </a:extLst>
          </p:cNvPr>
          <p:cNvSpPr/>
          <p:nvPr/>
        </p:nvSpPr>
        <p:spPr bwMode="auto">
          <a:xfrm rot="10800000">
            <a:off x="4976714" y="3644419"/>
            <a:ext cx="1544294" cy="566551"/>
          </a:xfrm>
          <a:prstGeom prst="leftArrow">
            <a:avLst/>
          </a:prstGeom>
          <a:solidFill>
            <a:srgbClr val="EEAD1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 name="文本框 3">
            <a:extLst>
              <a:ext uri="{FF2B5EF4-FFF2-40B4-BE49-F238E27FC236}">
                <a16:creationId xmlns:a16="http://schemas.microsoft.com/office/drawing/2014/main" id="{8393DEB8-7D7C-4209-9337-972ADFA881C6}"/>
              </a:ext>
            </a:extLst>
          </p:cNvPr>
          <p:cNvSpPr txBox="1"/>
          <p:nvPr/>
        </p:nvSpPr>
        <p:spPr>
          <a:xfrm>
            <a:off x="4968241" y="1568009"/>
            <a:ext cx="1552768" cy="400110"/>
          </a:xfrm>
          <a:prstGeom prst="rect">
            <a:avLst/>
          </a:prstGeom>
          <a:noFill/>
        </p:spPr>
        <p:txBody>
          <a:bodyPr wrap="square">
            <a:spAutoFit/>
          </a:bodyPr>
          <a:lstStyle/>
          <a:p>
            <a:r>
              <a:rPr lang="en-US" altLang="zh-CN" sz="2000" dirty="0"/>
              <a:t>generalize</a:t>
            </a:r>
            <a:endParaRPr lang="zh-CN" altLang="en-US" sz="2000" dirty="0"/>
          </a:p>
        </p:txBody>
      </p:sp>
      <p:sp>
        <p:nvSpPr>
          <p:cNvPr id="7" name="文本框 6">
            <a:extLst>
              <a:ext uri="{FF2B5EF4-FFF2-40B4-BE49-F238E27FC236}">
                <a16:creationId xmlns:a16="http://schemas.microsoft.com/office/drawing/2014/main" id="{74488277-54BC-47EF-A037-2786BD05A6C1}"/>
              </a:ext>
            </a:extLst>
          </p:cNvPr>
          <p:cNvSpPr txBox="1"/>
          <p:nvPr/>
        </p:nvSpPr>
        <p:spPr>
          <a:xfrm>
            <a:off x="4968241" y="3307439"/>
            <a:ext cx="1552768" cy="400110"/>
          </a:xfrm>
          <a:prstGeom prst="rect">
            <a:avLst/>
          </a:prstGeom>
          <a:noFill/>
        </p:spPr>
        <p:txBody>
          <a:bodyPr wrap="square">
            <a:spAutoFit/>
          </a:bodyPr>
          <a:lstStyle/>
          <a:p>
            <a:r>
              <a:rPr lang="en-US" altLang="zh-CN" sz="2000" dirty="0"/>
              <a:t>generalize</a:t>
            </a:r>
            <a:endParaRPr lang="zh-CN" altLang="en-US" sz="2000" dirty="0"/>
          </a:p>
        </p:txBody>
      </p:sp>
      <p:sp>
        <p:nvSpPr>
          <p:cNvPr id="17" name="文本框 16">
            <a:extLst>
              <a:ext uri="{FF2B5EF4-FFF2-40B4-BE49-F238E27FC236}">
                <a16:creationId xmlns:a16="http://schemas.microsoft.com/office/drawing/2014/main" id="{630FDB60-4921-42FD-B522-87EDCB3F2B47}"/>
              </a:ext>
            </a:extLst>
          </p:cNvPr>
          <p:cNvSpPr txBox="1"/>
          <p:nvPr/>
        </p:nvSpPr>
        <p:spPr>
          <a:xfrm>
            <a:off x="162255" y="5170687"/>
            <a:ext cx="11738591" cy="1107996"/>
          </a:xfrm>
          <a:prstGeom prst="rect">
            <a:avLst/>
          </a:prstGeom>
          <a:solidFill>
            <a:schemeClr val="bg1"/>
          </a:solidFill>
          <a:ln w="38100">
            <a:solidFill>
              <a:schemeClr val="tx1"/>
            </a:solidFill>
          </a:ln>
        </p:spPr>
        <p:txBody>
          <a:bodyPr wrap="square" rtlCol="0">
            <a:spAutoFit/>
          </a:bodyPr>
          <a:lstStyle/>
          <a:p>
            <a:pPr algn="ctr"/>
            <a:r>
              <a:rPr lang="en-US" altLang="zh-CN" sz="2200" b="1" dirty="0"/>
              <a:t>The reason for not using the </a:t>
            </a:r>
            <a:r>
              <a:rPr lang="en-US" altLang="zh-CN" sz="2200" b="1" dirty="0">
                <a:solidFill>
                  <a:srgbClr val="443BFF"/>
                </a:solidFill>
              </a:rPr>
              <a:t>high-dimensional convolution </a:t>
            </a:r>
            <a:r>
              <a:rPr lang="en-US" altLang="zh-CN" sz="2200" b="1" dirty="0"/>
              <a:t>is that </a:t>
            </a:r>
            <a:r>
              <a:rPr lang="en-US" altLang="zh-CN" sz="2200" b="1" dirty="0">
                <a:solidFill>
                  <a:srgbClr val="443BFF"/>
                </a:solidFill>
              </a:rPr>
              <a:t>the irregularity </a:t>
            </a:r>
            <a:r>
              <a:rPr lang="en-US" altLang="zh-CN" sz="2200" b="1" dirty="0"/>
              <a:t>of tensor data deteriorates the computation efficiency of convolution operations, which leads to </a:t>
            </a:r>
            <a:r>
              <a:rPr lang="en-US" altLang="zh-CN" sz="2200" b="1" dirty="0">
                <a:solidFill>
                  <a:srgbClr val="443BFF"/>
                </a:solidFill>
              </a:rPr>
              <a:t>unacceptable training overhead</a:t>
            </a:r>
            <a:r>
              <a:rPr lang="en-US" altLang="zh-CN" sz="2200" b="1" dirty="0"/>
              <a:t>.</a:t>
            </a:r>
          </a:p>
        </p:txBody>
      </p:sp>
    </p:spTree>
    <p:custDataLst>
      <p:tags r:id="rId1"/>
    </p:custDataLst>
    <p:extLst>
      <p:ext uri="{BB962C8B-B14F-4D97-AF65-F5344CB8AC3E}">
        <p14:creationId xmlns:p14="http://schemas.microsoft.com/office/powerpoint/2010/main" val="2613806876"/>
      </p:ext>
    </p:extLst>
  </p:cSld>
  <p:clrMapOvr>
    <a:masterClrMapping/>
  </p:clrMapOvr>
  <mc:AlternateContent xmlns:mc="http://schemas.openxmlformats.org/markup-compatibility/2006" xmlns:p14="http://schemas.microsoft.com/office/powerpoint/2010/main">
    <mc:Choice Requires="p14">
      <p:transition spd="med" p14:dur="700" advTm="49719">
        <p:fade/>
      </p:transition>
    </mc:Choice>
    <mc:Fallback xmlns="">
      <p:transition spd="med" advTm="4971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6"/>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4"/>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8"/>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8" grpId="0" animBg="1"/>
      <p:bldP spid="18" grpId="1" animBg="1"/>
      <p:bldP spid="4" grpId="0"/>
      <p:bldP spid="4" grpId="1"/>
      <p:bldP spid="7" grpId="0"/>
      <p:bldP spid="7" grpId="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p:txBody>
          <a:bodyPr/>
          <a:lstStyle/>
          <a:p>
            <a:r>
              <a:rPr lang="en-US" altLang="zh-CN" dirty="0"/>
              <a:t>Matrix Representation</a:t>
            </a:r>
            <a:endParaRPr lang="en-US" dirty="0"/>
          </a:p>
        </p:txBody>
      </p:sp>
      <p:sp>
        <p:nvSpPr>
          <p:cNvPr id="106" name="Content Placeholder 2">
            <a:extLst>
              <a:ext uri="{FF2B5EF4-FFF2-40B4-BE49-F238E27FC236}">
                <a16:creationId xmlns:a16="http://schemas.microsoft.com/office/drawing/2014/main" id="{64856BE0-9282-1440-A3B0-B10013EB6338}"/>
              </a:ext>
            </a:extLst>
          </p:cNvPr>
          <p:cNvSpPr>
            <a:spLocks noGrp="1"/>
          </p:cNvSpPr>
          <p:nvPr>
            <p:ph idx="1"/>
          </p:nvPr>
        </p:nvSpPr>
        <p:spPr>
          <a:xfrm>
            <a:off x="172720" y="5424877"/>
            <a:ext cx="11785600" cy="1152079"/>
          </a:xfrm>
        </p:spPr>
        <p:txBody>
          <a:bodyPr/>
          <a:lstStyle/>
          <a:p>
            <a:r>
              <a:rPr lang="en-US" altLang="zh-CN" sz="2000" b="1" dirty="0">
                <a:ea typeface="Tahoma" panose="020B0604030504040204" pitchFamily="34" charset="0"/>
              </a:rPr>
              <a:t>Density: </a:t>
            </a:r>
            <a:r>
              <a:rPr lang="en-US" altLang="zh-CN" sz="2000" dirty="0">
                <a:ea typeface="Tahoma" panose="020B0604030504040204" pitchFamily="34" charset="0"/>
              </a:rPr>
              <a:t>each </a:t>
            </a:r>
            <a:r>
              <a:rPr lang="en-US" altLang="zh-CN" sz="2000" dirty="0">
                <a:solidFill>
                  <a:srgbClr val="443BFF"/>
                </a:solidFill>
                <a:ea typeface="Tahoma" panose="020B0604030504040204" pitchFamily="34" charset="0"/>
              </a:rPr>
              <a:t>block</a:t>
            </a:r>
            <a:r>
              <a:rPr lang="en-US" altLang="zh-CN" sz="2000" dirty="0">
                <a:ea typeface="Tahoma" panose="020B0604030504040204" pitchFamily="34" charset="0"/>
              </a:rPr>
              <a:t> counts non-zero elements and fills into the new matrix</a:t>
            </a:r>
            <a:endParaRPr lang="en-US" altLang="zh-CN" sz="2000" dirty="0">
              <a:solidFill>
                <a:srgbClr val="443BFF"/>
              </a:solidFill>
              <a:ea typeface="Tahoma" panose="020B0604030504040204" pitchFamily="34" charset="0"/>
            </a:endParaRPr>
          </a:p>
          <a:p>
            <a:r>
              <a:rPr lang="en-US" altLang="zh-CN" sz="2000" b="1" dirty="0">
                <a:ea typeface="Tahoma" panose="020B0604030504040204" pitchFamily="34" charset="0"/>
              </a:rPr>
              <a:t>Histogram: </a:t>
            </a:r>
            <a:r>
              <a:rPr lang="en-US" altLang="zh-CN" sz="2000" dirty="0">
                <a:ea typeface="Tahoma" panose="020B0604030504040204" pitchFamily="34" charset="0"/>
              </a:rPr>
              <a:t> </a:t>
            </a:r>
            <a:r>
              <a:rPr lang="en-US" altLang="zh-CN" sz="2000" dirty="0">
                <a:solidFill>
                  <a:srgbClr val="443BFF"/>
                </a:solidFill>
                <a:ea typeface="Tahoma" panose="020B0604030504040204" pitchFamily="34" charset="0"/>
              </a:rPr>
              <a:t>row </a:t>
            </a:r>
            <a:r>
              <a:rPr lang="en-US" altLang="zh-CN" sz="2000" dirty="0">
                <a:ea typeface="Tahoma" panose="020B0604030504040204" pitchFamily="34" charset="0"/>
              </a:rPr>
              <a:t>and </a:t>
            </a:r>
            <a:r>
              <a:rPr lang="en-US" altLang="zh-CN" sz="2000" dirty="0">
                <a:solidFill>
                  <a:srgbClr val="443BFF"/>
                </a:solidFill>
                <a:ea typeface="Tahoma" panose="020B0604030504040204" pitchFamily="34" charset="0"/>
              </a:rPr>
              <a:t>column</a:t>
            </a:r>
            <a:r>
              <a:rPr lang="en-US" altLang="zh-CN" sz="2000" dirty="0">
                <a:ea typeface="Tahoma" panose="020B0604030504040204" pitchFamily="34" charset="0"/>
              </a:rPr>
              <a:t> histograms express the </a:t>
            </a:r>
            <a:r>
              <a:rPr lang="en-US" altLang="zh-CN" sz="2000" dirty="0">
                <a:solidFill>
                  <a:srgbClr val="443BFF"/>
                </a:solidFill>
                <a:ea typeface="Tahoma" panose="020B0604030504040204" pitchFamily="34" charset="0"/>
              </a:rPr>
              <a:t>diagonal</a:t>
            </a:r>
            <a:r>
              <a:rPr lang="en-US" altLang="zh-CN" sz="2000" dirty="0">
                <a:ea typeface="Tahoma" panose="020B0604030504040204" pitchFamily="34" charset="0"/>
              </a:rPr>
              <a:t> information</a:t>
            </a:r>
          </a:p>
          <a:p>
            <a:r>
              <a:rPr lang="en-US" altLang="zh-CN" sz="2000" b="1" dirty="0">
                <a:ea typeface="Tahoma" panose="020B0604030504040204" pitchFamily="34" charset="0"/>
              </a:rPr>
              <a:t>Note: </a:t>
            </a:r>
            <a:r>
              <a:rPr lang="en-US" altLang="zh-CN" sz="2000" dirty="0">
                <a:ea typeface="Tahoma" panose="020B0604030504040204" pitchFamily="34" charset="0"/>
              </a:rPr>
              <a:t>the values are </a:t>
            </a:r>
            <a:r>
              <a:rPr lang="en-US" altLang="zh-CN" sz="2000" dirty="0">
                <a:solidFill>
                  <a:srgbClr val="443BFF"/>
                </a:solidFill>
                <a:ea typeface="Tahoma" panose="020B0604030504040204" pitchFamily="34" charset="0"/>
              </a:rPr>
              <a:t>normalized</a:t>
            </a:r>
            <a:r>
              <a:rPr lang="en-US" altLang="zh-CN" sz="2000" dirty="0">
                <a:ea typeface="Tahoma" panose="020B0604030504040204" pitchFamily="34" charset="0"/>
              </a:rPr>
              <a:t> to the range of </a:t>
            </a:r>
            <a:r>
              <a:rPr lang="en-US" altLang="zh-CN" sz="2000" dirty="0">
                <a:solidFill>
                  <a:srgbClr val="443BFF"/>
                </a:solidFill>
                <a:ea typeface="Tahoma" panose="020B0604030504040204" pitchFamily="34" charset="0"/>
              </a:rPr>
              <a:t>[0,1] </a:t>
            </a:r>
            <a:r>
              <a:rPr lang="en-US" altLang="zh-CN" sz="2000" dirty="0">
                <a:ea typeface="Tahoma" panose="020B0604030504040204" pitchFamily="34" charset="0"/>
              </a:rPr>
              <a:t>by dividing by the </a:t>
            </a:r>
            <a:r>
              <a:rPr lang="en-US" altLang="zh-CN" sz="2000" dirty="0">
                <a:solidFill>
                  <a:srgbClr val="443BFF"/>
                </a:solidFill>
                <a:ea typeface="Tahoma" panose="020B0604030504040204" pitchFamily="34" charset="0"/>
              </a:rPr>
              <a:t>maximum </a:t>
            </a:r>
            <a:r>
              <a:rPr lang="en-US" altLang="zh-CN" sz="2000" dirty="0">
                <a:ea typeface="Tahoma" panose="020B0604030504040204" pitchFamily="34" charset="0"/>
              </a:rPr>
              <a:t>value</a:t>
            </a:r>
          </a:p>
        </p:txBody>
      </p:sp>
      <p:pic>
        <p:nvPicPr>
          <p:cNvPr id="4" name="图片 3">
            <a:extLst>
              <a:ext uri="{FF2B5EF4-FFF2-40B4-BE49-F238E27FC236}">
                <a16:creationId xmlns:a16="http://schemas.microsoft.com/office/drawing/2014/main" id="{A95112FB-1127-42A0-B20A-3F87C5B01D9B}"/>
              </a:ext>
            </a:extLst>
          </p:cNvPr>
          <p:cNvPicPr>
            <a:picLocks noChangeAspect="1"/>
          </p:cNvPicPr>
          <p:nvPr/>
        </p:nvPicPr>
        <p:blipFill>
          <a:blip r:embed="rId4"/>
          <a:stretch>
            <a:fillRect/>
          </a:stretch>
        </p:blipFill>
        <p:spPr>
          <a:xfrm>
            <a:off x="213360" y="1612076"/>
            <a:ext cx="5968224" cy="3626557"/>
          </a:xfrm>
          <a:prstGeom prst="rect">
            <a:avLst/>
          </a:prstGeom>
        </p:spPr>
      </p:pic>
      <p:pic>
        <p:nvPicPr>
          <p:cNvPr id="13" name="图片 12">
            <a:extLst>
              <a:ext uri="{FF2B5EF4-FFF2-40B4-BE49-F238E27FC236}">
                <a16:creationId xmlns:a16="http://schemas.microsoft.com/office/drawing/2014/main" id="{F9740539-5AC1-442B-ABD9-F71B326078D5}"/>
              </a:ext>
            </a:extLst>
          </p:cNvPr>
          <p:cNvPicPr>
            <a:picLocks noChangeAspect="1"/>
          </p:cNvPicPr>
          <p:nvPr/>
        </p:nvPicPr>
        <p:blipFill>
          <a:blip r:embed="rId5"/>
          <a:stretch>
            <a:fillRect/>
          </a:stretch>
        </p:blipFill>
        <p:spPr>
          <a:xfrm>
            <a:off x="6460461" y="1439355"/>
            <a:ext cx="5619779" cy="3626557"/>
          </a:xfrm>
          <a:prstGeom prst="rect">
            <a:avLst/>
          </a:prstGeom>
        </p:spPr>
      </p:pic>
      <p:cxnSp>
        <p:nvCxnSpPr>
          <p:cNvPr id="17" name="直接连接符 16">
            <a:extLst>
              <a:ext uri="{FF2B5EF4-FFF2-40B4-BE49-F238E27FC236}">
                <a16:creationId xmlns:a16="http://schemas.microsoft.com/office/drawing/2014/main" id="{4626A5F3-9DAF-4BE1-B857-040E1AA9EECB}"/>
              </a:ext>
            </a:extLst>
          </p:cNvPr>
          <p:cNvCxnSpPr>
            <a:cxnSpLocks/>
          </p:cNvCxnSpPr>
          <p:nvPr/>
        </p:nvCxnSpPr>
        <p:spPr bwMode="auto">
          <a:xfrm>
            <a:off x="101600" y="1859280"/>
            <a:ext cx="2651760" cy="3060000"/>
          </a:xfrm>
          <a:prstGeom prst="line">
            <a:avLst/>
          </a:prstGeom>
          <a:solidFill>
            <a:schemeClr val="accent1"/>
          </a:solidFill>
          <a:ln w="19050" cap="flat" cmpd="sng" algn="ctr">
            <a:solidFill>
              <a:srgbClr val="FF0000"/>
            </a:solidFill>
            <a:prstDash val="solid"/>
            <a:miter lim="800000"/>
            <a:headEnd type="none" w="med" len="med"/>
            <a:tailEnd type="none" w="med" len="med"/>
          </a:ln>
          <a:effectLst/>
        </p:spPr>
      </p:cxnSp>
      <p:sp>
        <p:nvSpPr>
          <p:cNvPr id="22" name="文本框 21">
            <a:extLst>
              <a:ext uri="{FF2B5EF4-FFF2-40B4-BE49-F238E27FC236}">
                <a16:creationId xmlns:a16="http://schemas.microsoft.com/office/drawing/2014/main" id="{FAE8C380-111E-4040-B355-1816A4716D40}"/>
              </a:ext>
            </a:extLst>
          </p:cNvPr>
          <p:cNvSpPr txBox="1"/>
          <p:nvPr/>
        </p:nvSpPr>
        <p:spPr>
          <a:xfrm>
            <a:off x="1071880" y="2726174"/>
            <a:ext cx="1366520" cy="369332"/>
          </a:xfrm>
          <a:prstGeom prst="rect">
            <a:avLst/>
          </a:prstGeom>
          <a:noFill/>
        </p:spPr>
        <p:txBody>
          <a:bodyPr wrap="square">
            <a:spAutoFit/>
          </a:bodyPr>
          <a:lstStyle/>
          <a:p>
            <a:r>
              <a:rPr lang="en-US" altLang="zh-CN" sz="1800" dirty="0">
                <a:solidFill>
                  <a:srgbClr val="FF0000"/>
                </a:solidFill>
              </a:rPr>
              <a:t>diagonal</a:t>
            </a:r>
            <a:endParaRPr lang="zh-CN" altLang="en-US" dirty="0">
              <a:solidFill>
                <a:srgbClr val="FF0000"/>
              </a:solidFill>
            </a:endParaRPr>
          </a:p>
        </p:txBody>
      </p:sp>
      <p:sp>
        <p:nvSpPr>
          <p:cNvPr id="21" name="矩形 20">
            <a:extLst>
              <a:ext uri="{FF2B5EF4-FFF2-40B4-BE49-F238E27FC236}">
                <a16:creationId xmlns:a16="http://schemas.microsoft.com/office/drawing/2014/main" id="{D506455C-3D60-44C7-B333-4CCCDC304FCE}"/>
              </a:ext>
            </a:extLst>
          </p:cNvPr>
          <p:cNvSpPr/>
          <p:nvPr/>
        </p:nvSpPr>
        <p:spPr bwMode="auto">
          <a:xfrm>
            <a:off x="264160" y="2011680"/>
            <a:ext cx="2402317" cy="694174"/>
          </a:xfrm>
          <a:prstGeom prst="rect">
            <a:avLst/>
          </a:prstGeom>
          <a:noFill/>
          <a:ln w="25400" cap="flat" cmpd="sng" algn="ctr">
            <a:solidFill>
              <a:srgbClr val="FFC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23" name="矩形 22">
            <a:extLst>
              <a:ext uri="{FF2B5EF4-FFF2-40B4-BE49-F238E27FC236}">
                <a16:creationId xmlns:a16="http://schemas.microsoft.com/office/drawing/2014/main" id="{D98D66AA-D8FC-4E06-A39A-8495CD69F23B}"/>
              </a:ext>
            </a:extLst>
          </p:cNvPr>
          <p:cNvSpPr/>
          <p:nvPr/>
        </p:nvSpPr>
        <p:spPr bwMode="auto">
          <a:xfrm>
            <a:off x="4033520" y="1601915"/>
            <a:ext cx="1219201" cy="409765"/>
          </a:xfrm>
          <a:prstGeom prst="rect">
            <a:avLst/>
          </a:prstGeom>
          <a:noFill/>
          <a:ln w="25400" cap="flat" cmpd="sng" algn="ctr">
            <a:solidFill>
              <a:srgbClr val="FFC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25" name="矩形 24">
            <a:extLst>
              <a:ext uri="{FF2B5EF4-FFF2-40B4-BE49-F238E27FC236}">
                <a16:creationId xmlns:a16="http://schemas.microsoft.com/office/drawing/2014/main" id="{760FFD23-44DE-4906-A419-19DAB5312EBE}"/>
              </a:ext>
            </a:extLst>
          </p:cNvPr>
          <p:cNvSpPr/>
          <p:nvPr/>
        </p:nvSpPr>
        <p:spPr bwMode="auto">
          <a:xfrm>
            <a:off x="3119120" y="3498473"/>
            <a:ext cx="1297555" cy="409765"/>
          </a:xfrm>
          <a:prstGeom prst="rect">
            <a:avLst/>
          </a:prstGeom>
          <a:noFill/>
          <a:ln w="25400" cap="flat" cmpd="sng" algn="ctr">
            <a:solidFill>
              <a:srgbClr val="FFC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27" name="矩形 26">
            <a:extLst>
              <a:ext uri="{FF2B5EF4-FFF2-40B4-BE49-F238E27FC236}">
                <a16:creationId xmlns:a16="http://schemas.microsoft.com/office/drawing/2014/main" id="{5C50ECBA-3486-4BE2-9AE1-A91154929E41}"/>
              </a:ext>
            </a:extLst>
          </p:cNvPr>
          <p:cNvSpPr/>
          <p:nvPr/>
        </p:nvSpPr>
        <p:spPr bwMode="auto">
          <a:xfrm>
            <a:off x="213360" y="2011680"/>
            <a:ext cx="610123" cy="2814320"/>
          </a:xfrm>
          <a:prstGeom prst="rect">
            <a:avLst/>
          </a:prstGeom>
          <a:noFill/>
          <a:ln w="25400" cap="flat" cmpd="sng" algn="ctr">
            <a:solidFill>
              <a:schemeClr val="accent4"/>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29" name="矩形 28">
            <a:extLst>
              <a:ext uri="{FF2B5EF4-FFF2-40B4-BE49-F238E27FC236}">
                <a16:creationId xmlns:a16="http://schemas.microsoft.com/office/drawing/2014/main" id="{D7A6EEDE-B87B-450E-A462-A337BE21CCE6}"/>
              </a:ext>
            </a:extLst>
          </p:cNvPr>
          <p:cNvSpPr/>
          <p:nvPr/>
        </p:nvSpPr>
        <p:spPr bwMode="auto">
          <a:xfrm>
            <a:off x="4033520" y="1601915"/>
            <a:ext cx="294640" cy="1442791"/>
          </a:xfrm>
          <a:prstGeom prst="rect">
            <a:avLst/>
          </a:prstGeom>
          <a:noFill/>
          <a:ln w="25400" cap="flat" cmpd="sng" algn="ctr">
            <a:solidFill>
              <a:schemeClr val="accent4"/>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31" name="矩形 30">
            <a:extLst>
              <a:ext uri="{FF2B5EF4-FFF2-40B4-BE49-F238E27FC236}">
                <a16:creationId xmlns:a16="http://schemas.microsoft.com/office/drawing/2014/main" id="{B87A4A05-65F1-4795-A67D-F8C34DC58458}"/>
              </a:ext>
            </a:extLst>
          </p:cNvPr>
          <p:cNvSpPr/>
          <p:nvPr/>
        </p:nvSpPr>
        <p:spPr bwMode="auto">
          <a:xfrm>
            <a:off x="4917441" y="3505200"/>
            <a:ext cx="1219201" cy="403038"/>
          </a:xfrm>
          <a:prstGeom prst="rect">
            <a:avLst/>
          </a:prstGeom>
          <a:noFill/>
          <a:ln w="25400" cap="flat" cmpd="sng" algn="ctr">
            <a:solidFill>
              <a:schemeClr val="accent4"/>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35" name="矩形 34">
            <a:extLst>
              <a:ext uri="{FF2B5EF4-FFF2-40B4-BE49-F238E27FC236}">
                <a16:creationId xmlns:a16="http://schemas.microsoft.com/office/drawing/2014/main" id="{74294A17-9497-4D7C-9846-26B20EF23854}"/>
              </a:ext>
            </a:extLst>
          </p:cNvPr>
          <p:cNvSpPr/>
          <p:nvPr/>
        </p:nvSpPr>
        <p:spPr bwMode="auto">
          <a:xfrm>
            <a:off x="6898640" y="4169033"/>
            <a:ext cx="2885440" cy="577527"/>
          </a:xfrm>
          <a:prstGeom prst="rect">
            <a:avLst/>
          </a:prstGeom>
          <a:noFill/>
          <a:ln w="254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41643856-26A6-4D4B-A159-E01E3E121A60}"/>
                  </a:ext>
                </a:extLst>
              </p:cNvPr>
              <p:cNvSpPr txBox="1"/>
              <p:nvPr/>
            </p:nvSpPr>
            <p:spPr>
              <a:xfrm>
                <a:off x="220806" y="1065254"/>
                <a:ext cx="5722795" cy="430887"/>
              </a:xfrm>
              <a:prstGeom prst="rect">
                <a:avLst/>
              </a:prstGeom>
              <a:noFill/>
            </p:spPr>
            <p:txBody>
              <a:bodyPr wrap="square">
                <a:spAutoFit/>
              </a:bodyPr>
              <a:lstStyle/>
              <a:p>
                <a:r>
                  <a:rPr lang="en-US" altLang="zh-CN" sz="2200" dirty="0"/>
                  <a:t>Mapping the </a:t>
                </a:r>
                <a14:m>
                  <m:oMath xmlns:m="http://schemas.openxmlformats.org/officeDocument/2006/math">
                    <m:r>
                      <a:rPr lang="en-US" altLang="zh-CN" sz="2200" i="1" dirty="0" smtClean="0">
                        <a:solidFill>
                          <a:srgbClr val="443BFF"/>
                        </a:solidFill>
                        <a:latin typeface="Cambria Math" panose="02040503050406030204" pitchFamily="18" charset="0"/>
                      </a:rPr>
                      <m:t>8×8</m:t>
                    </m:r>
                  </m:oMath>
                </a14:m>
                <a:r>
                  <a:rPr lang="en-US" altLang="zh-CN" sz="2200" dirty="0"/>
                  <a:t> matrix to </a:t>
                </a:r>
                <a14:m>
                  <m:oMath xmlns:m="http://schemas.openxmlformats.org/officeDocument/2006/math">
                    <m:r>
                      <a:rPr lang="en-US" altLang="zh-CN" sz="2200" i="1" dirty="0" smtClean="0">
                        <a:solidFill>
                          <a:srgbClr val="443BFF"/>
                        </a:solidFill>
                        <a:latin typeface="Cambria Math" panose="02040503050406030204" pitchFamily="18" charset="0"/>
                      </a:rPr>
                      <m:t>4×4</m:t>
                    </m:r>
                  </m:oMath>
                </a14:m>
                <a:r>
                  <a:rPr lang="en-US" altLang="zh-CN" sz="2200" dirty="0"/>
                  <a:t> matrices:</a:t>
                </a:r>
                <a:endParaRPr lang="zh-CN" altLang="en-US" sz="2200" dirty="0"/>
              </a:p>
            </p:txBody>
          </p:sp>
        </mc:Choice>
        <mc:Fallback xmlns="">
          <p:sp>
            <p:nvSpPr>
              <p:cNvPr id="37" name="文本框 36">
                <a:extLst>
                  <a:ext uri="{FF2B5EF4-FFF2-40B4-BE49-F238E27FC236}">
                    <a16:creationId xmlns:a16="http://schemas.microsoft.com/office/drawing/2014/main" id="{41643856-26A6-4D4B-A159-E01E3E121A60}"/>
                  </a:ext>
                </a:extLst>
              </p:cNvPr>
              <p:cNvSpPr txBox="1">
                <a:spLocks noRot="1" noChangeAspect="1" noMove="1" noResize="1" noEditPoints="1" noAdjustHandles="1" noChangeArrowheads="1" noChangeShapeType="1" noTextEdit="1"/>
              </p:cNvSpPr>
              <p:nvPr/>
            </p:nvSpPr>
            <p:spPr>
              <a:xfrm>
                <a:off x="220806" y="1065254"/>
                <a:ext cx="5722795" cy="430887"/>
              </a:xfrm>
              <a:prstGeom prst="rect">
                <a:avLst/>
              </a:prstGeom>
              <a:blipFill>
                <a:blip r:embed="rId8"/>
                <a:stretch>
                  <a:fillRect l="-1384" t="-10000" b="-28571"/>
                </a:stretch>
              </a:blipFill>
            </p:spPr>
            <p:txBody>
              <a:bodyPr/>
              <a:lstStyle/>
              <a:p>
                <a:r>
                  <a:rPr lang="zh-CN" altLang="en-US">
                    <a:noFill/>
                  </a:rPr>
                  <a:t> </a:t>
                </a:r>
              </a:p>
            </p:txBody>
          </p:sp>
        </mc:Fallback>
      </mc:AlternateContent>
      <p:sp>
        <p:nvSpPr>
          <p:cNvPr id="3" name="椭圆 2">
            <a:extLst>
              <a:ext uri="{FF2B5EF4-FFF2-40B4-BE49-F238E27FC236}">
                <a16:creationId xmlns:a16="http://schemas.microsoft.com/office/drawing/2014/main" id="{DF3D07DF-1889-4D9D-862A-2119E4D9856B}"/>
              </a:ext>
            </a:extLst>
          </p:cNvPr>
          <p:cNvSpPr/>
          <p:nvPr/>
        </p:nvSpPr>
        <p:spPr bwMode="auto">
          <a:xfrm>
            <a:off x="10210800" y="1402573"/>
            <a:ext cx="1188720" cy="414297"/>
          </a:xfrm>
          <a:prstGeom prst="ellipse">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18" name="文本框 17">
            <a:extLst>
              <a:ext uri="{FF2B5EF4-FFF2-40B4-BE49-F238E27FC236}">
                <a16:creationId xmlns:a16="http://schemas.microsoft.com/office/drawing/2014/main" id="{B29D56AD-C878-4227-ADBE-2675264A9FED}"/>
              </a:ext>
            </a:extLst>
          </p:cNvPr>
          <p:cNvSpPr txBox="1"/>
          <p:nvPr/>
        </p:nvSpPr>
        <p:spPr>
          <a:xfrm>
            <a:off x="156193" y="5605499"/>
            <a:ext cx="11738591" cy="769441"/>
          </a:xfrm>
          <a:prstGeom prst="rect">
            <a:avLst/>
          </a:prstGeom>
          <a:solidFill>
            <a:schemeClr val="bg1"/>
          </a:solidFill>
          <a:ln w="38100">
            <a:solidFill>
              <a:schemeClr val="tx1"/>
            </a:solidFill>
          </a:ln>
        </p:spPr>
        <p:txBody>
          <a:bodyPr wrap="square" rtlCol="0">
            <a:spAutoFit/>
          </a:bodyPr>
          <a:lstStyle/>
          <a:p>
            <a:pPr algn="ctr"/>
            <a:r>
              <a:rPr lang="en-US" altLang="zh-CN" sz="2200" b="1" dirty="0"/>
              <a:t>The matrices generated through tensor lowering are </a:t>
            </a:r>
            <a:r>
              <a:rPr lang="en-US" altLang="zh-CN" sz="2200" b="1" dirty="0">
                <a:solidFill>
                  <a:srgbClr val="443BFF"/>
                </a:solidFill>
              </a:rPr>
              <a:t>irregular</a:t>
            </a:r>
            <a:r>
              <a:rPr lang="en-US" altLang="zh-CN" sz="2200" b="1" dirty="0"/>
              <a:t> in size, and we need to scale the matrices into</a:t>
            </a:r>
            <a:r>
              <a:rPr lang="en-US" altLang="zh-CN" sz="2200" b="1" dirty="0">
                <a:solidFill>
                  <a:srgbClr val="443BFF"/>
                </a:solidFill>
              </a:rPr>
              <a:t> fix-sized </a:t>
            </a:r>
            <a:r>
              <a:rPr lang="en-US" altLang="zh-CN" sz="2200" b="1" dirty="0"/>
              <a:t>input for the network.</a:t>
            </a:r>
          </a:p>
        </p:txBody>
      </p:sp>
    </p:spTree>
    <p:custDataLst>
      <p:tags r:id="rId1"/>
    </p:custDataLst>
    <p:extLst>
      <p:ext uri="{BB962C8B-B14F-4D97-AF65-F5344CB8AC3E}">
        <p14:creationId xmlns:p14="http://schemas.microsoft.com/office/powerpoint/2010/main" val="2710393061"/>
      </p:ext>
    </p:extLst>
  </p:cSld>
  <p:clrMapOvr>
    <a:masterClrMapping/>
  </p:clrMapOvr>
  <mc:AlternateContent xmlns:mc="http://schemas.openxmlformats.org/markup-compatibility/2006" xmlns:p14="http://schemas.microsoft.com/office/powerpoint/2010/main">
    <mc:Choice Requires="p14">
      <p:transition spd="med" p14:dur="700" advTm="57003">
        <p:fade/>
      </p:transition>
    </mc:Choice>
    <mc:Fallback xmlns="">
      <p:transition spd="med" advTm="5700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0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3"/>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9"/>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build="p"/>
      <p:bldP spid="22" grpId="0"/>
      <p:bldP spid="23" grpId="0" animBg="1"/>
      <p:bldP spid="23" grpId="1" animBg="1"/>
      <p:bldP spid="25" grpId="0" animBg="1"/>
      <p:bldP spid="29" grpId="0" animBg="1"/>
      <p:bldP spid="29" grpId="1" animBg="1"/>
      <p:bldP spid="31" grpId="0" animBg="1"/>
      <p:bldP spid="35" grpId="0" animBg="1"/>
      <p:bldP spid="3"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p:txBody>
          <a:bodyPr/>
          <a:lstStyle/>
          <a:p>
            <a:r>
              <a:rPr lang="en-US" dirty="0"/>
              <a:t>Network Structure</a:t>
            </a:r>
          </a:p>
        </p:txBody>
      </p:sp>
      <p:sp>
        <p:nvSpPr>
          <p:cNvPr id="106" name="Content Placeholder 2">
            <a:extLst>
              <a:ext uri="{FF2B5EF4-FFF2-40B4-BE49-F238E27FC236}">
                <a16:creationId xmlns:a16="http://schemas.microsoft.com/office/drawing/2014/main" id="{64856BE0-9282-1440-A3B0-B10013EB6338}"/>
              </a:ext>
            </a:extLst>
          </p:cNvPr>
          <p:cNvSpPr>
            <a:spLocks noGrp="1"/>
          </p:cNvSpPr>
          <p:nvPr>
            <p:ph idx="1"/>
          </p:nvPr>
        </p:nvSpPr>
        <p:spPr>
          <a:xfrm>
            <a:off x="193040" y="5250118"/>
            <a:ext cx="11785600" cy="1205459"/>
          </a:xfrm>
        </p:spPr>
        <p:txBody>
          <a:bodyPr/>
          <a:lstStyle/>
          <a:p>
            <a:r>
              <a:rPr lang="en-US" altLang="zh-CN" sz="2000" b="1" dirty="0" err="1">
                <a:ea typeface="Tahoma" panose="020B0604030504040204" pitchFamily="34" charset="0"/>
              </a:rPr>
              <a:t>TnsNet</a:t>
            </a:r>
            <a:r>
              <a:rPr lang="en-US" altLang="zh-CN" sz="2000" b="1" dirty="0">
                <a:ea typeface="Tahoma" panose="020B0604030504040204" pitchFamily="34" charset="0"/>
              </a:rPr>
              <a:t>: </a:t>
            </a:r>
            <a:r>
              <a:rPr lang="en-US" altLang="zh-CN" sz="2000" dirty="0">
                <a:ea typeface="Tahoma" panose="020B0604030504040204" pitchFamily="34" charset="0"/>
              </a:rPr>
              <a:t>combines </a:t>
            </a:r>
            <a:r>
              <a:rPr lang="en-US" altLang="zh-CN" sz="2000" dirty="0">
                <a:solidFill>
                  <a:srgbClr val="443BFF"/>
                </a:solidFill>
                <a:ea typeface="Tahoma" panose="020B0604030504040204" pitchFamily="34" charset="0"/>
              </a:rPr>
              <a:t>CNN </a:t>
            </a:r>
            <a:r>
              <a:rPr lang="en-US" altLang="zh-CN" sz="2000" dirty="0">
                <a:ea typeface="Tahoma" panose="020B0604030504040204" pitchFamily="34" charset="0"/>
              </a:rPr>
              <a:t>and feedforward neural network (</a:t>
            </a:r>
            <a:r>
              <a:rPr lang="en-US" altLang="zh-CN" sz="2000" dirty="0">
                <a:solidFill>
                  <a:srgbClr val="443BFF"/>
                </a:solidFill>
                <a:ea typeface="Tahoma" panose="020B0604030504040204" pitchFamily="34" charset="0"/>
              </a:rPr>
              <a:t>FFNN</a:t>
            </a:r>
            <a:r>
              <a:rPr lang="en-US" altLang="zh-CN" sz="2000" dirty="0">
                <a:ea typeface="Tahoma" panose="020B0604030504040204" pitchFamily="34" charset="0"/>
              </a:rPr>
              <a:t>) to predict the optimal format</a:t>
            </a:r>
          </a:p>
          <a:p>
            <a:r>
              <a:rPr lang="en-US" altLang="zh-CN" sz="2000" b="1" dirty="0" err="1">
                <a:ea typeface="Tahoma" panose="020B0604030504040204" pitchFamily="34" charset="0"/>
              </a:rPr>
              <a:t>BaseNet</a:t>
            </a:r>
            <a:r>
              <a:rPr lang="en-US" altLang="zh-CN" sz="2000" b="1" dirty="0">
                <a:ea typeface="Tahoma" panose="020B0604030504040204" pitchFamily="34" charset="0"/>
              </a:rPr>
              <a:t>: </a:t>
            </a:r>
            <a:r>
              <a:rPr lang="en-US" altLang="zh-CN" sz="2000" dirty="0">
                <a:ea typeface="Tahoma" panose="020B0604030504040204" pitchFamily="34" charset="0"/>
              </a:rPr>
              <a:t>includes all </a:t>
            </a:r>
            <a:r>
              <a:rPr lang="en-US" altLang="zh-CN" sz="2000" dirty="0">
                <a:solidFill>
                  <a:srgbClr val="443BFF"/>
                </a:solidFill>
                <a:ea typeface="Tahoma" panose="020B0604030504040204" pitchFamily="34" charset="0"/>
              </a:rPr>
              <a:t>convolution</a:t>
            </a:r>
            <a:r>
              <a:rPr lang="en-US" altLang="zh-CN" sz="2000" dirty="0">
                <a:ea typeface="Tahoma" panose="020B0604030504040204" pitchFamily="34" charset="0"/>
              </a:rPr>
              <a:t> and </a:t>
            </a:r>
            <a:r>
              <a:rPr lang="en-US" altLang="zh-CN" sz="2000" dirty="0">
                <a:solidFill>
                  <a:srgbClr val="443BFF"/>
                </a:solidFill>
                <a:ea typeface="Tahoma" panose="020B0604030504040204" pitchFamily="34" charset="0"/>
              </a:rPr>
              <a:t>pooling</a:t>
            </a:r>
            <a:r>
              <a:rPr lang="en-US" altLang="zh-CN" sz="2000" dirty="0">
                <a:ea typeface="Tahoma" panose="020B0604030504040204" pitchFamily="34" charset="0"/>
              </a:rPr>
              <a:t> layers of </a:t>
            </a:r>
            <a:r>
              <a:rPr lang="en-US" altLang="zh-CN" sz="2000" dirty="0" err="1">
                <a:ea typeface="Tahoma" panose="020B0604030504040204" pitchFamily="34" charset="0"/>
              </a:rPr>
              <a:t>TnsNet</a:t>
            </a:r>
            <a:r>
              <a:rPr lang="en-US" altLang="zh-CN" sz="2000" dirty="0">
                <a:ea typeface="Tahoma" panose="020B0604030504040204" pitchFamily="34" charset="0"/>
              </a:rPr>
              <a:t> (provide better </a:t>
            </a:r>
            <a:r>
              <a:rPr lang="en-US" altLang="zh-CN" sz="2000" dirty="0">
                <a:solidFill>
                  <a:srgbClr val="443BFF"/>
                </a:solidFill>
                <a:ea typeface="Tahoma" panose="020B0604030504040204" pitchFamily="34" charset="0"/>
              </a:rPr>
              <a:t>portability</a:t>
            </a:r>
            <a:r>
              <a:rPr lang="en-US" altLang="zh-CN" sz="2000" dirty="0">
                <a:ea typeface="Tahoma" panose="020B0604030504040204" pitchFamily="34" charset="0"/>
              </a:rPr>
              <a:t>)</a:t>
            </a:r>
          </a:p>
          <a:p>
            <a:r>
              <a:rPr lang="en-US" altLang="zh-CN" sz="2000" b="1" dirty="0">
                <a:ea typeface="Tahoma" panose="020B0604030504040204" pitchFamily="34" charset="0"/>
              </a:rPr>
              <a:t>Feature layer: </a:t>
            </a:r>
            <a:r>
              <a:rPr lang="en-US" altLang="zh-CN" sz="2000" dirty="0">
                <a:ea typeface="Tahoma" panose="020B0604030504040204" pitchFamily="34" charset="0"/>
              </a:rPr>
              <a:t>supplements the </a:t>
            </a:r>
            <a:r>
              <a:rPr lang="en-US" altLang="zh-CN" sz="2000" dirty="0">
                <a:solidFill>
                  <a:srgbClr val="443BFF"/>
                </a:solidFill>
                <a:ea typeface="Tahoma" panose="020B0604030504040204" pitchFamily="34" charset="0"/>
              </a:rPr>
              <a:t>missing</a:t>
            </a:r>
            <a:r>
              <a:rPr lang="en-US" altLang="zh-CN" sz="2000" dirty="0">
                <a:ea typeface="Tahoma" panose="020B0604030504040204" pitchFamily="34" charset="0"/>
              </a:rPr>
              <a:t> sparsity features of the original tensor</a:t>
            </a:r>
          </a:p>
        </p:txBody>
      </p:sp>
      <p:pic>
        <p:nvPicPr>
          <p:cNvPr id="42" name="图片 41">
            <a:extLst>
              <a:ext uri="{FF2B5EF4-FFF2-40B4-BE49-F238E27FC236}">
                <a16:creationId xmlns:a16="http://schemas.microsoft.com/office/drawing/2014/main" id="{DB8C9592-A62E-4570-A729-0BFDB658C08E}"/>
              </a:ext>
            </a:extLst>
          </p:cNvPr>
          <p:cNvPicPr>
            <a:picLocks noChangeAspect="1"/>
          </p:cNvPicPr>
          <p:nvPr/>
        </p:nvPicPr>
        <p:blipFill>
          <a:blip r:embed="rId4"/>
          <a:stretch>
            <a:fillRect/>
          </a:stretch>
        </p:blipFill>
        <p:spPr>
          <a:xfrm>
            <a:off x="55880" y="1678255"/>
            <a:ext cx="12080240" cy="2722308"/>
          </a:xfrm>
          <a:prstGeom prst="rect">
            <a:avLst/>
          </a:prstGeom>
        </p:spPr>
      </p:pic>
      <p:sp>
        <p:nvSpPr>
          <p:cNvPr id="43" name="椭圆 42">
            <a:extLst>
              <a:ext uri="{FF2B5EF4-FFF2-40B4-BE49-F238E27FC236}">
                <a16:creationId xmlns:a16="http://schemas.microsoft.com/office/drawing/2014/main" id="{D4A54BDD-4A0B-4E56-BCBB-F2015EE8C133}"/>
              </a:ext>
            </a:extLst>
          </p:cNvPr>
          <p:cNvSpPr/>
          <p:nvPr/>
        </p:nvSpPr>
        <p:spPr bwMode="auto">
          <a:xfrm>
            <a:off x="1778000" y="2734609"/>
            <a:ext cx="1056640" cy="304800"/>
          </a:xfrm>
          <a:prstGeom prst="ellipse">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5" name="椭圆 44">
            <a:extLst>
              <a:ext uri="{FF2B5EF4-FFF2-40B4-BE49-F238E27FC236}">
                <a16:creationId xmlns:a16="http://schemas.microsoft.com/office/drawing/2014/main" id="{51737B55-A704-421D-A2B1-53139C0B3F3C}"/>
              </a:ext>
            </a:extLst>
          </p:cNvPr>
          <p:cNvSpPr/>
          <p:nvPr/>
        </p:nvSpPr>
        <p:spPr bwMode="auto">
          <a:xfrm>
            <a:off x="8544560" y="3674408"/>
            <a:ext cx="1056640" cy="379431"/>
          </a:xfrm>
          <a:prstGeom prst="ellipse">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53" name="椭圆 52">
            <a:extLst>
              <a:ext uri="{FF2B5EF4-FFF2-40B4-BE49-F238E27FC236}">
                <a16:creationId xmlns:a16="http://schemas.microsoft.com/office/drawing/2014/main" id="{E94A7EAA-F735-4E9F-A3A7-0277DFD6A287}"/>
              </a:ext>
            </a:extLst>
          </p:cNvPr>
          <p:cNvSpPr/>
          <p:nvPr/>
        </p:nvSpPr>
        <p:spPr bwMode="auto">
          <a:xfrm>
            <a:off x="7172960" y="1501096"/>
            <a:ext cx="812800" cy="2975025"/>
          </a:xfrm>
          <a:prstGeom prst="ellipse">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55" name="文本框 54">
            <a:extLst>
              <a:ext uri="{FF2B5EF4-FFF2-40B4-BE49-F238E27FC236}">
                <a16:creationId xmlns:a16="http://schemas.microsoft.com/office/drawing/2014/main" id="{D5C0477F-559D-4F0E-AD6C-ACF8B374E57D}"/>
              </a:ext>
            </a:extLst>
          </p:cNvPr>
          <p:cNvSpPr txBox="1"/>
          <p:nvPr/>
        </p:nvSpPr>
        <p:spPr>
          <a:xfrm>
            <a:off x="5548690" y="1106591"/>
            <a:ext cx="2739390" cy="369332"/>
          </a:xfrm>
          <a:prstGeom prst="rect">
            <a:avLst/>
          </a:prstGeom>
          <a:noFill/>
        </p:spPr>
        <p:txBody>
          <a:bodyPr wrap="square">
            <a:spAutoFit/>
          </a:bodyPr>
          <a:lstStyle/>
          <a:p>
            <a:r>
              <a:rPr lang="en-US" altLang="zh-CN" dirty="0">
                <a:solidFill>
                  <a:srgbClr val="FF0000"/>
                </a:solidFill>
              </a:rPr>
              <a:t>late-merging structure</a:t>
            </a:r>
            <a:endParaRPr lang="zh-CN" altLang="en-US" dirty="0"/>
          </a:p>
        </p:txBody>
      </p:sp>
      <p:cxnSp>
        <p:nvCxnSpPr>
          <p:cNvPr id="58" name="直接连接符 57">
            <a:extLst>
              <a:ext uri="{FF2B5EF4-FFF2-40B4-BE49-F238E27FC236}">
                <a16:creationId xmlns:a16="http://schemas.microsoft.com/office/drawing/2014/main" id="{FC66C4D9-B49C-43D1-B538-E284AB72BE1F}"/>
              </a:ext>
            </a:extLst>
          </p:cNvPr>
          <p:cNvCxnSpPr>
            <a:cxnSpLocks/>
            <a:stCxn id="55" idx="2"/>
            <a:endCxn id="53" idx="1"/>
          </p:cNvCxnSpPr>
          <p:nvPr/>
        </p:nvCxnSpPr>
        <p:spPr bwMode="auto">
          <a:xfrm>
            <a:off x="6918385" y="1475923"/>
            <a:ext cx="373607" cy="460855"/>
          </a:xfrm>
          <a:prstGeom prst="line">
            <a:avLst/>
          </a:prstGeom>
          <a:solidFill>
            <a:schemeClr val="accent1"/>
          </a:solidFill>
          <a:ln w="19050" cap="flat" cmpd="sng" algn="ctr">
            <a:solidFill>
              <a:srgbClr val="FF0000"/>
            </a:solidFill>
            <a:prstDash val="solid"/>
            <a:miter lim="800000"/>
            <a:headEnd type="arrow" w="med" len="med"/>
            <a:tailEnd type="none" w="med" len="med"/>
          </a:ln>
          <a:effectLst/>
        </p:spPr>
      </p:cxnSp>
      <p:sp>
        <p:nvSpPr>
          <p:cNvPr id="11" name="文本框 10">
            <a:extLst>
              <a:ext uri="{FF2B5EF4-FFF2-40B4-BE49-F238E27FC236}">
                <a16:creationId xmlns:a16="http://schemas.microsoft.com/office/drawing/2014/main" id="{14C3663F-4823-4104-9C11-03C1A0ECFDB8}"/>
              </a:ext>
            </a:extLst>
          </p:cNvPr>
          <p:cNvSpPr txBox="1"/>
          <p:nvPr/>
        </p:nvSpPr>
        <p:spPr>
          <a:xfrm>
            <a:off x="204148" y="5241115"/>
            <a:ext cx="11738591" cy="1107996"/>
          </a:xfrm>
          <a:prstGeom prst="rect">
            <a:avLst/>
          </a:prstGeom>
          <a:solidFill>
            <a:schemeClr val="bg1"/>
          </a:solidFill>
          <a:ln w="38100">
            <a:solidFill>
              <a:schemeClr val="tx1"/>
            </a:solidFill>
          </a:ln>
        </p:spPr>
        <p:txBody>
          <a:bodyPr wrap="square" rtlCol="0">
            <a:spAutoFit/>
          </a:bodyPr>
          <a:lstStyle/>
          <a:p>
            <a:pPr algn="ctr"/>
            <a:r>
              <a:rPr lang="en-US" altLang="zh-CN" sz="2200" b="1" dirty="0"/>
              <a:t>When porting the </a:t>
            </a:r>
            <a:r>
              <a:rPr lang="en-US" altLang="zh-CN" sz="2200" b="1" dirty="0" err="1"/>
              <a:t>TnsNet</a:t>
            </a:r>
            <a:r>
              <a:rPr lang="en-US" altLang="zh-CN" sz="2200" b="1" dirty="0"/>
              <a:t> to a </a:t>
            </a:r>
            <a:r>
              <a:rPr lang="en-US" altLang="zh-CN" sz="2200" b="1" dirty="0">
                <a:solidFill>
                  <a:srgbClr val="443BFF"/>
                </a:solidFill>
              </a:rPr>
              <a:t>different</a:t>
            </a:r>
            <a:r>
              <a:rPr lang="en-US" altLang="zh-CN" sz="2200" b="1" dirty="0"/>
              <a:t> </a:t>
            </a:r>
            <a:r>
              <a:rPr lang="en-US" altLang="zh-CN" sz="2200" b="1" dirty="0">
                <a:solidFill>
                  <a:srgbClr val="443BFF"/>
                </a:solidFill>
              </a:rPr>
              <a:t>hardware platform</a:t>
            </a:r>
            <a:r>
              <a:rPr lang="en-US" altLang="zh-CN" sz="2200" b="1" dirty="0"/>
              <a:t>, new training data needs to be collected. Also, when adding </a:t>
            </a:r>
            <a:r>
              <a:rPr lang="en-US" altLang="zh-CN" sz="2200" b="1" dirty="0">
                <a:solidFill>
                  <a:srgbClr val="443BFF"/>
                </a:solidFill>
              </a:rPr>
              <a:t>new tensor data </a:t>
            </a:r>
            <a:r>
              <a:rPr lang="en-US" altLang="zh-CN" sz="2200" b="1" dirty="0"/>
              <a:t>to the training dataset, the same tensor transformation procedures are applied to </a:t>
            </a:r>
            <a:r>
              <a:rPr lang="en-US" altLang="zh-CN" sz="2200" b="1" dirty="0">
                <a:solidFill>
                  <a:srgbClr val="443BFF"/>
                </a:solidFill>
              </a:rPr>
              <a:t>re-train</a:t>
            </a:r>
            <a:r>
              <a:rPr lang="en-US" altLang="zh-CN" sz="2200" b="1" dirty="0"/>
              <a:t> </a:t>
            </a:r>
            <a:r>
              <a:rPr lang="en-US" altLang="zh-CN" sz="2200" b="1" dirty="0" err="1"/>
              <a:t>TnsNet</a:t>
            </a:r>
            <a:r>
              <a:rPr lang="en-US" altLang="zh-CN" sz="2200" b="1" dirty="0"/>
              <a:t>.</a:t>
            </a:r>
          </a:p>
        </p:txBody>
      </p:sp>
    </p:spTree>
    <p:custDataLst>
      <p:tags r:id="rId1"/>
    </p:custDataLst>
    <p:extLst>
      <p:ext uri="{BB962C8B-B14F-4D97-AF65-F5344CB8AC3E}">
        <p14:creationId xmlns:p14="http://schemas.microsoft.com/office/powerpoint/2010/main" val="4040011090"/>
      </p:ext>
    </p:extLst>
  </p:cSld>
  <p:clrMapOvr>
    <a:masterClrMapping/>
  </p:clrMapOvr>
  <mc:AlternateContent xmlns:mc="http://schemas.openxmlformats.org/markup-compatibility/2006" xmlns:p14="http://schemas.microsoft.com/office/powerpoint/2010/main">
    <mc:Choice Requires="p14">
      <p:transition spd="med" p14:dur="700" advTm="68013">
        <p:fade/>
      </p:transition>
    </mc:Choice>
    <mc:Fallback xmlns="">
      <p:transition spd="med" advTm="680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45"/>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53"/>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55"/>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5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3" grpId="1" animBg="1"/>
      <p:bldP spid="45" grpId="0" animBg="1"/>
      <p:bldP spid="45" grpId="1" animBg="1"/>
      <p:bldP spid="53" grpId="0" animBg="1"/>
      <p:bldP spid="53" grpId="1" animBg="1"/>
      <p:bldP spid="55" grpId="0"/>
      <p:bldP spid="55" grpId="1"/>
      <p:bldP spid="1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p:txBody>
          <a:bodyPr/>
          <a:lstStyle/>
          <a:p>
            <a:r>
              <a:rPr lang="en-US" dirty="0"/>
              <a:t>Network Structure</a:t>
            </a:r>
          </a:p>
        </p:txBody>
      </p:sp>
      <p:sp>
        <p:nvSpPr>
          <p:cNvPr id="106" name="Content Placeholder 2">
            <a:extLst>
              <a:ext uri="{FF2B5EF4-FFF2-40B4-BE49-F238E27FC236}">
                <a16:creationId xmlns:a16="http://schemas.microsoft.com/office/drawing/2014/main" id="{64856BE0-9282-1440-A3B0-B10013EB6338}"/>
              </a:ext>
            </a:extLst>
          </p:cNvPr>
          <p:cNvSpPr>
            <a:spLocks noGrp="1"/>
          </p:cNvSpPr>
          <p:nvPr>
            <p:ph idx="1"/>
          </p:nvPr>
        </p:nvSpPr>
        <p:spPr>
          <a:xfrm>
            <a:off x="6035042" y="3201295"/>
            <a:ext cx="5923241" cy="2430470"/>
          </a:xfrm>
        </p:spPr>
        <p:txBody>
          <a:bodyPr/>
          <a:lstStyle/>
          <a:p>
            <a:r>
              <a:rPr lang="en-US" altLang="zh-CN" sz="2000" b="1" dirty="0">
                <a:ea typeface="Tahoma" panose="020B0604030504040204" pitchFamily="34" charset="0"/>
              </a:rPr>
              <a:t>Global features: </a:t>
            </a:r>
            <a:r>
              <a:rPr lang="en-US" altLang="zh-CN" sz="2000" dirty="0">
                <a:ea typeface="Tahoma" panose="020B0604030504040204" pitchFamily="34" charset="0"/>
              </a:rPr>
              <a:t>include the tensor’s mode sizes, </a:t>
            </a:r>
            <a:r>
              <a:rPr lang="en-US" altLang="zh-CN" sz="2000" dirty="0" err="1">
                <a:ea typeface="Tahoma" panose="020B0604030504040204" pitchFamily="34" charset="0"/>
              </a:rPr>
              <a:t>nnz</a:t>
            </a:r>
            <a:r>
              <a:rPr lang="en-US" altLang="zh-CN" sz="2000" dirty="0">
                <a:ea typeface="Tahoma" panose="020B0604030504040204" pitchFamily="34" charset="0"/>
              </a:rPr>
              <a:t>, sparsity, and features related to </a:t>
            </a:r>
            <a:r>
              <a:rPr lang="en-US" altLang="zh-CN" sz="2000" dirty="0" err="1">
                <a:ea typeface="Tahoma" panose="020B0604030504040204" pitchFamily="34" charset="0"/>
              </a:rPr>
              <a:t>nnz</a:t>
            </a:r>
            <a:r>
              <a:rPr lang="en-US" altLang="zh-CN" sz="2000" dirty="0">
                <a:ea typeface="Tahoma" panose="020B0604030504040204" pitchFamily="34" charset="0"/>
              </a:rPr>
              <a:t> per row-n </a:t>
            </a:r>
          </a:p>
          <a:p>
            <a:r>
              <a:rPr lang="en-US" altLang="zh-CN" sz="2000" b="1" dirty="0">
                <a:ea typeface="Tahoma" panose="020B0604030504040204" pitchFamily="34" charset="0"/>
              </a:rPr>
              <a:t>Local features: </a:t>
            </a:r>
            <a:r>
              <a:rPr lang="en-US" altLang="zh-CN" sz="2000" dirty="0">
                <a:ea typeface="Tahoma" panose="020B0604030504040204" pitchFamily="34" charset="0"/>
              </a:rPr>
              <a:t> features related to </a:t>
            </a:r>
            <a:r>
              <a:rPr lang="en-US" altLang="zh-CN" sz="2000" dirty="0">
                <a:solidFill>
                  <a:srgbClr val="443BFF"/>
                </a:solidFill>
                <a:ea typeface="Tahoma" panose="020B0604030504040204" pitchFamily="34" charset="0"/>
              </a:rPr>
              <a:t>slices</a:t>
            </a:r>
            <a:r>
              <a:rPr lang="en-US" altLang="zh-CN" sz="2000" dirty="0">
                <a:ea typeface="Tahoma" panose="020B0604030504040204" pitchFamily="34" charset="0"/>
              </a:rPr>
              <a:t> and </a:t>
            </a:r>
            <a:r>
              <a:rPr lang="en-US" altLang="zh-CN" sz="2000" dirty="0">
                <a:solidFill>
                  <a:srgbClr val="443BFF"/>
                </a:solidFill>
                <a:ea typeface="Tahoma" panose="020B0604030504040204" pitchFamily="34" charset="0"/>
              </a:rPr>
              <a:t>fibers</a:t>
            </a:r>
            <a:r>
              <a:rPr lang="en-US" altLang="zh-CN" sz="2000" dirty="0">
                <a:ea typeface="Tahoma" panose="020B0604030504040204" pitchFamily="34" charset="0"/>
              </a:rPr>
              <a:t> (e.g., </a:t>
            </a:r>
            <a:r>
              <a:rPr lang="en-US" altLang="zh-CN" sz="2000" dirty="0" err="1">
                <a:ea typeface="Tahoma" panose="020B0604030504040204" pitchFamily="34" charset="0"/>
              </a:rPr>
              <a:t>nnz</a:t>
            </a:r>
            <a:r>
              <a:rPr lang="en-US" altLang="zh-CN" sz="2000" dirty="0">
                <a:ea typeface="Tahoma" panose="020B0604030504040204" pitchFamily="34" charset="0"/>
              </a:rPr>
              <a:t> per slice)</a:t>
            </a:r>
          </a:p>
          <a:p>
            <a:r>
              <a:rPr lang="en-US" altLang="zh-CN" sz="2000" b="1" dirty="0">
                <a:ea typeface="Tahoma" panose="020B0604030504040204" pitchFamily="34" charset="0"/>
              </a:rPr>
              <a:t>Note: </a:t>
            </a:r>
            <a:r>
              <a:rPr lang="en-US" altLang="zh-CN" sz="2000" dirty="0">
                <a:ea typeface="Tahoma" panose="020B0604030504040204" pitchFamily="34" charset="0"/>
              </a:rPr>
              <a:t>local features can significantly affect the performance of </a:t>
            </a:r>
            <a:r>
              <a:rPr lang="en-US" altLang="zh-CN" sz="2000" dirty="0">
                <a:solidFill>
                  <a:srgbClr val="443BFF"/>
                </a:solidFill>
                <a:ea typeface="Tahoma" panose="020B0604030504040204" pitchFamily="34" charset="0"/>
              </a:rPr>
              <a:t>CSF-based</a:t>
            </a:r>
            <a:r>
              <a:rPr lang="en-US" altLang="zh-CN" sz="2000" dirty="0">
                <a:ea typeface="Tahoma" panose="020B0604030504040204" pitchFamily="34" charset="0"/>
              </a:rPr>
              <a:t> tensor formats</a:t>
            </a:r>
          </a:p>
        </p:txBody>
      </p:sp>
      <p:pic>
        <p:nvPicPr>
          <p:cNvPr id="4" name="图片 3">
            <a:extLst>
              <a:ext uri="{FF2B5EF4-FFF2-40B4-BE49-F238E27FC236}">
                <a16:creationId xmlns:a16="http://schemas.microsoft.com/office/drawing/2014/main" id="{990D7DDD-9408-4422-BCD0-330BDB89C6BC}"/>
              </a:ext>
            </a:extLst>
          </p:cNvPr>
          <p:cNvPicPr>
            <a:picLocks noChangeAspect="1"/>
          </p:cNvPicPr>
          <p:nvPr/>
        </p:nvPicPr>
        <p:blipFill>
          <a:blip r:embed="rId3"/>
          <a:stretch>
            <a:fillRect/>
          </a:stretch>
        </p:blipFill>
        <p:spPr>
          <a:xfrm>
            <a:off x="274320" y="1139510"/>
            <a:ext cx="5201959" cy="5627049"/>
          </a:xfrm>
          <a:prstGeom prst="rect">
            <a:avLst/>
          </a:prstGeom>
        </p:spPr>
      </p:pic>
      <p:sp>
        <p:nvSpPr>
          <p:cNvPr id="13" name="文本框 12">
            <a:extLst>
              <a:ext uri="{FF2B5EF4-FFF2-40B4-BE49-F238E27FC236}">
                <a16:creationId xmlns:a16="http://schemas.microsoft.com/office/drawing/2014/main" id="{90A2E2B9-534D-48FE-9245-AB39C01F6D1E}"/>
              </a:ext>
            </a:extLst>
          </p:cNvPr>
          <p:cNvSpPr txBox="1"/>
          <p:nvPr/>
        </p:nvSpPr>
        <p:spPr>
          <a:xfrm>
            <a:off x="6187439" y="1470075"/>
            <a:ext cx="5852124" cy="769441"/>
          </a:xfrm>
          <a:prstGeom prst="rect">
            <a:avLst/>
          </a:prstGeom>
          <a:noFill/>
        </p:spPr>
        <p:txBody>
          <a:bodyPr wrap="square">
            <a:spAutoFit/>
          </a:bodyPr>
          <a:lstStyle/>
          <a:p>
            <a:r>
              <a:rPr lang="en-US" altLang="zh-CN" sz="2200" dirty="0">
                <a:ea typeface="Tahoma" panose="020B0604030504040204" pitchFamily="34" charset="0"/>
              </a:rPr>
              <a:t>The feature layer reflects the </a:t>
            </a:r>
            <a:r>
              <a:rPr lang="en-US" altLang="zh-CN" sz="2200" dirty="0">
                <a:solidFill>
                  <a:srgbClr val="443BFF"/>
                </a:solidFill>
                <a:ea typeface="Tahoma" panose="020B0604030504040204" pitchFamily="34" charset="0"/>
              </a:rPr>
              <a:t>memory layout </a:t>
            </a:r>
            <a:r>
              <a:rPr lang="en-US" altLang="zh-CN" sz="2200" dirty="0">
                <a:ea typeface="Tahoma" panose="020B0604030504040204" pitchFamily="34" charset="0"/>
              </a:rPr>
              <a:t>and </a:t>
            </a:r>
            <a:r>
              <a:rPr lang="en-US" altLang="zh-CN" sz="2200" dirty="0">
                <a:solidFill>
                  <a:srgbClr val="443BFF"/>
                </a:solidFill>
                <a:ea typeface="Tahoma" panose="020B0604030504040204" pitchFamily="34" charset="0"/>
              </a:rPr>
              <a:t>computation characteristics</a:t>
            </a:r>
          </a:p>
        </p:txBody>
      </p:sp>
      <p:sp>
        <p:nvSpPr>
          <p:cNvPr id="3" name="椭圆 2">
            <a:extLst>
              <a:ext uri="{FF2B5EF4-FFF2-40B4-BE49-F238E27FC236}">
                <a16:creationId xmlns:a16="http://schemas.microsoft.com/office/drawing/2014/main" id="{22B8AB22-8382-4F6C-B73D-AD70F80722C0}"/>
              </a:ext>
            </a:extLst>
          </p:cNvPr>
          <p:cNvSpPr/>
          <p:nvPr/>
        </p:nvSpPr>
        <p:spPr bwMode="auto">
          <a:xfrm>
            <a:off x="2164080" y="1046480"/>
            <a:ext cx="1869440" cy="413435"/>
          </a:xfrm>
          <a:prstGeom prst="ellipse">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Tree>
    <p:extLst>
      <p:ext uri="{BB962C8B-B14F-4D97-AF65-F5344CB8AC3E}">
        <p14:creationId xmlns:p14="http://schemas.microsoft.com/office/powerpoint/2010/main" val="858732524"/>
      </p:ext>
    </p:extLst>
  </p:cSld>
  <p:clrMapOvr>
    <a:masterClrMapping/>
  </p:clrMapOvr>
  <mc:AlternateContent xmlns:mc="http://schemas.openxmlformats.org/markup-compatibility/2006" xmlns:p14="http://schemas.microsoft.com/office/powerpoint/2010/main">
    <mc:Choice Requires="p14">
      <p:transition spd="med" p14:dur="700" advTm="37070">
        <p:fade/>
      </p:transition>
    </mc:Choice>
    <mc:Fallback xmlns="">
      <p:transition spd="med" advTm="3707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p:txBody>
          <a:bodyPr/>
          <a:lstStyle/>
          <a:p>
            <a:r>
              <a:rPr lang="en-US" dirty="0"/>
              <a:t>Network Structure</a:t>
            </a:r>
          </a:p>
        </p:txBody>
      </p:sp>
      <p:sp>
        <p:nvSpPr>
          <p:cNvPr id="106" name="Content Placeholder 2">
            <a:extLst>
              <a:ext uri="{FF2B5EF4-FFF2-40B4-BE49-F238E27FC236}">
                <a16:creationId xmlns:a16="http://schemas.microsoft.com/office/drawing/2014/main" id="{64856BE0-9282-1440-A3B0-B10013EB6338}"/>
              </a:ext>
            </a:extLst>
          </p:cNvPr>
          <p:cNvSpPr>
            <a:spLocks noGrp="1"/>
          </p:cNvSpPr>
          <p:nvPr>
            <p:ph idx="1"/>
          </p:nvPr>
        </p:nvSpPr>
        <p:spPr>
          <a:xfrm>
            <a:off x="467396" y="5215015"/>
            <a:ext cx="11043883" cy="1423089"/>
          </a:xfrm>
        </p:spPr>
        <p:txBody>
          <a:bodyPr/>
          <a:lstStyle/>
          <a:p>
            <a:r>
              <a:rPr lang="en-US" altLang="zh-CN" sz="2000" dirty="0" err="1">
                <a:ea typeface="Tahoma" panose="020B0604030504040204" pitchFamily="34" charset="0"/>
              </a:rPr>
              <a:t>TnsNet</a:t>
            </a:r>
            <a:r>
              <a:rPr lang="en-US" altLang="zh-CN" sz="2000" dirty="0">
                <a:ea typeface="Tahoma" panose="020B0604030504040204" pitchFamily="34" charset="0"/>
              </a:rPr>
              <a:t> replaces each input matrix with a </a:t>
            </a:r>
            <a:r>
              <a:rPr lang="en-US" altLang="zh-CN" sz="2000" dirty="0">
                <a:solidFill>
                  <a:srgbClr val="443BFF"/>
                </a:solidFill>
                <a:ea typeface="Tahoma" panose="020B0604030504040204" pitchFamily="34" charset="0"/>
              </a:rPr>
              <a:t>row</a:t>
            </a:r>
            <a:r>
              <a:rPr lang="en-US" altLang="zh-CN" sz="2000" dirty="0">
                <a:ea typeface="Tahoma" panose="020B0604030504040204" pitchFamily="34" charset="0"/>
              </a:rPr>
              <a:t> matrix and a </a:t>
            </a:r>
            <a:r>
              <a:rPr lang="en-US" altLang="zh-CN" sz="2000" dirty="0">
                <a:solidFill>
                  <a:srgbClr val="443BFF"/>
                </a:solidFill>
                <a:ea typeface="Tahoma" panose="020B0604030504040204" pitchFamily="34" charset="0"/>
              </a:rPr>
              <a:t>column</a:t>
            </a:r>
            <a:r>
              <a:rPr lang="en-US" altLang="zh-CN" sz="2000" dirty="0">
                <a:ea typeface="Tahoma" panose="020B0604030504040204" pitchFamily="34" charset="0"/>
              </a:rPr>
              <a:t> matrix</a:t>
            </a:r>
          </a:p>
          <a:p>
            <a:r>
              <a:rPr lang="en-US" altLang="zh-CN" sz="2000" dirty="0">
                <a:ea typeface="Tahoma" panose="020B0604030504040204" pitchFamily="34" charset="0"/>
              </a:rPr>
              <a:t>Each matrix is used as the input of </a:t>
            </a:r>
            <a:r>
              <a:rPr lang="en-US" altLang="zh-CN" sz="2000" dirty="0" err="1">
                <a:solidFill>
                  <a:srgbClr val="443BFF"/>
                </a:solidFill>
                <a:ea typeface="Tahoma" panose="020B0604030504040204" pitchFamily="34" charset="0"/>
              </a:rPr>
              <a:t>BaseNet</a:t>
            </a:r>
            <a:r>
              <a:rPr lang="en-US" altLang="zh-CN" sz="2000" dirty="0">
                <a:solidFill>
                  <a:srgbClr val="443BFF"/>
                </a:solidFill>
                <a:ea typeface="Tahoma" panose="020B0604030504040204" pitchFamily="34" charset="0"/>
              </a:rPr>
              <a:t> </a:t>
            </a:r>
            <a:r>
              <a:rPr lang="en-US" altLang="zh-CN" sz="2000" dirty="0">
                <a:ea typeface="Tahoma" panose="020B0604030504040204" pitchFamily="34" charset="0"/>
              </a:rPr>
              <a:t>and then merged into the fully connected layer (similar to handling </a:t>
            </a:r>
            <a:r>
              <a:rPr lang="en-US" altLang="zh-CN" sz="2000" dirty="0">
                <a:solidFill>
                  <a:srgbClr val="443BFF"/>
                </a:solidFill>
                <a:ea typeface="Tahoma" panose="020B0604030504040204" pitchFamily="34" charset="0"/>
              </a:rPr>
              <a:t>higher-order</a:t>
            </a:r>
            <a:r>
              <a:rPr lang="en-US" altLang="zh-CN" sz="2000" dirty="0">
                <a:ea typeface="Tahoma" panose="020B0604030504040204" pitchFamily="34" charset="0"/>
              </a:rPr>
              <a:t> tensors)</a:t>
            </a:r>
          </a:p>
          <a:p>
            <a:r>
              <a:rPr lang="en-US" altLang="zh-CN" sz="2000" dirty="0">
                <a:ea typeface="Tahoma" panose="020B0604030504040204" pitchFamily="34" charset="0"/>
              </a:rPr>
              <a:t>The tensor storage format with the </a:t>
            </a:r>
            <a:r>
              <a:rPr lang="en-US" altLang="zh-CN" sz="2000" dirty="0">
                <a:solidFill>
                  <a:srgbClr val="443BFF"/>
                </a:solidFill>
                <a:ea typeface="Tahoma" panose="020B0604030504040204" pitchFamily="34" charset="0"/>
              </a:rPr>
              <a:t>highest probability </a:t>
            </a:r>
            <a:r>
              <a:rPr lang="en-US" altLang="zh-CN" sz="2000" dirty="0">
                <a:ea typeface="Tahoma" panose="020B0604030504040204" pitchFamily="34" charset="0"/>
              </a:rPr>
              <a:t>is predicted to be </a:t>
            </a:r>
            <a:r>
              <a:rPr lang="en-US" altLang="zh-CN" sz="2000" dirty="0">
                <a:solidFill>
                  <a:srgbClr val="443BFF"/>
                </a:solidFill>
                <a:ea typeface="Tahoma" panose="020B0604030504040204" pitchFamily="34" charset="0"/>
              </a:rPr>
              <a:t>optimal</a:t>
            </a:r>
          </a:p>
        </p:txBody>
      </p:sp>
      <p:pic>
        <p:nvPicPr>
          <p:cNvPr id="5" name="图片 4">
            <a:extLst>
              <a:ext uri="{FF2B5EF4-FFF2-40B4-BE49-F238E27FC236}">
                <a16:creationId xmlns:a16="http://schemas.microsoft.com/office/drawing/2014/main" id="{2794956E-05F9-4A23-9C40-4C256B5C47B9}"/>
              </a:ext>
            </a:extLst>
          </p:cNvPr>
          <p:cNvPicPr>
            <a:picLocks noChangeAspect="1"/>
          </p:cNvPicPr>
          <p:nvPr/>
        </p:nvPicPr>
        <p:blipFill>
          <a:blip r:embed="rId3"/>
          <a:stretch>
            <a:fillRect/>
          </a:stretch>
        </p:blipFill>
        <p:spPr>
          <a:xfrm>
            <a:off x="2976880" y="1080168"/>
            <a:ext cx="8239760" cy="3949381"/>
          </a:xfrm>
          <a:prstGeom prst="rect">
            <a:avLst/>
          </a:prstGeom>
        </p:spPr>
      </p:pic>
      <p:sp>
        <p:nvSpPr>
          <p:cNvPr id="7" name="矩形 6">
            <a:extLst>
              <a:ext uri="{FF2B5EF4-FFF2-40B4-BE49-F238E27FC236}">
                <a16:creationId xmlns:a16="http://schemas.microsoft.com/office/drawing/2014/main" id="{0F40F1F8-DF32-421B-8811-48D866CAC1A9}"/>
              </a:ext>
            </a:extLst>
          </p:cNvPr>
          <p:cNvSpPr/>
          <p:nvPr/>
        </p:nvSpPr>
        <p:spPr bwMode="auto">
          <a:xfrm>
            <a:off x="5760720" y="1557913"/>
            <a:ext cx="5455920" cy="3075047"/>
          </a:xfrm>
          <a:prstGeom prst="rect">
            <a:avLst/>
          </a:prstGeom>
          <a:noFill/>
          <a:ln w="254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9" name="文本框 8">
            <a:extLst>
              <a:ext uri="{FF2B5EF4-FFF2-40B4-BE49-F238E27FC236}">
                <a16:creationId xmlns:a16="http://schemas.microsoft.com/office/drawing/2014/main" id="{72651490-2DA1-44D0-ADCB-114C10804843}"/>
              </a:ext>
            </a:extLst>
          </p:cNvPr>
          <p:cNvSpPr txBox="1"/>
          <p:nvPr/>
        </p:nvSpPr>
        <p:spPr>
          <a:xfrm>
            <a:off x="8910320" y="1639054"/>
            <a:ext cx="2306320" cy="369332"/>
          </a:xfrm>
          <a:prstGeom prst="rect">
            <a:avLst/>
          </a:prstGeom>
          <a:noFill/>
        </p:spPr>
        <p:txBody>
          <a:bodyPr wrap="square">
            <a:spAutoFit/>
          </a:bodyPr>
          <a:lstStyle/>
          <a:p>
            <a:r>
              <a:rPr lang="en-US" altLang="zh-CN" dirty="0">
                <a:solidFill>
                  <a:srgbClr val="FF0000"/>
                </a:solidFill>
              </a:rPr>
              <a:t>u</a:t>
            </a:r>
            <a:r>
              <a:rPr lang="en-US" altLang="zh-CN" sz="1800" dirty="0">
                <a:solidFill>
                  <a:srgbClr val="FF0000"/>
                </a:solidFill>
              </a:rPr>
              <a:t>nchanged structure</a:t>
            </a:r>
            <a:endParaRPr lang="zh-CN" altLang="en-US" dirty="0">
              <a:solidFill>
                <a:srgbClr val="FF0000"/>
              </a:solidFill>
            </a:endParaRPr>
          </a:p>
        </p:txBody>
      </p:sp>
      <p:sp>
        <p:nvSpPr>
          <p:cNvPr id="11" name="文本框 10">
            <a:extLst>
              <a:ext uri="{FF2B5EF4-FFF2-40B4-BE49-F238E27FC236}">
                <a16:creationId xmlns:a16="http://schemas.microsoft.com/office/drawing/2014/main" id="{9AD7CAE1-26D7-447B-9CC7-3253DC2A19FF}"/>
              </a:ext>
            </a:extLst>
          </p:cNvPr>
          <p:cNvSpPr txBox="1"/>
          <p:nvPr/>
        </p:nvSpPr>
        <p:spPr>
          <a:xfrm>
            <a:off x="383368" y="2560123"/>
            <a:ext cx="2215040" cy="769441"/>
          </a:xfrm>
          <a:prstGeom prst="rect">
            <a:avLst/>
          </a:prstGeom>
          <a:noFill/>
        </p:spPr>
        <p:txBody>
          <a:bodyPr wrap="square">
            <a:spAutoFit/>
          </a:bodyPr>
          <a:lstStyle/>
          <a:p>
            <a:r>
              <a:rPr lang="en-US" altLang="zh-CN" sz="2200" b="1" dirty="0" err="1">
                <a:ea typeface="Tahoma" panose="020B0604030504040204" pitchFamily="34" charset="0"/>
              </a:rPr>
              <a:t>TnsNet</a:t>
            </a:r>
            <a:r>
              <a:rPr lang="en-US" altLang="zh-CN" sz="2200" b="1" dirty="0">
                <a:ea typeface="Tahoma" panose="020B0604030504040204" pitchFamily="34" charset="0"/>
              </a:rPr>
              <a:t> using histograms:</a:t>
            </a:r>
          </a:p>
        </p:txBody>
      </p:sp>
    </p:spTree>
    <p:extLst>
      <p:ext uri="{BB962C8B-B14F-4D97-AF65-F5344CB8AC3E}">
        <p14:creationId xmlns:p14="http://schemas.microsoft.com/office/powerpoint/2010/main" val="2188765758"/>
      </p:ext>
    </p:extLst>
  </p:cSld>
  <p:clrMapOvr>
    <a:masterClrMapping/>
  </p:clrMapOvr>
  <mc:AlternateContent xmlns:mc="http://schemas.openxmlformats.org/markup-compatibility/2006" xmlns:p14="http://schemas.microsoft.com/office/powerpoint/2010/main">
    <mc:Choice Requires="p14">
      <p:transition spd="med" p14:dur="700" advTm="36035">
        <p:fade/>
      </p:transition>
    </mc:Choice>
    <mc:Fallback xmlns="">
      <p:transition spd="med" advTm="36035">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标题 95">
            <a:extLst>
              <a:ext uri="{FF2B5EF4-FFF2-40B4-BE49-F238E27FC236}">
                <a16:creationId xmlns:a16="http://schemas.microsoft.com/office/drawing/2014/main" id="{18271A1D-FB21-4A1F-9AD9-4191D5C33B83}"/>
              </a:ext>
            </a:extLst>
          </p:cNvPr>
          <p:cNvSpPr>
            <a:spLocks noGrp="1"/>
          </p:cNvSpPr>
          <p:nvPr>
            <p:ph type="title"/>
          </p:nvPr>
        </p:nvSpPr>
        <p:spPr/>
        <p:txBody>
          <a:bodyPr/>
          <a:lstStyle/>
          <a:p>
            <a:r>
              <a:rPr lang="en-US" altLang="zh-CN" dirty="0">
                <a:ea typeface="微软雅黑"/>
                <a:cs typeface="微软雅黑"/>
              </a:rPr>
              <a:t>Outline</a:t>
            </a:r>
            <a:endParaRPr lang="zh-CN" altLang="en-US" dirty="0"/>
          </a:p>
        </p:txBody>
      </p:sp>
      <p:sp>
        <p:nvSpPr>
          <p:cNvPr id="72" name="内容占位符 2">
            <a:extLst>
              <a:ext uri="{FF2B5EF4-FFF2-40B4-BE49-F238E27FC236}">
                <a16:creationId xmlns:a16="http://schemas.microsoft.com/office/drawing/2014/main" id="{1C7CBCFE-1C01-4922-9CF9-C83F49647BCD}"/>
              </a:ext>
            </a:extLst>
          </p:cNvPr>
          <p:cNvSpPr>
            <a:spLocks noGrp="1"/>
          </p:cNvSpPr>
          <p:nvPr>
            <p:ph idx="1"/>
          </p:nvPr>
        </p:nvSpPr>
        <p:spPr>
          <a:xfrm>
            <a:off x="668373" y="1015902"/>
            <a:ext cx="8559552" cy="5551154"/>
          </a:xfrm>
        </p:spPr>
        <p:txBody>
          <a:bodyPr/>
          <a:lstStyle/>
          <a:p>
            <a:r>
              <a:rPr lang="en-US" altLang="zh-CN" sz="3200" dirty="0">
                <a:ea typeface="Tahoma" panose="020B0604030504040204" pitchFamily="34" charset="0"/>
              </a:rPr>
              <a:t>Background &amp; Motivation</a:t>
            </a:r>
          </a:p>
          <a:p>
            <a:pPr lvl="1"/>
            <a:r>
              <a:rPr lang="en-US" altLang="zh-CN" sz="2400" dirty="0">
                <a:ea typeface="Tahoma" panose="020B0604030504040204" pitchFamily="34" charset="0"/>
              </a:rPr>
              <a:t>Tensor Decomposition</a:t>
            </a:r>
            <a:r>
              <a:rPr lang="zh-CN" altLang="en-US" sz="2400" dirty="0">
                <a:ea typeface="Tahoma" panose="020B0604030504040204" pitchFamily="34" charset="0"/>
              </a:rPr>
              <a:t> </a:t>
            </a:r>
            <a:r>
              <a:rPr lang="en-US" altLang="zh-CN" sz="2400" dirty="0">
                <a:ea typeface="Tahoma" panose="020B0604030504040204" pitchFamily="34" charset="0"/>
              </a:rPr>
              <a:t>&amp;</a:t>
            </a:r>
            <a:r>
              <a:rPr lang="zh-CN" altLang="en-US" sz="2400" dirty="0">
                <a:ea typeface="Tahoma" panose="020B0604030504040204" pitchFamily="34" charset="0"/>
              </a:rPr>
              <a:t> </a:t>
            </a:r>
            <a:r>
              <a:rPr lang="en-US" altLang="zh-CN" sz="2400" dirty="0">
                <a:ea typeface="Tahoma" panose="020B0604030504040204" pitchFamily="34" charset="0"/>
              </a:rPr>
              <a:t>MTTKRP</a:t>
            </a:r>
          </a:p>
          <a:p>
            <a:pPr lvl="1"/>
            <a:r>
              <a:rPr lang="en-US" altLang="zh-CN" sz="2400" dirty="0">
                <a:ea typeface="Tahoma" panose="020B0604030504040204" pitchFamily="34" charset="0"/>
              </a:rPr>
              <a:t>Sparse Tensor Formats</a:t>
            </a:r>
          </a:p>
          <a:p>
            <a:r>
              <a:rPr lang="en-US" altLang="zh-CN" sz="3200" dirty="0">
                <a:ea typeface="Tahoma" panose="020B0604030504040204" pitchFamily="34" charset="0"/>
              </a:rPr>
              <a:t>Design &amp; Methods</a:t>
            </a:r>
            <a:endParaRPr lang="en-US" altLang="zh-CN" sz="2400" dirty="0">
              <a:ea typeface="Tahoma" panose="020B0604030504040204" pitchFamily="34" charset="0"/>
            </a:endParaRPr>
          </a:p>
          <a:p>
            <a:pPr lvl="1"/>
            <a:r>
              <a:rPr lang="en-US" altLang="zh-CN" sz="2400" dirty="0">
                <a:ea typeface="Tahoma" panose="020B0604030504040204" pitchFamily="34" charset="0"/>
              </a:rPr>
              <a:t>Tensor Transformation &amp; Feature Extraction</a:t>
            </a:r>
          </a:p>
          <a:p>
            <a:pPr lvl="1"/>
            <a:r>
              <a:rPr lang="en-US" altLang="zh-CN" sz="2400" dirty="0" err="1">
                <a:ea typeface="Tahoma" panose="020B0604030504040204" pitchFamily="34" charset="0"/>
              </a:rPr>
              <a:t>TnsNet</a:t>
            </a:r>
            <a:r>
              <a:rPr lang="en-US" altLang="zh-CN" sz="2400" dirty="0">
                <a:ea typeface="Tahoma" panose="020B0604030504040204" pitchFamily="34" charset="0"/>
              </a:rPr>
              <a:t> Structure</a:t>
            </a:r>
          </a:p>
          <a:p>
            <a:r>
              <a:rPr lang="en-US" altLang="zh-CN" sz="3200" dirty="0">
                <a:solidFill>
                  <a:srgbClr val="443BFF"/>
                </a:solidFill>
                <a:ea typeface="Tahoma" panose="020B0604030504040204" pitchFamily="34" charset="0"/>
              </a:rPr>
              <a:t>Evaluation</a:t>
            </a:r>
          </a:p>
          <a:p>
            <a:pPr lvl="1"/>
            <a:r>
              <a:rPr lang="en-US" altLang="zh-CN" sz="2400" dirty="0">
                <a:solidFill>
                  <a:srgbClr val="443BFF"/>
                </a:solidFill>
                <a:ea typeface="Tahoma" panose="020B0604030504040204" pitchFamily="34" charset="0"/>
              </a:rPr>
              <a:t>Experiment Setup</a:t>
            </a:r>
          </a:p>
          <a:p>
            <a:pPr lvl="1"/>
            <a:r>
              <a:rPr lang="en-US" altLang="zh-CN" sz="2400" dirty="0">
                <a:solidFill>
                  <a:srgbClr val="443BFF"/>
                </a:solidFill>
                <a:ea typeface="Tahoma" panose="020B0604030504040204" pitchFamily="34" charset="0"/>
              </a:rPr>
              <a:t>Performance</a:t>
            </a:r>
            <a:r>
              <a:rPr lang="zh-CN" altLang="en-US" sz="2400" dirty="0">
                <a:solidFill>
                  <a:srgbClr val="443BFF"/>
                </a:solidFill>
                <a:ea typeface="Tahoma" panose="020B0604030504040204" pitchFamily="34" charset="0"/>
              </a:rPr>
              <a:t> </a:t>
            </a:r>
            <a:r>
              <a:rPr lang="en-US" altLang="zh-CN" sz="2400" dirty="0">
                <a:solidFill>
                  <a:srgbClr val="443BFF"/>
                </a:solidFill>
                <a:ea typeface="Tahoma" panose="020B0604030504040204" pitchFamily="34" charset="0"/>
              </a:rPr>
              <a:t>Analysis</a:t>
            </a:r>
          </a:p>
          <a:p>
            <a:r>
              <a:rPr lang="en-US" altLang="zh-CN" sz="3200" dirty="0">
                <a:ea typeface="Tahoma" panose="020B0604030504040204" pitchFamily="34" charset="0"/>
              </a:rPr>
              <a:t>Related Work</a:t>
            </a:r>
          </a:p>
          <a:p>
            <a:r>
              <a:rPr lang="en-US" altLang="zh-CN" sz="3200" dirty="0">
                <a:ea typeface="Tahoma" panose="020B0604030504040204" pitchFamily="34" charset="0"/>
              </a:rPr>
              <a:t>Conclusion</a:t>
            </a:r>
            <a:endParaRPr lang="zh-CN" altLang="en-US" sz="3200" dirty="0">
              <a:ea typeface="Microsoft YaHei" panose="020B0503020204020204" pitchFamily="34" charset="-122"/>
            </a:endParaRPr>
          </a:p>
        </p:txBody>
      </p:sp>
    </p:spTree>
    <p:extLst>
      <p:ext uri="{BB962C8B-B14F-4D97-AF65-F5344CB8AC3E}">
        <p14:creationId xmlns:p14="http://schemas.microsoft.com/office/powerpoint/2010/main" val="3919759148"/>
      </p:ext>
    </p:extLst>
  </p:cSld>
  <p:clrMapOvr>
    <a:masterClrMapping/>
  </p:clrMapOvr>
  <mc:AlternateContent xmlns:mc="http://schemas.openxmlformats.org/markup-compatibility/2006" xmlns:p14="http://schemas.microsoft.com/office/powerpoint/2010/main">
    <mc:Choice Requires="p14">
      <p:transition spd="med" p14:dur="700" advTm="6302">
        <p:fade/>
      </p:transition>
    </mc:Choice>
    <mc:Fallback xmlns="">
      <p:transition spd="med" advTm="6302">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p:txBody>
          <a:bodyPr/>
          <a:lstStyle/>
          <a:p>
            <a:r>
              <a:rPr lang="en-US" altLang="zh-CN" dirty="0"/>
              <a:t>Experiment</a:t>
            </a:r>
            <a:r>
              <a:rPr lang="zh-CN" altLang="en-US" dirty="0"/>
              <a:t> </a:t>
            </a:r>
            <a:r>
              <a:rPr lang="en-US" altLang="zh-CN" dirty="0"/>
              <a:t>Setup</a:t>
            </a:r>
            <a:endParaRPr lang="en-US" dirty="0"/>
          </a:p>
        </p:txBody>
      </p:sp>
      <p:sp>
        <p:nvSpPr>
          <p:cNvPr id="3" name="Content Placeholder 2">
            <a:extLst>
              <a:ext uri="{FF2B5EF4-FFF2-40B4-BE49-F238E27FC236}">
                <a16:creationId xmlns:a16="http://schemas.microsoft.com/office/drawing/2014/main" id="{1430500D-78D7-5D42-86DD-1FE0ED5077D5}"/>
              </a:ext>
            </a:extLst>
          </p:cNvPr>
          <p:cNvSpPr>
            <a:spLocks noGrp="1"/>
          </p:cNvSpPr>
          <p:nvPr>
            <p:ph idx="1"/>
          </p:nvPr>
        </p:nvSpPr>
        <p:spPr>
          <a:xfrm>
            <a:off x="383365" y="1125632"/>
            <a:ext cx="11412736" cy="5529168"/>
          </a:xfrm>
        </p:spPr>
        <p:txBody>
          <a:bodyPr/>
          <a:lstStyle/>
          <a:p>
            <a:r>
              <a:rPr lang="en-US" altLang="zh-CN" dirty="0"/>
              <a:t>Hardware</a:t>
            </a:r>
            <a:r>
              <a:rPr lang="zh-CN" altLang="en-US" dirty="0"/>
              <a:t> </a:t>
            </a:r>
            <a:r>
              <a:rPr lang="en-US" altLang="zh-CN" dirty="0"/>
              <a:t>and</a:t>
            </a:r>
            <a:r>
              <a:rPr lang="zh-CN" altLang="en-US" dirty="0"/>
              <a:t> </a:t>
            </a:r>
            <a:r>
              <a:rPr lang="en-US" altLang="zh-CN" dirty="0"/>
              <a:t>software</a:t>
            </a:r>
          </a:p>
          <a:p>
            <a:pPr lvl="1"/>
            <a:r>
              <a:rPr lang="en-US" altLang="zh-CN" dirty="0"/>
              <a:t>TensorFlow v1.15</a:t>
            </a:r>
          </a:p>
          <a:p>
            <a:r>
              <a:rPr lang="en-US" altLang="zh-CN" dirty="0"/>
              <a:t>Library</a:t>
            </a:r>
          </a:p>
          <a:p>
            <a:pPr lvl="1"/>
            <a:r>
              <a:rPr lang="en-US" altLang="zh-CN" dirty="0"/>
              <a:t>CPU: SPLATT (CSF), </a:t>
            </a:r>
            <a:r>
              <a:rPr lang="en-US" altLang="zh-CN" dirty="0" err="1"/>
              <a:t>ParTI</a:t>
            </a:r>
            <a:r>
              <a:rPr lang="en-US" altLang="zh-CN" dirty="0"/>
              <a:t>! (COO, </a:t>
            </a:r>
            <a:r>
              <a:rPr lang="en-US" altLang="zh-CN" dirty="0" err="1"/>
              <a:t>HiCOO</a:t>
            </a:r>
            <a:r>
              <a:rPr lang="en-US" altLang="zh-CN" dirty="0"/>
              <a:t>)</a:t>
            </a:r>
          </a:p>
          <a:p>
            <a:pPr lvl="1"/>
            <a:r>
              <a:rPr lang="en-US" altLang="zh-CN" dirty="0"/>
              <a:t>GPU: B-CSF (COO, CSF, HB-CSF)</a:t>
            </a:r>
          </a:p>
          <a:p>
            <a:r>
              <a:rPr lang="en-US" altLang="zh-CN" dirty="0"/>
              <a:t>Sparse tensor formats</a:t>
            </a:r>
          </a:p>
          <a:p>
            <a:pPr lvl="1"/>
            <a:r>
              <a:rPr lang="en-US" altLang="zh-CN" dirty="0"/>
              <a:t>CPU: COO, CSF-(based, tile), </a:t>
            </a:r>
            <a:r>
              <a:rPr lang="en-US" altLang="zh-CN" dirty="0" err="1"/>
              <a:t>HiCOO</a:t>
            </a:r>
            <a:r>
              <a:rPr lang="en-US" altLang="zh-CN" dirty="0"/>
              <a:t>-(sb10, sb14)</a:t>
            </a:r>
          </a:p>
          <a:p>
            <a:pPr lvl="1"/>
            <a:r>
              <a:rPr lang="en-US" altLang="zh-CN" dirty="0"/>
              <a:t>GPU: COO, </a:t>
            </a:r>
            <a:r>
              <a:rPr lang="en-US" altLang="zh-CN" strike="sngStrike" dirty="0"/>
              <a:t>F-COO</a:t>
            </a:r>
            <a:r>
              <a:rPr lang="en-US" altLang="zh-CN" dirty="0"/>
              <a:t>, CSF, HB-CSF</a:t>
            </a:r>
          </a:p>
          <a:p>
            <a:r>
              <a:rPr lang="en-US" altLang="zh-CN" dirty="0"/>
              <a:t>Tensor datasets</a:t>
            </a:r>
          </a:p>
          <a:p>
            <a:pPr marL="742950" marR="0" lvl="1" indent="-285750" algn="l" defTabSz="914400" rtl="0" eaLnBrk="1" fontAlgn="base" latinLnBrk="0" hangingPunct="1">
              <a:lnSpc>
                <a:spcPct val="100000"/>
              </a:lnSpc>
              <a:spcBef>
                <a:spcPct val="20000"/>
              </a:spcBef>
              <a:spcAft>
                <a:spcPct val="0"/>
              </a:spcAft>
              <a:buClr>
                <a:srgbClr val="193FFF"/>
              </a:buClr>
              <a:buSzPct val="55000"/>
              <a:buFont typeface="Wingdings" pitchFamily="2" charset="2"/>
              <a:buChar char="n"/>
              <a:tabLst/>
              <a:defRPr/>
            </a:pPr>
            <a:r>
              <a:rPr kumimoji="1" lang="en-US" altLang="zh-CN" sz="2000" b="0" i="0" u="none" strike="noStrike" kern="0" cap="none" spc="0" normalizeH="0" baseline="0" noProof="0" dirty="0">
                <a:ln w="9000" cmpd="sng">
                  <a:noFill/>
                  <a:prstDash val="solid"/>
                </a:ln>
                <a:effectLst/>
                <a:uLnTx/>
                <a:uFillTx/>
                <a:latin typeface="Tahoma" panose="020B0604030504040204" pitchFamily="34" charset="0"/>
                <a:ea typeface="Microsoft YaHei" charset="-122"/>
                <a:cs typeface="Tahoma" panose="020B0604030504040204" pitchFamily="34" charset="0"/>
              </a:rPr>
              <a:t>Real-world: FROSTT, HaTen2</a:t>
            </a:r>
          </a:p>
          <a:p>
            <a:pPr marL="742950" marR="0" lvl="1" indent="-285750" algn="l" defTabSz="914400" rtl="0" eaLnBrk="1" fontAlgn="base" latinLnBrk="0" hangingPunct="1">
              <a:lnSpc>
                <a:spcPct val="100000"/>
              </a:lnSpc>
              <a:spcBef>
                <a:spcPct val="20000"/>
              </a:spcBef>
              <a:spcAft>
                <a:spcPct val="0"/>
              </a:spcAft>
              <a:buClr>
                <a:srgbClr val="193FFF"/>
              </a:buClr>
              <a:buSzPct val="55000"/>
              <a:buFont typeface="Wingdings" pitchFamily="2" charset="2"/>
              <a:buChar char="n"/>
              <a:tabLst/>
              <a:defRPr/>
            </a:pPr>
            <a:r>
              <a:rPr lang="en-US" altLang="zh-CN" dirty="0"/>
              <a:t>Generated: </a:t>
            </a:r>
            <a:r>
              <a:rPr lang="en-US" altLang="zh-CN" dirty="0" err="1"/>
              <a:t>SuiteSparse</a:t>
            </a:r>
            <a:r>
              <a:rPr lang="en-US" altLang="zh-CN" dirty="0"/>
              <a:t> Matrix Collection</a:t>
            </a:r>
            <a:endParaRPr kumimoji="1" lang="en-US" altLang="zh-CN" sz="2000" b="0" i="0" u="none" strike="noStrike" kern="0" cap="none" spc="0" normalizeH="0" baseline="0" noProof="0" dirty="0">
              <a:ln w="9000" cmpd="sng">
                <a:noFill/>
                <a:prstDash val="solid"/>
              </a:ln>
              <a:effectLst/>
              <a:uLnTx/>
              <a:uFillTx/>
            </a:endParaRPr>
          </a:p>
          <a:p>
            <a:r>
              <a:rPr lang="en-US" altLang="zh-CN" dirty="0"/>
              <a:t>Training data collection</a:t>
            </a:r>
          </a:p>
          <a:p>
            <a:pPr lvl="1"/>
            <a:r>
              <a:rPr lang="en-US" altLang="zh-CN" dirty="0"/>
              <a:t>Rank size (</a:t>
            </a:r>
            <a:r>
              <a:rPr lang="en-US" altLang="zh-CN" dirty="0">
                <a:solidFill>
                  <a:srgbClr val="443BFF"/>
                </a:solidFill>
              </a:rPr>
              <a:t>16</a:t>
            </a:r>
            <a:r>
              <a:rPr lang="en-US" altLang="zh-CN" dirty="0"/>
              <a:t>), CPU threads (</a:t>
            </a:r>
            <a:r>
              <a:rPr lang="en-US" altLang="zh-CN" dirty="0">
                <a:solidFill>
                  <a:srgbClr val="443BFF"/>
                </a:solidFill>
              </a:rPr>
              <a:t>16</a:t>
            </a:r>
            <a:r>
              <a:rPr lang="en-US" altLang="zh-CN" dirty="0"/>
              <a:t>), TB size (</a:t>
            </a:r>
            <a:r>
              <a:rPr lang="en-US" altLang="zh-CN" dirty="0">
                <a:solidFill>
                  <a:srgbClr val="443BFF"/>
                </a:solidFill>
              </a:rPr>
              <a:t>256</a:t>
            </a:r>
            <a:r>
              <a:rPr lang="en-US" altLang="zh-CN" dirty="0"/>
              <a:t>)</a:t>
            </a:r>
          </a:p>
          <a:p>
            <a:pPr lvl="1"/>
            <a:r>
              <a:rPr lang="en-US" altLang="zh-CN" dirty="0"/>
              <a:t>Compile option (</a:t>
            </a:r>
            <a:r>
              <a:rPr lang="en-US" altLang="zh-CN" dirty="0">
                <a:solidFill>
                  <a:srgbClr val="443BFF"/>
                </a:solidFill>
              </a:rPr>
              <a:t>-O3</a:t>
            </a:r>
            <a:r>
              <a:rPr lang="en-US" altLang="zh-CN" dirty="0"/>
              <a:t>)</a:t>
            </a:r>
          </a:p>
        </p:txBody>
      </p:sp>
      <p:pic>
        <p:nvPicPr>
          <p:cNvPr id="6" name="图片 5">
            <a:extLst>
              <a:ext uri="{FF2B5EF4-FFF2-40B4-BE49-F238E27FC236}">
                <a16:creationId xmlns:a16="http://schemas.microsoft.com/office/drawing/2014/main" id="{FF6F5FAB-E1B9-43C7-8D69-ABFDFAACE8FE}"/>
              </a:ext>
            </a:extLst>
          </p:cNvPr>
          <p:cNvPicPr>
            <a:picLocks noChangeAspect="1"/>
          </p:cNvPicPr>
          <p:nvPr/>
        </p:nvPicPr>
        <p:blipFill>
          <a:blip r:embed="rId3"/>
          <a:stretch>
            <a:fillRect/>
          </a:stretch>
        </p:blipFill>
        <p:spPr>
          <a:xfrm>
            <a:off x="6675477" y="1125632"/>
            <a:ext cx="5288094" cy="2068291"/>
          </a:xfrm>
          <a:prstGeom prst="rect">
            <a:avLst/>
          </a:prstGeom>
        </p:spPr>
      </p:pic>
      <p:sp>
        <p:nvSpPr>
          <p:cNvPr id="4" name="文本框 3">
            <a:extLst>
              <a:ext uri="{FF2B5EF4-FFF2-40B4-BE49-F238E27FC236}">
                <a16:creationId xmlns:a16="http://schemas.microsoft.com/office/drawing/2014/main" id="{825E4623-3FF0-4454-916E-1D138F497431}"/>
              </a:ext>
            </a:extLst>
          </p:cNvPr>
          <p:cNvSpPr txBox="1"/>
          <p:nvPr/>
        </p:nvSpPr>
        <p:spPr>
          <a:xfrm>
            <a:off x="7091680" y="4003411"/>
            <a:ext cx="4998720" cy="1323439"/>
          </a:xfrm>
          <a:prstGeom prst="rect">
            <a:avLst/>
          </a:prstGeom>
          <a:noFill/>
        </p:spPr>
        <p:txBody>
          <a:bodyPr wrap="square">
            <a:spAutoFit/>
          </a:bodyPr>
          <a:lstStyle/>
          <a:p>
            <a:r>
              <a:rPr lang="en-US" altLang="zh-CN" sz="2000" b="1" dirty="0">
                <a:ea typeface="Tahoma" panose="020B0604030504040204" pitchFamily="34" charset="0"/>
              </a:rPr>
              <a:t>NOTE: </a:t>
            </a:r>
            <a:r>
              <a:rPr lang="en-US" altLang="zh-CN" sz="2000" dirty="0">
                <a:solidFill>
                  <a:srgbClr val="443BFF"/>
                </a:solidFill>
                <a:ea typeface="Tahoma" panose="020B0604030504040204" pitchFamily="34" charset="0"/>
              </a:rPr>
              <a:t>F-COO</a:t>
            </a:r>
            <a:r>
              <a:rPr lang="en-US" altLang="zh-CN" sz="2000" dirty="0">
                <a:ea typeface="Tahoma" panose="020B0604030504040204" pitchFamily="34" charset="0"/>
              </a:rPr>
              <a:t> only accounts for </a:t>
            </a:r>
            <a:r>
              <a:rPr lang="en-US" altLang="zh-CN" sz="2000" dirty="0">
                <a:solidFill>
                  <a:srgbClr val="443BFF"/>
                </a:solidFill>
                <a:ea typeface="Tahoma" panose="020B0604030504040204" pitchFamily="34" charset="0"/>
              </a:rPr>
              <a:t>0.4%</a:t>
            </a:r>
            <a:r>
              <a:rPr lang="en-US" altLang="zh-CN" sz="2000" dirty="0">
                <a:ea typeface="Tahoma" panose="020B0604030504040204" pitchFamily="34" charset="0"/>
              </a:rPr>
              <a:t> of the cases with the best performance because of </a:t>
            </a:r>
            <a:r>
              <a:rPr lang="en-US" altLang="zh-CN" sz="2000" dirty="0">
                <a:solidFill>
                  <a:srgbClr val="443BFF"/>
                </a:solidFill>
                <a:ea typeface="Tahoma" panose="020B0604030504040204" pitchFamily="34" charset="0"/>
              </a:rPr>
              <a:t>load imbalance </a:t>
            </a:r>
            <a:r>
              <a:rPr lang="en-US" altLang="zh-CN" sz="2000" dirty="0">
                <a:ea typeface="Tahoma" panose="020B0604030504040204" pitchFamily="34" charset="0"/>
              </a:rPr>
              <a:t>[</a:t>
            </a:r>
            <a:r>
              <a:rPr lang="en-US" altLang="zh-CN" sz="2000" i="1" dirty="0" err="1">
                <a:ea typeface="Tahoma" panose="020B0604030504040204" pitchFamily="34" charset="0"/>
              </a:rPr>
              <a:t>Nisa</a:t>
            </a:r>
            <a:r>
              <a:rPr lang="en-US" altLang="zh-CN" sz="2000" i="1" dirty="0">
                <a:ea typeface="Tahoma" panose="020B0604030504040204" pitchFamily="34" charset="0"/>
              </a:rPr>
              <a:t> </a:t>
            </a:r>
            <a:r>
              <a:rPr lang="en-US" altLang="zh-CN" sz="2000" i="1" dirty="0"/>
              <a:t>et al.</a:t>
            </a:r>
            <a:r>
              <a:rPr lang="en-US" altLang="zh-CN" sz="2000" dirty="0"/>
              <a:t>, IPDPS’19</a:t>
            </a:r>
            <a:r>
              <a:rPr lang="en-US" altLang="zh-CN" sz="2000" dirty="0">
                <a:ea typeface="Tahoma" panose="020B0604030504040204" pitchFamily="34" charset="0"/>
              </a:rPr>
              <a:t>]</a:t>
            </a:r>
          </a:p>
        </p:txBody>
      </p:sp>
    </p:spTree>
    <p:extLst>
      <p:ext uri="{BB962C8B-B14F-4D97-AF65-F5344CB8AC3E}">
        <p14:creationId xmlns:p14="http://schemas.microsoft.com/office/powerpoint/2010/main" val="662657225"/>
      </p:ext>
    </p:extLst>
  </p:cSld>
  <p:clrMapOvr>
    <a:masterClrMapping/>
  </p:clrMapOvr>
  <mc:AlternateContent xmlns:mc="http://schemas.openxmlformats.org/markup-compatibility/2006" xmlns:p14="http://schemas.microsoft.com/office/powerpoint/2010/main">
    <mc:Choice Requires="p14">
      <p:transition spd="med" p14:dur="700" advTm="54585">
        <p:fade/>
      </p:transition>
    </mc:Choice>
    <mc:Fallback xmlns="">
      <p:transition spd="med" advTm="54585">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p:txBody>
          <a:bodyPr/>
          <a:lstStyle/>
          <a:p>
            <a:r>
              <a:rPr lang="en-US" altLang="zh-CN" dirty="0"/>
              <a:t>Experiment</a:t>
            </a:r>
            <a:r>
              <a:rPr lang="zh-CN" altLang="en-US" dirty="0"/>
              <a:t> </a:t>
            </a:r>
            <a:r>
              <a:rPr lang="en-US" altLang="zh-CN" dirty="0"/>
              <a:t>Setup</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30500D-78D7-5D42-86DD-1FE0ED5077D5}"/>
                  </a:ext>
                </a:extLst>
              </p:cNvPr>
              <p:cNvSpPr>
                <a:spLocks noGrp="1"/>
              </p:cNvSpPr>
              <p:nvPr>
                <p:ph idx="1"/>
              </p:nvPr>
            </p:nvSpPr>
            <p:spPr>
              <a:xfrm>
                <a:off x="383365" y="1125632"/>
                <a:ext cx="11412736" cy="5529168"/>
              </a:xfrm>
            </p:spPr>
            <p:txBody>
              <a:bodyPr/>
              <a:lstStyle/>
              <a:p>
                <a:r>
                  <a:rPr lang="en-US" altLang="zh-CN" dirty="0"/>
                  <a:t>Methods</a:t>
                </a:r>
                <a:r>
                  <a:rPr lang="zh-CN" altLang="en-US" dirty="0"/>
                  <a:t> </a:t>
                </a:r>
                <a:r>
                  <a:rPr lang="en-US" altLang="zh-CN" dirty="0"/>
                  <a:t>for</a:t>
                </a:r>
                <a:r>
                  <a:rPr lang="zh-CN" altLang="en-US" dirty="0"/>
                  <a:t> </a:t>
                </a:r>
                <a:r>
                  <a:rPr lang="en-US" altLang="zh-CN" dirty="0"/>
                  <a:t>comparison</a:t>
                </a:r>
              </a:p>
              <a:p>
                <a:pPr lvl="1"/>
                <a:r>
                  <a:rPr lang="en-US" altLang="zh-CN" dirty="0" err="1"/>
                  <a:t>XGBoost</a:t>
                </a:r>
                <a:r>
                  <a:rPr lang="en-US" altLang="zh-CN" dirty="0"/>
                  <a:t> (GBDT, </a:t>
                </a:r>
                <a:r>
                  <a:rPr lang="en-US" altLang="zh-CN" dirty="0" err="1"/>
                  <a:t>GBLinear</a:t>
                </a:r>
                <a:r>
                  <a:rPr lang="en-US" altLang="zh-CN" dirty="0"/>
                  <a:t>),</a:t>
                </a:r>
                <a:r>
                  <a:rPr lang="zh-CN" altLang="en-US" dirty="0"/>
                  <a:t> </a:t>
                </a:r>
                <a:r>
                  <a:rPr lang="en-US" altLang="zh-CN" dirty="0"/>
                  <a:t>with</a:t>
                </a:r>
                <a:r>
                  <a:rPr lang="zh-CN" altLang="en-US" dirty="0"/>
                  <a:t> </a:t>
                </a:r>
                <a:r>
                  <a:rPr lang="en-US" altLang="zh-CN" dirty="0"/>
                  <a:t>input features </a:t>
                </a:r>
                <a:r>
                  <a:rPr lang="en-US" altLang="zh-CN" dirty="0">
                    <a:solidFill>
                      <a:srgbClr val="443BFF"/>
                    </a:solidFill>
                  </a:rPr>
                  <a:t>same to </a:t>
                </a:r>
                <a:r>
                  <a:rPr lang="en-US" altLang="zh-CN" dirty="0"/>
                  <a:t>the feature layer of </a:t>
                </a:r>
                <a:r>
                  <a:rPr lang="en-US" altLang="zh-CN" dirty="0" err="1"/>
                  <a:t>TnsNet</a:t>
                </a:r>
                <a:endParaRPr lang="en-US" altLang="zh-CN" dirty="0"/>
              </a:p>
              <a:p>
                <a:pPr lvl="1"/>
                <a:r>
                  <a:rPr lang="en-US" altLang="zh-CN" dirty="0"/>
                  <a:t>Various designs of </a:t>
                </a:r>
                <a:r>
                  <a:rPr lang="en-US" altLang="zh-CN" dirty="0" err="1"/>
                  <a:t>TnsNet</a:t>
                </a:r>
                <a:endParaRPr lang="en-US" altLang="zh-CN" dirty="0"/>
              </a:p>
              <a:p>
                <a:r>
                  <a:rPr lang="en-US" altLang="zh-CN" dirty="0"/>
                  <a:t>Cross validation</a:t>
                </a:r>
              </a:p>
              <a:p>
                <a:pPr lvl="1"/>
                <a:r>
                  <a:rPr lang="en-US" altLang="zh-CN" dirty="0">
                    <a:solidFill>
                      <a:srgbClr val="443BFF"/>
                    </a:solidFill>
                  </a:rPr>
                  <a:t>5-fold </a:t>
                </a:r>
                <a:r>
                  <a:rPr lang="en-US" altLang="zh-CN" dirty="0"/>
                  <a:t>cross validation</a:t>
                </a:r>
              </a:p>
              <a:p>
                <a:r>
                  <a:rPr lang="en-US" altLang="zh-CN" dirty="0"/>
                  <a:t>Hyperparameters</a:t>
                </a:r>
              </a:p>
              <a:p>
                <a:pPr lvl="1"/>
                <a:r>
                  <a:rPr lang="en-US" altLang="zh-CN" dirty="0"/>
                  <a:t>Batch size (</a:t>
                </a:r>
                <a:r>
                  <a:rPr lang="en-US" altLang="zh-CN" dirty="0">
                    <a:solidFill>
                      <a:srgbClr val="443BFF"/>
                    </a:solidFill>
                  </a:rPr>
                  <a:t>100</a:t>
                </a:r>
                <a:r>
                  <a:rPr lang="en-US" altLang="zh-CN" dirty="0"/>
                  <a:t>),  Filter size (</a:t>
                </a:r>
                <a14:m>
                  <m:oMath xmlns:m="http://schemas.openxmlformats.org/officeDocument/2006/math">
                    <m:r>
                      <a:rPr lang="en-US" altLang="zh-CN" i="1" dirty="0" smtClean="0">
                        <a:solidFill>
                          <a:srgbClr val="443BFF"/>
                        </a:solidFill>
                        <a:latin typeface="Cambria Math" panose="02040503050406030204" pitchFamily="18" charset="0"/>
                      </a:rPr>
                      <m:t>3×3</m:t>
                    </m:r>
                  </m:oMath>
                </a14:m>
                <a:r>
                  <a:rPr lang="en-US" altLang="zh-CN" dirty="0"/>
                  <a:t>)</a:t>
                </a:r>
              </a:p>
              <a:p>
                <a:pPr lvl="1"/>
                <a:r>
                  <a:rPr lang="en-US" altLang="zh-CN" dirty="0"/>
                  <a:t>Adam stochastic optimizer with </a:t>
                </a:r>
                <a:r>
                  <a:rPr lang="en-US" altLang="zh-CN" dirty="0">
                    <a:solidFill>
                      <a:srgbClr val="443BFF"/>
                    </a:solidFill>
                  </a:rPr>
                  <a:t>0.0001</a:t>
                </a:r>
                <a:r>
                  <a:rPr lang="en-US" altLang="zh-CN" dirty="0"/>
                  <a:t> learning rate</a:t>
                </a:r>
              </a:p>
              <a:p>
                <a:r>
                  <a:rPr lang="en-US" altLang="zh-CN" dirty="0"/>
                  <a:t>Metrics</a:t>
                </a:r>
              </a:p>
              <a:p>
                <a:pPr lvl="1"/>
                <a:r>
                  <a:rPr lang="en-US" altLang="zh-CN" dirty="0"/>
                  <a:t>Prediction accuracy</a:t>
                </a:r>
              </a:p>
              <a:p>
                <a:pPr lvl="1"/>
                <a:r>
                  <a:rPr lang="en-US" altLang="zh-CN" dirty="0"/>
                  <a:t>Performance speedup</a:t>
                </a:r>
              </a:p>
            </p:txBody>
          </p:sp>
        </mc:Choice>
        <mc:Fallback xmlns="">
          <p:sp>
            <p:nvSpPr>
              <p:cNvPr id="3" name="Content Placeholder 2">
                <a:extLst>
                  <a:ext uri="{FF2B5EF4-FFF2-40B4-BE49-F238E27FC236}">
                    <a16:creationId xmlns:a16="http://schemas.microsoft.com/office/drawing/2014/main" id="{1430500D-78D7-5D42-86DD-1FE0ED5077D5}"/>
                  </a:ext>
                </a:extLst>
              </p:cNvPr>
              <p:cNvSpPr>
                <a:spLocks noGrp="1" noRot="1" noChangeAspect="1" noMove="1" noResize="1" noEditPoints="1" noAdjustHandles="1" noChangeArrowheads="1" noChangeShapeType="1" noTextEdit="1"/>
              </p:cNvSpPr>
              <p:nvPr>
                <p:ph idx="1"/>
              </p:nvPr>
            </p:nvSpPr>
            <p:spPr>
              <a:xfrm>
                <a:off x="383365" y="1125632"/>
                <a:ext cx="11412736" cy="5529168"/>
              </a:xfrm>
              <a:blipFill>
                <a:blip r:embed="rId5"/>
                <a:stretch>
                  <a:fillRect l="-107" t="-88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11280856"/>
      </p:ext>
    </p:extLst>
  </p:cSld>
  <p:clrMapOvr>
    <a:masterClrMapping/>
  </p:clrMapOvr>
  <mc:AlternateContent xmlns:mc="http://schemas.openxmlformats.org/markup-compatibility/2006" xmlns:p14="http://schemas.microsoft.com/office/powerpoint/2010/main">
    <mc:Choice Requires="p14">
      <p:transition spd="med" p14:dur="700" advTm="36619">
        <p:fade/>
      </p:transition>
    </mc:Choice>
    <mc:Fallback xmlns="">
      <p:transition spd="med" advTm="36619">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标题 95">
            <a:extLst>
              <a:ext uri="{FF2B5EF4-FFF2-40B4-BE49-F238E27FC236}">
                <a16:creationId xmlns:a16="http://schemas.microsoft.com/office/drawing/2014/main" id="{18271A1D-FB21-4A1F-9AD9-4191D5C33B83}"/>
              </a:ext>
            </a:extLst>
          </p:cNvPr>
          <p:cNvSpPr>
            <a:spLocks noGrp="1"/>
          </p:cNvSpPr>
          <p:nvPr>
            <p:ph type="title"/>
          </p:nvPr>
        </p:nvSpPr>
        <p:spPr/>
        <p:txBody>
          <a:bodyPr/>
          <a:lstStyle/>
          <a:p>
            <a:r>
              <a:rPr lang="en-US" altLang="zh-CN" dirty="0">
                <a:ea typeface="微软雅黑"/>
                <a:cs typeface="微软雅黑"/>
              </a:rPr>
              <a:t>Outline</a:t>
            </a:r>
            <a:endParaRPr lang="zh-CN" altLang="en-US" dirty="0"/>
          </a:p>
        </p:txBody>
      </p:sp>
      <p:sp>
        <p:nvSpPr>
          <p:cNvPr id="72" name="内容占位符 2">
            <a:extLst>
              <a:ext uri="{FF2B5EF4-FFF2-40B4-BE49-F238E27FC236}">
                <a16:creationId xmlns:a16="http://schemas.microsoft.com/office/drawing/2014/main" id="{1C7CBCFE-1C01-4922-9CF9-C83F49647BCD}"/>
              </a:ext>
            </a:extLst>
          </p:cNvPr>
          <p:cNvSpPr>
            <a:spLocks noGrp="1"/>
          </p:cNvSpPr>
          <p:nvPr>
            <p:ph idx="1"/>
          </p:nvPr>
        </p:nvSpPr>
        <p:spPr>
          <a:xfrm>
            <a:off x="668373" y="1015902"/>
            <a:ext cx="8559552" cy="5551154"/>
          </a:xfrm>
        </p:spPr>
        <p:txBody>
          <a:bodyPr/>
          <a:lstStyle/>
          <a:p>
            <a:r>
              <a:rPr lang="en-US" altLang="zh-CN" sz="3200" dirty="0">
                <a:ea typeface="Tahoma" panose="020B0604030504040204" pitchFamily="34" charset="0"/>
              </a:rPr>
              <a:t>Background &amp; Motivation</a:t>
            </a:r>
          </a:p>
          <a:p>
            <a:pPr lvl="1"/>
            <a:r>
              <a:rPr lang="en-US" altLang="zh-CN" sz="2400" dirty="0">
                <a:ea typeface="Tahoma" panose="020B0604030504040204" pitchFamily="34" charset="0"/>
              </a:rPr>
              <a:t>Tensor Decomposition</a:t>
            </a:r>
            <a:r>
              <a:rPr lang="zh-CN" altLang="en-US" sz="2400" dirty="0">
                <a:ea typeface="Tahoma" panose="020B0604030504040204" pitchFamily="34" charset="0"/>
              </a:rPr>
              <a:t> </a:t>
            </a:r>
            <a:r>
              <a:rPr lang="en-US" altLang="zh-CN" sz="2400" dirty="0">
                <a:ea typeface="Tahoma" panose="020B0604030504040204" pitchFamily="34" charset="0"/>
              </a:rPr>
              <a:t>&amp;</a:t>
            </a:r>
            <a:r>
              <a:rPr lang="zh-CN" altLang="en-US" sz="2400" dirty="0">
                <a:ea typeface="Tahoma" panose="020B0604030504040204" pitchFamily="34" charset="0"/>
              </a:rPr>
              <a:t> </a:t>
            </a:r>
            <a:r>
              <a:rPr lang="en-US" altLang="zh-CN" sz="2400" dirty="0">
                <a:ea typeface="Tahoma" panose="020B0604030504040204" pitchFamily="34" charset="0"/>
              </a:rPr>
              <a:t>MTTKRP</a:t>
            </a:r>
          </a:p>
          <a:p>
            <a:pPr lvl="1"/>
            <a:r>
              <a:rPr lang="en-US" altLang="zh-CN" sz="2400" dirty="0">
                <a:ea typeface="Tahoma" panose="020B0604030504040204" pitchFamily="34" charset="0"/>
              </a:rPr>
              <a:t>Sparse Tensor Formats</a:t>
            </a:r>
          </a:p>
          <a:p>
            <a:r>
              <a:rPr lang="en-US" altLang="zh-CN" sz="3200" dirty="0">
                <a:ea typeface="Tahoma" panose="020B0604030504040204" pitchFamily="34" charset="0"/>
              </a:rPr>
              <a:t>Design &amp; Methods</a:t>
            </a:r>
            <a:endParaRPr lang="en-US" altLang="zh-CN" sz="2400" dirty="0">
              <a:ea typeface="Tahoma" panose="020B0604030504040204" pitchFamily="34" charset="0"/>
            </a:endParaRPr>
          </a:p>
          <a:p>
            <a:pPr lvl="1"/>
            <a:r>
              <a:rPr lang="en-US" altLang="zh-CN" sz="2400" dirty="0">
                <a:ea typeface="Tahoma" panose="020B0604030504040204" pitchFamily="34" charset="0"/>
              </a:rPr>
              <a:t>Tensor Transformation &amp; Feature Extraction</a:t>
            </a:r>
          </a:p>
          <a:p>
            <a:pPr lvl="1"/>
            <a:r>
              <a:rPr lang="en-US" altLang="zh-CN" sz="2400" dirty="0" err="1">
                <a:ea typeface="Tahoma" panose="020B0604030504040204" pitchFamily="34" charset="0"/>
              </a:rPr>
              <a:t>TnsNet</a:t>
            </a:r>
            <a:r>
              <a:rPr lang="en-US" altLang="zh-CN" sz="2400" dirty="0">
                <a:ea typeface="Tahoma" panose="020B0604030504040204" pitchFamily="34" charset="0"/>
              </a:rPr>
              <a:t> Structure</a:t>
            </a:r>
          </a:p>
          <a:p>
            <a:r>
              <a:rPr lang="en-US" altLang="zh-CN" sz="3200" dirty="0">
                <a:ea typeface="Tahoma" panose="020B0604030504040204" pitchFamily="34" charset="0"/>
              </a:rPr>
              <a:t>Evaluation</a:t>
            </a:r>
          </a:p>
          <a:p>
            <a:pPr lvl="1"/>
            <a:r>
              <a:rPr lang="en-US" altLang="zh-CN" sz="2400" dirty="0">
                <a:ea typeface="Tahoma" panose="020B0604030504040204" pitchFamily="34" charset="0"/>
              </a:rPr>
              <a:t>Experiment Setup</a:t>
            </a:r>
          </a:p>
          <a:p>
            <a:pPr lvl="1"/>
            <a:r>
              <a:rPr lang="en-US" altLang="zh-CN" sz="2400" dirty="0">
                <a:ea typeface="Tahoma" panose="020B0604030504040204" pitchFamily="34" charset="0"/>
              </a:rPr>
              <a:t>Performance</a:t>
            </a:r>
            <a:r>
              <a:rPr lang="zh-CN" altLang="en-US" sz="2400" dirty="0">
                <a:ea typeface="Tahoma" panose="020B0604030504040204" pitchFamily="34" charset="0"/>
              </a:rPr>
              <a:t> </a:t>
            </a:r>
            <a:r>
              <a:rPr lang="en-US" altLang="zh-CN" sz="2400" dirty="0">
                <a:ea typeface="Tahoma" panose="020B0604030504040204" pitchFamily="34" charset="0"/>
              </a:rPr>
              <a:t>Analysis</a:t>
            </a:r>
          </a:p>
          <a:p>
            <a:r>
              <a:rPr lang="en-US" altLang="zh-CN" sz="3200" dirty="0">
                <a:ea typeface="Tahoma" panose="020B0604030504040204" pitchFamily="34" charset="0"/>
              </a:rPr>
              <a:t>Related Work</a:t>
            </a:r>
          </a:p>
          <a:p>
            <a:r>
              <a:rPr lang="en-US" altLang="zh-CN" sz="3200" dirty="0">
                <a:ea typeface="Tahoma" panose="020B0604030504040204" pitchFamily="34" charset="0"/>
              </a:rPr>
              <a:t>Conclusion</a:t>
            </a:r>
            <a:endParaRPr lang="zh-CN" altLang="en-US" sz="3200" dirty="0">
              <a:ea typeface="Microsoft YaHei" panose="020B0503020204020204" pitchFamily="34" charset="-122"/>
            </a:endParaRPr>
          </a:p>
        </p:txBody>
      </p:sp>
    </p:spTree>
    <p:extLst>
      <p:ext uri="{BB962C8B-B14F-4D97-AF65-F5344CB8AC3E}">
        <p14:creationId xmlns:p14="http://schemas.microsoft.com/office/powerpoint/2010/main" val="976949799"/>
      </p:ext>
    </p:extLst>
  </p:cSld>
  <p:clrMapOvr>
    <a:masterClrMapping/>
  </p:clrMapOvr>
  <mc:AlternateContent xmlns:mc="http://schemas.openxmlformats.org/markup-compatibility/2006" xmlns:p14="http://schemas.microsoft.com/office/powerpoint/2010/main">
    <mc:Choice Requires="p14">
      <p:transition spd="med" p14:dur="700" advTm="19214">
        <p:fade/>
      </p:transition>
    </mc:Choice>
    <mc:Fallback xmlns="">
      <p:transition spd="med" advTm="19214">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p:txBody>
          <a:bodyPr/>
          <a:lstStyle/>
          <a:p>
            <a:r>
              <a:rPr lang="en-US" altLang="zh-CN" dirty="0"/>
              <a:t>Accuracy</a:t>
            </a:r>
            <a:r>
              <a:rPr lang="zh-CN" altLang="en-US" dirty="0"/>
              <a:t> </a:t>
            </a:r>
            <a:r>
              <a:rPr lang="en-US" altLang="zh-CN" dirty="0"/>
              <a:t>Comparison</a:t>
            </a:r>
            <a:r>
              <a:rPr lang="zh-CN" altLang="en-US" dirty="0"/>
              <a:t> </a:t>
            </a:r>
            <a:r>
              <a:rPr lang="en-US" altLang="zh-CN" dirty="0"/>
              <a:t>for 3-D Tensors on</a:t>
            </a:r>
            <a:r>
              <a:rPr lang="zh-CN" altLang="en-US" dirty="0"/>
              <a:t> </a:t>
            </a:r>
            <a:r>
              <a:rPr lang="en-US" altLang="zh-CN" dirty="0"/>
              <a:t>CPU</a:t>
            </a:r>
            <a:endParaRPr lang="en-US" dirty="0"/>
          </a:p>
        </p:txBody>
      </p:sp>
      <p:pic>
        <p:nvPicPr>
          <p:cNvPr id="5" name="图片 4">
            <a:extLst>
              <a:ext uri="{FF2B5EF4-FFF2-40B4-BE49-F238E27FC236}">
                <a16:creationId xmlns:a16="http://schemas.microsoft.com/office/drawing/2014/main" id="{C71B4649-FF2A-41D8-8215-6BD9FD7B5F2A}"/>
              </a:ext>
            </a:extLst>
          </p:cNvPr>
          <p:cNvPicPr>
            <a:picLocks noChangeAspect="1"/>
          </p:cNvPicPr>
          <p:nvPr/>
        </p:nvPicPr>
        <p:blipFill>
          <a:blip r:embed="rId4"/>
          <a:stretch>
            <a:fillRect/>
          </a:stretch>
        </p:blipFill>
        <p:spPr>
          <a:xfrm>
            <a:off x="589280" y="1197597"/>
            <a:ext cx="10932501" cy="4275209"/>
          </a:xfrm>
          <a:prstGeom prst="rect">
            <a:avLst/>
          </a:prstGeom>
        </p:spPr>
      </p:pic>
      <p:sp>
        <p:nvSpPr>
          <p:cNvPr id="9" name="Content Placeholder 2">
            <a:extLst>
              <a:ext uri="{FF2B5EF4-FFF2-40B4-BE49-F238E27FC236}">
                <a16:creationId xmlns:a16="http://schemas.microsoft.com/office/drawing/2014/main" id="{E60211F7-9CE5-4BF2-AF81-623F0E702FD2}"/>
              </a:ext>
            </a:extLst>
          </p:cNvPr>
          <p:cNvSpPr>
            <a:spLocks noGrp="1"/>
          </p:cNvSpPr>
          <p:nvPr>
            <p:ph idx="1"/>
          </p:nvPr>
        </p:nvSpPr>
        <p:spPr>
          <a:xfrm>
            <a:off x="10160" y="5723790"/>
            <a:ext cx="12181839" cy="751840"/>
          </a:xfrm>
        </p:spPr>
        <p:txBody>
          <a:bodyPr/>
          <a:lstStyle/>
          <a:p>
            <a:r>
              <a:rPr lang="en-US" altLang="zh-CN" sz="2000" dirty="0">
                <a:ea typeface="Tahoma" panose="020B0604030504040204" pitchFamily="34" charset="0"/>
              </a:rPr>
              <a:t>The overall prediction accuracy of </a:t>
            </a:r>
            <a:r>
              <a:rPr lang="en-US" altLang="zh-CN" sz="2000" dirty="0" err="1">
                <a:ea typeface="Tahoma" panose="020B0604030504040204" pitchFamily="34" charset="0"/>
              </a:rPr>
              <a:t>TnsNet</a:t>
            </a:r>
            <a:r>
              <a:rPr lang="en-US" altLang="zh-CN" sz="2000" dirty="0">
                <a:ea typeface="Tahoma" panose="020B0604030504040204" pitchFamily="34" charset="0"/>
              </a:rPr>
              <a:t> (</a:t>
            </a:r>
            <a:r>
              <a:rPr lang="en-US" altLang="zh-CN" sz="2000" i="1" dirty="0">
                <a:ea typeface="Tahoma" panose="020B0604030504040204" pitchFamily="34" charset="0"/>
              </a:rPr>
              <a:t>density </a:t>
            </a:r>
            <a:r>
              <a:rPr lang="en-US" altLang="zh-CN" sz="2000" i="1" dirty="0" err="1">
                <a:ea typeface="Tahoma" panose="020B0604030504040204" pitchFamily="34" charset="0"/>
              </a:rPr>
              <a:t>repr</a:t>
            </a:r>
            <a:r>
              <a:rPr lang="en-US" altLang="zh-CN" sz="2000" i="1" dirty="0">
                <a:ea typeface="Tahoma" panose="020B0604030504040204" pitchFamily="34" charset="0"/>
              </a:rPr>
              <a:t>.+FL</a:t>
            </a:r>
            <a:r>
              <a:rPr lang="en-US" altLang="zh-CN" sz="2000" dirty="0">
                <a:ea typeface="Tahoma" panose="020B0604030504040204" pitchFamily="34" charset="0"/>
              </a:rPr>
              <a:t>) and GBDT is </a:t>
            </a:r>
            <a:r>
              <a:rPr lang="en-US" altLang="zh-CN" sz="2000" dirty="0">
                <a:solidFill>
                  <a:srgbClr val="443BFF"/>
                </a:solidFill>
                <a:ea typeface="Tahoma" panose="020B0604030504040204" pitchFamily="34" charset="0"/>
              </a:rPr>
              <a:t>93%</a:t>
            </a:r>
            <a:r>
              <a:rPr lang="en-US" altLang="zh-CN" sz="2000" dirty="0">
                <a:ea typeface="Tahoma" panose="020B0604030504040204" pitchFamily="34" charset="0"/>
              </a:rPr>
              <a:t> and </a:t>
            </a:r>
            <a:r>
              <a:rPr lang="en-US" altLang="zh-CN" sz="2000" dirty="0">
                <a:solidFill>
                  <a:srgbClr val="443BFF"/>
                </a:solidFill>
                <a:ea typeface="Tahoma" panose="020B0604030504040204" pitchFamily="34" charset="0"/>
              </a:rPr>
              <a:t>86%</a:t>
            </a:r>
            <a:r>
              <a:rPr lang="en-US" altLang="zh-CN" sz="2000" dirty="0">
                <a:ea typeface="Tahoma" panose="020B0604030504040204" pitchFamily="34" charset="0"/>
              </a:rPr>
              <a:t>, respectively</a:t>
            </a:r>
          </a:p>
          <a:p>
            <a:r>
              <a:rPr lang="en-US" altLang="zh-CN" sz="2000" dirty="0">
                <a:ea typeface="Tahoma" panose="020B0604030504040204" pitchFamily="34" charset="0"/>
              </a:rPr>
              <a:t>The </a:t>
            </a:r>
            <a:r>
              <a:rPr lang="en-US" altLang="zh-CN" sz="2000" i="1" dirty="0">
                <a:ea typeface="Tahoma" panose="020B0604030504040204" pitchFamily="34" charset="0"/>
              </a:rPr>
              <a:t>histogram </a:t>
            </a:r>
            <a:r>
              <a:rPr lang="en-US" altLang="zh-CN" sz="2000" i="1" dirty="0" err="1">
                <a:ea typeface="Tahoma" panose="020B0604030504040204" pitchFamily="34" charset="0"/>
              </a:rPr>
              <a:t>repr</a:t>
            </a:r>
            <a:r>
              <a:rPr lang="en-US" altLang="zh-CN" sz="2000" i="1" dirty="0">
                <a:ea typeface="Tahoma" panose="020B0604030504040204" pitchFamily="34" charset="0"/>
              </a:rPr>
              <a:t>. </a:t>
            </a:r>
            <a:r>
              <a:rPr lang="en-US" altLang="zh-CN" sz="2000" dirty="0">
                <a:ea typeface="Tahoma" panose="020B0604030504040204" pitchFamily="34" charset="0"/>
              </a:rPr>
              <a:t>suffers from </a:t>
            </a:r>
            <a:r>
              <a:rPr lang="en-US" altLang="zh-CN" sz="2000" dirty="0">
                <a:solidFill>
                  <a:srgbClr val="443BFF"/>
                </a:solidFill>
                <a:ea typeface="Tahoma" panose="020B0604030504040204" pitchFamily="34" charset="0"/>
              </a:rPr>
              <a:t>overfitting</a:t>
            </a:r>
            <a:r>
              <a:rPr lang="en-US" altLang="zh-CN" sz="2000" dirty="0">
                <a:ea typeface="Tahoma" panose="020B0604030504040204" pitchFamily="34" charset="0"/>
              </a:rPr>
              <a:t> (with high training accuracy and low prediction accuracy)</a:t>
            </a:r>
            <a:endParaRPr lang="en-US" altLang="zh-CN" sz="2000" dirty="0">
              <a:solidFill>
                <a:srgbClr val="443BFF"/>
              </a:solidFill>
              <a:ea typeface="Tahoma" panose="020B0604030504040204" pitchFamily="34" charset="0"/>
            </a:endParaRPr>
          </a:p>
        </p:txBody>
      </p:sp>
      <p:sp>
        <p:nvSpPr>
          <p:cNvPr id="8" name="椭圆 7">
            <a:extLst>
              <a:ext uri="{FF2B5EF4-FFF2-40B4-BE49-F238E27FC236}">
                <a16:creationId xmlns:a16="http://schemas.microsoft.com/office/drawing/2014/main" id="{B007E8FC-FD2A-47B2-806A-85E99664EB5C}"/>
              </a:ext>
            </a:extLst>
          </p:cNvPr>
          <p:cNvSpPr/>
          <p:nvPr/>
        </p:nvSpPr>
        <p:spPr bwMode="auto">
          <a:xfrm>
            <a:off x="6309360" y="1114805"/>
            <a:ext cx="1320800" cy="627650"/>
          </a:xfrm>
          <a:prstGeom prst="ellipse">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13" name="椭圆 12">
            <a:extLst>
              <a:ext uri="{FF2B5EF4-FFF2-40B4-BE49-F238E27FC236}">
                <a16:creationId xmlns:a16="http://schemas.microsoft.com/office/drawing/2014/main" id="{0A19A763-5D93-4DFB-A331-B6BCCB5D4709}"/>
              </a:ext>
            </a:extLst>
          </p:cNvPr>
          <p:cNvSpPr/>
          <p:nvPr/>
        </p:nvSpPr>
        <p:spPr bwMode="auto">
          <a:xfrm>
            <a:off x="9052560" y="1117601"/>
            <a:ext cx="1320800" cy="627650"/>
          </a:xfrm>
          <a:prstGeom prst="ellipse">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10" name="文本框 9">
            <a:extLst>
              <a:ext uri="{FF2B5EF4-FFF2-40B4-BE49-F238E27FC236}">
                <a16:creationId xmlns:a16="http://schemas.microsoft.com/office/drawing/2014/main" id="{4D993F84-7CDE-4726-98C3-C60095CEFB06}"/>
              </a:ext>
            </a:extLst>
          </p:cNvPr>
          <p:cNvSpPr txBox="1"/>
          <p:nvPr/>
        </p:nvSpPr>
        <p:spPr>
          <a:xfrm>
            <a:off x="123808" y="5661986"/>
            <a:ext cx="11879588" cy="769441"/>
          </a:xfrm>
          <a:prstGeom prst="rect">
            <a:avLst/>
          </a:prstGeom>
          <a:solidFill>
            <a:schemeClr val="bg1"/>
          </a:solidFill>
          <a:ln w="38100">
            <a:solidFill>
              <a:schemeClr val="tx1"/>
            </a:solidFill>
          </a:ln>
        </p:spPr>
        <p:txBody>
          <a:bodyPr wrap="square" rtlCol="0">
            <a:spAutoFit/>
          </a:bodyPr>
          <a:lstStyle/>
          <a:p>
            <a:pPr algn="ctr"/>
            <a:r>
              <a:rPr lang="en-US" altLang="zh-CN" sz="2200" b="1" dirty="0"/>
              <a:t>Due to page limit, we only present the evaluation results of </a:t>
            </a:r>
            <a:r>
              <a:rPr lang="en-US" altLang="zh-CN" sz="2200" b="1" dirty="0" err="1"/>
              <a:t>TnsNet</a:t>
            </a:r>
            <a:r>
              <a:rPr lang="en-US" altLang="zh-CN" sz="2200" b="1" dirty="0"/>
              <a:t> (</a:t>
            </a:r>
            <a:r>
              <a:rPr lang="en-US" altLang="zh-CN" sz="2200" b="1" i="1" dirty="0">
                <a:solidFill>
                  <a:srgbClr val="443BFF"/>
                </a:solidFill>
              </a:rPr>
              <a:t>density </a:t>
            </a:r>
            <a:r>
              <a:rPr lang="en-US" altLang="zh-CN" sz="2200" b="1" i="1" dirty="0" err="1">
                <a:solidFill>
                  <a:srgbClr val="443BFF"/>
                </a:solidFill>
              </a:rPr>
              <a:t>repr</a:t>
            </a:r>
            <a:r>
              <a:rPr lang="en-US" altLang="zh-CN" sz="2200" b="1" i="1" dirty="0">
                <a:solidFill>
                  <a:srgbClr val="443BFF"/>
                </a:solidFill>
              </a:rPr>
              <a:t>.+FL</a:t>
            </a:r>
            <a:r>
              <a:rPr lang="en-US" altLang="zh-CN" sz="2200" b="1" dirty="0"/>
              <a:t>) and </a:t>
            </a:r>
            <a:r>
              <a:rPr lang="en-US" altLang="zh-CN" sz="2200" b="1" dirty="0">
                <a:solidFill>
                  <a:srgbClr val="443BFF"/>
                </a:solidFill>
              </a:rPr>
              <a:t>GBDT</a:t>
            </a:r>
            <a:r>
              <a:rPr lang="en-US" altLang="zh-CN" sz="2200" b="1" dirty="0"/>
              <a:t> in the rest of the paper.</a:t>
            </a:r>
          </a:p>
        </p:txBody>
      </p:sp>
    </p:spTree>
    <p:custDataLst>
      <p:tags r:id="rId1"/>
    </p:custDataLst>
    <p:extLst>
      <p:ext uri="{BB962C8B-B14F-4D97-AF65-F5344CB8AC3E}">
        <p14:creationId xmlns:p14="http://schemas.microsoft.com/office/powerpoint/2010/main" val="3150354837"/>
      </p:ext>
    </p:extLst>
  </p:cSld>
  <p:clrMapOvr>
    <a:masterClrMapping/>
  </p:clrMapOvr>
  <mc:AlternateContent xmlns:mc="http://schemas.openxmlformats.org/markup-compatibility/2006" xmlns:p14="http://schemas.microsoft.com/office/powerpoint/2010/main">
    <mc:Choice Requires="p14">
      <p:transition spd="med" p14:dur="700" advTm="44796">
        <p:fade/>
      </p:transition>
    </mc:Choice>
    <mc:Fallback xmlns="">
      <p:transition spd="med" advTm="4479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p:txBody>
          <a:bodyPr/>
          <a:lstStyle/>
          <a:p>
            <a:r>
              <a:rPr lang="en-US" altLang="zh-CN" dirty="0"/>
              <a:t>Accuracy</a:t>
            </a:r>
            <a:r>
              <a:rPr lang="zh-CN" altLang="en-US" dirty="0"/>
              <a:t> </a:t>
            </a:r>
            <a:r>
              <a:rPr lang="en-US" altLang="zh-CN" dirty="0"/>
              <a:t>Comparison</a:t>
            </a:r>
            <a:r>
              <a:rPr lang="zh-CN" altLang="en-US" dirty="0"/>
              <a:t> </a:t>
            </a:r>
            <a:r>
              <a:rPr lang="en-US" altLang="zh-CN" dirty="0"/>
              <a:t>for 3-D Tensors on</a:t>
            </a:r>
            <a:r>
              <a:rPr lang="zh-CN" altLang="en-US" dirty="0"/>
              <a:t> </a:t>
            </a:r>
            <a:r>
              <a:rPr lang="en-US" altLang="zh-CN" dirty="0"/>
              <a:t>GPU</a:t>
            </a:r>
            <a:endParaRPr lang="en-US" dirty="0"/>
          </a:p>
        </p:txBody>
      </p:sp>
      <p:sp>
        <p:nvSpPr>
          <p:cNvPr id="9" name="Content Placeholder 2">
            <a:extLst>
              <a:ext uri="{FF2B5EF4-FFF2-40B4-BE49-F238E27FC236}">
                <a16:creationId xmlns:a16="http://schemas.microsoft.com/office/drawing/2014/main" id="{E60211F7-9CE5-4BF2-AF81-623F0E702FD2}"/>
              </a:ext>
            </a:extLst>
          </p:cNvPr>
          <p:cNvSpPr>
            <a:spLocks noGrp="1"/>
          </p:cNvSpPr>
          <p:nvPr>
            <p:ph idx="1"/>
          </p:nvPr>
        </p:nvSpPr>
        <p:spPr>
          <a:xfrm>
            <a:off x="383367" y="5702034"/>
            <a:ext cx="11338560" cy="743321"/>
          </a:xfrm>
        </p:spPr>
        <p:txBody>
          <a:bodyPr/>
          <a:lstStyle/>
          <a:p>
            <a:r>
              <a:rPr lang="en-US" altLang="zh-CN" sz="2000" dirty="0" err="1">
                <a:ea typeface="Tahoma" panose="020B0604030504040204" pitchFamily="34" charset="0"/>
              </a:rPr>
              <a:t>TnsNet</a:t>
            </a:r>
            <a:r>
              <a:rPr lang="en-US" altLang="zh-CN" sz="2000" dirty="0">
                <a:ea typeface="Tahoma" panose="020B0604030504040204" pitchFamily="34" charset="0"/>
              </a:rPr>
              <a:t> achieves </a:t>
            </a:r>
            <a:r>
              <a:rPr lang="en-US" altLang="zh-CN" sz="2000" dirty="0">
                <a:solidFill>
                  <a:srgbClr val="443BFF"/>
                </a:solidFill>
                <a:ea typeface="Tahoma" panose="020B0604030504040204" pitchFamily="34" charset="0"/>
              </a:rPr>
              <a:t>better </a:t>
            </a:r>
            <a:r>
              <a:rPr lang="en-US" altLang="zh-CN" sz="2000" dirty="0">
                <a:ea typeface="Tahoma" panose="020B0604030504040204" pitchFamily="34" charset="0"/>
              </a:rPr>
              <a:t>prediction accuracy compared to GBDT across all tensor formats</a:t>
            </a:r>
          </a:p>
          <a:p>
            <a:r>
              <a:rPr lang="en-US" altLang="zh-CN" sz="2000" dirty="0">
                <a:ea typeface="Tahoma" panose="020B0604030504040204" pitchFamily="34" charset="0"/>
              </a:rPr>
              <a:t>The overall accuracy of </a:t>
            </a:r>
            <a:r>
              <a:rPr lang="en-US" altLang="zh-CN" sz="2000" dirty="0" err="1">
                <a:ea typeface="Tahoma" panose="020B0604030504040204" pitchFamily="34" charset="0"/>
              </a:rPr>
              <a:t>TnsNet</a:t>
            </a:r>
            <a:r>
              <a:rPr lang="en-US" altLang="zh-CN" sz="2000" dirty="0">
                <a:ea typeface="Tahoma" panose="020B0604030504040204" pitchFamily="34" charset="0"/>
              </a:rPr>
              <a:t> and GBDT is </a:t>
            </a:r>
            <a:r>
              <a:rPr lang="en-US" altLang="zh-CN" sz="2000" dirty="0">
                <a:solidFill>
                  <a:srgbClr val="443BFF"/>
                </a:solidFill>
                <a:ea typeface="Tahoma" panose="020B0604030504040204" pitchFamily="34" charset="0"/>
              </a:rPr>
              <a:t>96%</a:t>
            </a:r>
            <a:r>
              <a:rPr lang="en-US" altLang="zh-CN" sz="2000" dirty="0">
                <a:ea typeface="Tahoma" panose="020B0604030504040204" pitchFamily="34" charset="0"/>
              </a:rPr>
              <a:t> and </a:t>
            </a:r>
            <a:r>
              <a:rPr lang="en-US" altLang="zh-CN" sz="2000" dirty="0">
                <a:solidFill>
                  <a:srgbClr val="443BFF"/>
                </a:solidFill>
                <a:ea typeface="Tahoma" panose="020B0604030504040204" pitchFamily="34" charset="0"/>
              </a:rPr>
              <a:t>90%</a:t>
            </a:r>
            <a:r>
              <a:rPr lang="en-US" altLang="zh-CN" sz="2000" dirty="0">
                <a:ea typeface="Tahoma" panose="020B0604030504040204" pitchFamily="34" charset="0"/>
              </a:rPr>
              <a:t>, respectively</a:t>
            </a:r>
          </a:p>
        </p:txBody>
      </p:sp>
      <p:pic>
        <p:nvPicPr>
          <p:cNvPr id="4" name="图片 3">
            <a:extLst>
              <a:ext uri="{FF2B5EF4-FFF2-40B4-BE49-F238E27FC236}">
                <a16:creationId xmlns:a16="http://schemas.microsoft.com/office/drawing/2014/main" id="{0452843A-52B6-4AD3-95A6-97F9F10123D1}"/>
              </a:ext>
            </a:extLst>
          </p:cNvPr>
          <p:cNvPicPr>
            <a:picLocks noChangeAspect="1"/>
          </p:cNvPicPr>
          <p:nvPr/>
        </p:nvPicPr>
        <p:blipFill>
          <a:blip r:embed="rId3"/>
          <a:stretch>
            <a:fillRect/>
          </a:stretch>
        </p:blipFill>
        <p:spPr>
          <a:xfrm>
            <a:off x="2834640" y="1354937"/>
            <a:ext cx="5886670" cy="3674263"/>
          </a:xfrm>
          <a:prstGeom prst="rect">
            <a:avLst/>
          </a:prstGeom>
        </p:spPr>
      </p:pic>
      <p:sp>
        <p:nvSpPr>
          <p:cNvPr id="3" name="椭圆 2">
            <a:extLst>
              <a:ext uri="{FF2B5EF4-FFF2-40B4-BE49-F238E27FC236}">
                <a16:creationId xmlns:a16="http://schemas.microsoft.com/office/drawing/2014/main" id="{34C8FC9A-2D51-4447-92D9-B815482160E6}"/>
              </a:ext>
            </a:extLst>
          </p:cNvPr>
          <p:cNvSpPr/>
          <p:nvPr/>
        </p:nvSpPr>
        <p:spPr bwMode="auto">
          <a:xfrm>
            <a:off x="5777975" y="4715375"/>
            <a:ext cx="793154" cy="313825"/>
          </a:xfrm>
          <a:prstGeom prst="ellipse">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6" name="椭圆 5">
            <a:extLst>
              <a:ext uri="{FF2B5EF4-FFF2-40B4-BE49-F238E27FC236}">
                <a16:creationId xmlns:a16="http://schemas.microsoft.com/office/drawing/2014/main" id="{9E0A1276-24BD-483D-8F2D-28696138FF07}"/>
              </a:ext>
            </a:extLst>
          </p:cNvPr>
          <p:cNvSpPr/>
          <p:nvPr/>
        </p:nvSpPr>
        <p:spPr bwMode="auto">
          <a:xfrm>
            <a:off x="7149575" y="4715374"/>
            <a:ext cx="793154" cy="313825"/>
          </a:xfrm>
          <a:prstGeom prst="ellipse">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Tree>
    <p:extLst>
      <p:ext uri="{BB962C8B-B14F-4D97-AF65-F5344CB8AC3E}">
        <p14:creationId xmlns:p14="http://schemas.microsoft.com/office/powerpoint/2010/main" val="1170214743"/>
      </p:ext>
    </p:extLst>
  </p:cSld>
  <p:clrMapOvr>
    <a:masterClrMapping/>
  </p:clrMapOvr>
  <mc:AlternateContent xmlns:mc="http://schemas.openxmlformats.org/markup-compatibility/2006" xmlns:p14="http://schemas.microsoft.com/office/powerpoint/2010/main">
    <mc:Choice Requires="p14">
      <p:transition spd="med" p14:dur="700" advTm="19693">
        <p:fade/>
      </p:transition>
    </mc:Choice>
    <mc:Fallback xmlns="">
      <p:transition spd="med" advTm="19693">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a:xfrm>
            <a:off x="383367" y="344405"/>
            <a:ext cx="11666393" cy="552571"/>
          </a:xfrm>
        </p:spPr>
        <p:txBody>
          <a:bodyPr/>
          <a:lstStyle/>
          <a:p>
            <a:r>
              <a:rPr lang="en-US" altLang="zh-CN" dirty="0"/>
              <a:t>Loss and Accuracy during Training/Testing on CPU/GPU</a:t>
            </a:r>
            <a:endParaRPr lang="en-US" dirty="0"/>
          </a:p>
        </p:txBody>
      </p:sp>
      <p:sp>
        <p:nvSpPr>
          <p:cNvPr id="9" name="Content Placeholder 2">
            <a:extLst>
              <a:ext uri="{FF2B5EF4-FFF2-40B4-BE49-F238E27FC236}">
                <a16:creationId xmlns:a16="http://schemas.microsoft.com/office/drawing/2014/main" id="{E60211F7-9CE5-4BF2-AF81-623F0E702FD2}"/>
              </a:ext>
            </a:extLst>
          </p:cNvPr>
          <p:cNvSpPr>
            <a:spLocks noGrp="1"/>
          </p:cNvSpPr>
          <p:nvPr>
            <p:ph idx="1"/>
          </p:nvPr>
        </p:nvSpPr>
        <p:spPr>
          <a:xfrm>
            <a:off x="142240" y="5574548"/>
            <a:ext cx="12009120" cy="869014"/>
          </a:xfrm>
        </p:spPr>
        <p:txBody>
          <a:bodyPr/>
          <a:lstStyle/>
          <a:p>
            <a:r>
              <a:rPr lang="en-US" altLang="zh-CN" sz="2000" dirty="0">
                <a:ea typeface="Tahoma" panose="020B0604030504040204" pitchFamily="34" charset="0"/>
              </a:rPr>
              <a:t>The loss curve during training is more </a:t>
            </a:r>
            <a:r>
              <a:rPr lang="en-US" altLang="zh-CN" sz="2000" dirty="0">
                <a:solidFill>
                  <a:srgbClr val="443BFF"/>
                </a:solidFill>
                <a:ea typeface="Tahoma" panose="020B0604030504040204" pitchFamily="34" charset="0"/>
              </a:rPr>
              <a:t>oscillating</a:t>
            </a:r>
            <a:r>
              <a:rPr lang="en-US" altLang="zh-CN" sz="2000" dirty="0">
                <a:ea typeface="Tahoma" panose="020B0604030504040204" pitchFamily="34" charset="0"/>
              </a:rPr>
              <a:t> than during testing, but the overall trend is </a:t>
            </a:r>
            <a:r>
              <a:rPr lang="en-US" altLang="zh-CN" sz="2000" dirty="0">
                <a:solidFill>
                  <a:srgbClr val="443BFF"/>
                </a:solidFill>
                <a:ea typeface="Tahoma" panose="020B0604030504040204" pitchFamily="34" charset="0"/>
              </a:rPr>
              <a:t>similar</a:t>
            </a:r>
          </a:p>
          <a:p>
            <a:r>
              <a:rPr lang="en-US" altLang="zh-CN" sz="2000" dirty="0">
                <a:ea typeface="Tahoma" panose="020B0604030504040204" pitchFamily="34" charset="0"/>
              </a:rPr>
              <a:t>The training on GPU converges </a:t>
            </a:r>
            <a:r>
              <a:rPr lang="en-US" altLang="zh-CN" sz="2000" dirty="0">
                <a:solidFill>
                  <a:srgbClr val="443BFF"/>
                </a:solidFill>
                <a:ea typeface="Tahoma" panose="020B0604030504040204" pitchFamily="34" charset="0"/>
              </a:rPr>
              <a:t>faster </a:t>
            </a:r>
            <a:r>
              <a:rPr lang="en-US" altLang="zh-CN" sz="2000" dirty="0">
                <a:ea typeface="Tahoma" panose="020B0604030504040204" pitchFamily="34" charset="0"/>
              </a:rPr>
              <a:t>than that on CPU due to fewer tensor formats</a:t>
            </a:r>
          </a:p>
        </p:txBody>
      </p:sp>
      <p:pic>
        <p:nvPicPr>
          <p:cNvPr id="5" name="图片 4">
            <a:extLst>
              <a:ext uri="{FF2B5EF4-FFF2-40B4-BE49-F238E27FC236}">
                <a16:creationId xmlns:a16="http://schemas.microsoft.com/office/drawing/2014/main" id="{E41B2BD5-4911-4397-9AE6-D42FC973E9FE}"/>
              </a:ext>
            </a:extLst>
          </p:cNvPr>
          <p:cNvPicPr>
            <a:picLocks noChangeAspect="1"/>
          </p:cNvPicPr>
          <p:nvPr/>
        </p:nvPicPr>
        <p:blipFill>
          <a:blip r:embed="rId3"/>
          <a:stretch>
            <a:fillRect/>
          </a:stretch>
        </p:blipFill>
        <p:spPr>
          <a:xfrm>
            <a:off x="101600" y="1255737"/>
            <a:ext cx="11968480" cy="3973698"/>
          </a:xfrm>
          <a:prstGeom prst="rect">
            <a:avLst/>
          </a:prstGeom>
        </p:spPr>
      </p:pic>
      <p:sp>
        <p:nvSpPr>
          <p:cNvPr id="8" name="文本框 7">
            <a:extLst>
              <a:ext uri="{FF2B5EF4-FFF2-40B4-BE49-F238E27FC236}">
                <a16:creationId xmlns:a16="http://schemas.microsoft.com/office/drawing/2014/main" id="{5DC1A60F-7D4E-49CC-A76F-B7348F8E4582}"/>
              </a:ext>
            </a:extLst>
          </p:cNvPr>
          <p:cNvSpPr txBox="1"/>
          <p:nvPr/>
        </p:nvSpPr>
        <p:spPr>
          <a:xfrm>
            <a:off x="5796280" y="1901466"/>
            <a:ext cx="1722120" cy="400110"/>
          </a:xfrm>
          <a:prstGeom prst="rect">
            <a:avLst/>
          </a:prstGeom>
          <a:noFill/>
        </p:spPr>
        <p:txBody>
          <a:bodyPr wrap="square">
            <a:spAutoFit/>
          </a:bodyPr>
          <a:lstStyle/>
          <a:p>
            <a:r>
              <a:rPr lang="en-US" altLang="zh-CN" sz="2000" dirty="0">
                <a:solidFill>
                  <a:srgbClr val="FF0000"/>
                </a:solidFill>
                <a:ea typeface="Tahoma" panose="020B0604030504040204" pitchFamily="34" charset="0"/>
              </a:rPr>
              <a:t>CPU (above)</a:t>
            </a:r>
            <a:endParaRPr lang="zh-CN" altLang="en-US" sz="2000" dirty="0">
              <a:solidFill>
                <a:srgbClr val="FF0000"/>
              </a:solidFill>
            </a:endParaRPr>
          </a:p>
        </p:txBody>
      </p:sp>
      <p:sp>
        <p:nvSpPr>
          <p:cNvPr id="7" name="文本框 6">
            <a:extLst>
              <a:ext uri="{FF2B5EF4-FFF2-40B4-BE49-F238E27FC236}">
                <a16:creationId xmlns:a16="http://schemas.microsoft.com/office/drawing/2014/main" id="{F6D33D11-01BE-4DE2-9890-A61E366AC844}"/>
              </a:ext>
            </a:extLst>
          </p:cNvPr>
          <p:cNvSpPr txBox="1"/>
          <p:nvPr/>
        </p:nvSpPr>
        <p:spPr>
          <a:xfrm>
            <a:off x="5796280" y="3823306"/>
            <a:ext cx="1722120" cy="400110"/>
          </a:xfrm>
          <a:prstGeom prst="rect">
            <a:avLst/>
          </a:prstGeom>
          <a:noFill/>
        </p:spPr>
        <p:txBody>
          <a:bodyPr wrap="square">
            <a:spAutoFit/>
          </a:bodyPr>
          <a:lstStyle/>
          <a:p>
            <a:r>
              <a:rPr lang="en-US" altLang="zh-CN" sz="2000" dirty="0">
                <a:solidFill>
                  <a:srgbClr val="FF0000"/>
                </a:solidFill>
                <a:ea typeface="Tahoma" panose="020B0604030504040204" pitchFamily="34" charset="0"/>
              </a:rPr>
              <a:t>GPU (below)</a:t>
            </a:r>
            <a:endParaRPr lang="zh-CN" altLang="en-US" sz="2000" dirty="0">
              <a:solidFill>
                <a:srgbClr val="FF0000"/>
              </a:solidFill>
            </a:endParaRPr>
          </a:p>
        </p:txBody>
      </p:sp>
    </p:spTree>
    <p:extLst>
      <p:ext uri="{BB962C8B-B14F-4D97-AF65-F5344CB8AC3E}">
        <p14:creationId xmlns:p14="http://schemas.microsoft.com/office/powerpoint/2010/main" val="1153141103"/>
      </p:ext>
    </p:extLst>
  </p:cSld>
  <p:clrMapOvr>
    <a:masterClrMapping/>
  </p:clrMapOvr>
  <mc:AlternateContent xmlns:mc="http://schemas.openxmlformats.org/markup-compatibility/2006" xmlns:p14="http://schemas.microsoft.com/office/powerpoint/2010/main">
    <mc:Choice Requires="p14">
      <p:transition spd="med" p14:dur="700" advTm="26873">
        <p:fade/>
      </p:transition>
    </mc:Choice>
    <mc:Fallback xmlns="">
      <p:transition spd="med" advTm="26873">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a:xfrm>
            <a:off x="383367" y="344405"/>
            <a:ext cx="11666393" cy="552571"/>
          </a:xfrm>
        </p:spPr>
        <p:txBody>
          <a:bodyPr/>
          <a:lstStyle/>
          <a:p>
            <a:r>
              <a:rPr lang="en-US" altLang="zh-CN" dirty="0"/>
              <a:t>Speedup Comparison for 3-D Tensors on CPU/GPU</a:t>
            </a:r>
            <a:endParaRPr lang="en-US" dirty="0"/>
          </a:p>
        </p:txBody>
      </p:sp>
      <p:sp>
        <p:nvSpPr>
          <p:cNvPr id="9" name="Content Placeholder 2">
            <a:extLst>
              <a:ext uri="{FF2B5EF4-FFF2-40B4-BE49-F238E27FC236}">
                <a16:creationId xmlns:a16="http://schemas.microsoft.com/office/drawing/2014/main" id="{E60211F7-9CE5-4BF2-AF81-623F0E702FD2}"/>
              </a:ext>
            </a:extLst>
          </p:cNvPr>
          <p:cNvSpPr>
            <a:spLocks noGrp="1"/>
          </p:cNvSpPr>
          <p:nvPr>
            <p:ph idx="1"/>
          </p:nvPr>
        </p:nvSpPr>
        <p:spPr>
          <a:xfrm>
            <a:off x="152400" y="5261440"/>
            <a:ext cx="11826240" cy="1198880"/>
          </a:xfrm>
        </p:spPr>
        <p:txBody>
          <a:bodyPr/>
          <a:lstStyle/>
          <a:p>
            <a:r>
              <a:rPr lang="en-US" altLang="zh-CN" sz="2000" dirty="0" err="1">
                <a:ea typeface="Tahoma" panose="020B0604030504040204" pitchFamily="34" charset="0"/>
              </a:rPr>
              <a:t>TnsNet</a:t>
            </a:r>
            <a:r>
              <a:rPr lang="en-US" altLang="zh-CN" sz="2000" dirty="0">
                <a:ea typeface="Tahoma" panose="020B0604030504040204" pitchFamily="34" charset="0"/>
              </a:rPr>
              <a:t> achieves higher performance speedup than GBDT in all modes on both platforms</a:t>
            </a:r>
          </a:p>
          <a:p>
            <a:r>
              <a:rPr lang="en-US" altLang="zh-CN" sz="2000" dirty="0">
                <a:ea typeface="Tahoma" panose="020B0604030504040204" pitchFamily="34" charset="0"/>
              </a:rPr>
              <a:t>CPU: </a:t>
            </a:r>
            <a:r>
              <a:rPr lang="en-US" altLang="zh-CN" sz="2000" dirty="0" err="1">
                <a:ea typeface="Tahoma" panose="020B0604030504040204" pitchFamily="34" charset="0"/>
              </a:rPr>
              <a:t>TnsNet</a:t>
            </a:r>
            <a:r>
              <a:rPr lang="en-US" altLang="zh-CN" sz="2000" dirty="0">
                <a:ea typeface="Tahoma" panose="020B0604030504040204" pitchFamily="34" charset="0"/>
              </a:rPr>
              <a:t> achieves </a:t>
            </a:r>
            <a:r>
              <a:rPr lang="en-US" altLang="zh-CN" sz="2000" dirty="0">
                <a:solidFill>
                  <a:srgbClr val="443BFF"/>
                </a:solidFill>
                <a:ea typeface="Tahoma" panose="020B0604030504040204" pitchFamily="34" charset="0"/>
              </a:rPr>
              <a:t>4.56× </a:t>
            </a:r>
            <a:r>
              <a:rPr lang="en-US" altLang="zh-CN" sz="2000" dirty="0">
                <a:ea typeface="Tahoma" panose="020B0604030504040204" pitchFamily="34" charset="0"/>
              </a:rPr>
              <a:t>and </a:t>
            </a:r>
            <a:r>
              <a:rPr lang="en-US" altLang="zh-CN" sz="2000" dirty="0">
                <a:solidFill>
                  <a:srgbClr val="443BFF"/>
                </a:solidFill>
                <a:ea typeface="Tahoma" panose="020B0604030504040204" pitchFamily="34" charset="0"/>
              </a:rPr>
              <a:t>2.06× </a:t>
            </a:r>
            <a:r>
              <a:rPr lang="en-US" altLang="zh-CN" sz="2000" dirty="0">
                <a:ea typeface="Tahoma" panose="020B0604030504040204" pitchFamily="34" charset="0"/>
              </a:rPr>
              <a:t>speedup on average over COO and CSF-based, respectively</a:t>
            </a:r>
          </a:p>
          <a:p>
            <a:r>
              <a:rPr lang="en-US" altLang="zh-CN" sz="2000" dirty="0">
                <a:ea typeface="Tahoma" panose="020B0604030504040204" pitchFamily="34" charset="0"/>
              </a:rPr>
              <a:t>GPU: </a:t>
            </a:r>
            <a:r>
              <a:rPr lang="en-US" altLang="zh-CN" sz="2000" dirty="0" err="1">
                <a:ea typeface="Tahoma" panose="020B0604030504040204" pitchFamily="34" charset="0"/>
              </a:rPr>
              <a:t>TnsNet</a:t>
            </a:r>
            <a:r>
              <a:rPr lang="en-US" altLang="zh-CN" sz="2000" dirty="0">
                <a:ea typeface="Tahoma" panose="020B0604030504040204" pitchFamily="34" charset="0"/>
              </a:rPr>
              <a:t> achieves an average speedup of </a:t>
            </a:r>
            <a:r>
              <a:rPr lang="en-US" altLang="zh-CN" sz="2000" dirty="0">
                <a:solidFill>
                  <a:srgbClr val="443BFF"/>
                </a:solidFill>
                <a:ea typeface="Tahoma" panose="020B0604030504040204" pitchFamily="34" charset="0"/>
              </a:rPr>
              <a:t>1.58× </a:t>
            </a:r>
            <a:r>
              <a:rPr lang="en-US" altLang="zh-CN" sz="2000" dirty="0">
                <a:ea typeface="Tahoma" panose="020B0604030504040204" pitchFamily="34" charset="0"/>
              </a:rPr>
              <a:t>and </a:t>
            </a:r>
            <a:r>
              <a:rPr lang="en-US" altLang="zh-CN" sz="2000" dirty="0">
                <a:solidFill>
                  <a:srgbClr val="443BFF"/>
                </a:solidFill>
                <a:ea typeface="Tahoma" panose="020B0604030504040204" pitchFamily="34" charset="0"/>
              </a:rPr>
              <a:t>2.08× </a:t>
            </a:r>
            <a:r>
              <a:rPr lang="en-US" altLang="zh-CN" sz="2000" dirty="0">
                <a:ea typeface="Tahoma" panose="020B0604030504040204" pitchFamily="34" charset="0"/>
              </a:rPr>
              <a:t>over COO and CSF, respectively</a:t>
            </a:r>
          </a:p>
        </p:txBody>
      </p:sp>
      <p:pic>
        <p:nvPicPr>
          <p:cNvPr id="4" name="图片 3">
            <a:extLst>
              <a:ext uri="{FF2B5EF4-FFF2-40B4-BE49-F238E27FC236}">
                <a16:creationId xmlns:a16="http://schemas.microsoft.com/office/drawing/2014/main" id="{C1AF0730-30D1-4C67-A4A1-5D4580D7C893}"/>
              </a:ext>
            </a:extLst>
          </p:cNvPr>
          <p:cNvPicPr>
            <a:picLocks noChangeAspect="1"/>
          </p:cNvPicPr>
          <p:nvPr/>
        </p:nvPicPr>
        <p:blipFill>
          <a:blip r:embed="rId3"/>
          <a:stretch>
            <a:fillRect/>
          </a:stretch>
        </p:blipFill>
        <p:spPr>
          <a:xfrm>
            <a:off x="91440" y="1418907"/>
            <a:ext cx="5834061" cy="2843212"/>
          </a:xfrm>
          <a:prstGeom prst="rect">
            <a:avLst/>
          </a:prstGeom>
        </p:spPr>
      </p:pic>
      <p:pic>
        <p:nvPicPr>
          <p:cNvPr id="10" name="图片 9">
            <a:extLst>
              <a:ext uri="{FF2B5EF4-FFF2-40B4-BE49-F238E27FC236}">
                <a16:creationId xmlns:a16="http://schemas.microsoft.com/office/drawing/2014/main" id="{A8A4E797-4403-4926-B6DD-669FB4153A9A}"/>
              </a:ext>
            </a:extLst>
          </p:cNvPr>
          <p:cNvPicPr>
            <a:picLocks noChangeAspect="1"/>
          </p:cNvPicPr>
          <p:nvPr/>
        </p:nvPicPr>
        <p:blipFill>
          <a:blip r:embed="rId4"/>
          <a:stretch>
            <a:fillRect/>
          </a:stretch>
        </p:blipFill>
        <p:spPr>
          <a:xfrm>
            <a:off x="6197622" y="1418907"/>
            <a:ext cx="5889174" cy="2843212"/>
          </a:xfrm>
          <a:prstGeom prst="rect">
            <a:avLst/>
          </a:prstGeom>
        </p:spPr>
      </p:pic>
      <p:sp>
        <p:nvSpPr>
          <p:cNvPr id="12" name="文本框 11">
            <a:extLst>
              <a:ext uri="{FF2B5EF4-FFF2-40B4-BE49-F238E27FC236}">
                <a16:creationId xmlns:a16="http://schemas.microsoft.com/office/drawing/2014/main" id="{99C6E6B2-C4BE-459E-92F6-388589EAD86B}"/>
              </a:ext>
            </a:extLst>
          </p:cNvPr>
          <p:cNvSpPr txBox="1"/>
          <p:nvPr/>
        </p:nvSpPr>
        <p:spPr>
          <a:xfrm>
            <a:off x="5013939" y="2226198"/>
            <a:ext cx="716301" cy="400110"/>
          </a:xfrm>
          <a:prstGeom prst="rect">
            <a:avLst/>
          </a:prstGeom>
          <a:noFill/>
        </p:spPr>
        <p:txBody>
          <a:bodyPr wrap="square">
            <a:spAutoFit/>
          </a:bodyPr>
          <a:lstStyle/>
          <a:p>
            <a:r>
              <a:rPr lang="en-US" altLang="zh-CN" sz="2000" dirty="0">
                <a:solidFill>
                  <a:srgbClr val="FF0000"/>
                </a:solidFill>
                <a:ea typeface="Tahoma" panose="020B0604030504040204" pitchFamily="34" charset="0"/>
              </a:rPr>
              <a:t>CPU</a:t>
            </a:r>
            <a:endParaRPr lang="zh-CN" altLang="en-US" sz="2000" dirty="0">
              <a:solidFill>
                <a:srgbClr val="FF0000"/>
              </a:solidFill>
            </a:endParaRPr>
          </a:p>
        </p:txBody>
      </p:sp>
      <p:sp>
        <p:nvSpPr>
          <p:cNvPr id="14" name="文本框 13">
            <a:extLst>
              <a:ext uri="{FF2B5EF4-FFF2-40B4-BE49-F238E27FC236}">
                <a16:creationId xmlns:a16="http://schemas.microsoft.com/office/drawing/2014/main" id="{89DF3E3D-3B84-41E5-B074-AB79B7042A10}"/>
              </a:ext>
            </a:extLst>
          </p:cNvPr>
          <p:cNvSpPr txBox="1"/>
          <p:nvPr/>
        </p:nvSpPr>
        <p:spPr>
          <a:xfrm>
            <a:off x="7086579" y="2226198"/>
            <a:ext cx="716301" cy="400110"/>
          </a:xfrm>
          <a:prstGeom prst="rect">
            <a:avLst/>
          </a:prstGeom>
          <a:noFill/>
        </p:spPr>
        <p:txBody>
          <a:bodyPr wrap="square">
            <a:spAutoFit/>
          </a:bodyPr>
          <a:lstStyle/>
          <a:p>
            <a:r>
              <a:rPr lang="en-US" altLang="zh-CN" sz="2000" dirty="0">
                <a:solidFill>
                  <a:srgbClr val="FF0000"/>
                </a:solidFill>
                <a:ea typeface="Tahoma" panose="020B0604030504040204" pitchFamily="34" charset="0"/>
              </a:rPr>
              <a:t>GPU</a:t>
            </a:r>
            <a:endParaRPr lang="zh-CN" altLang="en-US" sz="2000" dirty="0">
              <a:solidFill>
                <a:srgbClr val="FF0000"/>
              </a:solidFill>
            </a:endParaRPr>
          </a:p>
        </p:txBody>
      </p:sp>
    </p:spTree>
    <p:extLst>
      <p:ext uri="{BB962C8B-B14F-4D97-AF65-F5344CB8AC3E}">
        <p14:creationId xmlns:p14="http://schemas.microsoft.com/office/powerpoint/2010/main" val="1088358488"/>
      </p:ext>
    </p:extLst>
  </p:cSld>
  <p:clrMapOvr>
    <a:masterClrMapping/>
  </p:clrMapOvr>
  <mc:AlternateContent xmlns:mc="http://schemas.openxmlformats.org/markup-compatibility/2006" xmlns:p14="http://schemas.microsoft.com/office/powerpoint/2010/main">
    <mc:Choice Requires="p14">
      <p:transition spd="med" p14:dur="700" advTm="31384">
        <p:fade/>
      </p:transition>
    </mc:Choice>
    <mc:Fallback xmlns="">
      <p:transition spd="med" advTm="31384">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a:xfrm>
            <a:off x="383367" y="344405"/>
            <a:ext cx="11666393" cy="552571"/>
          </a:xfrm>
        </p:spPr>
        <p:txBody>
          <a:bodyPr/>
          <a:lstStyle/>
          <a:p>
            <a:r>
              <a:rPr lang="en-US" altLang="zh-CN" dirty="0"/>
              <a:t>Speedup Distribution of </a:t>
            </a:r>
            <a:r>
              <a:rPr lang="en-US" altLang="zh-CN" dirty="0" err="1"/>
              <a:t>TnsNet</a:t>
            </a:r>
            <a:r>
              <a:rPr lang="en-US" altLang="zh-CN" dirty="0"/>
              <a:t> over GBDT on CPU</a:t>
            </a:r>
            <a:endParaRPr lang="en-US" dirty="0"/>
          </a:p>
        </p:txBody>
      </p:sp>
      <p:sp>
        <p:nvSpPr>
          <p:cNvPr id="9" name="Content Placeholder 2">
            <a:extLst>
              <a:ext uri="{FF2B5EF4-FFF2-40B4-BE49-F238E27FC236}">
                <a16:creationId xmlns:a16="http://schemas.microsoft.com/office/drawing/2014/main" id="{E60211F7-9CE5-4BF2-AF81-623F0E702FD2}"/>
              </a:ext>
            </a:extLst>
          </p:cNvPr>
          <p:cNvSpPr>
            <a:spLocks noGrp="1"/>
          </p:cNvSpPr>
          <p:nvPr>
            <p:ph idx="1"/>
          </p:nvPr>
        </p:nvSpPr>
        <p:spPr>
          <a:xfrm>
            <a:off x="213360" y="5307451"/>
            <a:ext cx="11666393" cy="1123830"/>
          </a:xfrm>
        </p:spPr>
        <p:txBody>
          <a:bodyPr/>
          <a:lstStyle/>
          <a:p>
            <a:r>
              <a:rPr lang="en-US" altLang="zh-CN" sz="2000" dirty="0">
                <a:ea typeface="Tahoma" panose="020B0604030504040204" pitchFamily="34" charset="0"/>
              </a:rPr>
              <a:t>For </a:t>
            </a:r>
            <a:r>
              <a:rPr lang="en-US" altLang="zh-CN" sz="2000" dirty="0">
                <a:solidFill>
                  <a:srgbClr val="443BFF"/>
                </a:solidFill>
                <a:ea typeface="Tahoma" panose="020B0604030504040204" pitchFamily="34" charset="0"/>
              </a:rPr>
              <a:t>72% </a:t>
            </a:r>
            <a:r>
              <a:rPr lang="en-US" altLang="zh-CN" sz="2000" dirty="0">
                <a:ea typeface="Tahoma" panose="020B0604030504040204" pitchFamily="34" charset="0"/>
              </a:rPr>
              <a:t>of then tensors, </a:t>
            </a:r>
            <a:r>
              <a:rPr lang="en-US" altLang="zh-CN" sz="2000" dirty="0" err="1">
                <a:ea typeface="Tahoma" panose="020B0604030504040204" pitchFamily="34" charset="0"/>
              </a:rPr>
              <a:t>TnsNet</a:t>
            </a:r>
            <a:r>
              <a:rPr lang="en-US" altLang="zh-CN" sz="2000" dirty="0">
                <a:ea typeface="Tahoma" panose="020B0604030504040204" pitchFamily="34" charset="0"/>
              </a:rPr>
              <a:t> achieves better performance than GBDT</a:t>
            </a:r>
          </a:p>
          <a:p>
            <a:r>
              <a:rPr lang="en-US" altLang="zh-CN" sz="2000" dirty="0">
                <a:ea typeface="Tahoma" panose="020B0604030504040204" pitchFamily="34" charset="0"/>
              </a:rPr>
              <a:t>For </a:t>
            </a:r>
            <a:r>
              <a:rPr lang="en-US" altLang="zh-CN" sz="2000" dirty="0">
                <a:solidFill>
                  <a:srgbClr val="443BFF"/>
                </a:solidFill>
                <a:ea typeface="Tahoma" panose="020B0604030504040204" pitchFamily="34" charset="0"/>
              </a:rPr>
              <a:t>4.8% </a:t>
            </a:r>
            <a:r>
              <a:rPr lang="en-US" altLang="zh-CN" sz="2000" dirty="0">
                <a:ea typeface="Tahoma" panose="020B0604030504040204" pitchFamily="34" charset="0"/>
              </a:rPr>
              <a:t>of the tensors, </a:t>
            </a:r>
            <a:r>
              <a:rPr lang="en-US" altLang="zh-CN" sz="2000" dirty="0" err="1">
                <a:ea typeface="Tahoma" panose="020B0604030504040204" pitchFamily="34" charset="0"/>
              </a:rPr>
              <a:t>TnsNet</a:t>
            </a:r>
            <a:r>
              <a:rPr lang="en-US" altLang="zh-CN" sz="2000" dirty="0">
                <a:ea typeface="Tahoma" panose="020B0604030504040204" pitchFamily="34" charset="0"/>
              </a:rPr>
              <a:t> achieves </a:t>
            </a:r>
            <a:r>
              <a:rPr lang="en-US" altLang="zh-CN" sz="2000" dirty="0">
                <a:solidFill>
                  <a:srgbClr val="443BFF"/>
                </a:solidFill>
                <a:ea typeface="Tahoma" panose="020B0604030504040204" pitchFamily="34" charset="0"/>
              </a:rPr>
              <a:t>5× </a:t>
            </a:r>
            <a:r>
              <a:rPr lang="en-US" altLang="zh-CN" sz="2000" dirty="0">
                <a:ea typeface="Tahoma" panose="020B0604030504040204" pitchFamily="34" charset="0"/>
              </a:rPr>
              <a:t>speedup over GBDT</a:t>
            </a:r>
          </a:p>
          <a:p>
            <a:r>
              <a:rPr lang="en-US" altLang="zh-CN" sz="2000" dirty="0">
                <a:ea typeface="Tahoma" panose="020B0604030504040204" pitchFamily="34" charset="0"/>
              </a:rPr>
              <a:t>The speedup can reach up to </a:t>
            </a:r>
            <a:r>
              <a:rPr lang="en-US" altLang="zh-CN" sz="2000" dirty="0">
                <a:solidFill>
                  <a:srgbClr val="443BFF"/>
                </a:solidFill>
                <a:ea typeface="Tahoma" panose="020B0604030504040204" pitchFamily="34" charset="0"/>
              </a:rPr>
              <a:t>420×</a:t>
            </a:r>
            <a:r>
              <a:rPr lang="en-US" altLang="zh-CN" sz="2000" dirty="0">
                <a:ea typeface="Tahoma" panose="020B0604030504040204" pitchFamily="34" charset="0"/>
              </a:rPr>
              <a:t>, </a:t>
            </a:r>
            <a:r>
              <a:rPr lang="en-US" altLang="zh-CN" sz="2000" dirty="0">
                <a:solidFill>
                  <a:srgbClr val="443BFF"/>
                </a:solidFill>
                <a:ea typeface="Tahoma" panose="020B0604030504040204" pitchFamily="34" charset="0"/>
              </a:rPr>
              <a:t>341×</a:t>
            </a:r>
            <a:r>
              <a:rPr lang="en-US" altLang="zh-CN" sz="2000" dirty="0">
                <a:ea typeface="Tahoma" panose="020B0604030504040204" pitchFamily="34" charset="0"/>
              </a:rPr>
              <a:t> and </a:t>
            </a:r>
            <a:r>
              <a:rPr lang="en-US" altLang="zh-CN" sz="2000" dirty="0">
                <a:solidFill>
                  <a:srgbClr val="443BFF"/>
                </a:solidFill>
                <a:ea typeface="Tahoma" panose="020B0604030504040204" pitchFamily="34" charset="0"/>
              </a:rPr>
              <a:t>557×</a:t>
            </a:r>
            <a:r>
              <a:rPr lang="en-US" altLang="zh-CN" sz="2000" dirty="0">
                <a:ea typeface="Tahoma" panose="020B0604030504040204" pitchFamily="34" charset="0"/>
              </a:rPr>
              <a:t> in mode-1, mode-2, and mode-3, respectively</a:t>
            </a:r>
          </a:p>
        </p:txBody>
      </p:sp>
      <p:pic>
        <p:nvPicPr>
          <p:cNvPr id="5" name="图片 4">
            <a:extLst>
              <a:ext uri="{FF2B5EF4-FFF2-40B4-BE49-F238E27FC236}">
                <a16:creationId xmlns:a16="http://schemas.microsoft.com/office/drawing/2014/main" id="{4AD7077D-9F42-45C7-A02A-A1C11FA0A5C8}"/>
              </a:ext>
            </a:extLst>
          </p:cNvPr>
          <p:cNvPicPr>
            <a:picLocks noChangeAspect="1"/>
          </p:cNvPicPr>
          <p:nvPr/>
        </p:nvPicPr>
        <p:blipFill>
          <a:blip r:embed="rId3"/>
          <a:stretch>
            <a:fillRect/>
          </a:stretch>
        </p:blipFill>
        <p:spPr>
          <a:xfrm>
            <a:off x="1087120" y="1361285"/>
            <a:ext cx="9509760" cy="3778859"/>
          </a:xfrm>
          <a:prstGeom prst="rect">
            <a:avLst/>
          </a:prstGeom>
        </p:spPr>
      </p:pic>
      <p:sp>
        <p:nvSpPr>
          <p:cNvPr id="3" name="椭圆 2">
            <a:extLst>
              <a:ext uri="{FF2B5EF4-FFF2-40B4-BE49-F238E27FC236}">
                <a16:creationId xmlns:a16="http://schemas.microsoft.com/office/drawing/2014/main" id="{2A4E7F64-9871-4D55-97BC-69A74E8EAC12}"/>
              </a:ext>
            </a:extLst>
          </p:cNvPr>
          <p:cNvSpPr/>
          <p:nvPr/>
        </p:nvSpPr>
        <p:spPr bwMode="auto">
          <a:xfrm>
            <a:off x="4196080" y="1737361"/>
            <a:ext cx="883920" cy="457199"/>
          </a:xfrm>
          <a:prstGeom prst="ellipse">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 name="椭圆 3">
            <a:extLst>
              <a:ext uri="{FF2B5EF4-FFF2-40B4-BE49-F238E27FC236}">
                <a16:creationId xmlns:a16="http://schemas.microsoft.com/office/drawing/2014/main" id="{82B75B6C-6AFE-45EF-B1DC-358F030912A5}"/>
              </a:ext>
            </a:extLst>
          </p:cNvPr>
          <p:cNvSpPr/>
          <p:nvPr/>
        </p:nvSpPr>
        <p:spPr bwMode="auto">
          <a:xfrm>
            <a:off x="8442960" y="1737360"/>
            <a:ext cx="883920" cy="457199"/>
          </a:xfrm>
          <a:prstGeom prst="ellipse">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Tree>
    <p:extLst>
      <p:ext uri="{BB962C8B-B14F-4D97-AF65-F5344CB8AC3E}">
        <p14:creationId xmlns:p14="http://schemas.microsoft.com/office/powerpoint/2010/main" val="698878533"/>
      </p:ext>
    </p:extLst>
  </p:cSld>
  <p:clrMapOvr>
    <a:masterClrMapping/>
  </p:clrMapOvr>
  <mc:AlternateContent xmlns:mc="http://schemas.openxmlformats.org/markup-compatibility/2006" xmlns:p14="http://schemas.microsoft.com/office/powerpoint/2010/main">
    <mc:Choice Requires="p14">
      <p:transition spd="med" p14:dur="700" advTm="30291">
        <p:fade/>
      </p:transition>
    </mc:Choice>
    <mc:Fallback xmlns="">
      <p:transition spd="med" advTm="30291">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a:xfrm>
            <a:off x="383367" y="344405"/>
            <a:ext cx="11666393" cy="552571"/>
          </a:xfrm>
        </p:spPr>
        <p:txBody>
          <a:bodyPr/>
          <a:lstStyle/>
          <a:p>
            <a:r>
              <a:rPr lang="en-US" altLang="zh-CN" dirty="0"/>
              <a:t>Accuracy/Speedup Comparison for 4-D Tensors on CPU</a:t>
            </a:r>
            <a:endParaRPr lang="en-US" dirty="0"/>
          </a:p>
        </p:txBody>
      </p:sp>
      <p:sp>
        <p:nvSpPr>
          <p:cNvPr id="9" name="Content Placeholder 2">
            <a:extLst>
              <a:ext uri="{FF2B5EF4-FFF2-40B4-BE49-F238E27FC236}">
                <a16:creationId xmlns:a16="http://schemas.microsoft.com/office/drawing/2014/main" id="{E60211F7-9CE5-4BF2-AF81-623F0E702FD2}"/>
              </a:ext>
            </a:extLst>
          </p:cNvPr>
          <p:cNvSpPr>
            <a:spLocks noGrp="1"/>
          </p:cNvSpPr>
          <p:nvPr>
            <p:ph idx="1"/>
          </p:nvPr>
        </p:nvSpPr>
        <p:spPr>
          <a:xfrm>
            <a:off x="262803" y="5628639"/>
            <a:ext cx="11666393" cy="884955"/>
          </a:xfrm>
        </p:spPr>
        <p:txBody>
          <a:bodyPr/>
          <a:lstStyle/>
          <a:p>
            <a:r>
              <a:rPr lang="en-US" altLang="zh-CN" sz="2000" dirty="0" err="1">
                <a:ea typeface="Tahoma" panose="020B0604030504040204" pitchFamily="34" charset="0"/>
              </a:rPr>
              <a:t>TnsNet</a:t>
            </a:r>
            <a:r>
              <a:rPr lang="en-US" altLang="zh-CN" sz="2000" dirty="0">
                <a:ea typeface="Tahoma" panose="020B0604030504040204" pitchFamily="34" charset="0"/>
              </a:rPr>
              <a:t> achieves an average accuracy of </a:t>
            </a:r>
            <a:r>
              <a:rPr lang="en-US" altLang="zh-CN" sz="2000" dirty="0">
                <a:solidFill>
                  <a:srgbClr val="443BFF"/>
                </a:solidFill>
                <a:ea typeface="Tahoma" panose="020B0604030504040204" pitchFamily="34" charset="0"/>
              </a:rPr>
              <a:t>88%</a:t>
            </a:r>
            <a:r>
              <a:rPr lang="en-US" altLang="zh-CN" sz="2000" dirty="0">
                <a:ea typeface="Tahoma" panose="020B0604030504040204" pitchFamily="34" charset="0"/>
              </a:rPr>
              <a:t> across all modes, whereas GBDT only achieves </a:t>
            </a:r>
            <a:r>
              <a:rPr lang="en-US" altLang="zh-CN" sz="2000" dirty="0">
                <a:solidFill>
                  <a:srgbClr val="443BFF"/>
                </a:solidFill>
                <a:ea typeface="Tahoma" panose="020B0604030504040204" pitchFamily="34" charset="0"/>
              </a:rPr>
              <a:t>58%</a:t>
            </a:r>
          </a:p>
          <a:p>
            <a:r>
              <a:rPr lang="en-US" altLang="zh-CN" sz="2000" dirty="0" err="1">
                <a:ea typeface="Tahoma" panose="020B0604030504040204" pitchFamily="34" charset="0"/>
              </a:rPr>
              <a:t>TnsNet</a:t>
            </a:r>
            <a:r>
              <a:rPr lang="en-US" altLang="zh-CN" sz="2000" dirty="0">
                <a:ea typeface="Tahoma" panose="020B0604030504040204" pitchFamily="34" charset="0"/>
              </a:rPr>
              <a:t> achieves </a:t>
            </a:r>
            <a:r>
              <a:rPr lang="en-US" altLang="zh-CN" sz="2000" dirty="0">
                <a:solidFill>
                  <a:srgbClr val="443BFF"/>
                </a:solidFill>
                <a:ea typeface="Tahoma" panose="020B0604030504040204" pitchFamily="34" charset="0"/>
              </a:rPr>
              <a:t>20.8×</a:t>
            </a:r>
            <a:r>
              <a:rPr lang="en-US" altLang="zh-CN" sz="2000" dirty="0">
                <a:ea typeface="Tahoma" panose="020B0604030504040204" pitchFamily="34" charset="0"/>
              </a:rPr>
              <a:t> and </a:t>
            </a:r>
            <a:r>
              <a:rPr lang="en-US" altLang="zh-CN" sz="2000" dirty="0">
                <a:solidFill>
                  <a:srgbClr val="443BFF"/>
                </a:solidFill>
                <a:ea typeface="Tahoma" panose="020B0604030504040204" pitchFamily="34" charset="0"/>
              </a:rPr>
              <a:t>2.05×</a:t>
            </a:r>
            <a:r>
              <a:rPr lang="en-US" altLang="zh-CN" sz="2000" dirty="0">
                <a:ea typeface="Tahoma" panose="020B0604030504040204" pitchFamily="34" charset="0"/>
              </a:rPr>
              <a:t> speedup over COO and CSF-based, respectively</a:t>
            </a:r>
          </a:p>
        </p:txBody>
      </p:sp>
      <p:pic>
        <p:nvPicPr>
          <p:cNvPr id="4" name="图片 3">
            <a:extLst>
              <a:ext uri="{FF2B5EF4-FFF2-40B4-BE49-F238E27FC236}">
                <a16:creationId xmlns:a16="http://schemas.microsoft.com/office/drawing/2014/main" id="{0A456408-69B8-47DC-BAC3-0ACF9B0D0342}"/>
              </a:ext>
            </a:extLst>
          </p:cNvPr>
          <p:cNvPicPr>
            <a:picLocks noChangeAspect="1"/>
          </p:cNvPicPr>
          <p:nvPr/>
        </p:nvPicPr>
        <p:blipFill>
          <a:blip r:embed="rId3"/>
          <a:stretch>
            <a:fillRect/>
          </a:stretch>
        </p:blipFill>
        <p:spPr>
          <a:xfrm>
            <a:off x="2214880" y="1315940"/>
            <a:ext cx="7594103" cy="3692939"/>
          </a:xfrm>
          <a:prstGeom prst="rect">
            <a:avLst/>
          </a:prstGeom>
        </p:spPr>
      </p:pic>
    </p:spTree>
    <p:extLst>
      <p:ext uri="{BB962C8B-B14F-4D97-AF65-F5344CB8AC3E}">
        <p14:creationId xmlns:p14="http://schemas.microsoft.com/office/powerpoint/2010/main" val="2643857947"/>
      </p:ext>
    </p:extLst>
  </p:cSld>
  <p:clrMapOvr>
    <a:masterClrMapping/>
  </p:clrMapOvr>
  <mc:AlternateContent xmlns:mc="http://schemas.openxmlformats.org/markup-compatibility/2006" xmlns:p14="http://schemas.microsoft.com/office/powerpoint/2010/main">
    <mc:Choice Requires="p14">
      <p:transition spd="med" p14:dur="700" advTm="23838">
        <p:fade/>
      </p:transition>
    </mc:Choice>
    <mc:Fallback xmlns="">
      <p:transition spd="med" advTm="23838">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a:xfrm>
            <a:off x="220807" y="344405"/>
            <a:ext cx="11981353" cy="552571"/>
          </a:xfrm>
        </p:spPr>
        <p:txBody>
          <a:bodyPr/>
          <a:lstStyle/>
          <a:p>
            <a:r>
              <a:rPr lang="en-US" altLang="zh-CN" dirty="0"/>
              <a:t>Accuracy Comparison of Re-training on New Hardware Platforms</a:t>
            </a:r>
            <a:endParaRPr lang="en-US" dirty="0"/>
          </a:p>
        </p:txBody>
      </p:sp>
      <p:sp>
        <p:nvSpPr>
          <p:cNvPr id="9" name="Content Placeholder 2">
            <a:extLst>
              <a:ext uri="{FF2B5EF4-FFF2-40B4-BE49-F238E27FC236}">
                <a16:creationId xmlns:a16="http://schemas.microsoft.com/office/drawing/2014/main" id="{E60211F7-9CE5-4BF2-AF81-623F0E702FD2}"/>
              </a:ext>
            </a:extLst>
          </p:cNvPr>
          <p:cNvSpPr>
            <a:spLocks noGrp="1"/>
          </p:cNvSpPr>
          <p:nvPr>
            <p:ph idx="1"/>
          </p:nvPr>
        </p:nvSpPr>
        <p:spPr>
          <a:xfrm>
            <a:off x="262803" y="5165574"/>
            <a:ext cx="11666393" cy="1555945"/>
          </a:xfrm>
        </p:spPr>
        <p:txBody>
          <a:bodyPr/>
          <a:lstStyle/>
          <a:p>
            <a:r>
              <a:rPr lang="en-US" altLang="zh-CN" sz="2000" i="1" dirty="0">
                <a:solidFill>
                  <a:srgbClr val="443BFF"/>
                </a:solidFill>
                <a:ea typeface="Tahoma" panose="020B0604030504040204" pitchFamily="34" charset="0"/>
              </a:rPr>
              <a:t>Scratch </a:t>
            </a:r>
            <a:r>
              <a:rPr lang="en-US" altLang="zh-CN" sz="2000" dirty="0">
                <a:ea typeface="Tahoma" panose="020B0604030504040204" pitchFamily="34" charset="0"/>
              </a:rPr>
              <a:t>and </a:t>
            </a:r>
            <a:r>
              <a:rPr lang="en-US" altLang="zh-CN" sz="2000" i="1" dirty="0">
                <a:solidFill>
                  <a:srgbClr val="443BFF"/>
                </a:solidFill>
                <a:ea typeface="Tahoma" panose="020B0604030504040204" pitchFamily="34" charset="0"/>
              </a:rPr>
              <a:t>continuous </a:t>
            </a:r>
            <a:r>
              <a:rPr lang="en-US" altLang="zh-CN" sz="2000" dirty="0">
                <a:ea typeface="Tahoma" panose="020B0604030504040204" pitchFamily="34" charset="0"/>
              </a:rPr>
              <a:t>mean training the model from </a:t>
            </a:r>
            <a:r>
              <a:rPr lang="en-US" altLang="zh-CN" sz="2000" dirty="0">
                <a:solidFill>
                  <a:srgbClr val="443BFF"/>
                </a:solidFill>
                <a:ea typeface="Tahoma" panose="020B0604030504040204" pitchFamily="34" charset="0"/>
              </a:rPr>
              <a:t>scratch </a:t>
            </a:r>
            <a:r>
              <a:rPr lang="en-US" altLang="zh-CN" sz="2000" dirty="0">
                <a:ea typeface="Tahoma" panose="020B0604030504040204" pitchFamily="34" charset="0"/>
              </a:rPr>
              <a:t>and from a </a:t>
            </a:r>
            <a:r>
              <a:rPr lang="en-US" altLang="zh-CN" sz="2000" dirty="0">
                <a:solidFill>
                  <a:srgbClr val="443BFF"/>
                </a:solidFill>
                <a:ea typeface="Tahoma" panose="020B0604030504040204" pitchFamily="34" charset="0"/>
              </a:rPr>
              <a:t>pre-trained </a:t>
            </a:r>
            <a:r>
              <a:rPr lang="en-US" altLang="zh-CN" sz="2000" dirty="0">
                <a:ea typeface="Tahoma" panose="020B0604030504040204" pitchFamily="34" charset="0"/>
              </a:rPr>
              <a:t>model</a:t>
            </a:r>
          </a:p>
          <a:p>
            <a:r>
              <a:rPr lang="en-US" altLang="zh-CN" sz="2000" dirty="0">
                <a:ea typeface="Tahoma" panose="020B0604030504040204" pitchFamily="34" charset="0"/>
              </a:rPr>
              <a:t>Both methods eventually achieve </a:t>
            </a:r>
            <a:r>
              <a:rPr lang="en-US" altLang="zh-CN" sz="2000" dirty="0">
                <a:solidFill>
                  <a:srgbClr val="443BFF"/>
                </a:solidFill>
                <a:ea typeface="Tahoma" panose="020B0604030504040204" pitchFamily="34" charset="0"/>
              </a:rPr>
              <a:t>similar </a:t>
            </a:r>
            <a:r>
              <a:rPr lang="en-US" altLang="zh-CN" sz="2000" dirty="0">
                <a:ea typeface="Tahoma" panose="020B0604030504040204" pitchFamily="34" charset="0"/>
              </a:rPr>
              <a:t>prediction accuracy of around </a:t>
            </a:r>
            <a:r>
              <a:rPr lang="en-US" altLang="zh-CN" sz="2000" dirty="0">
                <a:solidFill>
                  <a:srgbClr val="443BFF"/>
                </a:solidFill>
                <a:ea typeface="Tahoma" panose="020B0604030504040204" pitchFamily="34" charset="0"/>
              </a:rPr>
              <a:t>90%</a:t>
            </a:r>
          </a:p>
          <a:p>
            <a:r>
              <a:rPr lang="en-US" altLang="zh-CN" sz="2000" dirty="0">
                <a:ea typeface="Tahoma" panose="020B0604030504040204" pitchFamily="34" charset="0"/>
              </a:rPr>
              <a:t>For </a:t>
            </a:r>
            <a:r>
              <a:rPr lang="en-US" altLang="zh-CN" sz="2000" i="1" dirty="0">
                <a:ea typeface="Tahoma" panose="020B0604030504040204" pitchFamily="34" charset="0"/>
              </a:rPr>
              <a:t>continuous</a:t>
            </a:r>
            <a:r>
              <a:rPr lang="en-US" altLang="zh-CN" sz="2000" dirty="0">
                <a:ea typeface="Tahoma" panose="020B0604030504040204" pitchFamily="34" charset="0"/>
              </a:rPr>
              <a:t> training on GPU, the accuracy already reaches over </a:t>
            </a:r>
            <a:r>
              <a:rPr lang="en-US" altLang="zh-CN" sz="2000" dirty="0">
                <a:solidFill>
                  <a:srgbClr val="443BFF"/>
                </a:solidFill>
                <a:ea typeface="Tahoma" panose="020B0604030504040204" pitchFamily="34" charset="0"/>
              </a:rPr>
              <a:t>85%</a:t>
            </a:r>
            <a:r>
              <a:rPr lang="en-US" altLang="zh-CN" sz="2000" dirty="0">
                <a:ea typeface="Tahoma" panose="020B0604030504040204" pitchFamily="34" charset="0"/>
              </a:rPr>
              <a:t> when re-training starts</a:t>
            </a:r>
          </a:p>
          <a:p>
            <a:r>
              <a:rPr lang="en-US" altLang="zh-CN" sz="2000" dirty="0">
                <a:ea typeface="Tahoma" panose="020B0604030504040204" pitchFamily="34" charset="0"/>
              </a:rPr>
              <a:t>On CPU, the </a:t>
            </a:r>
            <a:r>
              <a:rPr lang="en-US" altLang="zh-CN" sz="2000" i="1" dirty="0">
                <a:ea typeface="Tahoma" panose="020B0604030504040204" pitchFamily="34" charset="0"/>
              </a:rPr>
              <a:t>continuous </a:t>
            </a:r>
            <a:r>
              <a:rPr lang="en-US" altLang="zh-CN" sz="2000" dirty="0">
                <a:ea typeface="Tahoma" panose="020B0604030504040204" pitchFamily="34" charset="0"/>
              </a:rPr>
              <a:t>training has </a:t>
            </a:r>
            <a:r>
              <a:rPr lang="en-US" altLang="zh-CN" sz="2000" dirty="0">
                <a:solidFill>
                  <a:srgbClr val="443BFF"/>
                </a:solidFill>
                <a:ea typeface="Tahoma" panose="020B0604030504040204" pitchFamily="34" charset="0"/>
              </a:rPr>
              <a:t>no significant </a:t>
            </a:r>
            <a:r>
              <a:rPr lang="en-US" altLang="zh-CN" sz="2000" dirty="0">
                <a:ea typeface="Tahoma" panose="020B0604030504040204" pitchFamily="34" charset="0"/>
              </a:rPr>
              <a:t>advantage over training from scratch</a:t>
            </a:r>
          </a:p>
        </p:txBody>
      </p:sp>
      <p:pic>
        <p:nvPicPr>
          <p:cNvPr id="5" name="图片 4">
            <a:extLst>
              <a:ext uri="{FF2B5EF4-FFF2-40B4-BE49-F238E27FC236}">
                <a16:creationId xmlns:a16="http://schemas.microsoft.com/office/drawing/2014/main" id="{F895C8A8-FCB7-48C1-A6B5-43B5455917E6}"/>
              </a:ext>
            </a:extLst>
          </p:cNvPr>
          <p:cNvPicPr>
            <a:picLocks noChangeAspect="1"/>
          </p:cNvPicPr>
          <p:nvPr/>
        </p:nvPicPr>
        <p:blipFill>
          <a:blip r:embed="rId3"/>
          <a:stretch>
            <a:fillRect/>
          </a:stretch>
        </p:blipFill>
        <p:spPr>
          <a:xfrm>
            <a:off x="60960" y="1278330"/>
            <a:ext cx="8990620" cy="3736899"/>
          </a:xfrm>
          <a:prstGeom prst="rect">
            <a:avLst/>
          </a:prstGeom>
        </p:spPr>
      </p:pic>
      <p:sp>
        <p:nvSpPr>
          <p:cNvPr id="8" name="文本框 7">
            <a:extLst>
              <a:ext uri="{FF2B5EF4-FFF2-40B4-BE49-F238E27FC236}">
                <a16:creationId xmlns:a16="http://schemas.microsoft.com/office/drawing/2014/main" id="{ADB7F0A3-8BF0-4FE7-97EB-21A754A54187}"/>
              </a:ext>
            </a:extLst>
          </p:cNvPr>
          <p:cNvSpPr txBox="1"/>
          <p:nvPr/>
        </p:nvSpPr>
        <p:spPr>
          <a:xfrm>
            <a:off x="3672819" y="2246518"/>
            <a:ext cx="716301" cy="400110"/>
          </a:xfrm>
          <a:prstGeom prst="rect">
            <a:avLst/>
          </a:prstGeom>
          <a:noFill/>
        </p:spPr>
        <p:txBody>
          <a:bodyPr wrap="square">
            <a:spAutoFit/>
          </a:bodyPr>
          <a:lstStyle/>
          <a:p>
            <a:r>
              <a:rPr lang="en-US" altLang="zh-CN" sz="2000" dirty="0">
                <a:solidFill>
                  <a:srgbClr val="FF0000"/>
                </a:solidFill>
                <a:ea typeface="Tahoma" panose="020B0604030504040204" pitchFamily="34" charset="0"/>
              </a:rPr>
              <a:t>CPU</a:t>
            </a:r>
            <a:endParaRPr lang="zh-CN" altLang="en-US" sz="2000" dirty="0">
              <a:solidFill>
                <a:srgbClr val="FF0000"/>
              </a:solidFill>
            </a:endParaRPr>
          </a:p>
        </p:txBody>
      </p:sp>
      <p:sp>
        <p:nvSpPr>
          <p:cNvPr id="12" name="文本框 11">
            <a:extLst>
              <a:ext uri="{FF2B5EF4-FFF2-40B4-BE49-F238E27FC236}">
                <a16:creationId xmlns:a16="http://schemas.microsoft.com/office/drawing/2014/main" id="{BB803DF6-6204-488B-B948-A0B0C121763F}"/>
              </a:ext>
            </a:extLst>
          </p:cNvPr>
          <p:cNvSpPr txBox="1"/>
          <p:nvPr/>
        </p:nvSpPr>
        <p:spPr>
          <a:xfrm>
            <a:off x="8335279" y="2246518"/>
            <a:ext cx="716301" cy="400110"/>
          </a:xfrm>
          <a:prstGeom prst="rect">
            <a:avLst/>
          </a:prstGeom>
          <a:noFill/>
        </p:spPr>
        <p:txBody>
          <a:bodyPr wrap="square">
            <a:spAutoFit/>
          </a:bodyPr>
          <a:lstStyle/>
          <a:p>
            <a:r>
              <a:rPr lang="en-US" altLang="zh-CN" sz="2000" dirty="0">
                <a:solidFill>
                  <a:srgbClr val="FF0000"/>
                </a:solidFill>
                <a:ea typeface="Tahoma" panose="020B0604030504040204" pitchFamily="34" charset="0"/>
              </a:rPr>
              <a:t>GPU</a:t>
            </a:r>
            <a:endParaRPr lang="zh-CN" altLang="en-US" sz="2000" dirty="0">
              <a:solidFill>
                <a:srgbClr val="FF0000"/>
              </a:solidFill>
            </a:endParaRPr>
          </a:p>
        </p:txBody>
      </p:sp>
      <p:sp>
        <p:nvSpPr>
          <p:cNvPr id="14" name="文本框 13">
            <a:extLst>
              <a:ext uri="{FF2B5EF4-FFF2-40B4-BE49-F238E27FC236}">
                <a16:creationId xmlns:a16="http://schemas.microsoft.com/office/drawing/2014/main" id="{768D83DA-0EB3-448F-B3BD-BFBB4F8D57F9}"/>
              </a:ext>
            </a:extLst>
          </p:cNvPr>
          <p:cNvSpPr txBox="1"/>
          <p:nvPr/>
        </p:nvSpPr>
        <p:spPr>
          <a:xfrm>
            <a:off x="9672320" y="1470075"/>
            <a:ext cx="2367243" cy="1354217"/>
          </a:xfrm>
          <a:prstGeom prst="rect">
            <a:avLst/>
          </a:prstGeom>
          <a:noFill/>
        </p:spPr>
        <p:txBody>
          <a:bodyPr wrap="square">
            <a:spAutoFit/>
          </a:bodyPr>
          <a:lstStyle/>
          <a:p>
            <a:r>
              <a:rPr lang="en-US" altLang="zh-CN" sz="2000" dirty="0">
                <a:solidFill>
                  <a:srgbClr val="443BFF"/>
                </a:solidFill>
                <a:ea typeface="Tahoma" panose="020B0604030504040204" pitchFamily="34" charset="0"/>
              </a:rPr>
              <a:t>CPU</a:t>
            </a:r>
            <a:r>
              <a:rPr lang="en-US" altLang="zh-CN" sz="2000" dirty="0">
                <a:ea typeface="Tahoma" panose="020B0604030504040204" pitchFamily="34" charset="0"/>
              </a:rPr>
              <a:t>: Intel Xeon </a:t>
            </a:r>
            <a:r>
              <a:rPr lang="en-US" altLang="zh-CN" sz="2200" dirty="0">
                <a:ea typeface="Tahoma" panose="020B0604030504040204" pitchFamily="34" charset="0"/>
              </a:rPr>
              <a:t>E5-2650v4</a:t>
            </a:r>
          </a:p>
          <a:p>
            <a:r>
              <a:rPr lang="en-US" altLang="zh-CN" sz="2000" dirty="0">
                <a:solidFill>
                  <a:srgbClr val="443BFF"/>
                </a:solidFill>
                <a:ea typeface="Tahoma" panose="020B0604030504040204" pitchFamily="34" charset="0"/>
              </a:rPr>
              <a:t>GPU</a:t>
            </a:r>
            <a:r>
              <a:rPr lang="en-US" altLang="zh-CN" sz="2000" dirty="0">
                <a:ea typeface="Tahoma" panose="020B0604030504040204" pitchFamily="34" charset="0"/>
              </a:rPr>
              <a:t>: Nvidia Tesla V100</a:t>
            </a:r>
          </a:p>
        </p:txBody>
      </p:sp>
    </p:spTree>
    <p:extLst>
      <p:ext uri="{BB962C8B-B14F-4D97-AF65-F5344CB8AC3E}">
        <p14:creationId xmlns:p14="http://schemas.microsoft.com/office/powerpoint/2010/main" val="1351382140"/>
      </p:ext>
    </p:extLst>
  </p:cSld>
  <p:clrMapOvr>
    <a:masterClrMapping/>
  </p:clrMapOvr>
  <mc:AlternateContent xmlns:mc="http://schemas.openxmlformats.org/markup-compatibility/2006" xmlns:p14="http://schemas.microsoft.com/office/powerpoint/2010/main">
    <mc:Choice Requires="p14">
      <p:transition spd="med" p14:dur="700" advTm="36001">
        <p:fade/>
      </p:transition>
    </mc:Choice>
    <mc:Fallback xmlns="">
      <p:transition spd="med" advTm="36001">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a:xfrm>
            <a:off x="383367" y="344405"/>
            <a:ext cx="11666393" cy="552571"/>
          </a:xfrm>
        </p:spPr>
        <p:txBody>
          <a:bodyPr/>
          <a:lstStyle/>
          <a:p>
            <a:r>
              <a:rPr lang="en-US" altLang="zh-CN" dirty="0"/>
              <a:t>Overhead Analysis of </a:t>
            </a:r>
            <a:r>
              <a:rPr lang="en-US" altLang="zh-CN" i="1" dirty="0" err="1"/>
              <a:t>SpTFS</a:t>
            </a:r>
            <a:r>
              <a:rPr lang="en-US" altLang="zh-CN" dirty="0"/>
              <a:t> on CPU/GPU</a:t>
            </a:r>
            <a:endParaRPr lang="en-US" dirty="0"/>
          </a:p>
        </p:txBody>
      </p:sp>
      <p:sp>
        <p:nvSpPr>
          <p:cNvPr id="9" name="Content Placeholder 2">
            <a:extLst>
              <a:ext uri="{FF2B5EF4-FFF2-40B4-BE49-F238E27FC236}">
                <a16:creationId xmlns:a16="http://schemas.microsoft.com/office/drawing/2014/main" id="{E60211F7-9CE5-4BF2-AF81-623F0E702FD2}"/>
              </a:ext>
            </a:extLst>
          </p:cNvPr>
          <p:cNvSpPr>
            <a:spLocks noGrp="1"/>
          </p:cNvSpPr>
          <p:nvPr>
            <p:ph idx="1"/>
          </p:nvPr>
        </p:nvSpPr>
        <p:spPr>
          <a:xfrm>
            <a:off x="64678" y="4809919"/>
            <a:ext cx="12052462" cy="1802417"/>
          </a:xfrm>
        </p:spPr>
        <p:txBody>
          <a:bodyPr/>
          <a:lstStyle/>
          <a:p>
            <a:r>
              <a:rPr lang="en-US" altLang="zh-CN" sz="2000" dirty="0">
                <a:ea typeface="Tahoma" panose="020B0604030504040204" pitchFamily="34" charset="0"/>
              </a:rPr>
              <a:t>For</a:t>
            </a:r>
            <a:r>
              <a:rPr lang="en-US" altLang="zh-CN" sz="2000" dirty="0">
                <a:solidFill>
                  <a:srgbClr val="443BFF"/>
                </a:solidFill>
                <a:ea typeface="Tahoma" panose="020B0604030504040204" pitchFamily="34" charset="0"/>
              </a:rPr>
              <a:t> </a:t>
            </a:r>
            <a:r>
              <a:rPr lang="en-US" altLang="zh-CN" sz="2000" dirty="0">
                <a:ea typeface="Tahoma" panose="020B0604030504040204" pitchFamily="34" charset="0"/>
              </a:rPr>
              <a:t>training, it takes about </a:t>
            </a:r>
            <a:r>
              <a:rPr lang="en-US" altLang="zh-CN" sz="2000" dirty="0">
                <a:solidFill>
                  <a:srgbClr val="443BFF"/>
                </a:solidFill>
                <a:ea typeface="Tahoma" panose="020B0604030504040204" pitchFamily="34" charset="0"/>
              </a:rPr>
              <a:t>7 minutes </a:t>
            </a:r>
            <a:r>
              <a:rPr lang="en-US" altLang="zh-CN" sz="2000" dirty="0">
                <a:ea typeface="Tahoma" panose="020B0604030504040204" pitchFamily="34" charset="0"/>
              </a:rPr>
              <a:t>to train </a:t>
            </a:r>
            <a:r>
              <a:rPr lang="en-US" altLang="zh-CN" sz="2000" dirty="0" err="1">
                <a:ea typeface="Tahoma" panose="020B0604030504040204" pitchFamily="34" charset="0"/>
              </a:rPr>
              <a:t>TnsNet</a:t>
            </a:r>
            <a:r>
              <a:rPr lang="en-US" altLang="zh-CN" sz="2000" dirty="0">
                <a:ea typeface="Tahoma" panose="020B0604030504040204" pitchFamily="34" charset="0"/>
              </a:rPr>
              <a:t> with </a:t>
            </a:r>
            <a:r>
              <a:rPr lang="en-US" altLang="zh-CN" sz="2000" dirty="0">
                <a:solidFill>
                  <a:srgbClr val="443BFF"/>
                </a:solidFill>
                <a:ea typeface="Tahoma" panose="020B0604030504040204" pitchFamily="34" charset="0"/>
              </a:rPr>
              <a:t>7,886</a:t>
            </a:r>
            <a:r>
              <a:rPr lang="en-US" altLang="zh-CN" sz="2000" dirty="0">
                <a:ea typeface="Tahoma" panose="020B0604030504040204" pitchFamily="34" charset="0"/>
              </a:rPr>
              <a:t> input tensors</a:t>
            </a:r>
            <a:r>
              <a:rPr lang="en-US" altLang="zh-CN" sz="2000" dirty="0">
                <a:solidFill>
                  <a:schemeClr val="tx1"/>
                </a:solidFill>
                <a:ea typeface="Tahoma" panose="020B0604030504040204" pitchFamily="34" charset="0"/>
              </a:rPr>
              <a:t> </a:t>
            </a:r>
          </a:p>
          <a:p>
            <a:r>
              <a:rPr lang="en-US" altLang="zh-CN" sz="2000" dirty="0">
                <a:ea typeface="Tahoma" panose="020B0604030504040204" pitchFamily="34" charset="0"/>
              </a:rPr>
              <a:t>The prediction overhead of </a:t>
            </a:r>
            <a:r>
              <a:rPr lang="en-US" altLang="zh-CN" sz="2000" i="1" dirty="0" err="1">
                <a:ea typeface="Tahoma" panose="020B0604030504040204" pitchFamily="34" charset="0"/>
              </a:rPr>
              <a:t>SpTFS</a:t>
            </a:r>
            <a:r>
              <a:rPr lang="en-US" altLang="zh-CN" sz="2000" i="1" dirty="0">
                <a:ea typeface="Tahoma" panose="020B0604030504040204" pitchFamily="34" charset="0"/>
              </a:rPr>
              <a:t> </a:t>
            </a:r>
            <a:r>
              <a:rPr lang="en-US" altLang="zh-CN" sz="2000" dirty="0">
                <a:ea typeface="Tahoma" panose="020B0604030504040204" pitchFamily="34" charset="0"/>
              </a:rPr>
              <a:t>is amortized to </a:t>
            </a:r>
            <a:r>
              <a:rPr lang="en-US" altLang="zh-CN" sz="2000" dirty="0">
                <a:solidFill>
                  <a:srgbClr val="443BFF"/>
                </a:solidFill>
                <a:ea typeface="Tahoma" panose="020B0604030504040204" pitchFamily="34" charset="0"/>
              </a:rPr>
              <a:t>15</a:t>
            </a:r>
            <a:r>
              <a:rPr lang="en-US" altLang="zh-CN" sz="2000" dirty="0">
                <a:ea typeface="Tahoma" panose="020B0604030504040204" pitchFamily="34" charset="0"/>
              </a:rPr>
              <a:t> iterations of CPD-ALS (based on empirical study)</a:t>
            </a:r>
          </a:p>
          <a:p>
            <a:r>
              <a:rPr lang="en-US" altLang="zh-CN" sz="2000" dirty="0">
                <a:ea typeface="Tahoma" panose="020B0604030504040204" pitchFamily="34" charset="0"/>
              </a:rPr>
              <a:t>For prediction, the results of most groups are </a:t>
            </a:r>
            <a:r>
              <a:rPr lang="en-US" altLang="zh-CN" sz="2000" dirty="0">
                <a:solidFill>
                  <a:srgbClr val="443BFF"/>
                </a:solidFill>
                <a:ea typeface="Tahoma" panose="020B0604030504040204" pitchFamily="34" charset="0"/>
              </a:rPr>
              <a:t>below 100% </a:t>
            </a:r>
            <a:r>
              <a:rPr lang="en-US" altLang="zh-CN" sz="2000" dirty="0">
                <a:ea typeface="Tahoma" panose="020B0604030504040204" pitchFamily="34" charset="0"/>
              </a:rPr>
              <a:t>(</a:t>
            </a:r>
            <a:r>
              <a:rPr lang="en-US" altLang="zh-CN" sz="2000" i="1" dirty="0" err="1">
                <a:ea typeface="Tahoma" panose="020B0604030504040204" pitchFamily="34" charset="0"/>
              </a:rPr>
              <a:t>SpTFS</a:t>
            </a:r>
            <a:r>
              <a:rPr lang="en-US" altLang="zh-CN" sz="2000" dirty="0">
                <a:ea typeface="Tahoma" panose="020B0604030504040204" pitchFamily="34" charset="0"/>
              </a:rPr>
              <a:t> achieving </a:t>
            </a:r>
            <a:r>
              <a:rPr lang="en-US" altLang="zh-CN" sz="2000" dirty="0">
                <a:solidFill>
                  <a:srgbClr val="443BFF"/>
                </a:solidFill>
                <a:ea typeface="Tahoma" panose="020B0604030504040204" pitchFamily="34" charset="0"/>
              </a:rPr>
              <a:t>better</a:t>
            </a:r>
            <a:r>
              <a:rPr lang="en-US" altLang="zh-CN" sz="2000" dirty="0">
                <a:ea typeface="Tahoma" panose="020B0604030504040204" pitchFamily="34" charset="0"/>
              </a:rPr>
              <a:t> performance with overhead taken into account)</a:t>
            </a:r>
          </a:p>
          <a:p>
            <a:r>
              <a:rPr lang="en-US" altLang="zh-CN" sz="2000" dirty="0">
                <a:ea typeface="Tahoma" panose="020B0604030504040204" pitchFamily="34" charset="0"/>
              </a:rPr>
              <a:t>The prediction overhead using </a:t>
            </a:r>
            <a:r>
              <a:rPr lang="en-US" altLang="zh-CN" sz="2000" i="1" dirty="0">
                <a:ea typeface="Tahoma" panose="020B0604030504040204" pitchFamily="34" charset="0"/>
              </a:rPr>
              <a:t>histogram </a:t>
            </a:r>
            <a:r>
              <a:rPr lang="en-US" altLang="zh-CN" sz="2000" i="1" dirty="0" err="1">
                <a:ea typeface="Tahoma" panose="020B0604030504040204" pitchFamily="34" charset="0"/>
              </a:rPr>
              <a:t>repr</a:t>
            </a:r>
            <a:r>
              <a:rPr lang="en-US" altLang="zh-CN" sz="2000" i="1" dirty="0">
                <a:ea typeface="Tahoma" panose="020B0604030504040204" pitchFamily="34" charset="0"/>
              </a:rPr>
              <a:t>. </a:t>
            </a:r>
            <a:r>
              <a:rPr lang="en-US" altLang="zh-CN" sz="2000" dirty="0">
                <a:ea typeface="Tahoma" panose="020B0604030504040204" pitchFamily="34" charset="0"/>
              </a:rPr>
              <a:t>is </a:t>
            </a:r>
            <a:r>
              <a:rPr lang="en-US" altLang="zh-CN" sz="2000" dirty="0">
                <a:solidFill>
                  <a:srgbClr val="443BFF"/>
                </a:solidFill>
                <a:ea typeface="Tahoma" panose="020B0604030504040204" pitchFamily="34" charset="0"/>
              </a:rPr>
              <a:t>2.1×</a:t>
            </a:r>
            <a:r>
              <a:rPr lang="en-US" altLang="zh-CN" sz="2000" dirty="0">
                <a:ea typeface="Tahoma" panose="020B0604030504040204" pitchFamily="34" charset="0"/>
              </a:rPr>
              <a:t> higher on average than using </a:t>
            </a:r>
            <a:r>
              <a:rPr lang="en-US" altLang="zh-CN" sz="2000" i="1" dirty="0">
                <a:ea typeface="Tahoma" panose="020B0604030504040204" pitchFamily="34" charset="0"/>
              </a:rPr>
              <a:t>density </a:t>
            </a:r>
            <a:r>
              <a:rPr lang="en-US" altLang="zh-CN" sz="2000" i="1" dirty="0" err="1">
                <a:ea typeface="Tahoma" panose="020B0604030504040204" pitchFamily="34" charset="0"/>
              </a:rPr>
              <a:t>repr</a:t>
            </a:r>
            <a:r>
              <a:rPr lang="en-US" altLang="zh-CN" sz="2000" i="1" dirty="0">
                <a:ea typeface="Tahoma" panose="020B0604030504040204" pitchFamily="34" charset="0"/>
              </a:rPr>
              <a:t>.</a:t>
            </a:r>
          </a:p>
          <a:p>
            <a:endParaRPr lang="en-US" altLang="zh-CN" sz="2000" dirty="0">
              <a:ea typeface="Tahoma" panose="020B0604030504040204" pitchFamily="34" charset="0"/>
            </a:endParaRPr>
          </a:p>
        </p:txBody>
      </p:sp>
      <p:pic>
        <p:nvPicPr>
          <p:cNvPr id="5" name="图片 4">
            <a:extLst>
              <a:ext uri="{FF2B5EF4-FFF2-40B4-BE49-F238E27FC236}">
                <a16:creationId xmlns:a16="http://schemas.microsoft.com/office/drawing/2014/main" id="{38D70F3D-539E-425B-A37B-D672065F4BB2}"/>
              </a:ext>
            </a:extLst>
          </p:cNvPr>
          <p:cNvPicPr>
            <a:picLocks noChangeAspect="1"/>
          </p:cNvPicPr>
          <p:nvPr/>
        </p:nvPicPr>
        <p:blipFill>
          <a:blip r:embed="rId3"/>
          <a:stretch>
            <a:fillRect/>
          </a:stretch>
        </p:blipFill>
        <p:spPr>
          <a:xfrm>
            <a:off x="40639" y="2115034"/>
            <a:ext cx="6054003" cy="2449869"/>
          </a:xfrm>
          <a:prstGeom prst="rect">
            <a:avLst/>
          </a:prstGeom>
        </p:spPr>
      </p:pic>
      <p:pic>
        <p:nvPicPr>
          <p:cNvPr id="7" name="图片 6">
            <a:extLst>
              <a:ext uri="{FF2B5EF4-FFF2-40B4-BE49-F238E27FC236}">
                <a16:creationId xmlns:a16="http://schemas.microsoft.com/office/drawing/2014/main" id="{22F0B94D-0E76-4B27-ACD3-BFF4F59783A7}"/>
              </a:ext>
            </a:extLst>
          </p:cNvPr>
          <p:cNvPicPr>
            <a:picLocks noChangeAspect="1"/>
          </p:cNvPicPr>
          <p:nvPr/>
        </p:nvPicPr>
        <p:blipFill>
          <a:blip r:embed="rId4"/>
          <a:stretch>
            <a:fillRect/>
          </a:stretch>
        </p:blipFill>
        <p:spPr>
          <a:xfrm>
            <a:off x="6167120" y="2098040"/>
            <a:ext cx="5986942" cy="2466864"/>
          </a:xfrm>
          <a:prstGeom prst="rect">
            <a:avLst/>
          </a:prstGeom>
        </p:spPr>
      </p:pic>
      <p:sp>
        <p:nvSpPr>
          <p:cNvPr id="8" name="文本框 7">
            <a:extLst>
              <a:ext uri="{FF2B5EF4-FFF2-40B4-BE49-F238E27FC236}">
                <a16:creationId xmlns:a16="http://schemas.microsoft.com/office/drawing/2014/main" id="{96CEF1AB-AAA4-44E7-AC52-5602F1AE9A02}"/>
              </a:ext>
            </a:extLst>
          </p:cNvPr>
          <p:cNvSpPr txBox="1"/>
          <p:nvPr/>
        </p:nvSpPr>
        <p:spPr>
          <a:xfrm>
            <a:off x="585382" y="1251584"/>
            <a:ext cx="10960273" cy="430887"/>
          </a:xfrm>
          <a:prstGeom prst="rect">
            <a:avLst/>
          </a:prstGeom>
          <a:noFill/>
        </p:spPr>
        <p:txBody>
          <a:bodyPr wrap="square">
            <a:spAutoFit/>
          </a:bodyPr>
          <a:lstStyle/>
          <a:p>
            <a:r>
              <a:rPr lang="en-US" altLang="zh-CN" sz="2200" dirty="0">
                <a:ea typeface="Tahoma" panose="020B0604030504040204" pitchFamily="34" charset="0"/>
              </a:rPr>
              <a:t>Performance breakdown normalized to the baseline </a:t>
            </a:r>
            <a:r>
              <a:rPr lang="en-US" altLang="zh-CN" sz="2200" dirty="0">
                <a:solidFill>
                  <a:srgbClr val="443BFF"/>
                </a:solidFill>
                <a:ea typeface="Tahoma" panose="020B0604030504040204" pitchFamily="34" charset="0"/>
              </a:rPr>
              <a:t>COO</a:t>
            </a:r>
            <a:r>
              <a:rPr lang="en-US" altLang="zh-CN" sz="2200" dirty="0">
                <a:ea typeface="Tahoma" panose="020B0604030504040204" pitchFamily="34" charset="0"/>
              </a:rPr>
              <a:t> format on CPU/GPU</a:t>
            </a:r>
            <a:r>
              <a:rPr lang="zh-CN" altLang="en-US" sz="2200" dirty="0">
                <a:ea typeface="Tahoma" panose="020B0604030504040204" pitchFamily="34" charset="0"/>
              </a:rPr>
              <a:t>：</a:t>
            </a:r>
            <a:endParaRPr lang="en-US" altLang="zh-CN" sz="2200" dirty="0">
              <a:ea typeface="Tahoma" panose="020B0604030504040204" pitchFamily="34" charset="0"/>
            </a:endParaRPr>
          </a:p>
        </p:txBody>
      </p:sp>
      <p:sp>
        <p:nvSpPr>
          <p:cNvPr id="12" name="文本框 11">
            <a:extLst>
              <a:ext uri="{FF2B5EF4-FFF2-40B4-BE49-F238E27FC236}">
                <a16:creationId xmlns:a16="http://schemas.microsoft.com/office/drawing/2014/main" id="{F3479E4A-F384-4365-B967-7BFFED1F8D94}"/>
              </a:ext>
            </a:extLst>
          </p:cNvPr>
          <p:cNvSpPr txBox="1"/>
          <p:nvPr/>
        </p:nvSpPr>
        <p:spPr>
          <a:xfrm>
            <a:off x="4759939" y="2683480"/>
            <a:ext cx="716301" cy="400110"/>
          </a:xfrm>
          <a:prstGeom prst="rect">
            <a:avLst/>
          </a:prstGeom>
          <a:noFill/>
        </p:spPr>
        <p:txBody>
          <a:bodyPr wrap="square">
            <a:spAutoFit/>
          </a:bodyPr>
          <a:lstStyle/>
          <a:p>
            <a:r>
              <a:rPr lang="en-US" altLang="zh-CN" sz="2000" dirty="0">
                <a:solidFill>
                  <a:srgbClr val="FF0000"/>
                </a:solidFill>
                <a:ea typeface="Tahoma" panose="020B0604030504040204" pitchFamily="34" charset="0"/>
              </a:rPr>
              <a:t>CPU</a:t>
            </a:r>
            <a:endParaRPr lang="zh-CN" altLang="en-US" sz="2000" dirty="0">
              <a:solidFill>
                <a:srgbClr val="FF0000"/>
              </a:solidFill>
            </a:endParaRPr>
          </a:p>
        </p:txBody>
      </p:sp>
      <p:sp>
        <p:nvSpPr>
          <p:cNvPr id="14" name="文本框 13">
            <a:extLst>
              <a:ext uri="{FF2B5EF4-FFF2-40B4-BE49-F238E27FC236}">
                <a16:creationId xmlns:a16="http://schemas.microsoft.com/office/drawing/2014/main" id="{64DB33A0-47B8-429F-B313-64A33FA4EB57}"/>
              </a:ext>
            </a:extLst>
          </p:cNvPr>
          <p:cNvSpPr txBox="1"/>
          <p:nvPr/>
        </p:nvSpPr>
        <p:spPr>
          <a:xfrm>
            <a:off x="8702019" y="2683480"/>
            <a:ext cx="716301" cy="400110"/>
          </a:xfrm>
          <a:prstGeom prst="rect">
            <a:avLst/>
          </a:prstGeom>
          <a:noFill/>
        </p:spPr>
        <p:txBody>
          <a:bodyPr wrap="square">
            <a:spAutoFit/>
          </a:bodyPr>
          <a:lstStyle/>
          <a:p>
            <a:r>
              <a:rPr lang="en-US" altLang="zh-CN" sz="2000" dirty="0">
                <a:solidFill>
                  <a:srgbClr val="FF0000"/>
                </a:solidFill>
                <a:ea typeface="Tahoma" panose="020B0604030504040204" pitchFamily="34" charset="0"/>
              </a:rPr>
              <a:t>GPU</a:t>
            </a:r>
            <a:endParaRPr lang="zh-CN" altLang="en-US" sz="2000" dirty="0">
              <a:solidFill>
                <a:srgbClr val="FF0000"/>
              </a:solidFill>
            </a:endParaRPr>
          </a:p>
        </p:txBody>
      </p:sp>
    </p:spTree>
    <p:extLst>
      <p:ext uri="{BB962C8B-B14F-4D97-AF65-F5344CB8AC3E}">
        <p14:creationId xmlns:p14="http://schemas.microsoft.com/office/powerpoint/2010/main" val="2372710947"/>
      </p:ext>
    </p:extLst>
  </p:cSld>
  <p:clrMapOvr>
    <a:masterClrMapping/>
  </p:clrMapOvr>
  <mc:AlternateContent xmlns:mc="http://schemas.openxmlformats.org/markup-compatibility/2006" xmlns:p14="http://schemas.microsoft.com/office/powerpoint/2010/main">
    <mc:Choice Requires="p14">
      <p:transition spd="med" p14:dur="700" advTm="64240">
        <p:fade/>
      </p:transition>
    </mc:Choice>
    <mc:Fallback xmlns="">
      <p:transition spd="med" advTm="6424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a:xfrm>
            <a:off x="220807" y="344405"/>
            <a:ext cx="11981353" cy="552571"/>
          </a:xfrm>
        </p:spPr>
        <p:txBody>
          <a:bodyPr/>
          <a:lstStyle/>
          <a:p>
            <a:r>
              <a:rPr lang="en-US" altLang="zh-CN" dirty="0"/>
              <a:t>Analysis of Network Designs</a:t>
            </a:r>
            <a:endParaRPr lang="en-US" dirty="0"/>
          </a:p>
        </p:txBody>
      </p:sp>
      <p:sp>
        <p:nvSpPr>
          <p:cNvPr id="9" name="Content Placeholder 2">
            <a:extLst>
              <a:ext uri="{FF2B5EF4-FFF2-40B4-BE49-F238E27FC236}">
                <a16:creationId xmlns:a16="http://schemas.microsoft.com/office/drawing/2014/main" id="{E60211F7-9CE5-4BF2-AF81-623F0E702FD2}"/>
              </a:ext>
            </a:extLst>
          </p:cNvPr>
          <p:cNvSpPr>
            <a:spLocks noGrp="1"/>
          </p:cNvSpPr>
          <p:nvPr>
            <p:ph idx="1"/>
          </p:nvPr>
        </p:nvSpPr>
        <p:spPr>
          <a:xfrm>
            <a:off x="10160" y="4938795"/>
            <a:ext cx="12161520" cy="1533126"/>
          </a:xfrm>
        </p:spPr>
        <p:txBody>
          <a:bodyPr/>
          <a:lstStyle/>
          <a:p>
            <a:r>
              <a:rPr lang="en-US" altLang="zh-CN" sz="2000" b="1" dirty="0">
                <a:ea typeface="Tahoma" panose="020B0604030504040204" pitchFamily="34" charset="0"/>
              </a:rPr>
              <a:t>Mapping/Flattening: </a:t>
            </a:r>
            <a:r>
              <a:rPr lang="en-US" altLang="zh-CN" sz="2000" dirty="0">
                <a:ea typeface="Tahoma" panose="020B0604030504040204" pitchFamily="34" charset="0"/>
              </a:rPr>
              <a:t>the average accuracy when using mapping or flattening </a:t>
            </a:r>
            <a:r>
              <a:rPr lang="en-US" altLang="zh-CN" sz="2000" dirty="0">
                <a:solidFill>
                  <a:srgbClr val="443BFF"/>
                </a:solidFill>
                <a:ea typeface="Tahoma" panose="020B0604030504040204" pitchFamily="34" charset="0"/>
              </a:rPr>
              <a:t>alone </a:t>
            </a:r>
            <a:r>
              <a:rPr lang="en-US" altLang="zh-CN" sz="2000" dirty="0">
                <a:ea typeface="Tahoma" panose="020B0604030504040204" pitchFamily="34" charset="0"/>
              </a:rPr>
              <a:t>is </a:t>
            </a:r>
            <a:r>
              <a:rPr lang="en-US" altLang="zh-CN" sz="2000" dirty="0">
                <a:solidFill>
                  <a:srgbClr val="443BFF"/>
                </a:solidFill>
                <a:ea typeface="Tahoma" panose="020B0604030504040204" pitchFamily="34" charset="0"/>
              </a:rPr>
              <a:t>82%</a:t>
            </a:r>
            <a:r>
              <a:rPr lang="en-US" altLang="zh-CN" sz="2000" dirty="0">
                <a:ea typeface="Tahoma" panose="020B0604030504040204" pitchFamily="34" charset="0"/>
              </a:rPr>
              <a:t> and </a:t>
            </a:r>
            <a:r>
              <a:rPr lang="en-US" altLang="zh-CN" sz="2000" dirty="0">
                <a:solidFill>
                  <a:srgbClr val="443BFF"/>
                </a:solidFill>
                <a:ea typeface="Tahoma" panose="020B0604030504040204" pitchFamily="34" charset="0"/>
              </a:rPr>
              <a:t>84%</a:t>
            </a:r>
          </a:p>
          <a:p>
            <a:r>
              <a:rPr lang="en-US" altLang="zh-CN" sz="2000" b="1" dirty="0">
                <a:ea typeface="Tahoma" panose="020B0604030504040204" pitchFamily="34" charset="0"/>
              </a:rPr>
              <a:t>Density/Histogram: </a:t>
            </a:r>
            <a:r>
              <a:rPr lang="en-US" altLang="zh-CN" sz="2000" dirty="0">
                <a:ea typeface="Tahoma" panose="020B0604030504040204" pitchFamily="34" charset="0"/>
              </a:rPr>
              <a:t>the accuracy with histogram is </a:t>
            </a:r>
            <a:r>
              <a:rPr lang="en-US" altLang="zh-CN" sz="2000" dirty="0">
                <a:solidFill>
                  <a:srgbClr val="443BFF"/>
                </a:solidFill>
                <a:ea typeface="Tahoma" panose="020B0604030504040204" pitchFamily="34" charset="0"/>
              </a:rPr>
              <a:t>3.4%</a:t>
            </a:r>
            <a:r>
              <a:rPr lang="en-US" altLang="zh-CN" sz="2000" dirty="0">
                <a:ea typeface="Tahoma" panose="020B0604030504040204" pitchFamily="34" charset="0"/>
              </a:rPr>
              <a:t> higher than the density on average</a:t>
            </a:r>
          </a:p>
          <a:p>
            <a:r>
              <a:rPr lang="en-US" altLang="zh-CN" sz="2000" b="1" dirty="0">
                <a:ea typeface="Tahoma" panose="020B0604030504040204" pitchFamily="34" charset="0"/>
              </a:rPr>
              <a:t>CNN Ablation Study: </a:t>
            </a:r>
            <a:r>
              <a:rPr lang="en-US" altLang="zh-CN" sz="2000" dirty="0" err="1">
                <a:ea typeface="Tahoma" panose="020B0604030504040204" pitchFamily="34" charset="0"/>
              </a:rPr>
              <a:t>TnsNet</a:t>
            </a:r>
            <a:r>
              <a:rPr lang="en-US" altLang="zh-CN" sz="2000" dirty="0">
                <a:ea typeface="Tahoma" panose="020B0604030504040204" pitchFamily="34" charset="0"/>
              </a:rPr>
              <a:t> achieves </a:t>
            </a:r>
            <a:r>
              <a:rPr lang="en-US" altLang="zh-CN" sz="2000" dirty="0">
                <a:solidFill>
                  <a:srgbClr val="443BFF"/>
                </a:solidFill>
                <a:ea typeface="Tahoma" panose="020B0604030504040204" pitchFamily="34" charset="0"/>
              </a:rPr>
              <a:t>54% </a:t>
            </a:r>
            <a:r>
              <a:rPr lang="en-US" altLang="zh-CN" sz="2000" dirty="0">
                <a:ea typeface="Tahoma" panose="020B0604030504040204" pitchFamily="34" charset="0"/>
              </a:rPr>
              <a:t>prediction accuracy on average </a:t>
            </a:r>
            <a:r>
              <a:rPr lang="en-US" altLang="zh-CN" sz="2000" dirty="0">
                <a:solidFill>
                  <a:srgbClr val="443BFF"/>
                </a:solidFill>
                <a:ea typeface="Tahoma" panose="020B0604030504040204" pitchFamily="34" charset="0"/>
              </a:rPr>
              <a:t>without CNN</a:t>
            </a:r>
          </a:p>
          <a:p>
            <a:r>
              <a:rPr lang="en-US" altLang="zh-CN" sz="2000" b="1" dirty="0">
                <a:ea typeface="Tahoma" panose="020B0604030504040204" pitchFamily="34" charset="0"/>
              </a:rPr>
              <a:t>Input Resolution: </a:t>
            </a:r>
            <a:r>
              <a:rPr lang="en-US" altLang="zh-CN" sz="2000" dirty="0">
                <a:ea typeface="Tahoma" panose="020B0604030504040204" pitchFamily="34" charset="0"/>
              </a:rPr>
              <a:t>the accuracies of </a:t>
            </a:r>
            <a:r>
              <a:rPr lang="en-US" altLang="zh-CN" sz="2000" dirty="0">
                <a:solidFill>
                  <a:srgbClr val="443BFF"/>
                </a:solidFill>
                <a:ea typeface="Tahoma" panose="020B0604030504040204" pitchFamily="34" charset="0"/>
              </a:rPr>
              <a:t>64×64</a:t>
            </a:r>
            <a:r>
              <a:rPr lang="en-US" altLang="zh-CN" sz="2000" dirty="0">
                <a:ea typeface="Tahoma" panose="020B0604030504040204" pitchFamily="34" charset="0"/>
              </a:rPr>
              <a:t>, </a:t>
            </a:r>
            <a:r>
              <a:rPr lang="en-US" altLang="zh-CN" sz="2000" dirty="0">
                <a:solidFill>
                  <a:srgbClr val="443BFF"/>
                </a:solidFill>
                <a:ea typeface="Tahoma" panose="020B0604030504040204" pitchFamily="34" charset="0"/>
              </a:rPr>
              <a:t>128×128</a:t>
            </a:r>
            <a:r>
              <a:rPr lang="en-US" altLang="zh-CN" sz="2000" dirty="0">
                <a:ea typeface="Tahoma" panose="020B0604030504040204" pitchFamily="34" charset="0"/>
              </a:rPr>
              <a:t>, and </a:t>
            </a:r>
            <a:r>
              <a:rPr lang="en-US" altLang="zh-CN" sz="2000" dirty="0">
                <a:solidFill>
                  <a:srgbClr val="443BFF"/>
                </a:solidFill>
                <a:ea typeface="Tahoma" panose="020B0604030504040204" pitchFamily="34" charset="0"/>
              </a:rPr>
              <a:t>256×256</a:t>
            </a:r>
            <a:r>
              <a:rPr lang="en-US" altLang="zh-CN" sz="2000" dirty="0">
                <a:ea typeface="Tahoma" panose="020B0604030504040204" pitchFamily="34" charset="0"/>
              </a:rPr>
              <a:t> are </a:t>
            </a:r>
            <a:r>
              <a:rPr lang="en-US" altLang="zh-CN" sz="2000" dirty="0">
                <a:solidFill>
                  <a:srgbClr val="443BFF"/>
                </a:solidFill>
                <a:ea typeface="Tahoma" panose="020B0604030504040204" pitchFamily="34" charset="0"/>
              </a:rPr>
              <a:t>83.5%</a:t>
            </a:r>
            <a:r>
              <a:rPr lang="en-US" altLang="zh-CN" sz="2000" dirty="0">
                <a:ea typeface="Tahoma" panose="020B0604030504040204" pitchFamily="34" charset="0"/>
              </a:rPr>
              <a:t>, </a:t>
            </a:r>
            <a:r>
              <a:rPr lang="en-US" altLang="zh-CN" sz="2000" dirty="0">
                <a:solidFill>
                  <a:srgbClr val="443BFF"/>
                </a:solidFill>
                <a:ea typeface="Tahoma" panose="020B0604030504040204" pitchFamily="34" charset="0"/>
              </a:rPr>
              <a:t>92.7%</a:t>
            </a:r>
            <a:r>
              <a:rPr lang="en-US" altLang="zh-CN" sz="2000" dirty="0">
                <a:ea typeface="Tahoma" panose="020B0604030504040204" pitchFamily="34" charset="0"/>
              </a:rPr>
              <a:t>, and </a:t>
            </a:r>
            <a:r>
              <a:rPr lang="en-US" altLang="zh-CN" sz="2000" dirty="0">
                <a:solidFill>
                  <a:srgbClr val="443BFF"/>
                </a:solidFill>
                <a:ea typeface="Tahoma" panose="020B0604030504040204" pitchFamily="34" charset="0"/>
              </a:rPr>
              <a:t>93.3%</a:t>
            </a:r>
          </a:p>
        </p:txBody>
      </p:sp>
      <p:pic>
        <p:nvPicPr>
          <p:cNvPr id="4" name="图片 3">
            <a:extLst>
              <a:ext uri="{FF2B5EF4-FFF2-40B4-BE49-F238E27FC236}">
                <a16:creationId xmlns:a16="http://schemas.microsoft.com/office/drawing/2014/main" id="{5A140EAC-0AAA-4155-889A-D8A6CFE5D06A}"/>
              </a:ext>
            </a:extLst>
          </p:cNvPr>
          <p:cNvPicPr>
            <a:picLocks noChangeAspect="1"/>
          </p:cNvPicPr>
          <p:nvPr/>
        </p:nvPicPr>
        <p:blipFill>
          <a:blip r:embed="rId3"/>
          <a:stretch>
            <a:fillRect/>
          </a:stretch>
        </p:blipFill>
        <p:spPr>
          <a:xfrm>
            <a:off x="1452880" y="1403575"/>
            <a:ext cx="9032239" cy="3261447"/>
          </a:xfrm>
          <a:prstGeom prst="rect">
            <a:avLst/>
          </a:prstGeom>
        </p:spPr>
      </p:pic>
    </p:spTree>
    <p:extLst>
      <p:ext uri="{BB962C8B-B14F-4D97-AF65-F5344CB8AC3E}">
        <p14:creationId xmlns:p14="http://schemas.microsoft.com/office/powerpoint/2010/main" val="1732719456"/>
      </p:ext>
    </p:extLst>
  </p:cSld>
  <p:clrMapOvr>
    <a:masterClrMapping/>
  </p:clrMapOvr>
  <mc:AlternateContent xmlns:mc="http://schemas.openxmlformats.org/markup-compatibility/2006" xmlns:p14="http://schemas.microsoft.com/office/powerpoint/2010/main">
    <mc:Choice Requires="p14">
      <p:transition spd="med" p14:dur="700" advTm="74353">
        <p:fade/>
      </p:transition>
    </mc:Choice>
    <mc:Fallback xmlns="">
      <p:transition spd="med" advTm="74353">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标题 95">
            <a:extLst>
              <a:ext uri="{FF2B5EF4-FFF2-40B4-BE49-F238E27FC236}">
                <a16:creationId xmlns:a16="http://schemas.microsoft.com/office/drawing/2014/main" id="{18271A1D-FB21-4A1F-9AD9-4191D5C33B83}"/>
              </a:ext>
            </a:extLst>
          </p:cNvPr>
          <p:cNvSpPr>
            <a:spLocks noGrp="1"/>
          </p:cNvSpPr>
          <p:nvPr>
            <p:ph type="title"/>
          </p:nvPr>
        </p:nvSpPr>
        <p:spPr/>
        <p:txBody>
          <a:bodyPr/>
          <a:lstStyle/>
          <a:p>
            <a:r>
              <a:rPr lang="en-US" altLang="zh-CN" dirty="0">
                <a:ea typeface="微软雅黑"/>
                <a:cs typeface="微软雅黑"/>
              </a:rPr>
              <a:t>Outline</a:t>
            </a:r>
            <a:endParaRPr lang="zh-CN" altLang="en-US" dirty="0"/>
          </a:p>
        </p:txBody>
      </p:sp>
      <p:sp>
        <p:nvSpPr>
          <p:cNvPr id="72" name="内容占位符 2">
            <a:extLst>
              <a:ext uri="{FF2B5EF4-FFF2-40B4-BE49-F238E27FC236}">
                <a16:creationId xmlns:a16="http://schemas.microsoft.com/office/drawing/2014/main" id="{1C7CBCFE-1C01-4922-9CF9-C83F49647BCD}"/>
              </a:ext>
            </a:extLst>
          </p:cNvPr>
          <p:cNvSpPr>
            <a:spLocks noGrp="1"/>
          </p:cNvSpPr>
          <p:nvPr>
            <p:ph idx="1"/>
          </p:nvPr>
        </p:nvSpPr>
        <p:spPr>
          <a:xfrm>
            <a:off x="668373" y="1015902"/>
            <a:ext cx="8559552" cy="5551154"/>
          </a:xfrm>
        </p:spPr>
        <p:txBody>
          <a:bodyPr/>
          <a:lstStyle/>
          <a:p>
            <a:r>
              <a:rPr lang="en-US" altLang="zh-CN" sz="3200" dirty="0">
                <a:ea typeface="Tahoma" panose="020B0604030504040204" pitchFamily="34" charset="0"/>
              </a:rPr>
              <a:t>Background &amp; Motivation</a:t>
            </a:r>
          </a:p>
          <a:p>
            <a:pPr lvl="1"/>
            <a:r>
              <a:rPr lang="en-US" altLang="zh-CN" sz="2400" dirty="0">
                <a:ea typeface="Tahoma" panose="020B0604030504040204" pitchFamily="34" charset="0"/>
              </a:rPr>
              <a:t>Tensor Decomposition</a:t>
            </a:r>
            <a:r>
              <a:rPr lang="zh-CN" altLang="en-US" sz="2400" dirty="0">
                <a:ea typeface="Tahoma" panose="020B0604030504040204" pitchFamily="34" charset="0"/>
              </a:rPr>
              <a:t> </a:t>
            </a:r>
            <a:r>
              <a:rPr lang="en-US" altLang="zh-CN" sz="2400" dirty="0">
                <a:ea typeface="Tahoma" panose="020B0604030504040204" pitchFamily="34" charset="0"/>
              </a:rPr>
              <a:t>&amp;</a:t>
            </a:r>
            <a:r>
              <a:rPr lang="zh-CN" altLang="en-US" sz="2400" dirty="0">
                <a:ea typeface="Tahoma" panose="020B0604030504040204" pitchFamily="34" charset="0"/>
              </a:rPr>
              <a:t> </a:t>
            </a:r>
            <a:r>
              <a:rPr lang="en-US" altLang="zh-CN" sz="2400" dirty="0">
                <a:ea typeface="Tahoma" panose="020B0604030504040204" pitchFamily="34" charset="0"/>
              </a:rPr>
              <a:t>MTTKRP</a:t>
            </a:r>
          </a:p>
          <a:p>
            <a:pPr lvl="1"/>
            <a:r>
              <a:rPr lang="en-US" altLang="zh-CN" sz="2400" dirty="0">
                <a:ea typeface="Tahoma" panose="020B0604030504040204" pitchFamily="34" charset="0"/>
              </a:rPr>
              <a:t>Sparse Tensor Formats</a:t>
            </a:r>
          </a:p>
          <a:p>
            <a:r>
              <a:rPr lang="en-US" altLang="zh-CN" sz="3200" dirty="0">
                <a:ea typeface="Tahoma" panose="020B0604030504040204" pitchFamily="34" charset="0"/>
              </a:rPr>
              <a:t>Design &amp; Methods</a:t>
            </a:r>
            <a:endParaRPr lang="en-US" altLang="zh-CN" sz="2400" dirty="0">
              <a:ea typeface="Tahoma" panose="020B0604030504040204" pitchFamily="34" charset="0"/>
            </a:endParaRPr>
          </a:p>
          <a:p>
            <a:pPr lvl="1"/>
            <a:r>
              <a:rPr lang="en-US" altLang="zh-CN" sz="2400" dirty="0">
                <a:ea typeface="Tahoma" panose="020B0604030504040204" pitchFamily="34" charset="0"/>
              </a:rPr>
              <a:t>Tensor Transformation &amp; Feature Extraction</a:t>
            </a:r>
          </a:p>
          <a:p>
            <a:pPr lvl="1"/>
            <a:r>
              <a:rPr lang="en-US" altLang="zh-CN" sz="2400" dirty="0" err="1">
                <a:ea typeface="Tahoma" panose="020B0604030504040204" pitchFamily="34" charset="0"/>
              </a:rPr>
              <a:t>TnsNet</a:t>
            </a:r>
            <a:r>
              <a:rPr lang="en-US" altLang="zh-CN" sz="2400" dirty="0">
                <a:ea typeface="Tahoma" panose="020B0604030504040204" pitchFamily="34" charset="0"/>
              </a:rPr>
              <a:t> Structure</a:t>
            </a:r>
          </a:p>
          <a:p>
            <a:r>
              <a:rPr lang="en-US" altLang="zh-CN" sz="3200" dirty="0">
                <a:ea typeface="Tahoma" panose="020B0604030504040204" pitchFamily="34" charset="0"/>
              </a:rPr>
              <a:t>Evaluation</a:t>
            </a:r>
          </a:p>
          <a:p>
            <a:pPr lvl="1"/>
            <a:r>
              <a:rPr lang="en-US" altLang="zh-CN" sz="2400" dirty="0">
                <a:ea typeface="Tahoma" panose="020B0604030504040204" pitchFamily="34" charset="0"/>
              </a:rPr>
              <a:t>Experiment Setup</a:t>
            </a:r>
          </a:p>
          <a:p>
            <a:pPr lvl="1"/>
            <a:r>
              <a:rPr lang="en-US" altLang="zh-CN" sz="2400" dirty="0">
                <a:ea typeface="Tahoma" panose="020B0604030504040204" pitchFamily="34" charset="0"/>
              </a:rPr>
              <a:t>Performance</a:t>
            </a:r>
            <a:r>
              <a:rPr lang="zh-CN" altLang="en-US" sz="2400" dirty="0">
                <a:ea typeface="Tahoma" panose="020B0604030504040204" pitchFamily="34" charset="0"/>
              </a:rPr>
              <a:t> </a:t>
            </a:r>
            <a:r>
              <a:rPr lang="en-US" altLang="zh-CN" sz="2400" dirty="0">
                <a:ea typeface="Tahoma" panose="020B0604030504040204" pitchFamily="34" charset="0"/>
              </a:rPr>
              <a:t>Analysis</a:t>
            </a:r>
          </a:p>
          <a:p>
            <a:r>
              <a:rPr lang="en-US" altLang="zh-CN" sz="3200" dirty="0">
                <a:solidFill>
                  <a:srgbClr val="443BFF"/>
                </a:solidFill>
                <a:ea typeface="Tahoma" panose="020B0604030504040204" pitchFamily="34" charset="0"/>
              </a:rPr>
              <a:t>Related Work</a:t>
            </a:r>
          </a:p>
          <a:p>
            <a:r>
              <a:rPr lang="en-US" altLang="zh-CN" sz="3200" dirty="0">
                <a:ea typeface="Tahoma" panose="020B0604030504040204" pitchFamily="34" charset="0"/>
              </a:rPr>
              <a:t>Conclusion</a:t>
            </a:r>
            <a:endParaRPr lang="zh-CN" altLang="en-US" sz="3200" dirty="0">
              <a:ea typeface="Microsoft YaHei" panose="020B0503020204020204" pitchFamily="34" charset="-122"/>
            </a:endParaRPr>
          </a:p>
        </p:txBody>
      </p:sp>
    </p:spTree>
    <p:extLst>
      <p:ext uri="{BB962C8B-B14F-4D97-AF65-F5344CB8AC3E}">
        <p14:creationId xmlns:p14="http://schemas.microsoft.com/office/powerpoint/2010/main" val="1639782597"/>
      </p:ext>
    </p:extLst>
  </p:cSld>
  <p:clrMapOvr>
    <a:masterClrMapping/>
  </p:clrMapOvr>
  <mc:AlternateContent xmlns:mc="http://schemas.openxmlformats.org/markup-compatibility/2006" xmlns:p14="http://schemas.microsoft.com/office/powerpoint/2010/main">
    <mc:Choice Requires="p14">
      <p:transition spd="med" p14:dur="700" advTm="6913">
        <p:fade/>
      </p:transition>
    </mc:Choice>
    <mc:Fallback xmlns="">
      <p:transition spd="med" advTm="6913">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标题 95">
            <a:extLst>
              <a:ext uri="{FF2B5EF4-FFF2-40B4-BE49-F238E27FC236}">
                <a16:creationId xmlns:a16="http://schemas.microsoft.com/office/drawing/2014/main" id="{18271A1D-FB21-4A1F-9AD9-4191D5C33B83}"/>
              </a:ext>
            </a:extLst>
          </p:cNvPr>
          <p:cNvSpPr>
            <a:spLocks noGrp="1"/>
          </p:cNvSpPr>
          <p:nvPr>
            <p:ph type="title"/>
          </p:nvPr>
        </p:nvSpPr>
        <p:spPr/>
        <p:txBody>
          <a:bodyPr/>
          <a:lstStyle/>
          <a:p>
            <a:r>
              <a:rPr lang="en-US" altLang="zh-CN" dirty="0">
                <a:ea typeface="微软雅黑"/>
                <a:cs typeface="微软雅黑"/>
              </a:rPr>
              <a:t>Outline</a:t>
            </a:r>
            <a:endParaRPr lang="zh-CN" altLang="en-US" dirty="0"/>
          </a:p>
        </p:txBody>
      </p:sp>
      <p:sp>
        <p:nvSpPr>
          <p:cNvPr id="72" name="内容占位符 2">
            <a:extLst>
              <a:ext uri="{FF2B5EF4-FFF2-40B4-BE49-F238E27FC236}">
                <a16:creationId xmlns:a16="http://schemas.microsoft.com/office/drawing/2014/main" id="{1C7CBCFE-1C01-4922-9CF9-C83F49647BCD}"/>
              </a:ext>
            </a:extLst>
          </p:cNvPr>
          <p:cNvSpPr>
            <a:spLocks noGrp="1"/>
          </p:cNvSpPr>
          <p:nvPr>
            <p:ph idx="1"/>
          </p:nvPr>
        </p:nvSpPr>
        <p:spPr>
          <a:xfrm>
            <a:off x="668373" y="1015902"/>
            <a:ext cx="8559552" cy="5551154"/>
          </a:xfrm>
        </p:spPr>
        <p:txBody>
          <a:bodyPr/>
          <a:lstStyle/>
          <a:p>
            <a:r>
              <a:rPr lang="en-US" altLang="zh-CN" sz="3200" dirty="0">
                <a:solidFill>
                  <a:srgbClr val="443BFF"/>
                </a:solidFill>
                <a:ea typeface="Tahoma" panose="020B0604030504040204" pitchFamily="34" charset="0"/>
              </a:rPr>
              <a:t>Background &amp; Motivation</a:t>
            </a:r>
          </a:p>
          <a:p>
            <a:pPr lvl="1"/>
            <a:r>
              <a:rPr lang="en-US" altLang="zh-CN" sz="2400" dirty="0">
                <a:solidFill>
                  <a:srgbClr val="443BFF"/>
                </a:solidFill>
                <a:ea typeface="Tahoma" panose="020B0604030504040204" pitchFamily="34" charset="0"/>
              </a:rPr>
              <a:t>Tensor Decomposition</a:t>
            </a:r>
            <a:r>
              <a:rPr lang="zh-CN" altLang="en-US" sz="2400" dirty="0">
                <a:solidFill>
                  <a:srgbClr val="443BFF"/>
                </a:solidFill>
                <a:ea typeface="Tahoma" panose="020B0604030504040204" pitchFamily="34" charset="0"/>
              </a:rPr>
              <a:t> </a:t>
            </a:r>
            <a:r>
              <a:rPr lang="en-US" altLang="zh-CN" sz="2400" dirty="0">
                <a:solidFill>
                  <a:srgbClr val="443BFF"/>
                </a:solidFill>
                <a:ea typeface="Tahoma" panose="020B0604030504040204" pitchFamily="34" charset="0"/>
              </a:rPr>
              <a:t>&amp;</a:t>
            </a:r>
            <a:r>
              <a:rPr lang="zh-CN" altLang="en-US" sz="2400" dirty="0">
                <a:solidFill>
                  <a:srgbClr val="443BFF"/>
                </a:solidFill>
                <a:ea typeface="Tahoma" panose="020B0604030504040204" pitchFamily="34" charset="0"/>
              </a:rPr>
              <a:t> </a:t>
            </a:r>
            <a:r>
              <a:rPr lang="en-US" altLang="zh-CN" sz="2400" dirty="0">
                <a:solidFill>
                  <a:srgbClr val="443BFF"/>
                </a:solidFill>
                <a:ea typeface="Tahoma" panose="020B0604030504040204" pitchFamily="34" charset="0"/>
              </a:rPr>
              <a:t>MTTKRP</a:t>
            </a:r>
          </a:p>
          <a:p>
            <a:pPr lvl="1"/>
            <a:r>
              <a:rPr lang="en-US" altLang="zh-CN" sz="2400" dirty="0">
                <a:solidFill>
                  <a:srgbClr val="443BFF"/>
                </a:solidFill>
                <a:ea typeface="Tahoma" panose="020B0604030504040204" pitchFamily="34" charset="0"/>
              </a:rPr>
              <a:t>Sparse Tensor Formats</a:t>
            </a:r>
          </a:p>
          <a:p>
            <a:r>
              <a:rPr lang="en-US" altLang="zh-CN" sz="3200" dirty="0">
                <a:ea typeface="Tahoma" panose="020B0604030504040204" pitchFamily="34" charset="0"/>
              </a:rPr>
              <a:t>Design &amp; Methods</a:t>
            </a:r>
            <a:endParaRPr lang="en-US" altLang="zh-CN" sz="2400" dirty="0">
              <a:ea typeface="Tahoma" panose="020B0604030504040204" pitchFamily="34" charset="0"/>
            </a:endParaRPr>
          </a:p>
          <a:p>
            <a:pPr lvl="1"/>
            <a:r>
              <a:rPr lang="en-US" altLang="zh-CN" sz="2400" dirty="0">
                <a:ea typeface="Tahoma" panose="020B0604030504040204" pitchFamily="34" charset="0"/>
              </a:rPr>
              <a:t>Tensor Transformation &amp; Feature Extraction</a:t>
            </a:r>
          </a:p>
          <a:p>
            <a:pPr lvl="1"/>
            <a:r>
              <a:rPr lang="en-US" altLang="zh-CN" sz="2400" dirty="0" err="1">
                <a:ea typeface="Tahoma" panose="020B0604030504040204" pitchFamily="34" charset="0"/>
              </a:rPr>
              <a:t>TnsNet</a:t>
            </a:r>
            <a:r>
              <a:rPr lang="en-US" altLang="zh-CN" sz="2400" dirty="0">
                <a:ea typeface="Tahoma" panose="020B0604030504040204" pitchFamily="34" charset="0"/>
              </a:rPr>
              <a:t> Structure</a:t>
            </a:r>
          </a:p>
          <a:p>
            <a:r>
              <a:rPr lang="en-US" altLang="zh-CN" sz="3200" dirty="0">
                <a:ea typeface="Tahoma" panose="020B0604030504040204" pitchFamily="34" charset="0"/>
              </a:rPr>
              <a:t>Evaluation</a:t>
            </a:r>
          </a:p>
          <a:p>
            <a:pPr lvl="1"/>
            <a:r>
              <a:rPr lang="en-US" altLang="zh-CN" sz="2400" dirty="0">
                <a:ea typeface="Tahoma" panose="020B0604030504040204" pitchFamily="34" charset="0"/>
              </a:rPr>
              <a:t>Experiment Setup</a:t>
            </a:r>
          </a:p>
          <a:p>
            <a:pPr lvl="1"/>
            <a:r>
              <a:rPr lang="en-US" altLang="zh-CN" sz="2400" dirty="0">
                <a:ea typeface="Tahoma" panose="020B0604030504040204" pitchFamily="34" charset="0"/>
              </a:rPr>
              <a:t>Performance</a:t>
            </a:r>
            <a:r>
              <a:rPr lang="zh-CN" altLang="en-US" sz="2400" dirty="0">
                <a:ea typeface="Tahoma" panose="020B0604030504040204" pitchFamily="34" charset="0"/>
              </a:rPr>
              <a:t> </a:t>
            </a:r>
            <a:r>
              <a:rPr lang="en-US" altLang="zh-CN" sz="2400" dirty="0">
                <a:ea typeface="Tahoma" panose="020B0604030504040204" pitchFamily="34" charset="0"/>
              </a:rPr>
              <a:t>Analysis</a:t>
            </a:r>
          </a:p>
          <a:p>
            <a:r>
              <a:rPr lang="en-US" altLang="zh-CN" sz="3200" dirty="0">
                <a:ea typeface="Tahoma" panose="020B0604030504040204" pitchFamily="34" charset="0"/>
              </a:rPr>
              <a:t>Related Work</a:t>
            </a:r>
          </a:p>
          <a:p>
            <a:r>
              <a:rPr lang="en-US" altLang="zh-CN" sz="3200" dirty="0">
                <a:ea typeface="Tahoma" panose="020B0604030504040204" pitchFamily="34" charset="0"/>
              </a:rPr>
              <a:t>Conclusion</a:t>
            </a:r>
            <a:endParaRPr lang="zh-CN" altLang="en-US" sz="3200" dirty="0">
              <a:ea typeface="Microsoft YaHei" panose="020B0503020204020204" pitchFamily="34" charset="-122"/>
            </a:endParaRPr>
          </a:p>
        </p:txBody>
      </p:sp>
    </p:spTree>
    <p:extLst>
      <p:ext uri="{BB962C8B-B14F-4D97-AF65-F5344CB8AC3E}">
        <p14:creationId xmlns:p14="http://schemas.microsoft.com/office/powerpoint/2010/main" val="2217418128"/>
      </p:ext>
    </p:extLst>
  </p:cSld>
  <p:clrMapOvr>
    <a:masterClrMapping/>
  </p:clrMapOvr>
  <mc:AlternateContent xmlns:mc="http://schemas.openxmlformats.org/markup-compatibility/2006" xmlns:p14="http://schemas.microsoft.com/office/powerpoint/2010/main">
    <mc:Choice Requires="p14">
      <p:transition spd="med" p14:dur="700" advTm="13855">
        <p:fade/>
      </p:transition>
    </mc:Choice>
    <mc:Fallback xmlns="">
      <p:transition spd="med" advTm="13855">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p:txBody>
          <a:bodyPr/>
          <a:lstStyle/>
          <a:p>
            <a:r>
              <a:rPr lang="en-US" altLang="zh-CN" dirty="0"/>
              <a:t>Related Work</a:t>
            </a:r>
            <a:endParaRPr lang="en-US" dirty="0"/>
          </a:p>
        </p:txBody>
      </p:sp>
      <p:sp>
        <p:nvSpPr>
          <p:cNvPr id="3" name="Content Placeholder 2">
            <a:extLst>
              <a:ext uri="{FF2B5EF4-FFF2-40B4-BE49-F238E27FC236}">
                <a16:creationId xmlns:a16="http://schemas.microsoft.com/office/drawing/2014/main" id="{1430500D-78D7-5D42-86DD-1FE0ED5077D5}"/>
              </a:ext>
            </a:extLst>
          </p:cNvPr>
          <p:cNvSpPr>
            <a:spLocks noGrp="1"/>
          </p:cNvSpPr>
          <p:nvPr>
            <p:ph idx="1"/>
          </p:nvPr>
        </p:nvSpPr>
        <p:spPr>
          <a:xfrm>
            <a:off x="150126" y="1125632"/>
            <a:ext cx="11866918" cy="5529168"/>
          </a:xfrm>
        </p:spPr>
        <p:txBody>
          <a:bodyPr/>
          <a:lstStyle/>
          <a:p>
            <a:r>
              <a:rPr lang="en-US" altLang="zh-CN" dirty="0"/>
              <a:t>Optimization for CPD Algorithm</a:t>
            </a:r>
          </a:p>
          <a:p>
            <a:pPr lvl="1"/>
            <a:r>
              <a:rPr lang="en-US" altLang="zh-CN" dirty="0"/>
              <a:t>Multiple sparse tensor formats have been proposed to improve the </a:t>
            </a:r>
            <a:r>
              <a:rPr kumimoji="1" lang="en-US" altLang="zh-CN" sz="2000" dirty="0"/>
              <a:t>computation performance considering the sparsity and hardware, such as</a:t>
            </a:r>
            <a:r>
              <a:rPr lang="en-US" altLang="zh-CN" dirty="0"/>
              <a:t> [</a:t>
            </a:r>
            <a:r>
              <a:rPr lang="en-US" altLang="zh-CN" i="1" dirty="0"/>
              <a:t>Smith et al.</a:t>
            </a:r>
            <a:r>
              <a:rPr lang="en-US" altLang="zh-CN" dirty="0"/>
              <a:t>,</a:t>
            </a:r>
            <a:r>
              <a:rPr lang="en-US" altLang="zh-CN" i="1" dirty="0"/>
              <a:t> </a:t>
            </a:r>
            <a:r>
              <a:rPr lang="en-US" altLang="zh-CN" dirty="0"/>
              <a:t>IPDPS’15], </a:t>
            </a:r>
            <a:r>
              <a:rPr lang="en-US" altLang="zh-CN" sz="2000" dirty="0">
                <a:ea typeface="Tahoma" panose="020B0604030504040204" pitchFamily="34" charset="0"/>
              </a:rPr>
              <a:t>[</a:t>
            </a:r>
            <a:r>
              <a:rPr lang="en-US" altLang="zh-CN" sz="2000" i="1" dirty="0">
                <a:ea typeface="Tahoma" panose="020B0604030504040204" pitchFamily="34" charset="0"/>
              </a:rPr>
              <a:t>Liu et al.</a:t>
            </a:r>
            <a:r>
              <a:rPr lang="en-US" altLang="zh-CN" sz="2000" dirty="0">
                <a:ea typeface="Tahoma" panose="020B0604030504040204" pitchFamily="34" charset="0"/>
              </a:rPr>
              <a:t>,</a:t>
            </a:r>
            <a:r>
              <a:rPr lang="en-US" altLang="zh-CN" sz="2000" i="1" dirty="0">
                <a:ea typeface="Tahoma" panose="020B0604030504040204" pitchFamily="34" charset="0"/>
              </a:rPr>
              <a:t> </a:t>
            </a:r>
            <a:r>
              <a:rPr lang="en-US" altLang="zh-CN" sz="2000" dirty="0">
                <a:ea typeface="Tahoma" panose="020B0604030504040204" pitchFamily="34" charset="0"/>
              </a:rPr>
              <a:t>CLUSTER’17], [</a:t>
            </a:r>
            <a:r>
              <a:rPr lang="en-US" altLang="zh-CN" sz="2000" i="1" dirty="0">
                <a:ea typeface="Tahoma" panose="020B0604030504040204" pitchFamily="34" charset="0"/>
              </a:rPr>
              <a:t>Li</a:t>
            </a:r>
            <a:r>
              <a:rPr lang="zh-CN" altLang="en-US" sz="2000" i="1" dirty="0">
                <a:ea typeface="Tahoma" panose="020B0604030504040204" pitchFamily="34" charset="0"/>
              </a:rPr>
              <a:t> </a:t>
            </a:r>
            <a:r>
              <a:rPr lang="en-US" altLang="zh-CN" sz="2000" i="1" dirty="0">
                <a:ea typeface="Tahoma" panose="020B0604030504040204" pitchFamily="34" charset="0"/>
              </a:rPr>
              <a:t>et</a:t>
            </a:r>
            <a:r>
              <a:rPr lang="zh-CN" altLang="en-US" sz="2000" i="1" dirty="0">
                <a:ea typeface="Tahoma" panose="020B0604030504040204" pitchFamily="34" charset="0"/>
              </a:rPr>
              <a:t> </a:t>
            </a:r>
            <a:r>
              <a:rPr lang="en-US" altLang="zh-CN" sz="2000" i="1" dirty="0">
                <a:ea typeface="Tahoma" panose="020B0604030504040204" pitchFamily="34" charset="0"/>
              </a:rPr>
              <a:t>al.</a:t>
            </a:r>
            <a:r>
              <a:rPr lang="en-US" altLang="zh-CN" sz="2000" dirty="0">
                <a:ea typeface="Tahoma" panose="020B0604030504040204" pitchFamily="34" charset="0"/>
              </a:rPr>
              <a:t>,</a:t>
            </a:r>
            <a:r>
              <a:rPr lang="zh-CN" altLang="en-US" sz="2000" i="1" dirty="0">
                <a:ea typeface="Tahoma" panose="020B0604030504040204" pitchFamily="34" charset="0"/>
              </a:rPr>
              <a:t> </a:t>
            </a:r>
            <a:r>
              <a:rPr lang="en-US" altLang="zh-CN" sz="2000" dirty="0">
                <a:ea typeface="Tahoma" panose="020B0604030504040204" pitchFamily="34" charset="0"/>
              </a:rPr>
              <a:t>SC’18], [</a:t>
            </a:r>
            <a:r>
              <a:rPr lang="en-US" altLang="zh-CN" sz="2000" i="1" dirty="0" err="1">
                <a:ea typeface="Tahoma" panose="020B0604030504040204" pitchFamily="34" charset="0"/>
              </a:rPr>
              <a:t>Nisa</a:t>
            </a:r>
            <a:r>
              <a:rPr lang="zh-CN" altLang="en-US" sz="2000" i="1" dirty="0">
                <a:ea typeface="Tahoma" panose="020B0604030504040204" pitchFamily="34" charset="0"/>
              </a:rPr>
              <a:t> </a:t>
            </a:r>
            <a:r>
              <a:rPr lang="en-US" altLang="zh-CN" sz="2000" i="1" dirty="0">
                <a:ea typeface="Tahoma" panose="020B0604030504040204" pitchFamily="34" charset="0"/>
              </a:rPr>
              <a:t>et</a:t>
            </a:r>
            <a:r>
              <a:rPr lang="zh-CN" altLang="en-US" sz="2000" i="1" dirty="0">
                <a:ea typeface="Tahoma" panose="020B0604030504040204" pitchFamily="34" charset="0"/>
              </a:rPr>
              <a:t> </a:t>
            </a:r>
            <a:r>
              <a:rPr lang="en-US" altLang="zh-CN" sz="2000" i="1" dirty="0">
                <a:ea typeface="Tahoma" panose="020B0604030504040204" pitchFamily="34" charset="0"/>
              </a:rPr>
              <a:t>al.</a:t>
            </a:r>
            <a:r>
              <a:rPr lang="en-US" altLang="zh-CN" sz="2000" dirty="0">
                <a:ea typeface="Tahoma" panose="020B0604030504040204" pitchFamily="34" charset="0"/>
              </a:rPr>
              <a:t>,</a:t>
            </a:r>
            <a:r>
              <a:rPr lang="zh-CN" altLang="en-US" sz="2000" i="1" dirty="0">
                <a:ea typeface="Tahoma" panose="020B0604030504040204" pitchFamily="34" charset="0"/>
              </a:rPr>
              <a:t> </a:t>
            </a:r>
            <a:r>
              <a:rPr lang="en-US" altLang="zh-CN" sz="2000" dirty="0">
                <a:ea typeface="Tahoma" panose="020B0604030504040204" pitchFamily="34" charset="0"/>
              </a:rPr>
              <a:t>IPDPS’19], etc.</a:t>
            </a:r>
          </a:p>
          <a:p>
            <a:pPr lvl="1"/>
            <a:r>
              <a:rPr lang="en-US" altLang="zh-CN" dirty="0"/>
              <a:t>Many works improve the CPD performance by optimizing the MTTKRP process, such as [</a:t>
            </a:r>
            <a:r>
              <a:rPr lang="en-US" altLang="zh-CN" i="1" dirty="0"/>
              <a:t>Kang et al.</a:t>
            </a:r>
            <a:r>
              <a:rPr lang="en-US" altLang="zh-CN" dirty="0"/>
              <a:t>,</a:t>
            </a:r>
            <a:r>
              <a:rPr lang="en-US" altLang="zh-CN" i="1" dirty="0"/>
              <a:t> </a:t>
            </a:r>
            <a:r>
              <a:rPr lang="en-US" altLang="zh-CN" dirty="0"/>
              <a:t>SIGKDD’12], [</a:t>
            </a:r>
            <a:r>
              <a:rPr lang="en-US" altLang="zh-CN" i="1" dirty="0"/>
              <a:t>Choi et al.</a:t>
            </a:r>
            <a:r>
              <a:rPr lang="en-US" altLang="zh-CN" dirty="0"/>
              <a:t>,</a:t>
            </a:r>
            <a:r>
              <a:rPr lang="en-US" altLang="zh-CN" i="1" dirty="0"/>
              <a:t> </a:t>
            </a:r>
            <a:r>
              <a:rPr lang="en-US" altLang="zh-CN" dirty="0"/>
              <a:t>NIPS’14], [</a:t>
            </a:r>
            <a:r>
              <a:rPr lang="en-US" altLang="zh-CN" i="1" dirty="0" err="1"/>
              <a:t>Vervliet</a:t>
            </a:r>
            <a:r>
              <a:rPr lang="en-US" altLang="zh-CN" i="1" dirty="0"/>
              <a:t> et al</a:t>
            </a:r>
            <a:r>
              <a:rPr lang="en-US" altLang="zh-CN" dirty="0"/>
              <a:t>, J-STSP’15], [</a:t>
            </a:r>
            <a:r>
              <a:rPr lang="en-US" altLang="zh-CN" i="1" dirty="0"/>
              <a:t>Cheng et al.</a:t>
            </a:r>
            <a:r>
              <a:rPr lang="en-US" altLang="zh-CN" dirty="0"/>
              <a:t>,</a:t>
            </a:r>
            <a:r>
              <a:rPr lang="en-US" altLang="zh-CN" i="1" dirty="0"/>
              <a:t> </a:t>
            </a:r>
            <a:r>
              <a:rPr lang="en-US" altLang="zh-CN" dirty="0"/>
              <a:t>NIPS’16], etc.</a:t>
            </a:r>
          </a:p>
          <a:p>
            <a:r>
              <a:rPr lang="en-US" altLang="zh-CN" dirty="0"/>
              <a:t>Sparse Matrix Format Selection</a:t>
            </a:r>
          </a:p>
          <a:p>
            <a:pPr lvl="1"/>
            <a:r>
              <a:rPr lang="en-US" altLang="zh-CN" dirty="0"/>
              <a:t>Traditional machine learning methods train classifiers or regression models based on sparsity features, such as [</a:t>
            </a:r>
            <a:r>
              <a:rPr lang="en-US" altLang="zh-CN" i="1" dirty="0" err="1"/>
              <a:t>Sedaghati</a:t>
            </a:r>
            <a:r>
              <a:rPr lang="en-US" altLang="zh-CN" i="1" dirty="0"/>
              <a:t> et al.</a:t>
            </a:r>
            <a:r>
              <a:rPr lang="en-US" altLang="zh-CN" dirty="0"/>
              <a:t>,</a:t>
            </a:r>
            <a:r>
              <a:rPr lang="en-US" altLang="zh-CN" i="1" dirty="0"/>
              <a:t> </a:t>
            </a:r>
            <a:r>
              <a:rPr lang="en-US" altLang="zh-CN" dirty="0"/>
              <a:t>ICS’15], [</a:t>
            </a:r>
            <a:r>
              <a:rPr lang="en-US" altLang="zh-CN" i="1" dirty="0" err="1"/>
              <a:t>Benatia</a:t>
            </a:r>
            <a:r>
              <a:rPr lang="en-US" altLang="zh-CN" i="1" dirty="0"/>
              <a:t> et al.</a:t>
            </a:r>
            <a:r>
              <a:rPr lang="en-US" altLang="zh-CN" dirty="0"/>
              <a:t>,</a:t>
            </a:r>
            <a:r>
              <a:rPr lang="en-US" altLang="zh-CN" i="1" dirty="0"/>
              <a:t> </a:t>
            </a:r>
            <a:r>
              <a:rPr lang="en-US" altLang="zh-CN" dirty="0"/>
              <a:t>ICPP’16], [</a:t>
            </a:r>
            <a:r>
              <a:rPr lang="en-US" altLang="zh-CN" i="1" dirty="0"/>
              <a:t>Zhao et al.</a:t>
            </a:r>
            <a:r>
              <a:rPr lang="en-US" altLang="zh-CN" dirty="0"/>
              <a:t>,</a:t>
            </a:r>
            <a:r>
              <a:rPr lang="en-US" altLang="zh-CN" i="1" dirty="0"/>
              <a:t> </a:t>
            </a:r>
            <a:r>
              <a:rPr lang="en-US" altLang="zh-CN" dirty="0"/>
              <a:t>IPDPS’18], etc.</a:t>
            </a:r>
          </a:p>
          <a:p>
            <a:pPr lvl="1"/>
            <a:r>
              <a:rPr lang="en-US" altLang="zh-CN" dirty="0"/>
              <a:t>Deep learning methods convert irregular sparse matrices into fixed-size matrices and feed them to CNNs, such as [</a:t>
            </a:r>
            <a:r>
              <a:rPr lang="en-US" altLang="zh-CN" i="1" dirty="0"/>
              <a:t>Zhao et al.</a:t>
            </a:r>
            <a:r>
              <a:rPr lang="en-US" altLang="zh-CN" dirty="0"/>
              <a:t>,</a:t>
            </a:r>
            <a:r>
              <a:rPr lang="en-US" altLang="zh-CN" i="1" dirty="0"/>
              <a:t> </a:t>
            </a:r>
            <a:r>
              <a:rPr lang="en-US" altLang="zh-CN" dirty="0"/>
              <a:t>PPoPP’18], [</a:t>
            </a:r>
            <a:r>
              <a:rPr lang="en-US" altLang="zh-CN" i="1" dirty="0" err="1"/>
              <a:t>Xie</a:t>
            </a:r>
            <a:r>
              <a:rPr lang="en-US" altLang="zh-CN" i="1" dirty="0"/>
              <a:t> et al.</a:t>
            </a:r>
            <a:r>
              <a:rPr lang="en-US" altLang="zh-CN" dirty="0"/>
              <a:t>,</a:t>
            </a:r>
            <a:r>
              <a:rPr lang="en-US" altLang="zh-CN" i="1" dirty="0"/>
              <a:t> </a:t>
            </a:r>
            <a:r>
              <a:rPr lang="en-US" altLang="zh-CN" dirty="0"/>
              <a:t>ICS’19], [</a:t>
            </a:r>
            <a:r>
              <a:rPr lang="en-US" altLang="zh-CN" i="1" dirty="0" err="1"/>
              <a:t>Barreda</a:t>
            </a:r>
            <a:r>
              <a:rPr lang="en-US" altLang="zh-CN" i="1" dirty="0"/>
              <a:t> et al.</a:t>
            </a:r>
            <a:r>
              <a:rPr lang="en-US" altLang="zh-CN" dirty="0"/>
              <a:t>,</a:t>
            </a:r>
            <a:r>
              <a:rPr lang="en-US" altLang="zh-CN" i="1" dirty="0"/>
              <a:t> </a:t>
            </a:r>
            <a:r>
              <a:rPr lang="en-US" altLang="zh-CN" dirty="0"/>
              <a:t>TJSC’20], etc.</a:t>
            </a:r>
          </a:p>
        </p:txBody>
      </p:sp>
      <p:sp>
        <p:nvSpPr>
          <p:cNvPr id="4" name="文本框 3">
            <a:extLst>
              <a:ext uri="{FF2B5EF4-FFF2-40B4-BE49-F238E27FC236}">
                <a16:creationId xmlns:a16="http://schemas.microsoft.com/office/drawing/2014/main" id="{EAC2FDB3-0757-CD41-B17E-F44D3BA2D990}"/>
              </a:ext>
            </a:extLst>
          </p:cNvPr>
          <p:cNvSpPr txBox="1"/>
          <p:nvPr/>
        </p:nvSpPr>
        <p:spPr>
          <a:xfrm>
            <a:off x="1033913" y="5333999"/>
            <a:ext cx="10099343" cy="769441"/>
          </a:xfrm>
          <a:prstGeom prst="rect">
            <a:avLst/>
          </a:prstGeom>
          <a:noFill/>
          <a:ln w="38100">
            <a:solidFill>
              <a:schemeClr val="tx1"/>
            </a:solidFill>
          </a:ln>
        </p:spPr>
        <p:txBody>
          <a:bodyPr wrap="square" rtlCol="0">
            <a:spAutoFit/>
          </a:bodyPr>
          <a:lstStyle/>
          <a:p>
            <a:pPr algn="ctr"/>
            <a:r>
              <a:rPr lang="en-US" altLang="zh-CN" sz="2200" b="1" dirty="0"/>
              <a:t>To the best of our knowledge, this is </a:t>
            </a:r>
            <a:r>
              <a:rPr lang="en-US" altLang="zh-CN" sz="2200" b="1" dirty="0">
                <a:solidFill>
                  <a:srgbClr val="443BFF"/>
                </a:solidFill>
              </a:rPr>
              <a:t>the first work </a:t>
            </a:r>
            <a:r>
              <a:rPr lang="en-US" altLang="zh-CN" sz="2200" b="1" dirty="0"/>
              <a:t>to automatically select the optimal sparse storage format for tensor computation.</a:t>
            </a:r>
          </a:p>
        </p:txBody>
      </p:sp>
    </p:spTree>
    <p:extLst>
      <p:ext uri="{BB962C8B-B14F-4D97-AF65-F5344CB8AC3E}">
        <p14:creationId xmlns:p14="http://schemas.microsoft.com/office/powerpoint/2010/main" val="1718210239"/>
      </p:ext>
    </p:extLst>
  </p:cSld>
  <p:clrMapOvr>
    <a:masterClrMapping/>
  </p:clrMapOvr>
  <mc:AlternateContent xmlns:mc="http://schemas.openxmlformats.org/markup-compatibility/2006" xmlns:p14="http://schemas.microsoft.com/office/powerpoint/2010/main">
    <mc:Choice Requires="p14">
      <p:transition spd="med" p14:dur="700" advTm="35223">
        <p:fade/>
      </p:transition>
    </mc:Choice>
    <mc:Fallback xmlns="">
      <p:transition spd="med" advTm="35223">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标题 95">
            <a:extLst>
              <a:ext uri="{FF2B5EF4-FFF2-40B4-BE49-F238E27FC236}">
                <a16:creationId xmlns:a16="http://schemas.microsoft.com/office/drawing/2014/main" id="{18271A1D-FB21-4A1F-9AD9-4191D5C33B83}"/>
              </a:ext>
            </a:extLst>
          </p:cNvPr>
          <p:cNvSpPr>
            <a:spLocks noGrp="1"/>
          </p:cNvSpPr>
          <p:nvPr>
            <p:ph type="title"/>
          </p:nvPr>
        </p:nvSpPr>
        <p:spPr/>
        <p:txBody>
          <a:bodyPr/>
          <a:lstStyle/>
          <a:p>
            <a:r>
              <a:rPr lang="en-US" altLang="zh-CN" dirty="0">
                <a:ea typeface="微软雅黑"/>
                <a:cs typeface="微软雅黑"/>
              </a:rPr>
              <a:t>Outline</a:t>
            </a:r>
            <a:endParaRPr lang="zh-CN" altLang="en-US" dirty="0"/>
          </a:p>
        </p:txBody>
      </p:sp>
      <p:sp>
        <p:nvSpPr>
          <p:cNvPr id="72" name="内容占位符 2">
            <a:extLst>
              <a:ext uri="{FF2B5EF4-FFF2-40B4-BE49-F238E27FC236}">
                <a16:creationId xmlns:a16="http://schemas.microsoft.com/office/drawing/2014/main" id="{1C7CBCFE-1C01-4922-9CF9-C83F49647BCD}"/>
              </a:ext>
            </a:extLst>
          </p:cNvPr>
          <p:cNvSpPr>
            <a:spLocks noGrp="1"/>
          </p:cNvSpPr>
          <p:nvPr>
            <p:ph idx="1"/>
          </p:nvPr>
        </p:nvSpPr>
        <p:spPr>
          <a:xfrm>
            <a:off x="668373" y="1015902"/>
            <a:ext cx="8559552" cy="5551154"/>
          </a:xfrm>
        </p:spPr>
        <p:txBody>
          <a:bodyPr/>
          <a:lstStyle/>
          <a:p>
            <a:r>
              <a:rPr lang="en-US" altLang="zh-CN" sz="3200" dirty="0">
                <a:ea typeface="Tahoma" panose="020B0604030504040204" pitchFamily="34" charset="0"/>
              </a:rPr>
              <a:t>Background &amp; Motivation</a:t>
            </a:r>
          </a:p>
          <a:p>
            <a:pPr lvl="1"/>
            <a:r>
              <a:rPr lang="en-US" altLang="zh-CN" sz="2400" dirty="0">
                <a:ea typeface="Tahoma" panose="020B0604030504040204" pitchFamily="34" charset="0"/>
              </a:rPr>
              <a:t>Tensor Decomposition</a:t>
            </a:r>
            <a:r>
              <a:rPr lang="zh-CN" altLang="en-US" sz="2400" dirty="0">
                <a:ea typeface="Tahoma" panose="020B0604030504040204" pitchFamily="34" charset="0"/>
              </a:rPr>
              <a:t> </a:t>
            </a:r>
            <a:r>
              <a:rPr lang="en-US" altLang="zh-CN" sz="2400" dirty="0">
                <a:ea typeface="Tahoma" panose="020B0604030504040204" pitchFamily="34" charset="0"/>
              </a:rPr>
              <a:t>&amp;</a:t>
            </a:r>
            <a:r>
              <a:rPr lang="zh-CN" altLang="en-US" sz="2400" dirty="0">
                <a:ea typeface="Tahoma" panose="020B0604030504040204" pitchFamily="34" charset="0"/>
              </a:rPr>
              <a:t> </a:t>
            </a:r>
            <a:r>
              <a:rPr lang="en-US" altLang="zh-CN" sz="2400" dirty="0">
                <a:ea typeface="Tahoma" panose="020B0604030504040204" pitchFamily="34" charset="0"/>
              </a:rPr>
              <a:t>MTTKRP</a:t>
            </a:r>
          </a:p>
          <a:p>
            <a:pPr lvl="1"/>
            <a:r>
              <a:rPr lang="en-US" altLang="zh-CN" sz="2400" dirty="0">
                <a:ea typeface="Tahoma" panose="020B0604030504040204" pitchFamily="34" charset="0"/>
              </a:rPr>
              <a:t>Sparse Tensor Formats</a:t>
            </a:r>
          </a:p>
          <a:p>
            <a:r>
              <a:rPr lang="en-US" altLang="zh-CN" sz="3200" dirty="0">
                <a:ea typeface="Tahoma" panose="020B0604030504040204" pitchFamily="34" charset="0"/>
              </a:rPr>
              <a:t>Design &amp; Methods</a:t>
            </a:r>
            <a:endParaRPr lang="en-US" altLang="zh-CN" sz="2400" dirty="0">
              <a:ea typeface="Tahoma" panose="020B0604030504040204" pitchFamily="34" charset="0"/>
            </a:endParaRPr>
          </a:p>
          <a:p>
            <a:pPr lvl="1"/>
            <a:r>
              <a:rPr lang="en-US" altLang="zh-CN" sz="2400" dirty="0">
                <a:ea typeface="Tahoma" panose="020B0604030504040204" pitchFamily="34" charset="0"/>
              </a:rPr>
              <a:t>Tensor Transformation &amp; Feature Extraction</a:t>
            </a:r>
          </a:p>
          <a:p>
            <a:pPr lvl="1"/>
            <a:r>
              <a:rPr lang="en-US" altLang="zh-CN" sz="2400" dirty="0" err="1">
                <a:ea typeface="Tahoma" panose="020B0604030504040204" pitchFamily="34" charset="0"/>
              </a:rPr>
              <a:t>TnsNet</a:t>
            </a:r>
            <a:r>
              <a:rPr lang="en-US" altLang="zh-CN" sz="2400" dirty="0">
                <a:ea typeface="Tahoma" panose="020B0604030504040204" pitchFamily="34" charset="0"/>
              </a:rPr>
              <a:t> Structure</a:t>
            </a:r>
          </a:p>
          <a:p>
            <a:r>
              <a:rPr lang="en-US" altLang="zh-CN" sz="3200" dirty="0">
                <a:ea typeface="Tahoma" panose="020B0604030504040204" pitchFamily="34" charset="0"/>
              </a:rPr>
              <a:t>Evaluation</a:t>
            </a:r>
          </a:p>
          <a:p>
            <a:pPr lvl="1"/>
            <a:r>
              <a:rPr lang="en-US" altLang="zh-CN" sz="2400" dirty="0">
                <a:ea typeface="Tahoma" panose="020B0604030504040204" pitchFamily="34" charset="0"/>
              </a:rPr>
              <a:t>Experiment Setup</a:t>
            </a:r>
          </a:p>
          <a:p>
            <a:pPr lvl="1"/>
            <a:r>
              <a:rPr lang="en-US" altLang="zh-CN" sz="2400" dirty="0">
                <a:ea typeface="Tahoma" panose="020B0604030504040204" pitchFamily="34" charset="0"/>
              </a:rPr>
              <a:t>Performance</a:t>
            </a:r>
            <a:r>
              <a:rPr lang="zh-CN" altLang="en-US" sz="2400" dirty="0">
                <a:ea typeface="Tahoma" panose="020B0604030504040204" pitchFamily="34" charset="0"/>
              </a:rPr>
              <a:t> </a:t>
            </a:r>
            <a:r>
              <a:rPr lang="en-US" altLang="zh-CN" sz="2400" dirty="0">
                <a:ea typeface="Tahoma" panose="020B0604030504040204" pitchFamily="34" charset="0"/>
              </a:rPr>
              <a:t>Analysis</a:t>
            </a:r>
          </a:p>
          <a:p>
            <a:r>
              <a:rPr lang="en-US" altLang="zh-CN" sz="3200" dirty="0">
                <a:ea typeface="Tahoma" panose="020B0604030504040204" pitchFamily="34" charset="0"/>
              </a:rPr>
              <a:t>Related Work</a:t>
            </a:r>
          </a:p>
          <a:p>
            <a:r>
              <a:rPr lang="en-US" altLang="zh-CN" sz="3200" dirty="0">
                <a:solidFill>
                  <a:srgbClr val="443BFF"/>
                </a:solidFill>
                <a:ea typeface="Tahoma" panose="020B0604030504040204" pitchFamily="34" charset="0"/>
              </a:rPr>
              <a:t>Conclusion</a:t>
            </a:r>
            <a:endParaRPr lang="zh-CN" altLang="en-US" sz="3200" dirty="0">
              <a:solidFill>
                <a:srgbClr val="443BFF"/>
              </a:solidFill>
              <a:ea typeface="Microsoft YaHei" panose="020B0503020204020204" pitchFamily="34" charset="-122"/>
            </a:endParaRPr>
          </a:p>
        </p:txBody>
      </p:sp>
    </p:spTree>
    <p:extLst>
      <p:ext uri="{BB962C8B-B14F-4D97-AF65-F5344CB8AC3E}">
        <p14:creationId xmlns:p14="http://schemas.microsoft.com/office/powerpoint/2010/main" val="394399791"/>
      </p:ext>
    </p:extLst>
  </p:cSld>
  <p:clrMapOvr>
    <a:masterClrMapping/>
  </p:clrMapOvr>
  <mc:AlternateContent xmlns:mc="http://schemas.openxmlformats.org/markup-compatibility/2006" xmlns:p14="http://schemas.microsoft.com/office/powerpoint/2010/main">
    <mc:Choice Requires="p14">
      <p:transition spd="med" p14:dur="700" advTm="4852">
        <p:fade/>
      </p:transition>
    </mc:Choice>
    <mc:Fallback xmlns="">
      <p:transition spd="med" advTm="4852">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p:txBody>
          <a:bodyPr/>
          <a:lstStyle/>
          <a:p>
            <a:r>
              <a:rPr lang="en-US" altLang="zh-CN" dirty="0"/>
              <a:t>Conclusion</a:t>
            </a:r>
            <a:endParaRPr lang="en-US" dirty="0"/>
          </a:p>
        </p:txBody>
      </p:sp>
      <p:sp>
        <p:nvSpPr>
          <p:cNvPr id="3" name="Content Placeholder 2">
            <a:extLst>
              <a:ext uri="{FF2B5EF4-FFF2-40B4-BE49-F238E27FC236}">
                <a16:creationId xmlns:a16="http://schemas.microsoft.com/office/drawing/2014/main" id="{1430500D-78D7-5D42-86DD-1FE0ED5077D5}"/>
              </a:ext>
            </a:extLst>
          </p:cNvPr>
          <p:cNvSpPr>
            <a:spLocks noGrp="1"/>
          </p:cNvSpPr>
          <p:nvPr>
            <p:ph idx="1"/>
          </p:nvPr>
        </p:nvSpPr>
        <p:spPr>
          <a:xfrm>
            <a:off x="383365" y="1125311"/>
            <a:ext cx="11412736" cy="5388283"/>
          </a:xfrm>
        </p:spPr>
        <p:txBody>
          <a:bodyPr/>
          <a:lstStyle/>
          <a:p>
            <a:r>
              <a:rPr lang="en-US" dirty="0"/>
              <a:t>Sparse tensor format selection</a:t>
            </a:r>
            <a:r>
              <a:rPr lang="zh-CN" altLang="en-US" dirty="0"/>
              <a:t> </a:t>
            </a:r>
            <a:r>
              <a:rPr lang="en-US" altLang="zh-CN" dirty="0"/>
              <a:t>via</a:t>
            </a:r>
            <a:r>
              <a:rPr lang="zh-CN" altLang="en-US" dirty="0"/>
              <a:t> </a:t>
            </a:r>
            <a:r>
              <a:rPr lang="en-US" altLang="zh-CN" dirty="0"/>
              <a:t>deep</a:t>
            </a:r>
            <a:r>
              <a:rPr lang="zh-CN" altLang="en-US" dirty="0"/>
              <a:t> </a:t>
            </a:r>
            <a:r>
              <a:rPr lang="en-US" altLang="zh-CN" dirty="0"/>
              <a:t>learning</a:t>
            </a:r>
            <a:endParaRPr lang="en-US" dirty="0"/>
          </a:p>
          <a:p>
            <a:pPr lvl="1"/>
            <a:r>
              <a:rPr lang="en-US" dirty="0"/>
              <a:t>Tensor transformation</a:t>
            </a:r>
          </a:p>
          <a:p>
            <a:pPr lvl="2"/>
            <a:r>
              <a:rPr lang="en-US" dirty="0"/>
              <a:t>Tensor lowering (mapping / flattening)</a:t>
            </a:r>
          </a:p>
          <a:p>
            <a:pPr lvl="2"/>
            <a:r>
              <a:rPr lang="en-US" dirty="0"/>
              <a:t>Matrix representation (density / histogram)</a:t>
            </a:r>
          </a:p>
          <a:p>
            <a:pPr lvl="1"/>
            <a:r>
              <a:rPr lang="en-US" altLang="zh-CN" dirty="0"/>
              <a:t>Feature extraction</a:t>
            </a:r>
          </a:p>
          <a:p>
            <a:pPr marL="1143000" marR="0" lvl="2" indent="-228600" algn="l" defTabSz="914400" rtl="0" eaLnBrk="1" fontAlgn="base" latinLnBrk="0" hangingPunct="1">
              <a:lnSpc>
                <a:spcPct val="100000"/>
              </a:lnSpc>
              <a:spcBef>
                <a:spcPct val="20000"/>
              </a:spcBef>
              <a:spcAft>
                <a:spcPct val="0"/>
              </a:spcAft>
              <a:buClr>
                <a:srgbClr val="193FFF"/>
              </a:buClr>
              <a:buSzPct val="50000"/>
              <a:buFont typeface="Wingdings" pitchFamily="2" charset="2"/>
              <a:buChar char="n"/>
              <a:tabLst/>
              <a:defRPr/>
            </a:pPr>
            <a:r>
              <a:rPr lang="en-US" altLang="en-US" dirty="0">
                <a:solidFill>
                  <a:prstClr val="black"/>
                </a:solidFill>
              </a:rPr>
              <a:t>G</a:t>
            </a:r>
            <a:r>
              <a:rPr kumimoji="1" lang="en-US" altLang="en-US" sz="2000" b="0" i="0" u="none" strike="noStrike" kern="0" cap="none" spc="0" normalizeH="0" baseline="0" noProof="0" dirty="0">
                <a:ln w="9000" cmpd="sng">
                  <a:noFill/>
                  <a:prstDash val="solid"/>
                </a:ln>
                <a:solidFill>
                  <a:prstClr val="black"/>
                </a:solidFill>
                <a:effectLst/>
                <a:uLnTx/>
                <a:uFillTx/>
                <a:latin typeface="Tahoma" panose="020B0604030504040204" pitchFamily="34" charset="0"/>
                <a:ea typeface="Microsoft YaHei" charset="-122"/>
                <a:cs typeface="Tahoma" panose="020B0604030504040204" pitchFamily="34" charset="0"/>
              </a:rPr>
              <a:t>lobal and local features</a:t>
            </a:r>
            <a:endParaRPr lang="en-US" altLang="zh-CN" dirty="0"/>
          </a:p>
          <a:p>
            <a:pPr lvl="1"/>
            <a:r>
              <a:rPr lang="en-US" altLang="zh-CN" dirty="0" err="1"/>
              <a:t>TnsNet</a:t>
            </a:r>
            <a:r>
              <a:rPr lang="en-US" altLang="zh-CN" dirty="0"/>
              <a:t> structure</a:t>
            </a:r>
          </a:p>
          <a:p>
            <a:pPr marL="1143000" marR="0" lvl="2" indent="-228600" algn="l" defTabSz="914400" rtl="0" eaLnBrk="1" fontAlgn="base" latinLnBrk="0" hangingPunct="1">
              <a:lnSpc>
                <a:spcPct val="100000"/>
              </a:lnSpc>
              <a:spcBef>
                <a:spcPct val="20000"/>
              </a:spcBef>
              <a:spcAft>
                <a:spcPct val="0"/>
              </a:spcAft>
              <a:buClr>
                <a:srgbClr val="193FFF"/>
              </a:buClr>
              <a:buSzPct val="50000"/>
              <a:buFont typeface="Wingdings" pitchFamily="2" charset="2"/>
              <a:buChar char="n"/>
              <a:tabLst/>
              <a:defRPr/>
            </a:pPr>
            <a:r>
              <a:rPr lang="en-US" altLang="zh-CN" dirty="0"/>
              <a:t>Combing CNN and</a:t>
            </a:r>
            <a:r>
              <a:rPr lang="zh-CN" altLang="en-US" dirty="0"/>
              <a:t> </a:t>
            </a:r>
            <a:r>
              <a:rPr lang="en-US" altLang="zh-CN" dirty="0"/>
              <a:t>FFNN</a:t>
            </a:r>
          </a:p>
          <a:p>
            <a:pPr marL="1143000" marR="0" lvl="2" indent="-228600" algn="l" defTabSz="914400" rtl="0" eaLnBrk="1" fontAlgn="base" latinLnBrk="0" hangingPunct="1">
              <a:lnSpc>
                <a:spcPct val="100000"/>
              </a:lnSpc>
              <a:spcBef>
                <a:spcPct val="20000"/>
              </a:spcBef>
              <a:spcAft>
                <a:spcPct val="0"/>
              </a:spcAft>
              <a:buClr>
                <a:srgbClr val="193FFF"/>
              </a:buClr>
              <a:buSzPct val="50000"/>
              <a:buFont typeface="Wingdings" pitchFamily="2" charset="2"/>
              <a:buChar char="n"/>
              <a:tabLst/>
              <a:defRPr/>
            </a:pPr>
            <a:r>
              <a:rPr lang="en-US" altLang="zh-CN" dirty="0" err="1"/>
              <a:t>BaseNet</a:t>
            </a:r>
            <a:r>
              <a:rPr lang="en-US" altLang="zh-CN" dirty="0"/>
              <a:t> /</a:t>
            </a:r>
            <a:r>
              <a:rPr lang="zh-CN" altLang="en-US" dirty="0"/>
              <a:t> </a:t>
            </a:r>
            <a:r>
              <a:rPr lang="en-US" altLang="zh-CN" dirty="0"/>
              <a:t>Feature</a:t>
            </a:r>
            <a:r>
              <a:rPr lang="zh-CN" altLang="en-US" dirty="0"/>
              <a:t> </a:t>
            </a:r>
            <a:r>
              <a:rPr lang="en-US" altLang="zh-CN" dirty="0"/>
              <a:t>layer</a:t>
            </a:r>
            <a:endParaRPr lang="en-US" dirty="0"/>
          </a:p>
          <a:p>
            <a:r>
              <a:rPr lang="en-US" altLang="zh-CN" dirty="0"/>
              <a:t>Experiment Results</a:t>
            </a:r>
          </a:p>
          <a:p>
            <a:pPr marL="742950" marR="0" lvl="1" indent="-285750" algn="l" defTabSz="914400" rtl="0" eaLnBrk="1" fontAlgn="base" latinLnBrk="0" hangingPunct="1">
              <a:lnSpc>
                <a:spcPct val="100000"/>
              </a:lnSpc>
              <a:spcBef>
                <a:spcPct val="20000"/>
              </a:spcBef>
              <a:spcAft>
                <a:spcPct val="0"/>
              </a:spcAft>
              <a:buClr>
                <a:srgbClr val="193FFF"/>
              </a:buClr>
              <a:buSzPct val="55000"/>
              <a:buFont typeface="Wingdings" pitchFamily="2" charset="2"/>
              <a:buChar char="n"/>
              <a:tabLst/>
              <a:defRPr/>
            </a:pPr>
            <a:r>
              <a:rPr kumimoji="1" lang="en-US" altLang="zh-CN" sz="2000" b="0" i="0" u="none" strike="noStrike" kern="0" cap="none" spc="0" normalizeH="0" baseline="0" noProof="0" dirty="0">
                <a:ln w="9000" cmpd="sng">
                  <a:noFill/>
                  <a:prstDash val="solid"/>
                </a:ln>
                <a:solidFill>
                  <a:prstClr val="black"/>
                </a:solidFill>
                <a:effectLst/>
                <a:uLnTx/>
                <a:uFillTx/>
                <a:latin typeface="Tahoma" panose="020B0604030504040204" pitchFamily="34" charset="0"/>
                <a:ea typeface="Microsoft YaHei" charset="-122"/>
                <a:cs typeface="Tahoma" panose="020B0604030504040204" pitchFamily="34" charset="0"/>
              </a:rPr>
              <a:t>Prediction Accuracy</a:t>
            </a:r>
          </a:p>
          <a:p>
            <a:pPr marL="1143000" marR="0" lvl="2" indent="-228600" algn="l" defTabSz="914400" rtl="0" eaLnBrk="1" fontAlgn="base" latinLnBrk="0" hangingPunct="1">
              <a:lnSpc>
                <a:spcPct val="100000"/>
              </a:lnSpc>
              <a:spcBef>
                <a:spcPct val="20000"/>
              </a:spcBef>
              <a:spcAft>
                <a:spcPct val="0"/>
              </a:spcAft>
              <a:buClr>
                <a:srgbClr val="193FFF"/>
              </a:buClr>
              <a:buSzPct val="50000"/>
              <a:buFont typeface="Wingdings" pitchFamily="2" charset="2"/>
              <a:buChar char="n"/>
              <a:tabLst/>
              <a:defRPr/>
            </a:pPr>
            <a:r>
              <a:rPr lang="en-US" altLang="zh-CN" dirty="0">
                <a:solidFill>
                  <a:prstClr val="black"/>
                </a:solidFill>
              </a:rPr>
              <a:t>Intel CPU (</a:t>
            </a:r>
            <a:r>
              <a:rPr lang="en-US" altLang="zh-CN" dirty="0">
                <a:solidFill>
                  <a:srgbClr val="443BFF"/>
                </a:solidFill>
              </a:rPr>
              <a:t>93%</a:t>
            </a:r>
            <a:r>
              <a:rPr lang="en-US" altLang="zh-CN" dirty="0">
                <a:solidFill>
                  <a:prstClr val="black"/>
                </a:solidFill>
              </a:rPr>
              <a:t>) /</a:t>
            </a:r>
            <a:r>
              <a:rPr lang="zh-CN" altLang="en-US" dirty="0">
                <a:solidFill>
                  <a:prstClr val="black"/>
                </a:solidFill>
              </a:rPr>
              <a:t> </a:t>
            </a:r>
            <a:r>
              <a:rPr lang="en-US" altLang="zh-CN" dirty="0">
                <a:solidFill>
                  <a:prstClr val="black"/>
                </a:solidFill>
              </a:rPr>
              <a:t>NVIDIA</a:t>
            </a:r>
            <a:r>
              <a:rPr lang="zh-CN" altLang="en-US" dirty="0">
                <a:solidFill>
                  <a:prstClr val="black"/>
                </a:solidFill>
              </a:rPr>
              <a:t> </a:t>
            </a:r>
            <a:r>
              <a:rPr lang="en-US" altLang="zh-CN" dirty="0">
                <a:solidFill>
                  <a:prstClr val="black"/>
                </a:solidFill>
              </a:rPr>
              <a:t>GPU</a:t>
            </a:r>
            <a:r>
              <a:rPr lang="zh-CN" altLang="en-US" dirty="0">
                <a:solidFill>
                  <a:prstClr val="black"/>
                </a:solidFill>
              </a:rPr>
              <a:t> </a:t>
            </a:r>
            <a:r>
              <a:rPr lang="en-US" altLang="zh-CN" dirty="0">
                <a:solidFill>
                  <a:prstClr val="black"/>
                </a:solidFill>
              </a:rPr>
              <a:t>(</a:t>
            </a:r>
            <a:r>
              <a:rPr lang="en-US" altLang="zh-CN" dirty="0">
                <a:solidFill>
                  <a:srgbClr val="443BFF"/>
                </a:solidFill>
              </a:rPr>
              <a:t>96%</a:t>
            </a:r>
            <a:r>
              <a:rPr lang="en-US" altLang="zh-CN" dirty="0">
                <a:solidFill>
                  <a:prstClr val="black"/>
                </a:solidFill>
              </a:rPr>
              <a:t>)</a:t>
            </a:r>
          </a:p>
          <a:p>
            <a:pPr marL="742950" marR="0" lvl="1" indent="-285750" algn="l" defTabSz="914400" rtl="0" eaLnBrk="1" fontAlgn="base" latinLnBrk="0" hangingPunct="1">
              <a:lnSpc>
                <a:spcPct val="100000"/>
              </a:lnSpc>
              <a:spcBef>
                <a:spcPct val="20000"/>
              </a:spcBef>
              <a:spcAft>
                <a:spcPct val="0"/>
              </a:spcAft>
              <a:buClr>
                <a:srgbClr val="193FFF"/>
              </a:buClr>
              <a:buSzPct val="55000"/>
              <a:buFont typeface="Wingdings" pitchFamily="2" charset="2"/>
              <a:buChar char="n"/>
              <a:tabLst/>
              <a:defRPr/>
            </a:pPr>
            <a:r>
              <a:rPr kumimoji="1" lang="en-US" altLang="zh-CN" sz="2000" b="0" i="0" u="none" strike="noStrike" kern="0" cap="none" spc="0" normalizeH="0" baseline="0" noProof="0" dirty="0">
                <a:ln w="9000" cmpd="sng">
                  <a:noFill/>
                  <a:prstDash val="solid"/>
                </a:ln>
                <a:solidFill>
                  <a:prstClr val="black"/>
                </a:solidFill>
                <a:effectLst/>
                <a:uLnTx/>
                <a:uFillTx/>
                <a:latin typeface="Tahoma" panose="020B0604030504040204" pitchFamily="34" charset="0"/>
                <a:ea typeface="Microsoft YaHei" charset="-122"/>
                <a:cs typeface="Tahoma" panose="020B0604030504040204" pitchFamily="34" charset="0"/>
              </a:rPr>
              <a:t>Performance Speedup</a:t>
            </a:r>
          </a:p>
          <a:p>
            <a:pPr marL="1143000" marR="0" lvl="2" indent="-228600" algn="l" defTabSz="914400" rtl="0" eaLnBrk="1" fontAlgn="base" latinLnBrk="0" hangingPunct="1">
              <a:lnSpc>
                <a:spcPct val="100000"/>
              </a:lnSpc>
              <a:spcBef>
                <a:spcPct val="20000"/>
              </a:spcBef>
              <a:spcAft>
                <a:spcPct val="0"/>
              </a:spcAft>
              <a:buClr>
                <a:srgbClr val="193FFF"/>
              </a:buClr>
              <a:buSzPct val="50000"/>
              <a:buFont typeface="Wingdings" pitchFamily="2" charset="2"/>
              <a:buChar char="n"/>
              <a:tabLst/>
              <a:defRPr/>
            </a:pPr>
            <a:r>
              <a:rPr lang="en-US" altLang="zh-CN" dirty="0">
                <a:solidFill>
                  <a:prstClr val="black"/>
                </a:solidFill>
              </a:rPr>
              <a:t>Intel CPU (</a:t>
            </a:r>
            <a:r>
              <a:rPr lang="en-US" altLang="zh-CN" dirty="0">
                <a:solidFill>
                  <a:srgbClr val="443BFF"/>
                </a:solidFill>
              </a:rPr>
              <a:t>4.56×</a:t>
            </a:r>
            <a:r>
              <a:rPr lang="en-US" altLang="zh-CN" dirty="0">
                <a:solidFill>
                  <a:prstClr val="black"/>
                </a:solidFill>
              </a:rPr>
              <a:t>) /</a:t>
            </a:r>
            <a:r>
              <a:rPr lang="zh-CN" altLang="en-US" dirty="0">
                <a:solidFill>
                  <a:prstClr val="black"/>
                </a:solidFill>
              </a:rPr>
              <a:t> </a:t>
            </a:r>
            <a:r>
              <a:rPr lang="en-US" altLang="zh-CN" dirty="0">
                <a:solidFill>
                  <a:prstClr val="black"/>
                </a:solidFill>
              </a:rPr>
              <a:t>NVIDIA</a:t>
            </a:r>
            <a:r>
              <a:rPr lang="zh-CN" altLang="en-US" dirty="0">
                <a:solidFill>
                  <a:prstClr val="black"/>
                </a:solidFill>
              </a:rPr>
              <a:t> </a:t>
            </a:r>
            <a:r>
              <a:rPr lang="en-US" altLang="zh-CN" dirty="0">
                <a:solidFill>
                  <a:prstClr val="black"/>
                </a:solidFill>
              </a:rPr>
              <a:t>GPU</a:t>
            </a:r>
            <a:r>
              <a:rPr lang="zh-CN" altLang="en-US" dirty="0">
                <a:solidFill>
                  <a:prstClr val="black"/>
                </a:solidFill>
              </a:rPr>
              <a:t> </a:t>
            </a:r>
            <a:r>
              <a:rPr lang="en-US" altLang="zh-CN" dirty="0">
                <a:solidFill>
                  <a:prstClr val="black"/>
                </a:solidFill>
              </a:rPr>
              <a:t>(</a:t>
            </a:r>
            <a:r>
              <a:rPr lang="en-US" altLang="zh-CN" dirty="0">
                <a:solidFill>
                  <a:srgbClr val="443BFF"/>
                </a:solidFill>
              </a:rPr>
              <a:t>1.58×</a:t>
            </a:r>
            <a:r>
              <a:rPr lang="en-US" altLang="zh-CN" dirty="0">
                <a:solidFill>
                  <a:prstClr val="black"/>
                </a:solidFill>
              </a:rPr>
              <a:t>)</a:t>
            </a:r>
          </a:p>
        </p:txBody>
      </p:sp>
    </p:spTree>
    <p:extLst>
      <p:ext uri="{BB962C8B-B14F-4D97-AF65-F5344CB8AC3E}">
        <p14:creationId xmlns:p14="http://schemas.microsoft.com/office/powerpoint/2010/main" val="4015489359"/>
      </p:ext>
    </p:extLst>
  </p:cSld>
  <p:clrMapOvr>
    <a:masterClrMapping/>
  </p:clrMapOvr>
  <mc:AlternateContent xmlns:mc="http://schemas.openxmlformats.org/markup-compatibility/2006" xmlns:p14="http://schemas.microsoft.com/office/powerpoint/2010/main">
    <mc:Choice Requires="p14">
      <p:transition spd="med" p14:dur="700" advTm="28381">
        <p:fade/>
      </p:transition>
    </mc:Choice>
    <mc:Fallback xmlns="">
      <p:transition spd="med" advTm="28381">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
          <p:cNvSpPr txBox="1">
            <a:spLocks/>
          </p:cNvSpPr>
          <p:nvPr/>
        </p:nvSpPr>
        <p:spPr>
          <a:xfrm>
            <a:off x="1775520" y="2852936"/>
            <a:ext cx="8410492" cy="92693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defRPr/>
            </a:pPr>
            <a:r>
              <a:rPr lang="en-US" altLang="zh-CN" dirty="0">
                <a:solidFill>
                  <a:srgbClr val="C00000"/>
                </a:solidFill>
                <a:latin typeface="Tahoma" panose="020B0604030504040204" pitchFamily="34" charset="0"/>
                <a:ea typeface="Tahoma" panose="020B0604030504040204" pitchFamily="34" charset="0"/>
                <a:cs typeface="Tahoma" panose="020B0604030504040204" pitchFamily="34" charset="0"/>
              </a:rPr>
              <a:t>Thanks!</a:t>
            </a:r>
            <a:r>
              <a:rPr lang="zh-CN" altLang="en-US"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altLang="zh-CN" dirty="0">
                <a:solidFill>
                  <a:srgbClr val="C00000"/>
                </a:solidFill>
                <a:latin typeface="Tahoma" panose="020B0604030504040204" pitchFamily="34" charset="0"/>
                <a:ea typeface="Tahoma" panose="020B0604030504040204" pitchFamily="34" charset="0"/>
                <a:cs typeface="Tahoma" panose="020B0604030504040204" pitchFamily="34" charset="0"/>
              </a:rPr>
              <a:t>Q&amp;A </a:t>
            </a:r>
            <a:endParaRPr lang="zh-CN" altLang="en-US" dirty="0">
              <a:solidFill>
                <a:srgbClr val="C00000"/>
              </a:solidFill>
              <a:latin typeface="Tahoma" panose="020B0604030504040204" pitchFamily="34" charset="0"/>
              <a:ea typeface="Microsoft YaHei" charset="-122"/>
              <a:cs typeface="Tahoma" panose="020B0604030504040204" pitchFamily="34" charset="0"/>
            </a:endParaRPr>
          </a:p>
        </p:txBody>
      </p:sp>
    </p:spTree>
    <p:extLst>
      <p:ext uri="{BB962C8B-B14F-4D97-AF65-F5344CB8AC3E}">
        <p14:creationId xmlns:p14="http://schemas.microsoft.com/office/powerpoint/2010/main" val="288772559"/>
      </p:ext>
    </p:extLst>
  </p:cSld>
  <p:clrMapOvr>
    <a:masterClrMapping/>
  </p:clrMapOvr>
  <mc:AlternateContent xmlns:mc="http://schemas.openxmlformats.org/markup-compatibility/2006" xmlns:p14="http://schemas.microsoft.com/office/powerpoint/2010/main">
    <mc:Choice Requires="p14">
      <p:transition spd="med" p14:dur="700" advTm="6461">
        <p:fade/>
      </p:transition>
    </mc:Choice>
    <mc:Fallback xmlns="">
      <p:transition spd="med" advTm="6461">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p:txBody>
          <a:bodyPr/>
          <a:lstStyle/>
          <a:p>
            <a:r>
              <a:rPr lang="en-US" altLang="zh-CN" dirty="0"/>
              <a:t>Tensor Decomposition</a:t>
            </a:r>
            <a:endParaRPr lang="en-US" dirty="0"/>
          </a:p>
        </p:txBody>
      </p:sp>
      <p:pic>
        <p:nvPicPr>
          <p:cNvPr id="128" name="图片 127">
            <a:extLst>
              <a:ext uri="{FF2B5EF4-FFF2-40B4-BE49-F238E27FC236}">
                <a16:creationId xmlns:a16="http://schemas.microsoft.com/office/drawing/2014/main" id="{0EED5028-2D58-4582-B6F5-4C91644A07E9}"/>
              </a:ext>
            </a:extLst>
          </p:cNvPr>
          <p:cNvPicPr>
            <a:picLocks noChangeAspect="1"/>
          </p:cNvPicPr>
          <p:nvPr/>
        </p:nvPicPr>
        <p:blipFill>
          <a:blip r:embed="rId3"/>
          <a:stretch>
            <a:fillRect/>
          </a:stretch>
        </p:blipFill>
        <p:spPr>
          <a:xfrm>
            <a:off x="529817" y="3899904"/>
            <a:ext cx="2065923" cy="342127"/>
          </a:xfrm>
          <a:prstGeom prst="rect">
            <a:avLst/>
          </a:prstGeom>
        </p:spPr>
      </p:pic>
      <p:pic>
        <p:nvPicPr>
          <p:cNvPr id="130" name="图片 129">
            <a:extLst>
              <a:ext uri="{FF2B5EF4-FFF2-40B4-BE49-F238E27FC236}">
                <a16:creationId xmlns:a16="http://schemas.microsoft.com/office/drawing/2014/main" id="{32786703-652E-4721-B678-BD11E4BE8CF1}"/>
              </a:ext>
            </a:extLst>
          </p:cNvPr>
          <p:cNvPicPr>
            <a:picLocks noChangeAspect="1"/>
          </p:cNvPicPr>
          <p:nvPr/>
        </p:nvPicPr>
        <p:blipFill>
          <a:blip r:embed="rId4"/>
          <a:stretch>
            <a:fillRect/>
          </a:stretch>
        </p:blipFill>
        <p:spPr>
          <a:xfrm>
            <a:off x="6437701" y="3929565"/>
            <a:ext cx="1568380" cy="327095"/>
          </a:xfrm>
          <a:prstGeom prst="rect">
            <a:avLst/>
          </a:prstGeom>
        </p:spPr>
      </p:pic>
      <p:pic>
        <p:nvPicPr>
          <p:cNvPr id="132" name="图片 131">
            <a:extLst>
              <a:ext uri="{FF2B5EF4-FFF2-40B4-BE49-F238E27FC236}">
                <a16:creationId xmlns:a16="http://schemas.microsoft.com/office/drawing/2014/main" id="{D7EFA86F-EEC0-4269-B8BE-209DD4E0461C}"/>
              </a:ext>
            </a:extLst>
          </p:cNvPr>
          <p:cNvPicPr>
            <a:picLocks noChangeAspect="1"/>
          </p:cNvPicPr>
          <p:nvPr/>
        </p:nvPicPr>
        <p:blipFill>
          <a:blip r:embed="rId5"/>
          <a:stretch>
            <a:fillRect/>
          </a:stretch>
        </p:blipFill>
        <p:spPr>
          <a:xfrm>
            <a:off x="8210650" y="3912546"/>
            <a:ext cx="1568380" cy="316845"/>
          </a:xfrm>
          <a:prstGeom prst="rect">
            <a:avLst/>
          </a:prstGeom>
        </p:spPr>
      </p:pic>
      <p:pic>
        <p:nvPicPr>
          <p:cNvPr id="134" name="图片 133">
            <a:extLst>
              <a:ext uri="{FF2B5EF4-FFF2-40B4-BE49-F238E27FC236}">
                <a16:creationId xmlns:a16="http://schemas.microsoft.com/office/drawing/2014/main" id="{94F6CA41-AF51-42A3-9AD5-5B4D6123FB2C}"/>
              </a:ext>
            </a:extLst>
          </p:cNvPr>
          <p:cNvPicPr>
            <a:picLocks noChangeAspect="1"/>
          </p:cNvPicPr>
          <p:nvPr/>
        </p:nvPicPr>
        <p:blipFill>
          <a:blip r:embed="rId6"/>
          <a:stretch>
            <a:fillRect/>
          </a:stretch>
        </p:blipFill>
        <p:spPr>
          <a:xfrm>
            <a:off x="10003920" y="3895884"/>
            <a:ext cx="1528801" cy="320675"/>
          </a:xfrm>
          <a:prstGeom prst="rect">
            <a:avLst/>
          </a:prstGeom>
        </p:spPr>
      </p:pic>
      <p:cxnSp>
        <p:nvCxnSpPr>
          <p:cNvPr id="135" name="Straight Arrow Connector 82">
            <a:extLst>
              <a:ext uri="{FF2B5EF4-FFF2-40B4-BE49-F238E27FC236}">
                <a16:creationId xmlns:a16="http://schemas.microsoft.com/office/drawing/2014/main" id="{343E1E16-B18C-4371-8E14-1F4BF8F5541D}"/>
              </a:ext>
            </a:extLst>
          </p:cNvPr>
          <p:cNvCxnSpPr>
            <a:cxnSpLocks/>
            <a:stCxn id="142" idx="0"/>
            <a:endCxn id="128" idx="2"/>
          </p:cNvCxnSpPr>
          <p:nvPr/>
        </p:nvCxnSpPr>
        <p:spPr bwMode="auto">
          <a:xfrm flipH="1" flipV="1">
            <a:off x="1562779" y="4242031"/>
            <a:ext cx="1099100" cy="460494"/>
          </a:xfrm>
          <a:prstGeom prst="straightConnector1">
            <a:avLst/>
          </a:prstGeom>
          <a:solidFill>
            <a:schemeClr val="accent1"/>
          </a:solidFill>
          <a:ln w="19050" cap="flat" cmpd="sng" algn="ctr">
            <a:solidFill>
              <a:schemeClr val="tx1"/>
            </a:solidFill>
            <a:prstDash val="solid"/>
            <a:miter lim="800000"/>
            <a:headEnd type="none" w="med" len="med"/>
            <a:tailEnd type="arrow" w="med" len="med"/>
          </a:ln>
          <a:effectLst/>
        </p:spPr>
      </p:cxnSp>
      <p:sp>
        <p:nvSpPr>
          <p:cNvPr id="142" name="文本框 141">
            <a:extLst>
              <a:ext uri="{FF2B5EF4-FFF2-40B4-BE49-F238E27FC236}">
                <a16:creationId xmlns:a16="http://schemas.microsoft.com/office/drawing/2014/main" id="{23258272-9CE2-4362-AB31-AFA890323C83}"/>
              </a:ext>
            </a:extLst>
          </p:cNvPr>
          <p:cNvSpPr txBox="1"/>
          <p:nvPr/>
        </p:nvSpPr>
        <p:spPr>
          <a:xfrm>
            <a:off x="1706798" y="4702525"/>
            <a:ext cx="1910162" cy="430887"/>
          </a:xfrm>
          <a:prstGeom prst="rect">
            <a:avLst/>
          </a:prstGeom>
          <a:noFill/>
        </p:spPr>
        <p:txBody>
          <a:bodyPr wrap="square">
            <a:spAutoFit/>
          </a:bodyPr>
          <a:lstStyle/>
          <a:p>
            <a:r>
              <a:rPr lang="en-US" altLang="zh-CN" sz="2200" dirty="0">
                <a:ea typeface="Tahoma" panose="020B0604030504040204" pitchFamily="34" charset="0"/>
              </a:rPr>
              <a:t>3-D Tensor</a:t>
            </a:r>
            <a:endParaRPr lang="zh-CN" altLang="en-US" sz="2200" dirty="0"/>
          </a:p>
        </p:txBody>
      </p:sp>
      <p:cxnSp>
        <p:nvCxnSpPr>
          <p:cNvPr id="145" name="Straight Arrow Connector 82">
            <a:extLst>
              <a:ext uri="{FF2B5EF4-FFF2-40B4-BE49-F238E27FC236}">
                <a16:creationId xmlns:a16="http://schemas.microsoft.com/office/drawing/2014/main" id="{73B61C3B-9ED6-4412-ACE7-3497EC8E5233}"/>
              </a:ext>
            </a:extLst>
          </p:cNvPr>
          <p:cNvCxnSpPr>
            <a:cxnSpLocks/>
            <a:stCxn id="164" idx="0"/>
            <a:endCxn id="130" idx="2"/>
          </p:cNvCxnSpPr>
          <p:nvPr/>
        </p:nvCxnSpPr>
        <p:spPr bwMode="auto">
          <a:xfrm flipH="1" flipV="1">
            <a:off x="7221891" y="4256660"/>
            <a:ext cx="2040919" cy="444661"/>
          </a:xfrm>
          <a:prstGeom prst="straightConnector1">
            <a:avLst/>
          </a:prstGeom>
          <a:solidFill>
            <a:schemeClr val="accent1"/>
          </a:solidFill>
          <a:ln w="19050" cap="flat" cmpd="sng" algn="ctr">
            <a:solidFill>
              <a:schemeClr val="tx1"/>
            </a:solidFill>
            <a:prstDash val="solid"/>
            <a:miter lim="800000"/>
            <a:headEnd type="none" w="med" len="med"/>
            <a:tailEnd type="arrow" w="med" len="med"/>
          </a:ln>
          <a:effectLst/>
        </p:spPr>
      </p:cxnSp>
      <p:cxnSp>
        <p:nvCxnSpPr>
          <p:cNvPr id="151" name="Straight Arrow Connector 82">
            <a:extLst>
              <a:ext uri="{FF2B5EF4-FFF2-40B4-BE49-F238E27FC236}">
                <a16:creationId xmlns:a16="http://schemas.microsoft.com/office/drawing/2014/main" id="{56532D0B-5519-4AFB-BE95-518964C43CF1}"/>
              </a:ext>
            </a:extLst>
          </p:cNvPr>
          <p:cNvCxnSpPr>
            <a:cxnSpLocks/>
            <a:stCxn id="164" idx="0"/>
            <a:endCxn id="132" idx="2"/>
          </p:cNvCxnSpPr>
          <p:nvPr/>
        </p:nvCxnSpPr>
        <p:spPr bwMode="auto">
          <a:xfrm flipH="1" flipV="1">
            <a:off x="8994840" y="4229391"/>
            <a:ext cx="267970" cy="471930"/>
          </a:xfrm>
          <a:prstGeom prst="straightConnector1">
            <a:avLst/>
          </a:prstGeom>
          <a:solidFill>
            <a:schemeClr val="accent1"/>
          </a:solidFill>
          <a:ln w="19050" cap="flat" cmpd="sng" algn="ctr">
            <a:solidFill>
              <a:schemeClr val="tx1"/>
            </a:solidFill>
            <a:prstDash val="solid"/>
            <a:miter lim="800000"/>
            <a:headEnd type="none" w="med" len="med"/>
            <a:tailEnd type="arrow" w="med" len="med"/>
          </a:ln>
          <a:effectLst/>
        </p:spPr>
      </p:cxnSp>
      <p:cxnSp>
        <p:nvCxnSpPr>
          <p:cNvPr id="156" name="Straight Arrow Connector 82">
            <a:extLst>
              <a:ext uri="{FF2B5EF4-FFF2-40B4-BE49-F238E27FC236}">
                <a16:creationId xmlns:a16="http://schemas.microsoft.com/office/drawing/2014/main" id="{716DAF6A-0B64-46EA-9668-6918FA2BDE68}"/>
              </a:ext>
            </a:extLst>
          </p:cNvPr>
          <p:cNvCxnSpPr>
            <a:cxnSpLocks/>
            <a:stCxn id="164" idx="0"/>
            <a:endCxn id="134" idx="2"/>
          </p:cNvCxnSpPr>
          <p:nvPr/>
        </p:nvCxnSpPr>
        <p:spPr bwMode="auto">
          <a:xfrm flipV="1">
            <a:off x="9262810" y="4216559"/>
            <a:ext cx="1505511" cy="484762"/>
          </a:xfrm>
          <a:prstGeom prst="straightConnector1">
            <a:avLst/>
          </a:prstGeom>
          <a:solidFill>
            <a:schemeClr val="accent1"/>
          </a:solidFill>
          <a:ln w="19050" cap="flat" cmpd="sng" algn="ctr">
            <a:solidFill>
              <a:schemeClr val="tx1"/>
            </a:solidFill>
            <a:prstDash val="solid"/>
            <a:miter lim="800000"/>
            <a:headEnd type="none" w="med" len="med"/>
            <a:tailEnd type="arrow" w="med" len="med"/>
          </a:ln>
          <a:effectLst/>
        </p:spPr>
      </p:cxnSp>
      <p:sp>
        <p:nvSpPr>
          <p:cNvPr id="164" name="文本框 163">
            <a:extLst>
              <a:ext uri="{FF2B5EF4-FFF2-40B4-BE49-F238E27FC236}">
                <a16:creationId xmlns:a16="http://schemas.microsoft.com/office/drawing/2014/main" id="{8CCD226C-C57A-487C-B27B-EA0800A28396}"/>
              </a:ext>
            </a:extLst>
          </p:cNvPr>
          <p:cNvSpPr txBox="1"/>
          <p:nvPr/>
        </p:nvSpPr>
        <p:spPr>
          <a:xfrm>
            <a:off x="7915480" y="4701321"/>
            <a:ext cx="2694660" cy="430887"/>
          </a:xfrm>
          <a:prstGeom prst="rect">
            <a:avLst/>
          </a:prstGeom>
          <a:noFill/>
        </p:spPr>
        <p:txBody>
          <a:bodyPr wrap="square">
            <a:spAutoFit/>
          </a:bodyPr>
          <a:lstStyle/>
          <a:p>
            <a:r>
              <a:rPr lang="en-US" altLang="zh-CN" sz="2200" dirty="0">
                <a:ea typeface="Tahoma" panose="020B0604030504040204" pitchFamily="34" charset="0"/>
              </a:rPr>
              <a:t>Factor Matrices</a:t>
            </a:r>
            <a:endParaRPr lang="zh-CN" altLang="en-US" sz="2200" dirty="0"/>
          </a:p>
        </p:txBody>
      </p:sp>
      <p:sp>
        <p:nvSpPr>
          <p:cNvPr id="173" name="箭头: 左 172">
            <a:extLst>
              <a:ext uri="{FF2B5EF4-FFF2-40B4-BE49-F238E27FC236}">
                <a16:creationId xmlns:a16="http://schemas.microsoft.com/office/drawing/2014/main" id="{099E2C7D-5C6B-452B-AFDF-E849C84CE7F3}"/>
              </a:ext>
            </a:extLst>
          </p:cNvPr>
          <p:cNvSpPr/>
          <p:nvPr/>
        </p:nvSpPr>
        <p:spPr bwMode="auto">
          <a:xfrm rot="10800000">
            <a:off x="3812059" y="4032171"/>
            <a:ext cx="2081706" cy="566551"/>
          </a:xfrm>
          <a:prstGeom prst="leftArrow">
            <a:avLst/>
          </a:prstGeom>
          <a:solidFill>
            <a:srgbClr val="0070C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182" name="Content Placeholder 2">
            <a:extLst>
              <a:ext uri="{FF2B5EF4-FFF2-40B4-BE49-F238E27FC236}">
                <a16:creationId xmlns:a16="http://schemas.microsoft.com/office/drawing/2014/main" id="{77CA1BAA-BD5A-4D73-843E-B57B75C5BC39}"/>
              </a:ext>
            </a:extLst>
          </p:cNvPr>
          <p:cNvSpPr>
            <a:spLocks noGrp="1"/>
          </p:cNvSpPr>
          <p:nvPr>
            <p:ph idx="1"/>
          </p:nvPr>
        </p:nvSpPr>
        <p:spPr>
          <a:xfrm>
            <a:off x="162563" y="5649149"/>
            <a:ext cx="11704320" cy="890364"/>
          </a:xfrm>
        </p:spPr>
        <p:txBody>
          <a:bodyPr/>
          <a:lstStyle/>
          <a:p>
            <a:r>
              <a:rPr lang="en-US" altLang="zh-CN" sz="2000" dirty="0">
                <a:solidFill>
                  <a:srgbClr val="443BFF"/>
                </a:solidFill>
                <a:ea typeface="Tahoma" panose="020B0604030504040204" pitchFamily="34" charset="0"/>
              </a:rPr>
              <a:t>Tensor </a:t>
            </a:r>
            <a:r>
              <a:rPr lang="en-US" altLang="zh-CN" sz="2000" dirty="0">
                <a:ea typeface="Tahoma" panose="020B0604030504040204" pitchFamily="34" charset="0"/>
              </a:rPr>
              <a:t>denotes the array with multiple dimensions and is the generalization of </a:t>
            </a:r>
            <a:r>
              <a:rPr lang="en-US" altLang="zh-CN" sz="2000" dirty="0">
                <a:solidFill>
                  <a:srgbClr val="443BFF"/>
                </a:solidFill>
                <a:ea typeface="Tahoma" panose="020B0604030504040204" pitchFamily="34" charset="0"/>
              </a:rPr>
              <a:t>matrix</a:t>
            </a:r>
            <a:r>
              <a:rPr lang="en-US" altLang="zh-CN" sz="2000" dirty="0">
                <a:ea typeface="Tahoma" panose="020B0604030504040204" pitchFamily="34" charset="0"/>
              </a:rPr>
              <a:t> and </a:t>
            </a:r>
            <a:r>
              <a:rPr lang="en-US" altLang="zh-CN" sz="2000" dirty="0">
                <a:solidFill>
                  <a:srgbClr val="443BFF"/>
                </a:solidFill>
                <a:ea typeface="Tahoma" panose="020B0604030504040204" pitchFamily="34" charset="0"/>
              </a:rPr>
              <a:t>vector</a:t>
            </a:r>
          </a:p>
          <a:p>
            <a:r>
              <a:rPr lang="en-US" altLang="zh-CN" sz="2000" dirty="0">
                <a:solidFill>
                  <a:srgbClr val="443BFF"/>
                </a:solidFill>
                <a:ea typeface="Tahoma" panose="020B0604030504040204" pitchFamily="34" charset="0"/>
              </a:rPr>
              <a:t>Tensor decomposition </a:t>
            </a:r>
            <a:r>
              <a:rPr lang="en-US" altLang="zh-CN" sz="2000" dirty="0">
                <a:ea typeface="Tahoma" panose="020B0604030504040204" pitchFamily="34" charset="0"/>
              </a:rPr>
              <a:t>is used to understand the </a:t>
            </a:r>
            <a:r>
              <a:rPr lang="en-US" altLang="zh-CN" sz="2000" dirty="0">
                <a:solidFill>
                  <a:srgbClr val="443BFF"/>
                </a:solidFill>
                <a:ea typeface="Tahoma" panose="020B0604030504040204" pitchFamily="34" charset="0"/>
              </a:rPr>
              <a:t>relationship</a:t>
            </a:r>
            <a:r>
              <a:rPr lang="en-US" altLang="zh-CN" sz="2000" dirty="0">
                <a:ea typeface="Tahoma" panose="020B0604030504040204" pitchFamily="34" charset="0"/>
              </a:rPr>
              <a:t> of data across multiple dimensions</a:t>
            </a:r>
            <a:endParaRPr lang="en-US" sz="2000" dirty="0">
              <a:ea typeface="Tahoma" panose="020B0604030504040204" pitchFamily="34" charset="0"/>
            </a:endParaRPr>
          </a:p>
        </p:txBody>
      </p:sp>
      <p:sp>
        <p:nvSpPr>
          <p:cNvPr id="8" name="文本框 7">
            <a:extLst>
              <a:ext uri="{FF2B5EF4-FFF2-40B4-BE49-F238E27FC236}">
                <a16:creationId xmlns:a16="http://schemas.microsoft.com/office/drawing/2014/main" id="{607F38AF-755D-4184-B652-88B21D5DD09C}"/>
              </a:ext>
            </a:extLst>
          </p:cNvPr>
          <p:cNvSpPr txBox="1"/>
          <p:nvPr/>
        </p:nvSpPr>
        <p:spPr>
          <a:xfrm>
            <a:off x="4000093" y="3708318"/>
            <a:ext cx="1528800" cy="400110"/>
          </a:xfrm>
          <a:prstGeom prst="rect">
            <a:avLst/>
          </a:prstGeom>
          <a:noFill/>
        </p:spPr>
        <p:txBody>
          <a:bodyPr wrap="square">
            <a:spAutoFit/>
          </a:bodyPr>
          <a:lstStyle/>
          <a:p>
            <a:r>
              <a:rPr lang="en-US" altLang="zh-CN" sz="2000" dirty="0"/>
              <a:t>decompose</a:t>
            </a:r>
            <a:endParaRPr lang="zh-CN" altLang="en-US" sz="2000" dirty="0"/>
          </a:p>
        </p:txBody>
      </p:sp>
      <p:grpSp>
        <p:nvGrpSpPr>
          <p:cNvPr id="40" name="Group 4">
            <a:extLst>
              <a:ext uri="{FF2B5EF4-FFF2-40B4-BE49-F238E27FC236}">
                <a16:creationId xmlns:a16="http://schemas.microsoft.com/office/drawing/2014/main" id="{5601794E-556A-4C83-AB0A-DE24848B1B4F}"/>
              </a:ext>
            </a:extLst>
          </p:cNvPr>
          <p:cNvGrpSpPr/>
          <p:nvPr/>
        </p:nvGrpSpPr>
        <p:grpSpPr>
          <a:xfrm>
            <a:off x="833856" y="1163996"/>
            <a:ext cx="2034280" cy="1594288"/>
            <a:chOff x="7500937" y="1070106"/>
            <a:chExt cx="2605087" cy="2041636"/>
          </a:xfrm>
        </p:grpSpPr>
        <p:sp>
          <p:nvSpPr>
            <p:cNvPr id="42" name="Rectangle 3">
              <a:extLst>
                <a:ext uri="{FF2B5EF4-FFF2-40B4-BE49-F238E27FC236}">
                  <a16:creationId xmlns:a16="http://schemas.microsoft.com/office/drawing/2014/main" id="{7D6ECBA8-5CF9-455B-BDCE-FE7BB8CD0E1C}"/>
                </a:ext>
              </a:extLst>
            </p:cNvPr>
            <p:cNvSpPr/>
            <p:nvPr/>
          </p:nvSpPr>
          <p:spPr bwMode="auto">
            <a:xfrm>
              <a:off x="7500937" y="1077844"/>
              <a:ext cx="2605087" cy="2033898"/>
            </a:xfrm>
            <a:prstGeom prst="rect">
              <a:avLst/>
            </a:prstGeom>
            <a:solidFill>
              <a:schemeClr val="bg1">
                <a:lumMod val="85000"/>
              </a:schemeClr>
            </a:solidFill>
            <a:ln w="952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latin typeface="Tahoma" pitchFamily="34" charset="0"/>
                <a:ea typeface="宋体" pitchFamily="2" charset="-122"/>
              </a:endParaRPr>
            </a:p>
          </p:txBody>
        </p:sp>
        <p:pic>
          <p:nvPicPr>
            <p:cNvPr id="43" name="Picture 14">
              <a:extLst>
                <a:ext uri="{FF2B5EF4-FFF2-40B4-BE49-F238E27FC236}">
                  <a16:creationId xmlns:a16="http://schemas.microsoft.com/office/drawing/2014/main" id="{EAE7CF22-731D-423A-A8F4-8E1BC87B38DE}"/>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503913" y="1070106"/>
              <a:ext cx="2599134" cy="1670872"/>
            </a:xfrm>
            <a:prstGeom prst="rect">
              <a:avLst/>
            </a:prstGeom>
            <a:effectLst>
              <a:outerShdw blurRad="50800" dist="38100" dir="2700000" algn="tl" rotWithShape="0">
                <a:prstClr val="black">
                  <a:alpha val="40000"/>
                </a:prstClr>
              </a:outerShdw>
            </a:effectLst>
          </p:spPr>
        </p:pic>
        <p:sp>
          <p:nvSpPr>
            <p:cNvPr id="44" name="Content Placeholder 2">
              <a:extLst>
                <a:ext uri="{FF2B5EF4-FFF2-40B4-BE49-F238E27FC236}">
                  <a16:creationId xmlns:a16="http://schemas.microsoft.com/office/drawing/2014/main" id="{AEC73085-392A-421F-81C4-607274FBB718}"/>
                </a:ext>
              </a:extLst>
            </p:cNvPr>
            <p:cNvSpPr txBox="1">
              <a:spLocks/>
            </p:cNvSpPr>
            <p:nvPr/>
          </p:nvSpPr>
          <p:spPr bwMode="auto">
            <a:xfrm>
              <a:off x="7887270" y="2712122"/>
              <a:ext cx="1796604" cy="3193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93FFF"/>
                </a:buClr>
                <a:buSzPct val="60000"/>
                <a:buFont typeface="Wingdings" pitchFamily="2" charset="2"/>
                <a:buChar char="n"/>
                <a:defRPr kumimoji="1" lang="zh-CN" altLang="en-US" sz="2400" b="0" cap="none" spc="0" baseline="0" dirty="0" smtClean="0">
                  <a:ln w="9000" cmpd="sng">
                    <a:solidFill>
                      <a:schemeClr val="tx1"/>
                    </a:solidFill>
                    <a:prstDash val="solid"/>
                  </a:ln>
                  <a:solidFill>
                    <a:schemeClr val="tx1"/>
                  </a:solidFill>
                  <a:effectLst/>
                  <a:latin typeface="Microsoft YaHei" charset="-122"/>
                  <a:ea typeface="Microsoft YaHei" charset="-122"/>
                  <a:cs typeface="Microsoft YaHei" charset="-122"/>
                </a:defRPr>
              </a:lvl1pPr>
              <a:lvl2pPr marL="742950" indent="-28575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solidFill>
                      <a:schemeClr val="tx1"/>
                    </a:solidFill>
                    <a:prstDash val="solid"/>
                  </a:ln>
                  <a:solidFill>
                    <a:schemeClr val="tx1"/>
                  </a:solidFill>
                  <a:effectLst/>
                  <a:latin typeface="Microsoft YaHei" charset="-122"/>
                  <a:ea typeface="Microsoft YaHei" charset="-122"/>
                  <a:cs typeface="Microsoft YaHei" charset="-122"/>
                </a:defRPr>
              </a:lvl2pPr>
              <a:lvl3pPr marL="11430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solidFill>
                      <a:schemeClr val="tx1"/>
                    </a:solidFill>
                    <a:prstDash val="solid"/>
                  </a:ln>
                  <a:solidFill>
                    <a:schemeClr val="tx1"/>
                  </a:solidFill>
                  <a:effectLst/>
                  <a:latin typeface="Microsoft YaHei" charset="-122"/>
                  <a:ea typeface="Microsoft YaHei" charset="-122"/>
                  <a:cs typeface="Microsoft YaHei" charset="-122"/>
                </a:defRPr>
              </a:lvl3pPr>
              <a:lvl4pPr marL="1600200" indent="-22860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solidFill>
                      <a:schemeClr val="tx1"/>
                    </a:solidFill>
                    <a:prstDash val="solid"/>
                  </a:ln>
                  <a:solidFill>
                    <a:schemeClr val="tx1"/>
                  </a:solidFill>
                  <a:effectLst/>
                  <a:latin typeface="Microsoft YaHei" charset="-122"/>
                  <a:ea typeface="Microsoft YaHei" charset="-122"/>
                  <a:cs typeface="Microsoft YaHei" charset="-122"/>
                </a:defRPr>
              </a:lvl4pPr>
              <a:lvl5pPr marL="20574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a:ln w="9000" cmpd="sng">
                    <a:solidFill>
                      <a:schemeClr val="tx1"/>
                    </a:solidFill>
                    <a:prstDash val="solid"/>
                  </a:ln>
                  <a:solidFill>
                    <a:schemeClr val="tx1"/>
                  </a:solidFill>
                  <a:effectLst/>
                  <a:latin typeface="Microsoft YaHei" charset="-122"/>
                  <a:ea typeface="Microsoft YaHei" charset="-122"/>
                  <a:cs typeface="Microsoft YaHei" charset="-122"/>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a:buNone/>
              </a:pPr>
              <a:r>
                <a:rPr lang="en-US" altLang="zh-CN" sz="1600" kern="0" dirty="0">
                  <a:ln w="0">
                    <a:noFill/>
                  </a:ln>
                  <a:latin typeface="Tahoma" panose="020B0604030504040204" pitchFamily="34" charset="0"/>
                  <a:ea typeface="Tahoma" panose="020B0604030504040204" pitchFamily="34" charset="0"/>
                  <a:cs typeface="Tahoma" panose="020B0604030504040204" pitchFamily="34" charset="0"/>
                </a:rPr>
                <a:t>Neuroscience</a:t>
              </a:r>
            </a:p>
          </p:txBody>
        </p:sp>
      </p:grpSp>
      <p:grpSp>
        <p:nvGrpSpPr>
          <p:cNvPr id="50" name="Group 7">
            <a:extLst>
              <a:ext uri="{FF2B5EF4-FFF2-40B4-BE49-F238E27FC236}">
                <a16:creationId xmlns:a16="http://schemas.microsoft.com/office/drawing/2014/main" id="{C6AE4F5D-E117-49C5-946E-4D8771E9BED5}"/>
              </a:ext>
            </a:extLst>
          </p:cNvPr>
          <p:cNvGrpSpPr/>
          <p:nvPr/>
        </p:nvGrpSpPr>
        <p:grpSpPr>
          <a:xfrm>
            <a:off x="8985163" y="1167683"/>
            <a:ext cx="2336045" cy="1588245"/>
            <a:chOff x="7411683" y="3497635"/>
            <a:chExt cx="2991526" cy="2033898"/>
          </a:xfrm>
        </p:grpSpPr>
        <p:sp>
          <p:nvSpPr>
            <p:cNvPr id="51" name="Rectangle 34">
              <a:extLst>
                <a:ext uri="{FF2B5EF4-FFF2-40B4-BE49-F238E27FC236}">
                  <a16:creationId xmlns:a16="http://schemas.microsoft.com/office/drawing/2014/main" id="{2526CCAC-A032-4BC6-A284-46817CDAC00E}"/>
                </a:ext>
              </a:extLst>
            </p:cNvPr>
            <p:cNvSpPr/>
            <p:nvPr/>
          </p:nvSpPr>
          <p:spPr bwMode="auto">
            <a:xfrm>
              <a:off x="7500937" y="3497635"/>
              <a:ext cx="2605087" cy="2033898"/>
            </a:xfrm>
            <a:prstGeom prst="rect">
              <a:avLst/>
            </a:prstGeom>
            <a:solidFill>
              <a:schemeClr val="bg1">
                <a:lumMod val="85000"/>
              </a:schemeClr>
            </a:solidFill>
            <a:ln w="952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latin typeface="Tahoma" pitchFamily="34" charset="0"/>
                <a:ea typeface="宋体" pitchFamily="2" charset="-122"/>
              </a:endParaRPr>
            </a:p>
          </p:txBody>
        </p:sp>
        <p:sp>
          <p:nvSpPr>
            <p:cNvPr id="52" name="Content Placeholder 2">
              <a:extLst>
                <a:ext uri="{FF2B5EF4-FFF2-40B4-BE49-F238E27FC236}">
                  <a16:creationId xmlns:a16="http://schemas.microsoft.com/office/drawing/2014/main" id="{2607AD51-6DB0-4BBA-B41C-CC1628BE9F37}"/>
                </a:ext>
              </a:extLst>
            </p:cNvPr>
            <p:cNvSpPr txBox="1">
              <a:spLocks/>
            </p:cNvSpPr>
            <p:nvPr/>
          </p:nvSpPr>
          <p:spPr bwMode="auto">
            <a:xfrm>
              <a:off x="7411683" y="5145982"/>
              <a:ext cx="2991526" cy="34895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93FFF"/>
                </a:buClr>
                <a:buSzPct val="60000"/>
                <a:buFont typeface="Wingdings" pitchFamily="2" charset="2"/>
                <a:buChar char="n"/>
                <a:defRPr kumimoji="1" lang="zh-CN" altLang="en-US" sz="2400" b="0" cap="none" spc="0" baseline="0" dirty="0" smtClean="0">
                  <a:ln w="9000" cmpd="sng">
                    <a:solidFill>
                      <a:schemeClr val="tx1"/>
                    </a:solidFill>
                    <a:prstDash val="solid"/>
                  </a:ln>
                  <a:solidFill>
                    <a:schemeClr val="tx1"/>
                  </a:solidFill>
                  <a:effectLst/>
                  <a:latin typeface="Microsoft YaHei" charset="-122"/>
                  <a:ea typeface="Microsoft YaHei" charset="-122"/>
                  <a:cs typeface="Microsoft YaHei" charset="-122"/>
                </a:defRPr>
              </a:lvl1pPr>
              <a:lvl2pPr marL="742950" indent="-28575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solidFill>
                      <a:schemeClr val="tx1"/>
                    </a:solidFill>
                    <a:prstDash val="solid"/>
                  </a:ln>
                  <a:solidFill>
                    <a:schemeClr val="tx1"/>
                  </a:solidFill>
                  <a:effectLst/>
                  <a:latin typeface="Microsoft YaHei" charset="-122"/>
                  <a:ea typeface="Microsoft YaHei" charset="-122"/>
                  <a:cs typeface="Microsoft YaHei" charset="-122"/>
                </a:defRPr>
              </a:lvl2pPr>
              <a:lvl3pPr marL="11430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solidFill>
                      <a:schemeClr val="tx1"/>
                    </a:solidFill>
                    <a:prstDash val="solid"/>
                  </a:ln>
                  <a:solidFill>
                    <a:schemeClr val="tx1"/>
                  </a:solidFill>
                  <a:effectLst/>
                  <a:latin typeface="Microsoft YaHei" charset="-122"/>
                  <a:ea typeface="Microsoft YaHei" charset="-122"/>
                  <a:cs typeface="Microsoft YaHei" charset="-122"/>
                </a:defRPr>
              </a:lvl3pPr>
              <a:lvl4pPr marL="1600200" indent="-22860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solidFill>
                      <a:schemeClr val="tx1"/>
                    </a:solidFill>
                    <a:prstDash val="solid"/>
                  </a:ln>
                  <a:solidFill>
                    <a:schemeClr val="tx1"/>
                  </a:solidFill>
                  <a:effectLst/>
                  <a:latin typeface="Microsoft YaHei" charset="-122"/>
                  <a:ea typeface="Microsoft YaHei" charset="-122"/>
                  <a:cs typeface="Microsoft YaHei" charset="-122"/>
                </a:defRPr>
              </a:lvl4pPr>
              <a:lvl5pPr marL="20574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a:ln w="9000" cmpd="sng">
                    <a:solidFill>
                      <a:schemeClr val="tx1"/>
                    </a:solidFill>
                    <a:prstDash val="solid"/>
                  </a:ln>
                  <a:solidFill>
                    <a:schemeClr val="tx1"/>
                  </a:solidFill>
                  <a:effectLst/>
                  <a:latin typeface="Microsoft YaHei" charset="-122"/>
                  <a:ea typeface="Microsoft YaHei" charset="-122"/>
                  <a:cs typeface="Microsoft YaHei" charset="-122"/>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a:buNone/>
              </a:pPr>
              <a:r>
                <a:rPr lang="en-US" altLang="zh-CN" sz="1400" kern="0" dirty="0">
                  <a:ln w="0">
                    <a:noFill/>
                  </a:ln>
                  <a:latin typeface="Tahoma" panose="020B0604030504040204" pitchFamily="34" charset="0"/>
                  <a:ea typeface="Tahoma" panose="020B0604030504040204" pitchFamily="34" charset="0"/>
                  <a:cs typeface="Tahoma" panose="020B0604030504040204" pitchFamily="34" charset="0"/>
                </a:rPr>
                <a:t>Recommendation</a:t>
              </a:r>
              <a:r>
                <a:rPr lang="zh-CN" altLang="en-US" sz="1400" kern="0" dirty="0">
                  <a:ln w="0">
                    <a:noFill/>
                  </a:ln>
                  <a:latin typeface="Tahoma" panose="020B0604030504040204" pitchFamily="34" charset="0"/>
                  <a:cs typeface="Tahoma" panose="020B0604030504040204" pitchFamily="34" charset="0"/>
                </a:rPr>
                <a:t> </a:t>
              </a:r>
              <a:r>
                <a:rPr lang="en-US" altLang="zh-CN" sz="1400" kern="0" dirty="0">
                  <a:ln w="0">
                    <a:noFill/>
                  </a:ln>
                  <a:latin typeface="Tahoma" panose="020B0604030504040204" pitchFamily="34" charset="0"/>
                  <a:ea typeface="Tahoma" panose="020B0604030504040204" pitchFamily="34" charset="0"/>
                  <a:cs typeface="Tahoma" panose="020B0604030504040204" pitchFamily="34" charset="0"/>
                </a:rPr>
                <a:t>System</a:t>
              </a:r>
            </a:p>
          </p:txBody>
        </p:sp>
        <p:pic>
          <p:nvPicPr>
            <p:cNvPr id="53" name="Picture 37">
              <a:extLst>
                <a:ext uri="{FF2B5EF4-FFF2-40B4-BE49-F238E27FC236}">
                  <a16:creationId xmlns:a16="http://schemas.microsoft.com/office/drawing/2014/main" id="{6691C683-ED31-4687-A4FD-3E9148576B7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0937" y="3503057"/>
              <a:ext cx="2605087" cy="1670872"/>
            </a:xfrm>
            <a:prstGeom prst="rect">
              <a:avLst/>
            </a:prstGeom>
          </p:spPr>
        </p:pic>
      </p:grpSp>
      <p:grpSp>
        <p:nvGrpSpPr>
          <p:cNvPr id="54" name="Group 6">
            <a:extLst>
              <a:ext uri="{FF2B5EF4-FFF2-40B4-BE49-F238E27FC236}">
                <a16:creationId xmlns:a16="http://schemas.microsoft.com/office/drawing/2014/main" id="{C3C98C54-DC4F-44B5-BFF8-205E6D84FD0F}"/>
              </a:ext>
            </a:extLst>
          </p:cNvPr>
          <p:cNvGrpSpPr/>
          <p:nvPr/>
        </p:nvGrpSpPr>
        <p:grpSpPr>
          <a:xfrm>
            <a:off x="6345113" y="1167682"/>
            <a:ext cx="2201266" cy="1588245"/>
            <a:chOff x="9575043" y="3872119"/>
            <a:chExt cx="2818929" cy="2033898"/>
          </a:xfrm>
        </p:grpSpPr>
        <p:sp>
          <p:nvSpPr>
            <p:cNvPr id="55" name="Rectangle 28">
              <a:extLst>
                <a:ext uri="{FF2B5EF4-FFF2-40B4-BE49-F238E27FC236}">
                  <a16:creationId xmlns:a16="http://schemas.microsoft.com/office/drawing/2014/main" id="{0AA0E487-F4A6-4199-9124-761A2C3BE53C}"/>
                </a:ext>
              </a:extLst>
            </p:cNvPr>
            <p:cNvSpPr/>
            <p:nvPr/>
          </p:nvSpPr>
          <p:spPr bwMode="auto">
            <a:xfrm>
              <a:off x="9575043" y="3872119"/>
              <a:ext cx="2605087" cy="2033898"/>
            </a:xfrm>
            <a:prstGeom prst="rect">
              <a:avLst/>
            </a:prstGeom>
            <a:solidFill>
              <a:schemeClr val="bg1">
                <a:lumMod val="85000"/>
              </a:schemeClr>
            </a:solidFill>
            <a:ln w="952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latin typeface="Tahoma" pitchFamily="34" charset="0"/>
                <a:ea typeface="宋体" pitchFamily="2" charset="-122"/>
              </a:endParaRPr>
            </a:p>
          </p:txBody>
        </p:sp>
        <p:sp>
          <p:nvSpPr>
            <p:cNvPr id="56" name="Content Placeholder 2">
              <a:extLst>
                <a:ext uri="{FF2B5EF4-FFF2-40B4-BE49-F238E27FC236}">
                  <a16:creationId xmlns:a16="http://schemas.microsoft.com/office/drawing/2014/main" id="{3BBDEC4B-CD3E-4408-A8AC-11A9F9114132}"/>
                </a:ext>
              </a:extLst>
            </p:cNvPr>
            <p:cNvSpPr txBox="1">
              <a:spLocks/>
            </p:cNvSpPr>
            <p:nvPr/>
          </p:nvSpPr>
          <p:spPr bwMode="auto">
            <a:xfrm>
              <a:off x="9788884" y="5493759"/>
              <a:ext cx="2605088" cy="3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93FFF"/>
                </a:buClr>
                <a:buSzPct val="60000"/>
                <a:buFont typeface="Wingdings" pitchFamily="2" charset="2"/>
                <a:buChar char="n"/>
                <a:defRPr kumimoji="1" lang="zh-CN" altLang="en-US" sz="2400" b="0" cap="none" spc="0" baseline="0" dirty="0" smtClean="0">
                  <a:ln w="9000" cmpd="sng">
                    <a:solidFill>
                      <a:schemeClr val="tx1"/>
                    </a:solidFill>
                    <a:prstDash val="solid"/>
                  </a:ln>
                  <a:solidFill>
                    <a:schemeClr val="tx1"/>
                  </a:solidFill>
                  <a:effectLst/>
                  <a:latin typeface="Microsoft YaHei" charset="-122"/>
                  <a:ea typeface="Microsoft YaHei" charset="-122"/>
                  <a:cs typeface="Microsoft YaHei" charset="-122"/>
                </a:defRPr>
              </a:lvl1pPr>
              <a:lvl2pPr marL="742950" indent="-28575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solidFill>
                      <a:schemeClr val="tx1"/>
                    </a:solidFill>
                    <a:prstDash val="solid"/>
                  </a:ln>
                  <a:solidFill>
                    <a:schemeClr val="tx1"/>
                  </a:solidFill>
                  <a:effectLst/>
                  <a:latin typeface="Microsoft YaHei" charset="-122"/>
                  <a:ea typeface="Microsoft YaHei" charset="-122"/>
                  <a:cs typeface="Microsoft YaHei" charset="-122"/>
                </a:defRPr>
              </a:lvl2pPr>
              <a:lvl3pPr marL="11430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solidFill>
                      <a:schemeClr val="tx1"/>
                    </a:solidFill>
                    <a:prstDash val="solid"/>
                  </a:ln>
                  <a:solidFill>
                    <a:schemeClr val="tx1"/>
                  </a:solidFill>
                  <a:effectLst/>
                  <a:latin typeface="Microsoft YaHei" charset="-122"/>
                  <a:ea typeface="Microsoft YaHei" charset="-122"/>
                  <a:cs typeface="Microsoft YaHei" charset="-122"/>
                </a:defRPr>
              </a:lvl3pPr>
              <a:lvl4pPr marL="1600200" indent="-22860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solidFill>
                      <a:schemeClr val="tx1"/>
                    </a:solidFill>
                    <a:prstDash val="solid"/>
                  </a:ln>
                  <a:solidFill>
                    <a:schemeClr val="tx1"/>
                  </a:solidFill>
                  <a:effectLst/>
                  <a:latin typeface="Microsoft YaHei" charset="-122"/>
                  <a:ea typeface="Microsoft YaHei" charset="-122"/>
                  <a:cs typeface="Microsoft YaHei" charset="-122"/>
                </a:defRPr>
              </a:lvl4pPr>
              <a:lvl5pPr marL="20574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a:ln w="9000" cmpd="sng">
                    <a:solidFill>
                      <a:schemeClr val="tx1"/>
                    </a:solidFill>
                    <a:prstDash val="solid"/>
                  </a:ln>
                  <a:solidFill>
                    <a:schemeClr val="tx1"/>
                  </a:solidFill>
                  <a:effectLst/>
                  <a:latin typeface="Microsoft YaHei" charset="-122"/>
                  <a:ea typeface="Microsoft YaHei" charset="-122"/>
                  <a:cs typeface="Microsoft YaHei" charset="-122"/>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a:buNone/>
              </a:pPr>
              <a:r>
                <a:rPr lang="en-US" altLang="zh-CN" sz="1600" kern="0" dirty="0">
                  <a:ln w="0">
                    <a:noFill/>
                  </a:ln>
                  <a:latin typeface="Tahoma" panose="020B0604030504040204" pitchFamily="34" charset="0"/>
                  <a:ea typeface="Tahoma" panose="020B0604030504040204" pitchFamily="34" charset="0"/>
                  <a:cs typeface="Tahoma" panose="020B0604030504040204" pitchFamily="34" charset="0"/>
                </a:rPr>
                <a:t>machine learning</a:t>
              </a:r>
            </a:p>
          </p:txBody>
        </p:sp>
        <p:pic>
          <p:nvPicPr>
            <p:cNvPr id="57" name="Picture 33">
              <a:extLst>
                <a:ext uri="{FF2B5EF4-FFF2-40B4-BE49-F238E27FC236}">
                  <a16:creationId xmlns:a16="http://schemas.microsoft.com/office/drawing/2014/main" id="{8734DAAD-55AE-451D-AD94-C99A30B7C3FF}"/>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9575043" y="3892137"/>
              <a:ext cx="2605088" cy="1617278"/>
            </a:xfrm>
            <a:prstGeom prst="rect">
              <a:avLst/>
            </a:prstGeom>
          </p:spPr>
        </p:pic>
      </p:grpSp>
      <p:sp>
        <p:nvSpPr>
          <p:cNvPr id="58" name="TextBox 80">
            <a:extLst>
              <a:ext uri="{FF2B5EF4-FFF2-40B4-BE49-F238E27FC236}">
                <a16:creationId xmlns:a16="http://schemas.microsoft.com/office/drawing/2014/main" id="{1C25DA5D-8098-403C-ADCF-4D4F674294BA}"/>
              </a:ext>
            </a:extLst>
          </p:cNvPr>
          <p:cNvSpPr txBox="1"/>
          <p:nvPr/>
        </p:nvSpPr>
        <p:spPr>
          <a:xfrm>
            <a:off x="4367285" y="3181562"/>
            <a:ext cx="3753300" cy="461665"/>
          </a:xfrm>
          <a:prstGeom prst="rect">
            <a:avLst/>
          </a:prstGeom>
          <a:noFill/>
        </p:spPr>
        <p:txBody>
          <a:bodyPr wrap="square" rtlCol="0">
            <a:spAutoFit/>
          </a:bodyPr>
          <a:lstStyle/>
          <a:p>
            <a:r>
              <a:rPr lang="en-US" altLang="zh-CN" sz="2400" b="1" dirty="0">
                <a:latin typeface="Tahoma" panose="020B0604030504040204" pitchFamily="34" charset="0"/>
                <a:ea typeface="Tahoma" panose="020B0604030504040204" pitchFamily="34" charset="0"/>
                <a:cs typeface="Tahoma" panose="020B0604030504040204" pitchFamily="34" charset="0"/>
              </a:rPr>
              <a:t>Tensor Decomposition</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cxnSp>
        <p:nvCxnSpPr>
          <p:cNvPr id="59" name="Straight Arrow Connector 82">
            <a:extLst>
              <a:ext uri="{FF2B5EF4-FFF2-40B4-BE49-F238E27FC236}">
                <a16:creationId xmlns:a16="http://schemas.microsoft.com/office/drawing/2014/main" id="{BD518DBA-776C-4664-ABD8-CE06C7565F5A}"/>
              </a:ext>
            </a:extLst>
          </p:cNvPr>
          <p:cNvCxnSpPr>
            <a:cxnSpLocks/>
            <a:stCxn id="58" idx="0"/>
            <a:endCxn id="42" idx="2"/>
          </p:cNvCxnSpPr>
          <p:nvPr/>
        </p:nvCxnSpPr>
        <p:spPr bwMode="auto">
          <a:xfrm flipH="1" flipV="1">
            <a:off x="1850996" y="2758284"/>
            <a:ext cx="4392939" cy="423278"/>
          </a:xfrm>
          <a:prstGeom prst="straightConnector1">
            <a:avLst/>
          </a:prstGeom>
          <a:solidFill>
            <a:schemeClr val="accent1"/>
          </a:solidFill>
          <a:ln w="28575" cap="flat" cmpd="sng" algn="ctr">
            <a:solidFill>
              <a:schemeClr val="tx1"/>
            </a:solidFill>
            <a:prstDash val="solid"/>
            <a:miter lim="800000"/>
            <a:headEnd type="none" w="med" len="med"/>
            <a:tailEnd type="arrow" w="med" len="med"/>
          </a:ln>
          <a:effectLst/>
        </p:spPr>
      </p:cxnSp>
      <p:cxnSp>
        <p:nvCxnSpPr>
          <p:cNvPr id="61" name="Straight Arrow Connector 89">
            <a:extLst>
              <a:ext uri="{FF2B5EF4-FFF2-40B4-BE49-F238E27FC236}">
                <a16:creationId xmlns:a16="http://schemas.microsoft.com/office/drawing/2014/main" id="{6602654A-30BA-448F-9531-6BAB105CB393}"/>
              </a:ext>
            </a:extLst>
          </p:cNvPr>
          <p:cNvCxnSpPr>
            <a:cxnSpLocks/>
            <a:stCxn id="58" idx="0"/>
            <a:endCxn id="55" idx="2"/>
          </p:cNvCxnSpPr>
          <p:nvPr/>
        </p:nvCxnSpPr>
        <p:spPr bwMode="auto">
          <a:xfrm flipV="1">
            <a:off x="6243935" y="2755928"/>
            <a:ext cx="1118318" cy="425634"/>
          </a:xfrm>
          <a:prstGeom prst="straightConnector1">
            <a:avLst/>
          </a:prstGeom>
          <a:solidFill>
            <a:schemeClr val="accent1"/>
          </a:solidFill>
          <a:ln w="28575" cap="flat" cmpd="sng" algn="ctr">
            <a:solidFill>
              <a:schemeClr val="tx1"/>
            </a:solidFill>
            <a:prstDash val="solid"/>
            <a:miter lim="800000"/>
            <a:headEnd type="none" w="med" len="med"/>
            <a:tailEnd type="arrow" w="med" len="med"/>
          </a:ln>
          <a:effectLst/>
        </p:spPr>
      </p:cxnSp>
      <p:cxnSp>
        <p:nvCxnSpPr>
          <p:cNvPr id="62" name="Straight Arrow Connector 92">
            <a:extLst>
              <a:ext uri="{FF2B5EF4-FFF2-40B4-BE49-F238E27FC236}">
                <a16:creationId xmlns:a16="http://schemas.microsoft.com/office/drawing/2014/main" id="{C0C56D98-61FF-464D-A37D-AA8C8E27FC1F}"/>
              </a:ext>
            </a:extLst>
          </p:cNvPr>
          <p:cNvCxnSpPr>
            <a:cxnSpLocks/>
            <a:stCxn id="58" idx="0"/>
            <a:endCxn id="51" idx="2"/>
          </p:cNvCxnSpPr>
          <p:nvPr/>
        </p:nvCxnSpPr>
        <p:spPr bwMode="auto">
          <a:xfrm flipV="1">
            <a:off x="6243935" y="2755928"/>
            <a:ext cx="3828065" cy="425634"/>
          </a:xfrm>
          <a:prstGeom prst="straightConnector1">
            <a:avLst/>
          </a:prstGeom>
          <a:solidFill>
            <a:schemeClr val="accent1"/>
          </a:solidFill>
          <a:ln w="28575" cap="flat" cmpd="sng" algn="ctr">
            <a:solidFill>
              <a:schemeClr val="tx1"/>
            </a:solidFill>
            <a:prstDash val="solid"/>
            <a:miter lim="800000"/>
            <a:headEnd type="none" w="med" len="med"/>
            <a:tailEnd type="arrow" w="med" len="med"/>
          </a:ln>
          <a:effectLst/>
        </p:spPr>
      </p:cxnSp>
      <p:grpSp>
        <p:nvGrpSpPr>
          <p:cNvPr id="70" name="Group 4">
            <a:extLst>
              <a:ext uri="{FF2B5EF4-FFF2-40B4-BE49-F238E27FC236}">
                <a16:creationId xmlns:a16="http://schemas.microsoft.com/office/drawing/2014/main" id="{363FE85C-5F4D-4BF0-950B-F29D87811010}"/>
              </a:ext>
            </a:extLst>
          </p:cNvPr>
          <p:cNvGrpSpPr/>
          <p:nvPr/>
        </p:nvGrpSpPr>
        <p:grpSpPr>
          <a:xfrm>
            <a:off x="3602426" y="1182143"/>
            <a:ext cx="2034280" cy="1594288"/>
            <a:chOff x="7500937" y="1070106"/>
            <a:chExt cx="2605087" cy="2041636"/>
          </a:xfrm>
        </p:grpSpPr>
        <p:sp>
          <p:nvSpPr>
            <p:cNvPr id="71" name="Rectangle 3">
              <a:extLst>
                <a:ext uri="{FF2B5EF4-FFF2-40B4-BE49-F238E27FC236}">
                  <a16:creationId xmlns:a16="http://schemas.microsoft.com/office/drawing/2014/main" id="{B7045942-2490-4FB9-A0FE-F8771A6B6739}"/>
                </a:ext>
              </a:extLst>
            </p:cNvPr>
            <p:cNvSpPr/>
            <p:nvPr/>
          </p:nvSpPr>
          <p:spPr bwMode="auto">
            <a:xfrm>
              <a:off x="7500937" y="1077844"/>
              <a:ext cx="2605087" cy="2033898"/>
            </a:xfrm>
            <a:prstGeom prst="rect">
              <a:avLst/>
            </a:prstGeom>
            <a:solidFill>
              <a:schemeClr val="bg1">
                <a:lumMod val="85000"/>
              </a:schemeClr>
            </a:solidFill>
            <a:ln w="952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latin typeface="Tahoma" pitchFamily="34" charset="0"/>
                <a:ea typeface="宋体" pitchFamily="2" charset="-122"/>
              </a:endParaRPr>
            </a:p>
          </p:txBody>
        </p:sp>
        <p:pic>
          <p:nvPicPr>
            <p:cNvPr id="72" name="Picture 14">
              <a:extLst>
                <a:ext uri="{FF2B5EF4-FFF2-40B4-BE49-F238E27FC236}">
                  <a16:creationId xmlns:a16="http://schemas.microsoft.com/office/drawing/2014/main" id="{DD8484F2-24B7-4A3D-AED1-5C7ECA46ECEC}"/>
                </a:ext>
              </a:extLst>
            </p:cNvPr>
            <p:cNvPicPr>
              <a:picLocks noChangeAspect="1"/>
            </p:cNvPicPr>
            <p:nvPr/>
          </p:nvPicPr>
          <p:blipFill rotWithShape="1">
            <a:blip r:embed="rId10">
              <a:extLst>
                <a:ext uri="{28A0092B-C50C-407E-A947-70E740481C1C}">
                  <a14:useLocalDpi xmlns:a14="http://schemas.microsoft.com/office/drawing/2010/main" val="0"/>
                </a:ext>
              </a:extLst>
            </a:blip>
            <a:srcRect l="8549" t="8216" r="8549" b="5307"/>
            <a:stretch/>
          </p:blipFill>
          <p:spPr>
            <a:xfrm>
              <a:off x="7500937" y="1070106"/>
              <a:ext cx="2605087" cy="1670872"/>
            </a:xfrm>
            <a:prstGeom prst="rect">
              <a:avLst/>
            </a:prstGeom>
            <a:effectLst>
              <a:outerShdw blurRad="50800" dist="38100" dir="2700000" algn="tl" rotWithShape="0">
                <a:prstClr val="black">
                  <a:alpha val="40000"/>
                </a:prstClr>
              </a:outerShdw>
            </a:effectLst>
          </p:spPr>
        </p:pic>
        <p:sp>
          <p:nvSpPr>
            <p:cNvPr id="73" name="Content Placeholder 2">
              <a:extLst>
                <a:ext uri="{FF2B5EF4-FFF2-40B4-BE49-F238E27FC236}">
                  <a16:creationId xmlns:a16="http://schemas.microsoft.com/office/drawing/2014/main" id="{0ACC80ED-91EF-481C-B861-D01F8B2F7008}"/>
                </a:ext>
              </a:extLst>
            </p:cNvPr>
            <p:cNvSpPr txBox="1">
              <a:spLocks/>
            </p:cNvSpPr>
            <p:nvPr/>
          </p:nvSpPr>
          <p:spPr bwMode="auto">
            <a:xfrm>
              <a:off x="7712495" y="2712122"/>
              <a:ext cx="2127889" cy="363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93FFF"/>
                </a:buClr>
                <a:buSzPct val="60000"/>
                <a:buFont typeface="Wingdings" pitchFamily="2" charset="2"/>
                <a:buChar char="n"/>
                <a:defRPr kumimoji="1" lang="zh-CN" altLang="en-US" sz="2400" b="0" cap="none" spc="0" baseline="0" dirty="0" smtClean="0">
                  <a:ln w="9000" cmpd="sng">
                    <a:solidFill>
                      <a:schemeClr val="tx1"/>
                    </a:solidFill>
                    <a:prstDash val="solid"/>
                  </a:ln>
                  <a:solidFill>
                    <a:schemeClr val="tx1"/>
                  </a:solidFill>
                  <a:effectLst/>
                  <a:latin typeface="Microsoft YaHei" charset="-122"/>
                  <a:ea typeface="Microsoft YaHei" charset="-122"/>
                  <a:cs typeface="Microsoft YaHei" charset="-122"/>
                </a:defRPr>
              </a:lvl1pPr>
              <a:lvl2pPr marL="742950" indent="-28575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solidFill>
                      <a:schemeClr val="tx1"/>
                    </a:solidFill>
                    <a:prstDash val="solid"/>
                  </a:ln>
                  <a:solidFill>
                    <a:schemeClr val="tx1"/>
                  </a:solidFill>
                  <a:effectLst/>
                  <a:latin typeface="Microsoft YaHei" charset="-122"/>
                  <a:ea typeface="Microsoft YaHei" charset="-122"/>
                  <a:cs typeface="Microsoft YaHei" charset="-122"/>
                </a:defRPr>
              </a:lvl2pPr>
              <a:lvl3pPr marL="11430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solidFill>
                      <a:schemeClr val="tx1"/>
                    </a:solidFill>
                    <a:prstDash val="solid"/>
                  </a:ln>
                  <a:solidFill>
                    <a:schemeClr val="tx1"/>
                  </a:solidFill>
                  <a:effectLst/>
                  <a:latin typeface="Microsoft YaHei" charset="-122"/>
                  <a:ea typeface="Microsoft YaHei" charset="-122"/>
                  <a:cs typeface="Microsoft YaHei" charset="-122"/>
                </a:defRPr>
              </a:lvl3pPr>
              <a:lvl4pPr marL="1600200" indent="-22860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solidFill>
                      <a:schemeClr val="tx1"/>
                    </a:solidFill>
                    <a:prstDash val="solid"/>
                  </a:ln>
                  <a:solidFill>
                    <a:schemeClr val="tx1"/>
                  </a:solidFill>
                  <a:effectLst/>
                  <a:latin typeface="Microsoft YaHei" charset="-122"/>
                  <a:ea typeface="Microsoft YaHei" charset="-122"/>
                  <a:cs typeface="Microsoft YaHei" charset="-122"/>
                </a:defRPr>
              </a:lvl4pPr>
              <a:lvl5pPr marL="20574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a:ln w="9000" cmpd="sng">
                    <a:solidFill>
                      <a:schemeClr val="tx1"/>
                    </a:solidFill>
                    <a:prstDash val="solid"/>
                  </a:ln>
                  <a:solidFill>
                    <a:schemeClr val="tx1"/>
                  </a:solidFill>
                  <a:effectLst/>
                  <a:latin typeface="Microsoft YaHei" charset="-122"/>
                  <a:ea typeface="Microsoft YaHei" charset="-122"/>
                  <a:cs typeface="Microsoft YaHei" charset="-122"/>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a:buNone/>
              </a:pPr>
              <a:r>
                <a:rPr lang="en-US" altLang="zh-CN" sz="1600" kern="0" dirty="0">
                  <a:ln w="0">
                    <a:noFill/>
                  </a:ln>
                  <a:latin typeface="Tahoma" panose="020B0604030504040204" pitchFamily="34" charset="0"/>
                  <a:ea typeface="Tahoma" panose="020B0604030504040204" pitchFamily="34" charset="0"/>
                  <a:cs typeface="Tahoma" panose="020B0604030504040204" pitchFamily="34" charset="0"/>
                </a:rPr>
                <a:t>Computer</a:t>
              </a:r>
              <a:r>
                <a:rPr lang="zh-CN" altLang="en-US" sz="1600" kern="0" dirty="0">
                  <a:ln w="0">
                    <a:noFill/>
                  </a:ln>
                  <a:latin typeface="Tahoma" panose="020B0604030504040204" pitchFamily="34" charset="0"/>
                  <a:cs typeface="Tahoma" panose="020B0604030504040204" pitchFamily="34" charset="0"/>
                </a:rPr>
                <a:t> </a:t>
              </a:r>
              <a:r>
                <a:rPr lang="en-US" altLang="zh-CN" sz="1600" kern="0" dirty="0">
                  <a:ln w="0">
                    <a:noFill/>
                  </a:ln>
                  <a:latin typeface="Tahoma" panose="020B0604030504040204" pitchFamily="34" charset="0"/>
                  <a:ea typeface="Tahoma" panose="020B0604030504040204" pitchFamily="34" charset="0"/>
                  <a:cs typeface="Tahoma" panose="020B0604030504040204" pitchFamily="34" charset="0"/>
                </a:rPr>
                <a:t>Vision</a:t>
              </a:r>
            </a:p>
          </p:txBody>
        </p:sp>
      </p:grpSp>
      <p:cxnSp>
        <p:nvCxnSpPr>
          <p:cNvPr id="75" name="Straight Arrow Connector 86">
            <a:extLst>
              <a:ext uri="{FF2B5EF4-FFF2-40B4-BE49-F238E27FC236}">
                <a16:creationId xmlns:a16="http://schemas.microsoft.com/office/drawing/2014/main" id="{510C9F3A-3F43-41B5-9011-122F25F91516}"/>
              </a:ext>
            </a:extLst>
          </p:cNvPr>
          <p:cNvCxnSpPr>
            <a:cxnSpLocks/>
            <a:stCxn id="58" idx="0"/>
            <a:endCxn id="71" idx="2"/>
          </p:cNvCxnSpPr>
          <p:nvPr/>
        </p:nvCxnSpPr>
        <p:spPr bwMode="auto">
          <a:xfrm flipH="1" flipV="1">
            <a:off x="4619566" y="2776431"/>
            <a:ext cx="1624369" cy="405131"/>
          </a:xfrm>
          <a:prstGeom prst="straightConnector1">
            <a:avLst/>
          </a:prstGeom>
          <a:solidFill>
            <a:schemeClr val="accent1"/>
          </a:solidFill>
          <a:ln w="28575" cap="flat" cmpd="sng" algn="ctr">
            <a:solidFill>
              <a:schemeClr val="tx1"/>
            </a:solidFill>
            <a:prstDash val="solid"/>
            <a:miter lim="800000"/>
            <a:headEnd type="none" w="med" len="med"/>
            <a:tailEnd type="arrow" w="med" len="med"/>
          </a:ln>
          <a:effectLst/>
        </p:spPr>
      </p:cxnSp>
    </p:spTree>
    <p:extLst>
      <p:ext uri="{BB962C8B-B14F-4D97-AF65-F5344CB8AC3E}">
        <p14:creationId xmlns:p14="http://schemas.microsoft.com/office/powerpoint/2010/main" val="4069418469"/>
      </p:ext>
    </p:extLst>
  </p:cSld>
  <p:clrMapOvr>
    <a:masterClrMapping/>
  </p:clrMapOvr>
  <mc:AlternateContent xmlns:mc="http://schemas.openxmlformats.org/markup-compatibility/2006" xmlns:p14="http://schemas.microsoft.com/office/powerpoint/2010/main">
    <mc:Choice Requires="p14">
      <p:transition spd="med" p14:dur="700" advTm="31462">
        <p:fade/>
      </p:transition>
    </mc:Choice>
    <mc:Fallback xmlns="">
      <p:transition spd="med" advTm="31462">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p:txBody>
          <a:bodyPr/>
          <a:lstStyle/>
          <a:p>
            <a:r>
              <a:rPr lang="en-US" altLang="zh-CN" dirty="0"/>
              <a:t>Tensor Decomposition</a:t>
            </a:r>
            <a:endParaRPr lang="en-US" dirty="0"/>
          </a:p>
        </p:txBody>
      </p:sp>
      <p:sp>
        <p:nvSpPr>
          <p:cNvPr id="3" name="立方体 2">
            <a:extLst>
              <a:ext uri="{FF2B5EF4-FFF2-40B4-BE49-F238E27FC236}">
                <a16:creationId xmlns:a16="http://schemas.microsoft.com/office/drawing/2014/main" id="{54DC59AE-82CA-46A6-A55F-AB9F8974FBCA}"/>
              </a:ext>
            </a:extLst>
          </p:cNvPr>
          <p:cNvSpPr/>
          <p:nvPr/>
        </p:nvSpPr>
        <p:spPr bwMode="auto">
          <a:xfrm>
            <a:off x="1145367" y="1580703"/>
            <a:ext cx="1475913" cy="1493520"/>
          </a:xfrm>
          <a:prstGeom prst="cube">
            <a:avLst>
              <a:gd name="adj" fmla="val 31400"/>
            </a:avLst>
          </a:prstGeom>
          <a:solidFill>
            <a:schemeClr val="accent6">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10" name="矩形 9">
            <a:extLst>
              <a:ext uri="{FF2B5EF4-FFF2-40B4-BE49-F238E27FC236}">
                <a16:creationId xmlns:a16="http://schemas.microsoft.com/office/drawing/2014/main" id="{404CC12F-84D2-4F52-8996-219B6E3FB751}"/>
              </a:ext>
            </a:extLst>
          </p:cNvPr>
          <p:cNvSpPr/>
          <p:nvPr/>
        </p:nvSpPr>
        <p:spPr bwMode="auto">
          <a:xfrm>
            <a:off x="3891280" y="2032823"/>
            <a:ext cx="162000" cy="1041400"/>
          </a:xfrm>
          <a:prstGeom prst="rect">
            <a:avLst/>
          </a:prstGeom>
          <a:solidFill>
            <a:schemeClr val="accent6">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12" name="矩形 11">
            <a:extLst>
              <a:ext uri="{FF2B5EF4-FFF2-40B4-BE49-F238E27FC236}">
                <a16:creationId xmlns:a16="http://schemas.microsoft.com/office/drawing/2014/main" id="{6074D74E-48A6-4541-8218-DFD9E88EB9A4}"/>
              </a:ext>
            </a:extLst>
          </p:cNvPr>
          <p:cNvSpPr/>
          <p:nvPr/>
        </p:nvSpPr>
        <p:spPr bwMode="auto">
          <a:xfrm rot="5400000">
            <a:off x="4622800" y="1593123"/>
            <a:ext cx="162000" cy="1041400"/>
          </a:xfrm>
          <a:prstGeom prst="rect">
            <a:avLst/>
          </a:prstGeom>
          <a:solidFill>
            <a:schemeClr val="accent6">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13" name="平行四边形 12">
            <a:extLst>
              <a:ext uri="{FF2B5EF4-FFF2-40B4-BE49-F238E27FC236}">
                <a16:creationId xmlns:a16="http://schemas.microsoft.com/office/drawing/2014/main" id="{7447FEBC-A9B9-47C1-9962-AAD3F2D0C537}"/>
              </a:ext>
            </a:extLst>
          </p:cNvPr>
          <p:cNvSpPr/>
          <p:nvPr/>
        </p:nvSpPr>
        <p:spPr bwMode="auto">
          <a:xfrm>
            <a:off x="3891280" y="1275903"/>
            <a:ext cx="477520" cy="654171"/>
          </a:xfrm>
          <a:prstGeom prst="parallelogram">
            <a:avLst>
              <a:gd name="adj" fmla="val 65545"/>
            </a:avLst>
          </a:prstGeom>
          <a:solidFill>
            <a:schemeClr val="accent6">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7BC37A9F-17FD-4A7E-A730-E0113D78975F}"/>
                  </a:ext>
                </a:extLst>
              </p:cNvPr>
              <p:cNvSpPr txBox="1"/>
              <p:nvPr/>
            </p:nvSpPr>
            <p:spPr>
              <a:xfrm>
                <a:off x="1273723" y="2083411"/>
                <a:ext cx="60960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4400" b="0" i="1" smtClean="0">
                          <a:latin typeface="Cambria Math" panose="02040503050406030204" pitchFamily="18" charset="0"/>
                        </a:rPr>
                        <m:t>𝑥</m:t>
                      </m:r>
                    </m:oMath>
                  </m:oMathPara>
                </a14:m>
                <a:endParaRPr lang="zh-CN" altLang="en-US" sz="4400" i="1" dirty="0"/>
              </a:p>
            </p:txBody>
          </p:sp>
        </mc:Choice>
        <mc:Fallback xmlns="">
          <p:sp>
            <p:nvSpPr>
              <p:cNvPr id="14" name="文本框 13">
                <a:extLst>
                  <a:ext uri="{FF2B5EF4-FFF2-40B4-BE49-F238E27FC236}">
                    <a16:creationId xmlns:a16="http://schemas.microsoft.com/office/drawing/2014/main" id="{7BC37A9F-17FD-4A7E-A730-E0113D78975F}"/>
                  </a:ext>
                </a:extLst>
              </p:cNvPr>
              <p:cNvSpPr txBox="1">
                <a:spLocks noRot="1" noChangeAspect="1" noMove="1" noResize="1" noEditPoints="1" noAdjustHandles="1" noChangeArrowheads="1" noChangeShapeType="1" noTextEdit="1"/>
              </p:cNvSpPr>
              <p:nvPr/>
            </p:nvSpPr>
            <p:spPr>
              <a:xfrm>
                <a:off x="1273723" y="2083411"/>
                <a:ext cx="609600" cy="769441"/>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ECC52D90-B5DF-4738-B1B3-428B725607AC}"/>
                  </a:ext>
                </a:extLst>
              </p:cNvPr>
              <p:cNvSpPr txBox="1"/>
              <p:nvPr/>
            </p:nvSpPr>
            <p:spPr>
              <a:xfrm>
                <a:off x="3311880" y="2553523"/>
                <a:ext cx="60960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m:rPr>
                              <m:sty m:val="p"/>
                            </m:rPr>
                            <a:rPr lang="en-US" altLang="zh-CN" sz="2000" b="0" i="0" smtClean="0">
                              <a:latin typeface="Cambria Math" panose="02040503050406030204" pitchFamily="18" charset="0"/>
                            </a:rPr>
                            <m:t>A</m:t>
                          </m:r>
                        </m:e>
                        <m:sub>
                          <m:r>
                            <a:rPr lang="en-US" altLang="zh-CN" sz="2000" b="0" i="0" smtClean="0">
                              <a:latin typeface="Cambria Math" panose="02040503050406030204" pitchFamily="18" charset="0"/>
                            </a:rPr>
                            <m:t>1</m:t>
                          </m:r>
                        </m:sub>
                      </m:sSub>
                    </m:oMath>
                  </m:oMathPara>
                </a14:m>
                <a:endParaRPr lang="zh-CN" altLang="en-US" sz="2000" dirty="0"/>
              </a:p>
            </p:txBody>
          </p:sp>
        </mc:Choice>
        <mc:Fallback xmlns="">
          <p:sp>
            <p:nvSpPr>
              <p:cNvPr id="16" name="文本框 15">
                <a:extLst>
                  <a:ext uri="{FF2B5EF4-FFF2-40B4-BE49-F238E27FC236}">
                    <a16:creationId xmlns:a16="http://schemas.microsoft.com/office/drawing/2014/main" id="{ECC52D90-B5DF-4738-B1B3-428B725607AC}"/>
                  </a:ext>
                </a:extLst>
              </p:cNvPr>
              <p:cNvSpPr txBox="1">
                <a:spLocks noRot="1" noChangeAspect="1" noMove="1" noResize="1" noEditPoints="1" noAdjustHandles="1" noChangeArrowheads="1" noChangeShapeType="1" noTextEdit="1"/>
              </p:cNvSpPr>
              <p:nvPr/>
            </p:nvSpPr>
            <p:spPr>
              <a:xfrm>
                <a:off x="3311880" y="2553523"/>
                <a:ext cx="609600" cy="400110"/>
              </a:xfrm>
              <a:prstGeom prst="rect">
                <a:avLst/>
              </a:prstGeom>
              <a:blipFill>
                <a:blip r:embed="rId7"/>
                <a:stretch>
                  <a:fillRect b="-15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113265D5-BE7D-4DDE-96A5-9EFF71E21DA8}"/>
                  </a:ext>
                </a:extLst>
              </p:cNvPr>
              <p:cNvSpPr txBox="1"/>
              <p:nvPr/>
            </p:nvSpPr>
            <p:spPr>
              <a:xfrm>
                <a:off x="4470120" y="2157933"/>
                <a:ext cx="60960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m:rPr>
                              <m:sty m:val="p"/>
                            </m:rPr>
                            <a:rPr lang="en-US" altLang="zh-CN" sz="2000" b="0" i="0" smtClean="0">
                              <a:latin typeface="Cambria Math" panose="02040503050406030204" pitchFamily="18" charset="0"/>
                            </a:rPr>
                            <m:t>B</m:t>
                          </m:r>
                        </m:e>
                        <m:sub>
                          <m:r>
                            <a:rPr lang="en-US" altLang="zh-CN" sz="2000" b="0" i="0" smtClean="0">
                              <a:latin typeface="Cambria Math" panose="02040503050406030204" pitchFamily="18" charset="0"/>
                            </a:rPr>
                            <m:t>1</m:t>
                          </m:r>
                        </m:sub>
                      </m:sSub>
                    </m:oMath>
                  </m:oMathPara>
                </a14:m>
                <a:endParaRPr lang="zh-CN" altLang="en-US" sz="2000" dirty="0"/>
              </a:p>
            </p:txBody>
          </p:sp>
        </mc:Choice>
        <mc:Fallback xmlns="">
          <p:sp>
            <p:nvSpPr>
              <p:cNvPr id="20" name="文本框 19">
                <a:extLst>
                  <a:ext uri="{FF2B5EF4-FFF2-40B4-BE49-F238E27FC236}">
                    <a16:creationId xmlns:a16="http://schemas.microsoft.com/office/drawing/2014/main" id="{113265D5-BE7D-4DDE-96A5-9EFF71E21DA8}"/>
                  </a:ext>
                </a:extLst>
              </p:cNvPr>
              <p:cNvSpPr txBox="1">
                <a:spLocks noRot="1" noChangeAspect="1" noMove="1" noResize="1" noEditPoints="1" noAdjustHandles="1" noChangeArrowheads="1" noChangeShapeType="1" noTextEdit="1"/>
              </p:cNvSpPr>
              <p:nvPr/>
            </p:nvSpPr>
            <p:spPr>
              <a:xfrm>
                <a:off x="4470120" y="2157933"/>
                <a:ext cx="609600" cy="400110"/>
              </a:xfrm>
              <a:prstGeom prst="rect">
                <a:avLst/>
              </a:prstGeom>
              <a:blipFill>
                <a:blip r:embed="rId8"/>
                <a:stretch>
                  <a:fillRect b="-15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E779BA61-57D0-44C6-87BD-F57B415E4070}"/>
                  </a:ext>
                </a:extLst>
              </p:cNvPr>
              <p:cNvSpPr txBox="1"/>
              <p:nvPr/>
            </p:nvSpPr>
            <p:spPr>
              <a:xfrm>
                <a:off x="4185360" y="1453733"/>
                <a:ext cx="60960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m:rPr>
                              <m:sty m:val="p"/>
                            </m:rPr>
                            <a:rPr lang="en-US" altLang="zh-CN" sz="2000" b="0" i="0" smtClean="0">
                              <a:latin typeface="Cambria Math" panose="02040503050406030204" pitchFamily="18" charset="0"/>
                            </a:rPr>
                            <m:t>C</m:t>
                          </m:r>
                        </m:e>
                        <m:sub>
                          <m:r>
                            <a:rPr lang="en-US" altLang="zh-CN" sz="2000" b="0" i="0" smtClean="0">
                              <a:latin typeface="Cambria Math" panose="02040503050406030204" pitchFamily="18" charset="0"/>
                            </a:rPr>
                            <m:t>1</m:t>
                          </m:r>
                        </m:sub>
                      </m:sSub>
                    </m:oMath>
                  </m:oMathPara>
                </a14:m>
                <a:endParaRPr lang="zh-CN" altLang="en-US" sz="2000" dirty="0"/>
              </a:p>
            </p:txBody>
          </p:sp>
        </mc:Choice>
        <mc:Fallback xmlns="">
          <p:sp>
            <p:nvSpPr>
              <p:cNvPr id="24" name="文本框 23">
                <a:extLst>
                  <a:ext uri="{FF2B5EF4-FFF2-40B4-BE49-F238E27FC236}">
                    <a16:creationId xmlns:a16="http://schemas.microsoft.com/office/drawing/2014/main" id="{E779BA61-57D0-44C6-87BD-F57B415E4070}"/>
                  </a:ext>
                </a:extLst>
              </p:cNvPr>
              <p:cNvSpPr txBox="1">
                <a:spLocks noRot="1" noChangeAspect="1" noMove="1" noResize="1" noEditPoints="1" noAdjustHandles="1" noChangeArrowheads="1" noChangeShapeType="1" noTextEdit="1"/>
              </p:cNvSpPr>
              <p:nvPr/>
            </p:nvSpPr>
            <p:spPr>
              <a:xfrm>
                <a:off x="4185360" y="1453733"/>
                <a:ext cx="609600" cy="400110"/>
              </a:xfrm>
              <a:prstGeom prst="rect">
                <a:avLst/>
              </a:prstGeom>
              <a:blipFill>
                <a:blip r:embed="rId9"/>
                <a:stretch>
                  <a:fillRect b="-303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93CA7DB0-EF50-47FB-9329-7FD0728E214E}"/>
                  </a:ext>
                </a:extLst>
              </p:cNvPr>
              <p:cNvSpPr txBox="1"/>
              <p:nvPr/>
            </p:nvSpPr>
            <p:spPr>
              <a:xfrm>
                <a:off x="2836103" y="1853843"/>
                <a:ext cx="60960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3600" b="0" i="1" smtClean="0">
                          <a:latin typeface="Cambria Math" panose="02040503050406030204" pitchFamily="18" charset="0"/>
                          <a:ea typeface="Cambria Math" panose="02040503050406030204" pitchFamily="18" charset="0"/>
                        </a:rPr>
                        <m:t>≈</m:t>
                      </m:r>
                    </m:oMath>
                  </m:oMathPara>
                </a14:m>
                <a:endParaRPr lang="zh-CN" altLang="en-US" sz="3600" dirty="0"/>
              </a:p>
            </p:txBody>
          </p:sp>
        </mc:Choice>
        <mc:Fallback xmlns="">
          <p:sp>
            <p:nvSpPr>
              <p:cNvPr id="25" name="文本框 24">
                <a:extLst>
                  <a:ext uri="{FF2B5EF4-FFF2-40B4-BE49-F238E27FC236}">
                    <a16:creationId xmlns:a16="http://schemas.microsoft.com/office/drawing/2014/main" id="{93CA7DB0-EF50-47FB-9329-7FD0728E214E}"/>
                  </a:ext>
                </a:extLst>
              </p:cNvPr>
              <p:cNvSpPr txBox="1">
                <a:spLocks noRot="1" noChangeAspect="1" noMove="1" noResize="1" noEditPoints="1" noAdjustHandles="1" noChangeArrowheads="1" noChangeShapeType="1" noTextEdit="1"/>
              </p:cNvSpPr>
              <p:nvPr/>
            </p:nvSpPr>
            <p:spPr>
              <a:xfrm>
                <a:off x="2836103" y="1853843"/>
                <a:ext cx="609600" cy="646331"/>
              </a:xfrm>
              <a:prstGeom prst="rect">
                <a:avLst/>
              </a:prstGeom>
              <a:blipFill>
                <a:blip r:embed="rId10"/>
                <a:stretch>
                  <a:fillRect/>
                </a:stretch>
              </a:blipFill>
            </p:spPr>
            <p:txBody>
              <a:bodyPr/>
              <a:lstStyle/>
              <a:p>
                <a:r>
                  <a:rPr lang="zh-CN" altLang="en-US">
                    <a:noFill/>
                  </a:rPr>
                  <a:t> </a:t>
                </a:r>
              </a:p>
            </p:txBody>
          </p:sp>
        </mc:Fallback>
      </mc:AlternateContent>
      <p:sp>
        <p:nvSpPr>
          <p:cNvPr id="28" name="矩形 27">
            <a:extLst>
              <a:ext uri="{FF2B5EF4-FFF2-40B4-BE49-F238E27FC236}">
                <a16:creationId xmlns:a16="http://schemas.microsoft.com/office/drawing/2014/main" id="{7CECACED-5986-41AD-A6FC-B6C230FC400F}"/>
              </a:ext>
            </a:extLst>
          </p:cNvPr>
          <p:cNvSpPr/>
          <p:nvPr/>
        </p:nvSpPr>
        <p:spPr bwMode="auto">
          <a:xfrm>
            <a:off x="6197600" y="2032823"/>
            <a:ext cx="162000" cy="1041400"/>
          </a:xfrm>
          <a:prstGeom prst="rect">
            <a:avLst/>
          </a:prstGeom>
          <a:solidFill>
            <a:schemeClr val="accent6">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30" name="矩形 29">
            <a:extLst>
              <a:ext uri="{FF2B5EF4-FFF2-40B4-BE49-F238E27FC236}">
                <a16:creationId xmlns:a16="http://schemas.microsoft.com/office/drawing/2014/main" id="{4C82F548-4DA9-4FB7-AC93-1119E82E68C2}"/>
              </a:ext>
            </a:extLst>
          </p:cNvPr>
          <p:cNvSpPr/>
          <p:nvPr/>
        </p:nvSpPr>
        <p:spPr bwMode="auto">
          <a:xfrm rot="5400000">
            <a:off x="6929120" y="1593123"/>
            <a:ext cx="162000" cy="1041400"/>
          </a:xfrm>
          <a:prstGeom prst="rect">
            <a:avLst/>
          </a:prstGeom>
          <a:solidFill>
            <a:schemeClr val="accent6">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32" name="平行四边形 31">
            <a:extLst>
              <a:ext uri="{FF2B5EF4-FFF2-40B4-BE49-F238E27FC236}">
                <a16:creationId xmlns:a16="http://schemas.microsoft.com/office/drawing/2014/main" id="{EABF2276-9D3D-4A2A-9EDC-202A035BE293}"/>
              </a:ext>
            </a:extLst>
          </p:cNvPr>
          <p:cNvSpPr/>
          <p:nvPr/>
        </p:nvSpPr>
        <p:spPr bwMode="auto">
          <a:xfrm>
            <a:off x="6197600" y="1275903"/>
            <a:ext cx="477520" cy="654171"/>
          </a:xfrm>
          <a:prstGeom prst="parallelogram">
            <a:avLst>
              <a:gd name="adj" fmla="val 65545"/>
            </a:avLst>
          </a:prstGeom>
          <a:solidFill>
            <a:schemeClr val="accent6">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69FB144A-A4A5-4AB3-95AF-D837AA1580C4}"/>
                  </a:ext>
                </a:extLst>
              </p:cNvPr>
              <p:cNvSpPr txBox="1"/>
              <p:nvPr/>
            </p:nvSpPr>
            <p:spPr>
              <a:xfrm>
                <a:off x="6776440" y="2157933"/>
                <a:ext cx="60960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m:rPr>
                              <m:sty m:val="p"/>
                            </m:rPr>
                            <a:rPr lang="en-US" altLang="zh-CN" sz="2000" b="0" i="0" smtClean="0">
                              <a:latin typeface="Cambria Math" panose="02040503050406030204" pitchFamily="18" charset="0"/>
                            </a:rPr>
                            <m:t>B</m:t>
                          </m:r>
                        </m:e>
                        <m:sub>
                          <m:r>
                            <a:rPr lang="en-US" altLang="zh-CN" sz="2000" b="0" i="0" smtClean="0">
                              <a:latin typeface="Cambria Math" panose="02040503050406030204" pitchFamily="18" charset="0"/>
                            </a:rPr>
                            <m:t>2</m:t>
                          </m:r>
                        </m:sub>
                      </m:sSub>
                    </m:oMath>
                  </m:oMathPara>
                </a14:m>
                <a:endParaRPr lang="zh-CN" altLang="en-US" sz="2000" dirty="0"/>
              </a:p>
            </p:txBody>
          </p:sp>
        </mc:Choice>
        <mc:Fallback xmlns="">
          <p:sp>
            <p:nvSpPr>
              <p:cNvPr id="33" name="文本框 32">
                <a:extLst>
                  <a:ext uri="{FF2B5EF4-FFF2-40B4-BE49-F238E27FC236}">
                    <a16:creationId xmlns:a16="http://schemas.microsoft.com/office/drawing/2014/main" id="{69FB144A-A4A5-4AB3-95AF-D837AA1580C4}"/>
                  </a:ext>
                </a:extLst>
              </p:cNvPr>
              <p:cNvSpPr txBox="1">
                <a:spLocks noRot="1" noChangeAspect="1" noMove="1" noResize="1" noEditPoints="1" noAdjustHandles="1" noChangeArrowheads="1" noChangeShapeType="1" noTextEdit="1"/>
              </p:cNvSpPr>
              <p:nvPr/>
            </p:nvSpPr>
            <p:spPr>
              <a:xfrm>
                <a:off x="6776440" y="2157933"/>
                <a:ext cx="609600" cy="400110"/>
              </a:xfrm>
              <a:prstGeom prst="rect">
                <a:avLst/>
              </a:prstGeom>
              <a:blipFill>
                <a:blip r:embed="rId11"/>
                <a:stretch>
                  <a:fillRect b="-303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AB5E6DFF-F840-4271-8A4C-32D7915DB6AB}"/>
                  </a:ext>
                </a:extLst>
              </p:cNvPr>
              <p:cNvSpPr txBox="1"/>
              <p:nvPr/>
            </p:nvSpPr>
            <p:spPr>
              <a:xfrm>
                <a:off x="6491680" y="1453733"/>
                <a:ext cx="60960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m:rPr>
                              <m:sty m:val="p"/>
                            </m:rPr>
                            <a:rPr lang="en-US" altLang="zh-CN" sz="2000" b="0" i="0" smtClean="0">
                              <a:latin typeface="Cambria Math" panose="02040503050406030204" pitchFamily="18" charset="0"/>
                            </a:rPr>
                            <m:t>C</m:t>
                          </m:r>
                        </m:e>
                        <m:sub>
                          <m:r>
                            <a:rPr lang="en-US" altLang="zh-CN" sz="2000" b="0" i="0" smtClean="0">
                              <a:latin typeface="Cambria Math" panose="02040503050406030204" pitchFamily="18" charset="0"/>
                            </a:rPr>
                            <m:t>2</m:t>
                          </m:r>
                        </m:sub>
                      </m:sSub>
                    </m:oMath>
                  </m:oMathPara>
                </a14:m>
                <a:endParaRPr lang="zh-CN" altLang="en-US" sz="2000" dirty="0"/>
              </a:p>
            </p:txBody>
          </p:sp>
        </mc:Choice>
        <mc:Fallback xmlns="">
          <p:sp>
            <p:nvSpPr>
              <p:cNvPr id="41" name="文本框 40">
                <a:extLst>
                  <a:ext uri="{FF2B5EF4-FFF2-40B4-BE49-F238E27FC236}">
                    <a16:creationId xmlns:a16="http://schemas.microsoft.com/office/drawing/2014/main" id="{AB5E6DFF-F840-4271-8A4C-32D7915DB6AB}"/>
                  </a:ext>
                </a:extLst>
              </p:cNvPr>
              <p:cNvSpPr txBox="1">
                <a:spLocks noRot="1" noChangeAspect="1" noMove="1" noResize="1" noEditPoints="1" noAdjustHandles="1" noChangeArrowheads="1" noChangeShapeType="1" noTextEdit="1"/>
              </p:cNvSpPr>
              <p:nvPr/>
            </p:nvSpPr>
            <p:spPr>
              <a:xfrm>
                <a:off x="6491680" y="1453733"/>
                <a:ext cx="609600" cy="400110"/>
              </a:xfrm>
              <a:prstGeom prst="rect">
                <a:avLst/>
              </a:prstGeom>
              <a:blipFill>
                <a:blip r:embed="rId12"/>
                <a:stretch>
                  <a:fillRect b="-303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A439CC9A-2D96-4A61-84FC-85CD8548301C}"/>
                  </a:ext>
                </a:extLst>
              </p:cNvPr>
              <p:cNvSpPr txBox="1"/>
              <p:nvPr/>
            </p:nvSpPr>
            <p:spPr>
              <a:xfrm>
                <a:off x="5410480" y="1853843"/>
                <a:ext cx="60960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3600" b="0" i="1" smtClean="0">
                          <a:latin typeface="Cambria Math" panose="02040503050406030204" pitchFamily="18" charset="0"/>
                          <a:ea typeface="Cambria Math" panose="02040503050406030204" pitchFamily="18" charset="0"/>
                        </a:rPr>
                        <m:t>+</m:t>
                      </m:r>
                    </m:oMath>
                  </m:oMathPara>
                </a14:m>
                <a:endParaRPr lang="zh-CN" altLang="en-US" sz="3600" dirty="0"/>
              </a:p>
            </p:txBody>
          </p:sp>
        </mc:Choice>
        <mc:Fallback xmlns="">
          <p:sp>
            <p:nvSpPr>
              <p:cNvPr id="46" name="文本框 45">
                <a:extLst>
                  <a:ext uri="{FF2B5EF4-FFF2-40B4-BE49-F238E27FC236}">
                    <a16:creationId xmlns:a16="http://schemas.microsoft.com/office/drawing/2014/main" id="{A439CC9A-2D96-4A61-84FC-85CD8548301C}"/>
                  </a:ext>
                </a:extLst>
              </p:cNvPr>
              <p:cNvSpPr txBox="1">
                <a:spLocks noRot="1" noChangeAspect="1" noMove="1" noResize="1" noEditPoints="1" noAdjustHandles="1" noChangeArrowheads="1" noChangeShapeType="1" noTextEdit="1"/>
              </p:cNvSpPr>
              <p:nvPr/>
            </p:nvSpPr>
            <p:spPr>
              <a:xfrm>
                <a:off x="5410480" y="1853843"/>
                <a:ext cx="609600" cy="646331"/>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0" name="文本框 99">
                <a:extLst>
                  <a:ext uri="{FF2B5EF4-FFF2-40B4-BE49-F238E27FC236}">
                    <a16:creationId xmlns:a16="http://schemas.microsoft.com/office/drawing/2014/main" id="{CF0C5737-5834-4AE3-8CA7-D6F1BF264ADE}"/>
                  </a:ext>
                </a:extLst>
              </p:cNvPr>
              <p:cNvSpPr txBox="1"/>
              <p:nvPr/>
            </p:nvSpPr>
            <p:spPr>
              <a:xfrm>
                <a:off x="7742480" y="1853843"/>
                <a:ext cx="159456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3600" b="0" i="1" smtClean="0">
                          <a:latin typeface="Cambria Math" panose="02040503050406030204" pitchFamily="18" charset="0"/>
                          <a:ea typeface="Cambria Math" panose="02040503050406030204" pitchFamily="18" charset="0"/>
                        </a:rPr>
                        <m:t>+…+</m:t>
                      </m:r>
                    </m:oMath>
                  </m:oMathPara>
                </a14:m>
                <a:endParaRPr lang="zh-CN" altLang="en-US" sz="3600" dirty="0"/>
              </a:p>
            </p:txBody>
          </p:sp>
        </mc:Choice>
        <mc:Fallback xmlns="">
          <p:sp>
            <p:nvSpPr>
              <p:cNvPr id="100" name="文本框 99">
                <a:extLst>
                  <a:ext uri="{FF2B5EF4-FFF2-40B4-BE49-F238E27FC236}">
                    <a16:creationId xmlns:a16="http://schemas.microsoft.com/office/drawing/2014/main" id="{CF0C5737-5834-4AE3-8CA7-D6F1BF264ADE}"/>
                  </a:ext>
                </a:extLst>
              </p:cNvPr>
              <p:cNvSpPr txBox="1">
                <a:spLocks noRot="1" noChangeAspect="1" noMove="1" noResize="1" noEditPoints="1" noAdjustHandles="1" noChangeArrowheads="1" noChangeShapeType="1" noTextEdit="1"/>
              </p:cNvSpPr>
              <p:nvPr/>
            </p:nvSpPr>
            <p:spPr>
              <a:xfrm>
                <a:off x="7742480" y="1853843"/>
                <a:ext cx="1594560" cy="646331"/>
              </a:xfrm>
              <a:prstGeom prst="rect">
                <a:avLst/>
              </a:prstGeom>
              <a:blipFill>
                <a:blip r:embed="rId14"/>
                <a:stretch>
                  <a:fillRect/>
                </a:stretch>
              </a:blipFill>
            </p:spPr>
            <p:txBody>
              <a:bodyPr/>
              <a:lstStyle/>
              <a:p>
                <a:r>
                  <a:rPr lang="zh-CN" altLang="en-US">
                    <a:noFill/>
                  </a:rPr>
                  <a:t> </a:t>
                </a:r>
              </a:p>
            </p:txBody>
          </p:sp>
        </mc:Fallback>
      </mc:AlternateContent>
      <p:sp>
        <p:nvSpPr>
          <p:cNvPr id="102" name="矩形 101">
            <a:extLst>
              <a:ext uri="{FF2B5EF4-FFF2-40B4-BE49-F238E27FC236}">
                <a16:creationId xmlns:a16="http://schemas.microsoft.com/office/drawing/2014/main" id="{E1054334-B9B3-463E-A170-EF32C3E840C3}"/>
              </a:ext>
            </a:extLst>
          </p:cNvPr>
          <p:cNvSpPr/>
          <p:nvPr/>
        </p:nvSpPr>
        <p:spPr bwMode="auto">
          <a:xfrm>
            <a:off x="9594420" y="2032823"/>
            <a:ext cx="162000" cy="1041400"/>
          </a:xfrm>
          <a:prstGeom prst="rect">
            <a:avLst/>
          </a:prstGeom>
          <a:solidFill>
            <a:schemeClr val="accent6">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104" name="矩形 103">
            <a:extLst>
              <a:ext uri="{FF2B5EF4-FFF2-40B4-BE49-F238E27FC236}">
                <a16:creationId xmlns:a16="http://schemas.microsoft.com/office/drawing/2014/main" id="{01BC0A64-19BD-4BF0-9CB2-BEA457AF2481}"/>
              </a:ext>
            </a:extLst>
          </p:cNvPr>
          <p:cNvSpPr/>
          <p:nvPr/>
        </p:nvSpPr>
        <p:spPr bwMode="auto">
          <a:xfrm rot="5400000">
            <a:off x="10325940" y="1593123"/>
            <a:ext cx="162000" cy="1041400"/>
          </a:xfrm>
          <a:prstGeom prst="rect">
            <a:avLst/>
          </a:prstGeom>
          <a:solidFill>
            <a:schemeClr val="accent6">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108" name="平行四边形 107">
            <a:extLst>
              <a:ext uri="{FF2B5EF4-FFF2-40B4-BE49-F238E27FC236}">
                <a16:creationId xmlns:a16="http://schemas.microsoft.com/office/drawing/2014/main" id="{90632633-E59C-4950-92F7-83CF1E92BEBE}"/>
              </a:ext>
            </a:extLst>
          </p:cNvPr>
          <p:cNvSpPr/>
          <p:nvPr/>
        </p:nvSpPr>
        <p:spPr bwMode="auto">
          <a:xfrm>
            <a:off x="9594420" y="1275903"/>
            <a:ext cx="477520" cy="654171"/>
          </a:xfrm>
          <a:prstGeom prst="parallelogram">
            <a:avLst>
              <a:gd name="adj" fmla="val 65545"/>
            </a:avLst>
          </a:prstGeom>
          <a:solidFill>
            <a:schemeClr val="accent6">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mc:AlternateContent xmlns:mc="http://schemas.openxmlformats.org/markup-compatibility/2006" xmlns:a14="http://schemas.microsoft.com/office/drawing/2010/main">
        <mc:Choice Requires="a14">
          <p:sp>
            <p:nvSpPr>
              <p:cNvPr id="110" name="文本框 109">
                <a:extLst>
                  <a:ext uri="{FF2B5EF4-FFF2-40B4-BE49-F238E27FC236}">
                    <a16:creationId xmlns:a16="http://schemas.microsoft.com/office/drawing/2014/main" id="{F0DC21BA-BEB4-410F-BE5C-4380733EC19D}"/>
                  </a:ext>
                </a:extLst>
              </p:cNvPr>
              <p:cNvSpPr txBox="1"/>
              <p:nvPr/>
            </p:nvSpPr>
            <p:spPr>
              <a:xfrm>
                <a:off x="10173260" y="2157933"/>
                <a:ext cx="60960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m:rPr>
                              <m:sty m:val="p"/>
                            </m:rPr>
                            <a:rPr lang="en-US" altLang="zh-CN" sz="2000" b="0" i="0" smtClean="0">
                              <a:latin typeface="Cambria Math" panose="02040503050406030204" pitchFamily="18" charset="0"/>
                            </a:rPr>
                            <m:t>B</m:t>
                          </m:r>
                        </m:e>
                        <m:sub>
                          <m:r>
                            <m:rPr>
                              <m:sty m:val="p"/>
                            </m:rPr>
                            <a:rPr lang="en-US" altLang="zh-CN" sz="2000" b="0" i="0" smtClean="0">
                              <a:latin typeface="Cambria Math" panose="02040503050406030204" pitchFamily="18" charset="0"/>
                            </a:rPr>
                            <m:t>F</m:t>
                          </m:r>
                        </m:sub>
                      </m:sSub>
                    </m:oMath>
                  </m:oMathPara>
                </a14:m>
                <a:endParaRPr lang="zh-CN" altLang="en-US" sz="2000" dirty="0"/>
              </a:p>
            </p:txBody>
          </p:sp>
        </mc:Choice>
        <mc:Fallback xmlns="">
          <p:sp>
            <p:nvSpPr>
              <p:cNvPr id="110" name="文本框 109">
                <a:extLst>
                  <a:ext uri="{FF2B5EF4-FFF2-40B4-BE49-F238E27FC236}">
                    <a16:creationId xmlns:a16="http://schemas.microsoft.com/office/drawing/2014/main" id="{F0DC21BA-BEB4-410F-BE5C-4380733EC19D}"/>
                  </a:ext>
                </a:extLst>
              </p:cNvPr>
              <p:cNvSpPr txBox="1">
                <a:spLocks noRot="1" noChangeAspect="1" noMove="1" noResize="1" noEditPoints="1" noAdjustHandles="1" noChangeArrowheads="1" noChangeShapeType="1" noTextEdit="1"/>
              </p:cNvSpPr>
              <p:nvPr/>
            </p:nvSpPr>
            <p:spPr>
              <a:xfrm>
                <a:off x="10173260" y="2157933"/>
                <a:ext cx="609600" cy="400110"/>
              </a:xfrm>
              <a:prstGeom prst="rect">
                <a:avLst/>
              </a:prstGeom>
              <a:blipFill>
                <a:blip r:embed="rId15"/>
                <a:stretch>
                  <a:fillRect b="-303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2" name="文本框 111">
                <a:extLst>
                  <a:ext uri="{FF2B5EF4-FFF2-40B4-BE49-F238E27FC236}">
                    <a16:creationId xmlns:a16="http://schemas.microsoft.com/office/drawing/2014/main" id="{84CE5E9E-6DCB-486A-86A6-0EBD461E6FDA}"/>
                  </a:ext>
                </a:extLst>
              </p:cNvPr>
              <p:cNvSpPr txBox="1"/>
              <p:nvPr/>
            </p:nvSpPr>
            <p:spPr>
              <a:xfrm>
                <a:off x="9888500" y="1453733"/>
                <a:ext cx="60960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m:rPr>
                              <m:sty m:val="p"/>
                            </m:rPr>
                            <a:rPr lang="en-US" altLang="zh-CN" sz="2000" b="0" i="0" smtClean="0">
                              <a:latin typeface="Cambria Math" panose="02040503050406030204" pitchFamily="18" charset="0"/>
                            </a:rPr>
                            <m:t>C</m:t>
                          </m:r>
                        </m:e>
                        <m:sub>
                          <m:r>
                            <m:rPr>
                              <m:sty m:val="p"/>
                            </m:rPr>
                            <a:rPr lang="en-US" altLang="zh-CN" sz="2000" b="0" i="0" smtClean="0">
                              <a:latin typeface="Cambria Math" panose="02040503050406030204" pitchFamily="18" charset="0"/>
                            </a:rPr>
                            <m:t>F</m:t>
                          </m:r>
                        </m:sub>
                      </m:sSub>
                    </m:oMath>
                  </m:oMathPara>
                </a14:m>
                <a:endParaRPr lang="zh-CN" altLang="en-US" sz="2000" dirty="0"/>
              </a:p>
            </p:txBody>
          </p:sp>
        </mc:Choice>
        <mc:Fallback xmlns="">
          <p:sp>
            <p:nvSpPr>
              <p:cNvPr id="112" name="文本框 111">
                <a:extLst>
                  <a:ext uri="{FF2B5EF4-FFF2-40B4-BE49-F238E27FC236}">
                    <a16:creationId xmlns:a16="http://schemas.microsoft.com/office/drawing/2014/main" id="{84CE5E9E-6DCB-486A-86A6-0EBD461E6FDA}"/>
                  </a:ext>
                </a:extLst>
              </p:cNvPr>
              <p:cNvSpPr txBox="1">
                <a:spLocks noRot="1" noChangeAspect="1" noMove="1" noResize="1" noEditPoints="1" noAdjustHandles="1" noChangeArrowheads="1" noChangeShapeType="1" noTextEdit="1"/>
              </p:cNvSpPr>
              <p:nvPr/>
            </p:nvSpPr>
            <p:spPr>
              <a:xfrm>
                <a:off x="9888500" y="1453733"/>
                <a:ext cx="609600" cy="400110"/>
              </a:xfrm>
              <a:prstGeom prst="rect">
                <a:avLst/>
              </a:prstGeom>
              <a:blipFill>
                <a:blip r:embed="rId16"/>
                <a:stretch>
                  <a:fillRect b="-454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4" name="文本框 113">
                <a:extLst>
                  <a:ext uri="{FF2B5EF4-FFF2-40B4-BE49-F238E27FC236}">
                    <a16:creationId xmlns:a16="http://schemas.microsoft.com/office/drawing/2014/main" id="{1EACA5CB-232A-43B1-8192-A1016AA61396}"/>
                  </a:ext>
                </a:extLst>
              </p:cNvPr>
              <p:cNvSpPr txBox="1"/>
              <p:nvPr/>
            </p:nvSpPr>
            <p:spPr>
              <a:xfrm>
                <a:off x="5641900" y="2553523"/>
                <a:ext cx="60960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m:rPr>
                              <m:sty m:val="p"/>
                            </m:rPr>
                            <a:rPr lang="en-US" altLang="zh-CN" sz="2000" b="0" i="0" smtClean="0">
                              <a:latin typeface="Cambria Math" panose="02040503050406030204" pitchFamily="18" charset="0"/>
                            </a:rPr>
                            <m:t>A</m:t>
                          </m:r>
                        </m:e>
                        <m:sub>
                          <m:r>
                            <a:rPr lang="en-US" altLang="zh-CN" sz="2000" b="0" i="0" smtClean="0">
                              <a:latin typeface="Cambria Math" panose="02040503050406030204" pitchFamily="18" charset="0"/>
                            </a:rPr>
                            <m:t>2</m:t>
                          </m:r>
                        </m:sub>
                      </m:sSub>
                    </m:oMath>
                  </m:oMathPara>
                </a14:m>
                <a:endParaRPr lang="zh-CN" altLang="en-US" sz="2000" dirty="0"/>
              </a:p>
            </p:txBody>
          </p:sp>
        </mc:Choice>
        <mc:Fallback xmlns="">
          <p:sp>
            <p:nvSpPr>
              <p:cNvPr id="114" name="文本框 113">
                <a:extLst>
                  <a:ext uri="{FF2B5EF4-FFF2-40B4-BE49-F238E27FC236}">
                    <a16:creationId xmlns:a16="http://schemas.microsoft.com/office/drawing/2014/main" id="{1EACA5CB-232A-43B1-8192-A1016AA61396}"/>
                  </a:ext>
                </a:extLst>
              </p:cNvPr>
              <p:cNvSpPr txBox="1">
                <a:spLocks noRot="1" noChangeAspect="1" noMove="1" noResize="1" noEditPoints="1" noAdjustHandles="1" noChangeArrowheads="1" noChangeShapeType="1" noTextEdit="1"/>
              </p:cNvSpPr>
              <p:nvPr/>
            </p:nvSpPr>
            <p:spPr>
              <a:xfrm>
                <a:off x="5641900" y="2553523"/>
                <a:ext cx="609600" cy="400110"/>
              </a:xfrm>
              <a:prstGeom prst="rect">
                <a:avLst/>
              </a:prstGeom>
              <a:blipFill>
                <a:blip r:embed="rId17"/>
                <a:stretch>
                  <a:fillRect b="-303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6" name="文本框 115">
                <a:extLst>
                  <a:ext uri="{FF2B5EF4-FFF2-40B4-BE49-F238E27FC236}">
                    <a16:creationId xmlns:a16="http://schemas.microsoft.com/office/drawing/2014/main" id="{E0C14FE5-C556-48CF-95E4-DD6D885AA5F5}"/>
                  </a:ext>
                </a:extLst>
              </p:cNvPr>
              <p:cNvSpPr txBox="1"/>
              <p:nvPr/>
            </p:nvSpPr>
            <p:spPr>
              <a:xfrm>
                <a:off x="9018400" y="2553523"/>
                <a:ext cx="60960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m:rPr>
                              <m:sty m:val="p"/>
                            </m:rPr>
                            <a:rPr lang="en-US" altLang="zh-CN" sz="2000" b="0" i="0" smtClean="0">
                              <a:latin typeface="Cambria Math" panose="02040503050406030204" pitchFamily="18" charset="0"/>
                            </a:rPr>
                            <m:t>A</m:t>
                          </m:r>
                        </m:e>
                        <m:sub>
                          <m:r>
                            <m:rPr>
                              <m:sty m:val="p"/>
                            </m:rPr>
                            <a:rPr lang="en-US" altLang="zh-CN" sz="2000" b="0" i="0" smtClean="0">
                              <a:latin typeface="Cambria Math" panose="02040503050406030204" pitchFamily="18" charset="0"/>
                            </a:rPr>
                            <m:t>F</m:t>
                          </m:r>
                        </m:sub>
                      </m:sSub>
                    </m:oMath>
                  </m:oMathPara>
                </a14:m>
                <a:endParaRPr lang="zh-CN" altLang="en-US" sz="2000" dirty="0"/>
              </a:p>
            </p:txBody>
          </p:sp>
        </mc:Choice>
        <mc:Fallback xmlns="">
          <p:sp>
            <p:nvSpPr>
              <p:cNvPr id="116" name="文本框 115">
                <a:extLst>
                  <a:ext uri="{FF2B5EF4-FFF2-40B4-BE49-F238E27FC236}">
                    <a16:creationId xmlns:a16="http://schemas.microsoft.com/office/drawing/2014/main" id="{E0C14FE5-C556-48CF-95E4-DD6D885AA5F5}"/>
                  </a:ext>
                </a:extLst>
              </p:cNvPr>
              <p:cNvSpPr txBox="1">
                <a:spLocks noRot="1" noChangeAspect="1" noMove="1" noResize="1" noEditPoints="1" noAdjustHandles="1" noChangeArrowheads="1" noChangeShapeType="1" noTextEdit="1"/>
              </p:cNvSpPr>
              <p:nvPr/>
            </p:nvSpPr>
            <p:spPr>
              <a:xfrm>
                <a:off x="9018400" y="2553523"/>
                <a:ext cx="609600" cy="400110"/>
              </a:xfrm>
              <a:prstGeom prst="rect">
                <a:avLst/>
              </a:prstGeom>
              <a:blipFill>
                <a:blip r:embed="rId18"/>
                <a:stretch>
                  <a:fillRect b="-3030"/>
                </a:stretch>
              </a:blipFill>
            </p:spPr>
            <p:txBody>
              <a:bodyPr/>
              <a:lstStyle/>
              <a:p>
                <a:r>
                  <a:rPr lang="zh-CN" altLang="en-US">
                    <a:noFill/>
                  </a:rPr>
                  <a:t> </a:t>
                </a:r>
              </a:p>
            </p:txBody>
          </p:sp>
        </mc:Fallback>
      </mc:AlternateContent>
      <p:pic>
        <p:nvPicPr>
          <p:cNvPr id="122" name="图片 121">
            <a:extLst>
              <a:ext uri="{FF2B5EF4-FFF2-40B4-BE49-F238E27FC236}">
                <a16:creationId xmlns:a16="http://schemas.microsoft.com/office/drawing/2014/main" id="{20AA31D8-0F17-4DF4-9F10-7A33ABB06AAE}"/>
              </a:ext>
            </a:extLst>
          </p:cNvPr>
          <p:cNvPicPr>
            <a:picLocks noChangeAspect="1"/>
          </p:cNvPicPr>
          <p:nvPr/>
        </p:nvPicPr>
        <p:blipFill>
          <a:blip r:embed="rId19"/>
          <a:stretch>
            <a:fillRect/>
          </a:stretch>
        </p:blipFill>
        <p:spPr>
          <a:xfrm>
            <a:off x="163928" y="4097082"/>
            <a:ext cx="4795031" cy="990157"/>
          </a:xfrm>
          <a:prstGeom prst="rect">
            <a:avLst/>
          </a:prstGeom>
        </p:spPr>
      </p:pic>
      <p:pic>
        <p:nvPicPr>
          <p:cNvPr id="124" name="图片 123">
            <a:extLst>
              <a:ext uri="{FF2B5EF4-FFF2-40B4-BE49-F238E27FC236}">
                <a16:creationId xmlns:a16="http://schemas.microsoft.com/office/drawing/2014/main" id="{5378DF27-CCFA-40D0-A731-D55397D1FB2F}"/>
              </a:ext>
            </a:extLst>
          </p:cNvPr>
          <p:cNvPicPr>
            <a:picLocks noChangeAspect="1"/>
          </p:cNvPicPr>
          <p:nvPr/>
        </p:nvPicPr>
        <p:blipFill>
          <a:blip r:embed="rId20"/>
          <a:stretch>
            <a:fillRect/>
          </a:stretch>
        </p:blipFill>
        <p:spPr>
          <a:xfrm>
            <a:off x="7290250" y="4303783"/>
            <a:ext cx="4795031" cy="523774"/>
          </a:xfrm>
          <a:prstGeom prst="rect">
            <a:avLst/>
          </a:prstGeom>
        </p:spPr>
      </p:pic>
      <p:sp>
        <p:nvSpPr>
          <p:cNvPr id="126" name="文本框 125">
            <a:extLst>
              <a:ext uri="{FF2B5EF4-FFF2-40B4-BE49-F238E27FC236}">
                <a16:creationId xmlns:a16="http://schemas.microsoft.com/office/drawing/2014/main" id="{1FE40E2B-DB4E-433D-8FBE-33F2DB4AE6D8}"/>
              </a:ext>
            </a:extLst>
          </p:cNvPr>
          <p:cNvSpPr txBox="1"/>
          <p:nvPr/>
        </p:nvSpPr>
        <p:spPr>
          <a:xfrm>
            <a:off x="38247" y="3488942"/>
            <a:ext cx="5214471" cy="430887"/>
          </a:xfrm>
          <a:prstGeom prst="rect">
            <a:avLst/>
          </a:prstGeom>
          <a:noFill/>
        </p:spPr>
        <p:txBody>
          <a:bodyPr wrap="square">
            <a:spAutoFit/>
          </a:bodyPr>
          <a:lstStyle/>
          <a:p>
            <a:r>
              <a:rPr lang="en-US" altLang="zh-CN" sz="2200" dirty="0">
                <a:ea typeface="Tahoma" panose="020B0604030504040204" pitchFamily="34" charset="0"/>
              </a:rPr>
              <a:t>Canonical Polyadic Decomposition (</a:t>
            </a:r>
            <a:r>
              <a:rPr lang="en-US" altLang="zh-CN" sz="2200" dirty="0">
                <a:solidFill>
                  <a:srgbClr val="443BFF"/>
                </a:solidFill>
                <a:ea typeface="Tahoma" panose="020B0604030504040204" pitchFamily="34" charset="0"/>
              </a:rPr>
              <a:t>CPD</a:t>
            </a:r>
            <a:r>
              <a:rPr lang="en-US" altLang="zh-CN" sz="2200" dirty="0">
                <a:ea typeface="Tahoma" panose="020B0604030504040204" pitchFamily="34" charset="0"/>
              </a:rPr>
              <a:t>)</a:t>
            </a:r>
            <a:endParaRPr lang="zh-CN" altLang="en-US" sz="2200" dirty="0"/>
          </a:p>
        </p:txBody>
      </p:sp>
      <p:sp>
        <p:nvSpPr>
          <p:cNvPr id="176" name="文本框 175">
            <a:extLst>
              <a:ext uri="{FF2B5EF4-FFF2-40B4-BE49-F238E27FC236}">
                <a16:creationId xmlns:a16="http://schemas.microsoft.com/office/drawing/2014/main" id="{A6269A8E-4960-41F9-8F3A-183855696DE8}"/>
              </a:ext>
            </a:extLst>
          </p:cNvPr>
          <p:cNvSpPr txBox="1"/>
          <p:nvPr/>
        </p:nvSpPr>
        <p:spPr>
          <a:xfrm>
            <a:off x="7285960" y="3492242"/>
            <a:ext cx="5027130" cy="430887"/>
          </a:xfrm>
          <a:prstGeom prst="rect">
            <a:avLst/>
          </a:prstGeom>
          <a:noFill/>
        </p:spPr>
        <p:txBody>
          <a:bodyPr wrap="square">
            <a:spAutoFit/>
          </a:bodyPr>
          <a:lstStyle/>
          <a:p>
            <a:r>
              <a:rPr lang="en-US" altLang="zh-CN" sz="2200" dirty="0">
                <a:ea typeface="Tahoma" panose="020B0604030504040204" pitchFamily="34" charset="0"/>
              </a:rPr>
              <a:t>Alternating Least Squares (</a:t>
            </a:r>
            <a:r>
              <a:rPr lang="en-US" altLang="zh-CN" sz="2200" dirty="0">
                <a:solidFill>
                  <a:srgbClr val="443BFF"/>
                </a:solidFill>
                <a:ea typeface="Tahoma" panose="020B0604030504040204" pitchFamily="34" charset="0"/>
              </a:rPr>
              <a:t>CPD-ALS</a:t>
            </a:r>
            <a:r>
              <a:rPr lang="en-US" altLang="zh-CN" sz="2200" dirty="0">
                <a:ea typeface="Tahoma" panose="020B0604030504040204" pitchFamily="34" charset="0"/>
              </a:rPr>
              <a:t>)</a:t>
            </a:r>
            <a:endParaRPr lang="zh-CN" altLang="en-US" sz="2200" dirty="0"/>
          </a:p>
        </p:txBody>
      </p:sp>
      <p:sp>
        <p:nvSpPr>
          <p:cNvPr id="178" name="箭头: 左 177">
            <a:extLst>
              <a:ext uri="{FF2B5EF4-FFF2-40B4-BE49-F238E27FC236}">
                <a16:creationId xmlns:a16="http://schemas.microsoft.com/office/drawing/2014/main" id="{CB9BA728-52C5-4D9C-B953-698E354014D8}"/>
              </a:ext>
            </a:extLst>
          </p:cNvPr>
          <p:cNvSpPr/>
          <p:nvPr/>
        </p:nvSpPr>
        <p:spPr bwMode="auto">
          <a:xfrm rot="10800000">
            <a:off x="5229019" y="4421041"/>
            <a:ext cx="1879600" cy="566551"/>
          </a:xfrm>
          <a:prstGeom prst="leftArrow">
            <a:avLst/>
          </a:prstGeom>
          <a:solidFill>
            <a:srgbClr val="0070C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179" name="椭圆 178">
            <a:extLst>
              <a:ext uri="{FF2B5EF4-FFF2-40B4-BE49-F238E27FC236}">
                <a16:creationId xmlns:a16="http://schemas.microsoft.com/office/drawing/2014/main" id="{A04FF710-949A-4AF7-AD96-8979E103794B}"/>
              </a:ext>
            </a:extLst>
          </p:cNvPr>
          <p:cNvSpPr/>
          <p:nvPr/>
        </p:nvSpPr>
        <p:spPr bwMode="auto">
          <a:xfrm>
            <a:off x="7985760" y="4171430"/>
            <a:ext cx="1879600" cy="894023"/>
          </a:xfrm>
          <a:prstGeom prst="ellipse">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181" name="文本框 180">
            <a:extLst>
              <a:ext uri="{FF2B5EF4-FFF2-40B4-BE49-F238E27FC236}">
                <a16:creationId xmlns:a16="http://schemas.microsoft.com/office/drawing/2014/main" id="{017D5046-D8FF-4B27-8FED-B8D57BED34E5}"/>
              </a:ext>
            </a:extLst>
          </p:cNvPr>
          <p:cNvSpPr txBox="1"/>
          <p:nvPr/>
        </p:nvSpPr>
        <p:spPr>
          <a:xfrm>
            <a:off x="9695398" y="4854419"/>
            <a:ext cx="1439141" cy="430887"/>
          </a:xfrm>
          <a:prstGeom prst="rect">
            <a:avLst/>
          </a:prstGeom>
          <a:noFill/>
        </p:spPr>
        <p:txBody>
          <a:bodyPr wrap="square">
            <a:spAutoFit/>
          </a:bodyPr>
          <a:lstStyle/>
          <a:p>
            <a:r>
              <a:rPr lang="en-US" altLang="zh-CN" sz="2200" dirty="0">
                <a:solidFill>
                  <a:srgbClr val="FF0000"/>
                </a:solidFill>
                <a:ea typeface="Tahoma" panose="020B0604030504040204" pitchFamily="34" charset="0"/>
              </a:rPr>
              <a:t>MTTKRP</a:t>
            </a:r>
            <a:endParaRPr lang="zh-CN" altLang="en-US" sz="2200" dirty="0">
              <a:solidFill>
                <a:srgbClr val="FF0000"/>
              </a:solidFill>
            </a:endParaRPr>
          </a:p>
        </p:txBody>
      </p:sp>
      <p:sp>
        <p:nvSpPr>
          <p:cNvPr id="182" name="Content Placeholder 2">
            <a:extLst>
              <a:ext uri="{FF2B5EF4-FFF2-40B4-BE49-F238E27FC236}">
                <a16:creationId xmlns:a16="http://schemas.microsoft.com/office/drawing/2014/main" id="{77CA1BAA-BD5A-4D73-843E-B57B75C5BC39}"/>
              </a:ext>
            </a:extLst>
          </p:cNvPr>
          <p:cNvSpPr>
            <a:spLocks noGrp="1"/>
          </p:cNvSpPr>
          <p:nvPr>
            <p:ph idx="1"/>
          </p:nvPr>
        </p:nvSpPr>
        <p:spPr>
          <a:xfrm>
            <a:off x="138790" y="5623411"/>
            <a:ext cx="11090041" cy="796183"/>
          </a:xfrm>
        </p:spPr>
        <p:txBody>
          <a:bodyPr/>
          <a:lstStyle/>
          <a:p>
            <a:r>
              <a:rPr lang="en-US" altLang="zh-CN" sz="2000" dirty="0">
                <a:solidFill>
                  <a:srgbClr val="443BFF"/>
                </a:solidFill>
                <a:ea typeface="Tahoma" panose="020B0604030504040204" pitchFamily="34" charset="0"/>
              </a:rPr>
              <a:t>ALS </a:t>
            </a:r>
            <a:r>
              <a:rPr lang="en-US" altLang="zh-CN" sz="2000" dirty="0">
                <a:ea typeface="Tahoma" panose="020B0604030504040204" pitchFamily="34" charset="0"/>
              </a:rPr>
              <a:t>solves a least square problem for each factor matrix </a:t>
            </a:r>
            <a:r>
              <a:rPr lang="en-US" altLang="zh-CN" sz="2000" dirty="0">
                <a:solidFill>
                  <a:srgbClr val="443BFF"/>
                </a:solidFill>
                <a:ea typeface="Tahoma" panose="020B0604030504040204" pitchFamily="34" charset="0"/>
              </a:rPr>
              <a:t>iteratively</a:t>
            </a:r>
            <a:r>
              <a:rPr lang="en-US" altLang="zh-CN" sz="2000" dirty="0">
                <a:ea typeface="Tahoma" panose="020B0604030504040204" pitchFamily="34" charset="0"/>
              </a:rPr>
              <a:t> with others fixed</a:t>
            </a:r>
          </a:p>
          <a:p>
            <a:r>
              <a:rPr lang="en-US" altLang="zh-CN" sz="2000" dirty="0" err="1">
                <a:ea typeface="Tahoma" panose="020B0604030504040204" pitchFamily="34" charset="0"/>
              </a:rPr>
              <a:t>Matricized</a:t>
            </a:r>
            <a:r>
              <a:rPr lang="en-US" altLang="zh-CN" sz="2000" dirty="0">
                <a:ea typeface="Tahoma" panose="020B0604030504040204" pitchFamily="34" charset="0"/>
              </a:rPr>
              <a:t> tensor times Khatri-Rao product (</a:t>
            </a:r>
            <a:r>
              <a:rPr lang="en-US" altLang="zh-CN" sz="2000" dirty="0">
                <a:solidFill>
                  <a:srgbClr val="443BFF"/>
                </a:solidFill>
                <a:ea typeface="Tahoma" panose="020B0604030504040204" pitchFamily="34" charset="0"/>
              </a:rPr>
              <a:t>MTTKRP</a:t>
            </a:r>
            <a:r>
              <a:rPr lang="en-US" altLang="zh-CN" sz="2000" dirty="0">
                <a:ea typeface="Tahoma" panose="020B0604030504040204" pitchFamily="34" charset="0"/>
              </a:rPr>
              <a:t>) is the main bottleneck of </a:t>
            </a:r>
            <a:r>
              <a:rPr lang="en-US" altLang="zh-CN" sz="2000" dirty="0">
                <a:solidFill>
                  <a:srgbClr val="443BFF"/>
                </a:solidFill>
                <a:ea typeface="Tahoma" panose="020B0604030504040204" pitchFamily="34" charset="0"/>
              </a:rPr>
              <a:t>CPD-ALS</a:t>
            </a:r>
            <a:endParaRPr lang="en-US" sz="2000" dirty="0">
              <a:solidFill>
                <a:srgbClr val="443BFF"/>
              </a:solidFill>
              <a:ea typeface="Tahoma" panose="020B0604030504040204" pitchFamily="34" charset="0"/>
            </a:endParaRPr>
          </a:p>
        </p:txBody>
      </p:sp>
      <p:sp>
        <p:nvSpPr>
          <p:cNvPr id="4" name="文本框 3">
            <a:extLst>
              <a:ext uri="{FF2B5EF4-FFF2-40B4-BE49-F238E27FC236}">
                <a16:creationId xmlns:a16="http://schemas.microsoft.com/office/drawing/2014/main" id="{0FE163D1-E244-43F2-AB95-A1B78B21C258}"/>
              </a:ext>
            </a:extLst>
          </p:cNvPr>
          <p:cNvSpPr txBox="1"/>
          <p:nvPr/>
        </p:nvSpPr>
        <p:spPr>
          <a:xfrm>
            <a:off x="5288117" y="4066404"/>
            <a:ext cx="1526703" cy="400110"/>
          </a:xfrm>
          <a:prstGeom prst="rect">
            <a:avLst/>
          </a:prstGeom>
          <a:noFill/>
        </p:spPr>
        <p:txBody>
          <a:bodyPr wrap="square">
            <a:spAutoFit/>
          </a:bodyPr>
          <a:lstStyle/>
          <a:p>
            <a:r>
              <a:rPr lang="en-US" altLang="zh-CN" sz="2000" dirty="0"/>
              <a:t>decompose</a:t>
            </a:r>
            <a:endParaRPr lang="zh-CN" altLang="en-US" sz="2000" dirty="0"/>
          </a:p>
        </p:txBody>
      </p:sp>
    </p:spTree>
    <p:custDataLst>
      <p:tags r:id="rId1"/>
    </p:custDataLst>
    <p:extLst>
      <p:ext uri="{BB962C8B-B14F-4D97-AF65-F5344CB8AC3E}">
        <p14:creationId xmlns:p14="http://schemas.microsoft.com/office/powerpoint/2010/main" val="3380803308"/>
      </p:ext>
    </p:extLst>
  </p:cSld>
  <p:clrMapOvr>
    <a:masterClrMapping/>
  </p:clrMapOvr>
  <mc:AlternateContent xmlns:mc="http://schemas.openxmlformats.org/markup-compatibility/2006" xmlns:p14="http://schemas.microsoft.com/office/powerpoint/2010/main">
    <mc:Choice Requires="p14">
      <p:transition spd="med" p14:dur="700" advTm="40220">
        <p:fade/>
      </p:transition>
    </mc:Choice>
    <mc:Fallback xmlns="">
      <p:transition spd="med" advTm="4022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18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p:txBody>
          <a:bodyPr/>
          <a:lstStyle/>
          <a:p>
            <a:r>
              <a:rPr lang="en-US" dirty="0"/>
              <a:t>Sparse Tensor Formats</a:t>
            </a:r>
          </a:p>
        </p:txBody>
      </p:sp>
      <p:pic>
        <p:nvPicPr>
          <p:cNvPr id="9" name="图片 8">
            <a:extLst>
              <a:ext uri="{FF2B5EF4-FFF2-40B4-BE49-F238E27FC236}">
                <a16:creationId xmlns:a16="http://schemas.microsoft.com/office/drawing/2014/main" id="{93BAD052-720F-4657-B03B-04E7872D9B09}"/>
              </a:ext>
            </a:extLst>
          </p:cNvPr>
          <p:cNvPicPr>
            <a:picLocks noChangeAspect="1"/>
          </p:cNvPicPr>
          <p:nvPr/>
        </p:nvPicPr>
        <p:blipFill>
          <a:blip r:embed="rId4"/>
          <a:stretch>
            <a:fillRect/>
          </a:stretch>
        </p:blipFill>
        <p:spPr>
          <a:xfrm>
            <a:off x="105528" y="1341120"/>
            <a:ext cx="8540862" cy="3271519"/>
          </a:xfrm>
          <a:prstGeom prst="rect">
            <a:avLst/>
          </a:prstGeom>
        </p:spPr>
      </p:pic>
      <mc:AlternateContent xmlns:mc="http://schemas.openxmlformats.org/markup-compatibility/2006" xmlns:a14="http://schemas.microsoft.com/office/drawing/2010/main">
        <mc:Choice Requires="a14">
          <p:sp>
            <p:nvSpPr>
              <p:cNvPr id="64" name="Content Placeholder 2">
                <a:extLst>
                  <a:ext uri="{FF2B5EF4-FFF2-40B4-BE49-F238E27FC236}">
                    <a16:creationId xmlns:a16="http://schemas.microsoft.com/office/drawing/2014/main" id="{B9EACE1E-063F-4F6B-81C1-C391106B6BDF}"/>
                  </a:ext>
                </a:extLst>
              </p:cNvPr>
              <p:cNvSpPr>
                <a:spLocks noGrp="1"/>
              </p:cNvSpPr>
              <p:nvPr>
                <p:ph idx="1"/>
              </p:nvPr>
            </p:nvSpPr>
            <p:spPr>
              <a:xfrm>
                <a:off x="101601" y="5049519"/>
                <a:ext cx="11978640" cy="1464075"/>
              </a:xfrm>
            </p:spPr>
            <p:txBody>
              <a:bodyPr/>
              <a:lstStyle/>
              <a:p>
                <a:r>
                  <a:rPr lang="en-US" altLang="zh-CN" sz="2000" dirty="0">
                    <a:solidFill>
                      <a:srgbClr val="443BFF"/>
                    </a:solidFill>
                    <a:ea typeface="Tahoma" panose="020B0604030504040204" pitchFamily="34" charset="0"/>
                  </a:rPr>
                  <a:t>F-COO</a:t>
                </a:r>
                <a:r>
                  <a:rPr lang="en-US" altLang="zh-CN" sz="2000" dirty="0">
                    <a:ea typeface="Tahoma" panose="020B0604030504040204" pitchFamily="34" charset="0"/>
                  </a:rPr>
                  <a:t> adds two flag arrays named </a:t>
                </a:r>
                <a:r>
                  <a:rPr lang="en-US" altLang="zh-CN" sz="2000" dirty="0">
                    <a:solidFill>
                      <a:srgbClr val="443BFF"/>
                    </a:solidFill>
                    <a:ea typeface="Tahoma" panose="020B0604030504040204" pitchFamily="34" charset="0"/>
                  </a:rPr>
                  <a:t>start-flag</a:t>
                </a:r>
                <a:r>
                  <a:rPr lang="en-US" altLang="zh-CN" sz="2000" dirty="0">
                    <a:ea typeface="Tahoma" panose="020B0604030504040204" pitchFamily="34" charset="0"/>
                  </a:rPr>
                  <a:t> and </a:t>
                </a:r>
                <a:r>
                  <a:rPr lang="en-US" altLang="zh-CN" sz="2000" dirty="0">
                    <a:solidFill>
                      <a:srgbClr val="443BFF"/>
                    </a:solidFill>
                    <a:ea typeface="Tahoma" panose="020B0604030504040204" pitchFamily="34" charset="0"/>
                  </a:rPr>
                  <a:t>bit-flag</a:t>
                </a:r>
                <a:r>
                  <a:rPr lang="en-US" altLang="zh-CN" sz="2000" dirty="0">
                    <a:ea typeface="Tahoma" panose="020B0604030504040204" pitchFamily="34" charset="0"/>
                  </a:rPr>
                  <a:t>, which are used to guide </a:t>
                </a:r>
                <a:r>
                  <a:rPr lang="en-US" altLang="zh-CN" sz="2000" dirty="0">
                    <a:solidFill>
                      <a:srgbClr val="443BFF"/>
                    </a:solidFill>
                    <a:ea typeface="Tahoma" panose="020B0604030504040204" pitchFamily="34" charset="0"/>
                  </a:rPr>
                  <a:t>segment scan </a:t>
                </a:r>
                <a:r>
                  <a:rPr lang="en-US" altLang="zh-CN" sz="2000" dirty="0">
                    <a:ea typeface="Tahoma" panose="020B0604030504040204" pitchFamily="34" charset="0"/>
                  </a:rPr>
                  <a:t>for avoiding atomic operations in MTTKRP on GPU [</a:t>
                </a:r>
                <a:r>
                  <a:rPr lang="en-US" altLang="zh-CN" sz="2000" i="1" dirty="0">
                    <a:ea typeface="Tahoma" panose="020B0604030504040204" pitchFamily="34" charset="0"/>
                  </a:rPr>
                  <a:t>Liu et al.</a:t>
                </a:r>
                <a:r>
                  <a:rPr lang="en-US" altLang="zh-CN" sz="2000" dirty="0">
                    <a:ea typeface="Tahoma" panose="020B0604030504040204" pitchFamily="34" charset="0"/>
                  </a:rPr>
                  <a:t>, CLUSTER’17]</a:t>
                </a:r>
              </a:p>
              <a:p>
                <a:r>
                  <a:rPr lang="en-US" altLang="zh-CN" sz="2000" dirty="0" err="1">
                    <a:solidFill>
                      <a:srgbClr val="443BFF"/>
                    </a:solidFill>
                    <a:ea typeface="Tahoma" panose="020B0604030504040204" pitchFamily="34" charset="0"/>
                  </a:rPr>
                  <a:t>HiCOO</a:t>
                </a:r>
                <a:r>
                  <a:rPr lang="en-US" altLang="zh-CN" sz="2000" dirty="0">
                    <a:solidFill>
                      <a:srgbClr val="443BFF"/>
                    </a:solidFill>
                    <a:ea typeface="Tahoma" panose="020B0604030504040204" pitchFamily="34" charset="0"/>
                  </a:rPr>
                  <a:t> </a:t>
                </a:r>
                <a:r>
                  <a:rPr lang="en-US" altLang="zh-CN" sz="2000" dirty="0">
                    <a:ea typeface="Tahoma" panose="020B0604030504040204" pitchFamily="34" charset="0"/>
                  </a:rPr>
                  <a:t>1) partitions each dimension into </a:t>
                </a:r>
                <a:r>
                  <a:rPr lang="en-US" altLang="zh-CN" sz="2000" dirty="0">
                    <a:solidFill>
                      <a:srgbClr val="443BFF"/>
                    </a:solidFill>
                    <a:ea typeface="Tahoma" panose="020B0604030504040204" pitchFamily="34" charset="0"/>
                  </a:rPr>
                  <a:t>chunks</a:t>
                </a:r>
                <a:r>
                  <a:rPr lang="en-US" altLang="zh-CN" sz="2000" dirty="0">
                    <a:ea typeface="Tahoma" panose="020B0604030504040204" pitchFamily="34" charset="0"/>
                  </a:rPr>
                  <a:t> with size </a:t>
                </a:r>
                <a14:m>
                  <m:oMath xmlns:m="http://schemas.openxmlformats.org/officeDocument/2006/math">
                    <m:r>
                      <a:rPr lang="en-US" altLang="zh-CN" sz="2000" i="1" dirty="0" smtClean="0">
                        <a:solidFill>
                          <a:srgbClr val="443BFF"/>
                        </a:solidFill>
                        <a:latin typeface="Cambria Math" panose="02040503050406030204" pitchFamily="18" charset="0"/>
                        <a:ea typeface="Tahoma" panose="020B0604030504040204" pitchFamily="34" charset="0"/>
                      </a:rPr>
                      <m:t>𝐵</m:t>
                    </m:r>
                  </m:oMath>
                </a14:m>
                <a:r>
                  <a:rPr lang="en-US" altLang="zh-CN" sz="2000" dirty="0">
                    <a:ea typeface="Tahoma" panose="020B0604030504040204" pitchFamily="34" charset="0"/>
                  </a:rPr>
                  <a:t> and 2) groups blocks into a large logical </a:t>
                </a:r>
                <a:r>
                  <a:rPr lang="en-US" altLang="zh-CN" sz="2000" dirty="0">
                    <a:solidFill>
                      <a:srgbClr val="443BFF"/>
                    </a:solidFill>
                    <a:ea typeface="Tahoma" panose="020B0604030504040204" pitchFamily="34" charset="0"/>
                  </a:rPr>
                  <a:t>superblock</a:t>
                </a:r>
                <a:r>
                  <a:rPr lang="en-US" altLang="zh-CN" sz="2000" dirty="0">
                    <a:ea typeface="Tahoma" panose="020B0604030504040204" pitchFamily="34" charset="0"/>
                  </a:rPr>
                  <a:t> with size </a:t>
                </a:r>
                <a14:m>
                  <m:oMath xmlns:m="http://schemas.openxmlformats.org/officeDocument/2006/math">
                    <m:r>
                      <a:rPr lang="en-US" altLang="zh-CN" sz="2000" i="1" dirty="0" smtClean="0">
                        <a:solidFill>
                          <a:srgbClr val="443BFF"/>
                        </a:solidFill>
                        <a:latin typeface="Cambria Math" panose="02040503050406030204" pitchFamily="18" charset="0"/>
                        <a:ea typeface="Tahoma" panose="020B0604030504040204" pitchFamily="34" charset="0"/>
                      </a:rPr>
                      <m:t>𝐿</m:t>
                    </m:r>
                  </m:oMath>
                </a14:m>
                <a:r>
                  <a:rPr lang="en-US" altLang="zh-CN" sz="2000" dirty="0">
                    <a:ea typeface="Tahoma" panose="020B0604030504040204" pitchFamily="34" charset="0"/>
                  </a:rPr>
                  <a:t> [</a:t>
                </a:r>
                <a:r>
                  <a:rPr lang="en-US" altLang="zh-CN" sz="2000" i="1" dirty="0">
                    <a:ea typeface="Tahoma" panose="020B0604030504040204" pitchFamily="34" charset="0"/>
                  </a:rPr>
                  <a:t>Li</a:t>
                </a:r>
                <a:r>
                  <a:rPr lang="zh-CN" altLang="en-US" sz="2000" i="1" dirty="0">
                    <a:ea typeface="Tahoma" panose="020B0604030504040204" pitchFamily="34" charset="0"/>
                  </a:rPr>
                  <a:t> </a:t>
                </a:r>
                <a:r>
                  <a:rPr lang="en-US" altLang="zh-CN" sz="2000" i="1" dirty="0">
                    <a:ea typeface="Tahoma" panose="020B0604030504040204" pitchFamily="34" charset="0"/>
                  </a:rPr>
                  <a:t>et</a:t>
                </a:r>
                <a:r>
                  <a:rPr lang="zh-CN" altLang="en-US" sz="2000" i="1" dirty="0">
                    <a:ea typeface="Tahoma" panose="020B0604030504040204" pitchFamily="34" charset="0"/>
                  </a:rPr>
                  <a:t> </a:t>
                </a:r>
                <a:r>
                  <a:rPr lang="en-US" altLang="zh-CN" sz="2000" i="1" dirty="0">
                    <a:ea typeface="Tahoma" panose="020B0604030504040204" pitchFamily="34" charset="0"/>
                  </a:rPr>
                  <a:t>al.</a:t>
                </a:r>
                <a:r>
                  <a:rPr lang="en-US" altLang="zh-CN" sz="2000" dirty="0">
                    <a:ea typeface="Tahoma" panose="020B0604030504040204" pitchFamily="34" charset="0"/>
                  </a:rPr>
                  <a:t>,</a:t>
                </a:r>
                <a:r>
                  <a:rPr lang="zh-CN" altLang="en-US" sz="2000" i="1" dirty="0">
                    <a:ea typeface="Tahoma" panose="020B0604030504040204" pitchFamily="34" charset="0"/>
                  </a:rPr>
                  <a:t> </a:t>
                </a:r>
                <a:r>
                  <a:rPr lang="en-US" altLang="zh-CN" sz="2000" dirty="0">
                    <a:ea typeface="Tahoma" panose="020B0604030504040204" pitchFamily="34" charset="0"/>
                  </a:rPr>
                  <a:t>SC’18]</a:t>
                </a:r>
                <a:endParaRPr lang="en-US" sz="2000" dirty="0">
                  <a:ea typeface="Tahoma" panose="020B0604030504040204" pitchFamily="34" charset="0"/>
                </a:endParaRPr>
              </a:p>
            </p:txBody>
          </p:sp>
        </mc:Choice>
        <mc:Fallback xmlns="">
          <p:sp>
            <p:nvSpPr>
              <p:cNvPr id="64" name="Content Placeholder 2">
                <a:extLst>
                  <a:ext uri="{FF2B5EF4-FFF2-40B4-BE49-F238E27FC236}">
                    <a16:creationId xmlns:a16="http://schemas.microsoft.com/office/drawing/2014/main" id="{B9EACE1E-063F-4F6B-81C1-C391106B6BDF}"/>
                  </a:ext>
                </a:extLst>
              </p:cNvPr>
              <p:cNvSpPr>
                <a:spLocks noGrp="1" noRot="1" noChangeAspect="1" noMove="1" noResize="1" noEditPoints="1" noAdjustHandles="1" noChangeArrowheads="1" noChangeShapeType="1" noTextEdit="1"/>
              </p:cNvSpPr>
              <p:nvPr>
                <p:ph idx="1"/>
              </p:nvPr>
            </p:nvSpPr>
            <p:spPr>
              <a:xfrm>
                <a:off x="101601" y="5049519"/>
                <a:ext cx="11978640" cy="1464075"/>
              </a:xfrm>
              <a:blipFill>
                <a:blip r:embed="rId7"/>
                <a:stretch>
                  <a:fillRect t="-2075" b="-830"/>
                </a:stretch>
              </a:blipFill>
            </p:spPr>
            <p:txBody>
              <a:bodyPr/>
              <a:lstStyle/>
              <a:p>
                <a:r>
                  <a:rPr lang="zh-CN" altLang="en-US">
                    <a:noFill/>
                  </a:rPr>
                  <a:t> </a:t>
                </a:r>
              </a:p>
            </p:txBody>
          </p:sp>
        </mc:Fallback>
      </mc:AlternateContent>
      <p:pic>
        <p:nvPicPr>
          <p:cNvPr id="15" name="图片 14">
            <a:extLst>
              <a:ext uri="{FF2B5EF4-FFF2-40B4-BE49-F238E27FC236}">
                <a16:creationId xmlns:a16="http://schemas.microsoft.com/office/drawing/2014/main" id="{C03D2A21-75AD-4713-B7E7-111B7161D03A}"/>
              </a:ext>
            </a:extLst>
          </p:cNvPr>
          <p:cNvPicPr>
            <a:picLocks noChangeAspect="1"/>
          </p:cNvPicPr>
          <p:nvPr/>
        </p:nvPicPr>
        <p:blipFill>
          <a:blip r:embed="rId8"/>
          <a:stretch>
            <a:fillRect/>
          </a:stretch>
        </p:blipFill>
        <p:spPr>
          <a:xfrm>
            <a:off x="9255760" y="2662331"/>
            <a:ext cx="2380156" cy="1387723"/>
          </a:xfrm>
          <a:prstGeom prst="rect">
            <a:avLst/>
          </a:prstGeom>
        </p:spPr>
      </p:pic>
      <p:sp>
        <p:nvSpPr>
          <p:cNvPr id="68" name="文本框 67">
            <a:extLst>
              <a:ext uri="{FF2B5EF4-FFF2-40B4-BE49-F238E27FC236}">
                <a16:creationId xmlns:a16="http://schemas.microsoft.com/office/drawing/2014/main" id="{8B3589C7-E97A-4389-91F8-7B55A4FC456A}"/>
              </a:ext>
            </a:extLst>
          </p:cNvPr>
          <p:cNvSpPr txBox="1"/>
          <p:nvPr/>
        </p:nvSpPr>
        <p:spPr>
          <a:xfrm>
            <a:off x="8723833" y="2111756"/>
            <a:ext cx="3525290" cy="430887"/>
          </a:xfrm>
          <a:prstGeom prst="rect">
            <a:avLst/>
          </a:prstGeom>
          <a:noFill/>
        </p:spPr>
        <p:txBody>
          <a:bodyPr wrap="square">
            <a:spAutoFit/>
          </a:bodyPr>
          <a:lstStyle/>
          <a:p>
            <a:r>
              <a:rPr lang="en-US" altLang="zh-CN" sz="2200" dirty="0">
                <a:ea typeface="Tahoma" panose="020B0604030504040204" pitchFamily="34" charset="0"/>
              </a:rPr>
              <a:t>Index Calculation (</a:t>
            </a:r>
            <a:r>
              <a:rPr lang="en-US" altLang="zh-CN" sz="2200" dirty="0" err="1">
                <a:solidFill>
                  <a:srgbClr val="443BFF"/>
                </a:solidFill>
                <a:ea typeface="Tahoma" panose="020B0604030504040204" pitchFamily="34" charset="0"/>
              </a:rPr>
              <a:t>HiCOO</a:t>
            </a:r>
            <a:r>
              <a:rPr lang="en-US" altLang="zh-CN" sz="2200" dirty="0">
                <a:ea typeface="Tahoma" panose="020B0604030504040204" pitchFamily="34" charset="0"/>
              </a:rPr>
              <a:t>):</a:t>
            </a:r>
            <a:endParaRPr lang="zh-CN" altLang="en-US" sz="2200" dirty="0"/>
          </a:p>
        </p:txBody>
      </p:sp>
      <p:sp>
        <p:nvSpPr>
          <p:cNvPr id="3" name="椭圆 2">
            <a:extLst>
              <a:ext uri="{FF2B5EF4-FFF2-40B4-BE49-F238E27FC236}">
                <a16:creationId xmlns:a16="http://schemas.microsoft.com/office/drawing/2014/main" id="{9ADA2587-7BAF-482F-B262-98F469D75043}"/>
              </a:ext>
            </a:extLst>
          </p:cNvPr>
          <p:cNvSpPr/>
          <p:nvPr/>
        </p:nvSpPr>
        <p:spPr bwMode="auto">
          <a:xfrm>
            <a:off x="213360" y="1165745"/>
            <a:ext cx="1524000" cy="677241"/>
          </a:xfrm>
          <a:prstGeom prst="ellipse">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 name="椭圆 3">
            <a:extLst>
              <a:ext uri="{FF2B5EF4-FFF2-40B4-BE49-F238E27FC236}">
                <a16:creationId xmlns:a16="http://schemas.microsoft.com/office/drawing/2014/main" id="{18FE908E-406D-41F7-B663-A392463752E3}"/>
              </a:ext>
            </a:extLst>
          </p:cNvPr>
          <p:cNvSpPr/>
          <p:nvPr/>
        </p:nvSpPr>
        <p:spPr bwMode="auto">
          <a:xfrm>
            <a:off x="2611120" y="1165744"/>
            <a:ext cx="1524000" cy="677241"/>
          </a:xfrm>
          <a:prstGeom prst="ellipse">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5" name="椭圆 4">
            <a:extLst>
              <a:ext uri="{FF2B5EF4-FFF2-40B4-BE49-F238E27FC236}">
                <a16:creationId xmlns:a16="http://schemas.microsoft.com/office/drawing/2014/main" id="{980B36E6-97BC-49F2-8C86-38C181EEDEFF}"/>
              </a:ext>
            </a:extLst>
          </p:cNvPr>
          <p:cNvSpPr/>
          <p:nvPr/>
        </p:nvSpPr>
        <p:spPr bwMode="auto">
          <a:xfrm>
            <a:off x="6045200" y="1165744"/>
            <a:ext cx="1524000" cy="677241"/>
          </a:xfrm>
          <a:prstGeom prst="ellipse">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Tree>
    <p:custDataLst>
      <p:tags r:id="rId1"/>
    </p:custDataLst>
    <p:extLst>
      <p:ext uri="{BB962C8B-B14F-4D97-AF65-F5344CB8AC3E}">
        <p14:creationId xmlns:p14="http://schemas.microsoft.com/office/powerpoint/2010/main" val="2208263966"/>
      </p:ext>
    </p:extLst>
  </p:cSld>
  <p:clrMapOvr>
    <a:masterClrMapping/>
  </p:clrMapOvr>
  <mc:AlternateContent xmlns:mc="http://schemas.openxmlformats.org/markup-compatibility/2006" xmlns:p14="http://schemas.microsoft.com/office/powerpoint/2010/main">
    <mc:Choice Requires="p14">
      <p:transition spd="med" p14:dur="700" advTm="50798">
        <p:fade/>
      </p:transition>
    </mc:Choice>
    <mc:Fallback xmlns="">
      <p:transition spd="med" advTm="5079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p:txBody>
          <a:bodyPr/>
          <a:lstStyle/>
          <a:p>
            <a:r>
              <a:rPr lang="en-US" dirty="0"/>
              <a:t>Sparse Tensor Formats</a:t>
            </a:r>
          </a:p>
        </p:txBody>
      </p:sp>
      <p:sp>
        <p:nvSpPr>
          <p:cNvPr id="64" name="Content Placeholder 2">
            <a:extLst>
              <a:ext uri="{FF2B5EF4-FFF2-40B4-BE49-F238E27FC236}">
                <a16:creationId xmlns:a16="http://schemas.microsoft.com/office/drawing/2014/main" id="{B9EACE1E-063F-4F6B-81C1-C391106B6BDF}"/>
              </a:ext>
            </a:extLst>
          </p:cNvPr>
          <p:cNvSpPr>
            <a:spLocks noGrp="1"/>
          </p:cNvSpPr>
          <p:nvPr>
            <p:ph idx="1"/>
          </p:nvPr>
        </p:nvSpPr>
        <p:spPr>
          <a:xfrm>
            <a:off x="101601" y="5283576"/>
            <a:ext cx="11978640" cy="1052594"/>
          </a:xfrm>
        </p:spPr>
        <p:txBody>
          <a:bodyPr/>
          <a:lstStyle/>
          <a:p>
            <a:r>
              <a:rPr lang="en-US" altLang="zh-CN" sz="2000" dirty="0">
                <a:ea typeface="Tahoma" panose="020B0604030504040204" pitchFamily="34" charset="0"/>
              </a:rPr>
              <a:t>Compressed Sparse Fiber (</a:t>
            </a:r>
            <a:r>
              <a:rPr lang="en-US" altLang="zh-CN" sz="2000" dirty="0">
                <a:solidFill>
                  <a:srgbClr val="443BFF"/>
                </a:solidFill>
                <a:ea typeface="Tahoma" panose="020B0604030504040204" pitchFamily="34" charset="0"/>
              </a:rPr>
              <a:t>CSF</a:t>
            </a:r>
            <a:r>
              <a:rPr lang="en-US" altLang="zh-CN" sz="2000" dirty="0">
                <a:ea typeface="Tahoma" panose="020B0604030504040204" pitchFamily="34" charset="0"/>
              </a:rPr>
              <a:t>) extends the Compress Sparse Row (</a:t>
            </a:r>
            <a:r>
              <a:rPr lang="en-US" altLang="zh-CN" sz="2000" dirty="0">
                <a:solidFill>
                  <a:srgbClr val="443BFF"/>
                </a:solidFill>
                <a:ea typeface="Tahoma" panose="020B0604030504040204" pitchFamily="34" charset="0"/>
              </a:rPr>
              <a:t>CSR</a:t>
            </a:r>
            <a:r>
              <a:rPr lang="en-US" altLang="zh-CN" sz="2000" dirty="0">
                <a:ea typeface="Tahoma" panose="020B0604030504040204" pitchFamily="34" charset="0"/>
              </a:rPr>
              <a:t>) format that maintains a </a:t>
            </a:r>
            <a:r>
              <a:rPr lang="en-US" altLang="zh-CN" sz="2000" dirty="0">
                <a:solidFill>
                  <a:srgbClr val="443BFF"/>
                </a:solidFill>
                <a:ea typeface="Tahoma" panose="020B0604030504040204" pitchFamily="34" charset="0"/>
              </a:rPr>
              <a:t>tree-based </a:t>
            </a:r>
            <a:r>
              <a:rPr lang="en-US" altLang="zh-CN" sz="2000" dirty="0">
                <a:ea typeface="Tahoma" panose="020B0604030504040204" pitchFamily="34" charset="0"/>
              </a:rPr>
              <a:t>structure</a:t>
            </a:r>
            <a:r>
              <a:rPr lang="en-US" altLang="zh-CN" sz="2000" dirty="0">
                <a:solidFill>
                  <a:srgbClr val="443BFF"/>
                </a:solidFill>
                <a:ea typeface="Tahoma" panose="020B0604030504040204" pitchFamily="34" charset="0"/>
              </a:rPr>
              <a:t> </a:t>
            </a:r>
            <a:r>
              <a:rPr lang="en-US" altLang="zh-CN" sz="2000" dirty="0">
                <a:ea typeface="Tahoma" panose="020B0604030504040204" pitchFamily="34" charset="0"/>
              </a:rPr>
              <a:t>and consists of six arrays [</a:t>
            </a:r>
            <a:r>
              <a:rPr lang="en-US" altLang="zh-CN" sz="2000" i="1" dirty="0">
                <a:ea typeface="Tahoma" panose="020B0604030504040204" pitchFamily="34" charset="0"/>
              </a:rPr>
              <a:t>Smith et al.</a:t>
            </a:r>
            <a:r>
              <a:rPr lang="en-US" altLang="zh-CN" sz="2000" dirty="0">
                <a:ea typeface="Tahoma" panose="020B0604030504040204" pitchFamily="34" charset="0"/>
              </a:rPr>
              <a:t>,</a:t>
            </a:r>
            <a:r>
              <a:rPr lang="en-US" altLang="zh-CN" sz="2000" i="1" dirty="0">
                <a:ea typeface="Tahoma" panose="020B0604030504040204" pitchFamily="34" charset="0"/>
              </a:rPr>
              <a:t> </a:t>
            </a:r>
            <a:r>
              <a:rPr lang="en-US" altLang="zh-CN" sz="2000" dirty="0">
                <a:ea typeface="Tahoma" panose="020B0604030504040204" pitchFamily="34" charset="0"/>
              </a:rPr>
              <a:t>IPDPS’15]</a:t>
            </a:r>
          </a:p>
          <a:p>
            <a:r>
              <a:rPr lang="en-US" altLang="zh-CN" sz="2000" dirty="0">
                <a:solidFill>
                  <a:srgbClr val="443BFF"/>
                </a:solidFill>
                <a:ea typeface="Tahoma" panose="020B0604030504040204" pitchFamily="34" charset="0"/>
              </a:rPr>
              <a:t>HB-CSF </a:t>
            </a:r>
            <a:r>
              <a:rPr lang="en-US" altLang="zh-CN" sz="2000" dirty="0">
                <a:ea typeface="Tahoma" panose="020B0604030504040204" pitchFamily="34" charset="0"/>
              </a:rPr>
              <a:t>is a mixture of </a:t>
            </a:r>
            <a:r>
              <a:rPr lang="en-US" altLang="zh-CN" sz="2000" dirty="0">
                <a:solidFill>
                  <a:srgbClr val="443BFF"/>
                </a:solidFill>
                <a:ea typeface="Tahoma" panose="020B0604030504040204" pitchFamily="34" charset="0"/>
              </a:rPr>
              <a:t>COO</a:t>
            </a:r>
            <a:r>
              <a:rPr lang="en-US" altLang="zh-CN" sz="2000" dirty="0">
                <a:ea typeface="Tahoma" panose="020B0604030504040204" pitchFamily="34" charset="0"/>
              </a:rPr>
              <a:t>, Compressed Slice (</a:t>
            </a:r>
            <a:r>
              <a:rPr lang="en-US" altLang="zh-CN" sz="2000" dirty="0">
                <a:solidFill>
                  <a:srgbClr val="443BFF"/>
                </a:solidFill>
                <a:ea typeface="Tahoma" panose="020B0604030504040204" pitchFamily="34" charset="0"/>
              </a:rPr>
              <a:t>CSL</a:t>
            </a:r>
            <a:r>
              <a:rPr lang="en-US" altLang="zh-CN" sz="2000" dirty="0">
                <a:ea typeface="Tahoma" panose="020B0604030504040204" pitchFamily="34" charset="0"/>
              </a:rPr>
              <a:t>), and </a:t>
            </a:r>
            <a:r>
              <a:rPr lang="en-US" altLang="zh-CN" sz="2000" dirty="0">
                <a:solidFill>
                  <a:srgbClr val="443BFF"/>
                </a:solidFill>
                <a:ea typeface="Tahoma" panose="020B0604030504040204" pitchFamily="34" charset="0"/>
              </a:rPr>
              <a:t>CSF</a:t>
            </a:r>
            <a:r>
              <a:rPr lang="zh-CN" altLang="en-US" sz="2000" dirty="0">
                <a:solidFill>
                  <a:srgbClr val="443BFF"/>
                </a:solidFill>
                <a:ea typeface="Tahoma" panose="020B0604030504040204" pitchFamily="34" charset="0"/>
              </a:rPr>
              <a:t> </a:t>
            </a:r>
            <a:r>
              <a:rPr lang="en-US" altLang="zh-CN" sz="2000" dirty="0">
                <a:ea typeface="Tahoma" panose="020B0604030504040204" pitchFamily="34" charset="0"/>
              </a:rPr>
              <a:t>for</a:t>
            </a:r>
            <a:r>
              <a:rPr lang="zh-CN" altLang="en-US" sz="2000" dirty="0">
                <a:ea typeface="Tahoma" panose="020B0604030504040204" pitchFamily="34" charset="0"/>
              </a:rPr>
              <a:t> </a:t>
            </a:r>
            <a:r>
              <a:rPr lang="en-US" altLang="zh-CN" sz="2000" dirty="0">
                <a:ea typeface="Tahoma" panose="020B0604030504040204" pitchFamily="34" charset="0"/>
              </a:rPr>
              <a:t>better adaption on GPU [</a:t>
            </a:r>
            <a:r>
              <a:rPr lang="en-US" altLang="zh-CN" sz="2000" i="1" dirty="0" err="1">
                <a:ea typeface="Tahoma" panose="020B0604030504040204" pitchFamily="34" charset="0"/>
              </a:rPr>
              <a:t>Nisa</a:t>
            </a:r>
            <a:r>
              <a:rPr lang="zh-CN" altLang="en-US" sz="2000" i="1" dirty="0">
                <a:ea typeface="Tahoma" panose="020B0604030504040204" pitchFamily="34" charset="0"/>
              </a:rPr>
              <a:t> </a:t>
            </a:r>
            <a:r>
              <a:rPr lang="en-US" altLang="zh-CN" sz="2000" i="1" dirty="0">
                <a:ea typeface="Tahoma" panose="020B0604030504040204" pitchFamily="34" charset="0"/>
              </a:rPr>
              <a:t>et</a:t>
            </a:r>
            <a:r>
              <a:rPr lang="zh-CN" altLang="en-US" sz="2000" i="1" dirty="0">
                <a:ea typeface="Tahoma" panose="020B0604030504040204" pitchFamily="34" charset="0"/>
              </a:rPr>
              <a:t> </a:t>
            </a:r>
            <a:r>
              <a:rPr lang="en-US" altLang="zh-CN" sz="2000" i="1" dirty="0">
                <a:ea typeface="Tahoma" panose="020B0604030504040204" pitchFamily="34" charset="0"/>
              </a:rPr>
              <a:t>al.</a:t>
            </a:r>
            <a:r>
              <a:rPr lang="en-US" altLang="zh-CN" sz="2000" dirty="0">
                <a:ea typeface="Tahoma" panose="020B0604030504040204" pitchFamily="34" charset="0"/>
              </a:rPr>
              <a:t>,</a:t>
            </a:r>
            <a:r>
              <a:rPr lang="zh-CN" altLang="en-US" sz="2000" i="1" dirty="0">
                <a:ea typeface="Tahoma" panose="020B0604030504040204" pitchFamily="34" charset="0"/>
              </a:rPr>
              <a:t> </a:t>
            </a:r>
            <a:r>
              <a:rPr lang="en-US" altLang="zh-CN" sz="2000" dirty="0">
                <a:ea typeface="Tahoma" panose="020B0604030504040204" pitchFamily="34" charset="0"/>
              </a:rPr>
              <a:t>IPDPS’19]</a:t>
            </a:r>
            <a:endParaRPr lang="en-US" sz="2000" dirty="0">
              <a:ea typeface="Tahoma" panose="020B0604030504040204" pitchFamily="34" charset="0"/>
            </a:endParaRPr>
          </a:p>
        </p:txBody>
      </p:sp>
      <p:sp>
        <p:nvSpPr>
          <p:cNvPr id="68" name="文本框 67">
            <a:extLst>
              <a:ext uri="{FF2B5EF4-FFF2-40B4-BE49-F238E27FC236}">
                <a16:creationId xmlns:a16="http://schemas.microsoft.com/office/drawing/2014/main" id="{8B3589C7-E97A-4389-91F8-7B55A4FC456A}"/>
              </a:ext>
            </a:extLst>
          </p:cNvPr>
          <p:cNvSpPr txBox="1"/>
          <p:nvPr/>
        </p:nvSpPr>
        <p:spPr>
          <a:xfrm>
            <a:off x="8311146" y="1444940"/>
            <a:ext cx="3683358" cy="430887"/>
          </a:xfrm>
          <a:prstGeom prst="rect">
            <a:avLst/>
          </a:prstGeom>
          <a:noFill/>
        </p:spPr>
        <p:txBody>
          <a:bodyPr wrap="square">
            <a:spAutoFit/>
          </a:bodyPr>
          <a:lstStyle/>
          <a:p>
            <a:r>
              <a:rPr lang="en-US" altLang="zh-CN" sz="2200" dirty="0">
                <a:ea typeface="Tahoma" panose="020B0604030504040204" pitchFamily="34" charset="0"/>
              </a:rPr>
              <a:t>Tree-based Structure (</a:t>
            </a:r>
            <a:r>
              <a:rPr lang="en-US" altLang="zh-CN" sz="2200" dirty="0">
                <a:solidFill>
                  <a:srgbClr val="443BFF"/>
                </a:solidFill>
                <a:ea typeface="Tahoma" panose="020B0604030504040204" pitchFamily="34" charset="0"/>
              </a:rPr>
              <a:t>CSF</a:t>
            </a:r>
            <a:r>
              <a:rPr lang="en-US" altLang="zh-CN" sz="2200" dirty="0">
                <a:ea typeface="Tahoma" panose="020B0604030504040204" pitchFamily="34" charset="0"/>
              </a:rPr>
              <a:t>):</a:t>
            </a:r>
            <a:endParaRPr lang="zh-CN" altLang="en-US" sz="2200" dirty="0"/>
          </a:p>
        </p:txBody>
      </p:sp>
      <p:pic>
        <p:nvPicPr>
          <p:cNvPr id="4" name="图片 3">
            <a:extLst>
              <a:ext uri="{FF2B5EF4-FFF2-40B4-BE49-F238E27FC236}">
                <a16:creationId xmlns:a16="http://schemas.microsoft.com/office/drawing/2014/main" id="{53BDEAA9-3848-4F70-8985-79BF9816A1D5}"/>
              </a:ext>
            </a:extLst>
          </p:cNvPr>
          <p:cNvPicPr>
            <a:picLocks noChangeAspect="1"/>
          </p:cNvPicPr>
          <p:nvPr/>
        </p:nvPicPr>
        <p:blipFill>
          <a:blip r:embed="rId4"/>
          <a:stretch>
            <a:fillRect/>
          </a:stretch>
        </p:blipFill>
        <p:spPr>
          <a:xfrm>
            <a:off x="101601" y="1225333"/>
            <a:ext cx="7653703" cy="3458427"/>
          </a:xfrm>
          <a:prstGeom prst="rect">
            <a:avLst/>
          </a:prstGeom>
        </p:spPr>
      </p:pic>
      <p:sp>
        <p:nvSpPr>
          <p:cNvPr id="5" name="椭圆 4">
            <a:extLst>
              <a:ext uri="{FF2B5EF4-FFF2-40B4-BE49-F238E27FC236}">
                <a16:creationId xmlns:a16="http://schemas.microsoft.com/office/drawing/2014/main" id="{880AF52E-2F32-44CF-ABCC-CDE355D61D6E}"/>
              </a:ext>
            </a:extLst>
          </p:cNvPr>
          <p:cNvSpPr/>
          <p:nvPr/>
        </p:nvSpPr>
        <p:spPr bwMode="auto">
          <a:xfrm>
            <a:off x="8781597" y="2253636"/>
            <a:ext cx="252000" cy="252000"/>
          </a:xfrm>
          <a:prstGeom prst="ellipse">
            <a:avLst/>
          </a:prstGeom>
          <a:solidFill>
            <a:schemeClr val="accent6">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1400" b="0" i="0" u="none" strike="noStrike" cap="none" normalizeH="0" baseline="0" dirty="0">
              <a:ln>
                <a:noFill/>
              </a:ln>
              <a:solidFill>
                <a:schemeClr val="tx1"/>
              </a:solidFill>
              <a:effectLst/>
              <a:latin typeface="Tahoma" pitchFamily="34" charset="0"/>
              <a:ea typeface="宋体" pitchFamily="2" charset="-122"/>
            </a:endParaRPr>
          </a:p>
        </p:txBody>
      </p:sp>
      <p:sp>
        <p:nvSpPr>
          <p:cNvPr id="11" name="文本框 10">
            <a:extLst>
              <a:ext uri="{FF2B5EF4-FFF2-40B4-BE49-F238E27FC236}">
                <a16:creationId xmlns:a16="http://schemas.microsoft.com/office/drawing/2014/main" id="{370220F9-A4D6-4B5E-A4E9-F58EC8CBD79E}"/>
              </a:ext>
            </a:extLst>
          </p:cNvPr>
          <p:cNvSpPr txBox="1"/>
          <p:nvPr/>
        </p:nvSpPr>
        <p:spPr>
          <a:xfrm>
            <a:off x="8757737" y="2194976"/>
            <a:ext cx="252000" cy="369332"/>
          </a:xfrm>
          <a:prstGeom prst="rect">
            <a:avLst/>
          </a:prstGeom>
          <a:noFill/>
        </p:spPr>
        <p:txBody>
          <a:bodyPr wrap="square">
            <a:spAutoFit/>
          </a:bodyPr>
          <a:lstStyle/>
          <a:p>
            <a:r>
              <a:rPr lang="en-US" altLang="zh-CN" sz="1800" dirty="0">
                <a:ea typeface="Tahoma" panose="020B0604030504040204" pitchFamily="34" charset="0"/>
              </a:rPr>
              <a:t>0</a:t>
            </a:r>
            <a:endParaRPr lang="zh-CN" altLang="en-US" dirty="0"/>
          </a:p>
        </p:txBody>
      </p:sp>
      <p:sp>
        <p:nvSpPr>
          <p:cNvPr id="7" name="椭圆 6">
            <a:extLst>
              <a:ext uri="{FF2B5EF4-FFF2-40B4-BE49-F238E27FC236}">
                <a16:creationId xmlns:a16="http://schemas.microsoft.com/office/drawing/2014/main" id="{4C5E53F5-82F0-42B6-A545-A3E1EFCC7153}"/>
              </a:ext>
            </a:extLst>
          </p:cNvPr>
          <p:cNvSpPr/>
          <p:nvPr/>
        </p:nvSpPr>
        <p:spPr bwMode="auto">
          <a:xfrm>
            <a:off x="10524396" y="2253213"/>
            <a:ext cx="252000" cy="252000"/>
          </a:xfrm>
          <a:prstGeom prst="ellipse">
            <a:avLst/>
          </a:prstGeom>
          <a:solidFill>
            <a:schemeClr val="accent6">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1400" b="0" i="0" u="none" strike="noStrike" cap="none" normalizeH="0" baseline="0" dirty="0">
              <a:ln>
                <a:noFill/>
              </a:ln>
              <a:solidFill>
                <a:schemeClr val="tx1"/>
              </a:solidFill>
              <a:effectLst/>
              <a:latin typeface="Tahoma" pitchFamily="34" charset="0"/>
              <a:ea typeface="宋体" pitchFamily="2" charset="-122"/>
            </a:endParaRPr>
          </a:p>
        </p:txBody>
      </p:sp>
      <p:sp>
        <p:nvSpPr>
          <p:cNvPr id="8" name="文本框 7">
            <a:extLst>
              <a:ext uri="{FF2B5EF4-FFF2-40B4-BE49-F238E27FC236}">
                <a16:creationId xmlns:a16="http://schemas.microsoft.com/office/drawing/2014/main" id="{A176B211-0ADE-490E-BE07-227AAC261809}"/>
              </a:ext>
            </a:extLst>
          </p:cNvPr>
          <p:cNvSpPr txBox="1"/>
          <p:nvPr/>
        </p:nvSpPr>
        <p:spPr>
          <a:xfrm>
            <a:off x="10500536" y="2177616"/>
            <a:ext cx="252000" cy="369332"/>
          </a:xfrm>
          <a:prstGeom prst="rect">
            <a:avLst/>
          </a:prstGeom>
          <a:noFill/>
        </p:spPr>
        <p:txBody>
          <a:bodyPr wrap="square">
            <a:spAutoFit/>
          </a:bodyPr>
          <a:lstStyle/>
          <a:p>
            <a:r>
              <a:rPr lang="en-US" altLang="zh-CN" sz="1800" dirty="0">
                <a:ea typeface="Tahoma" panose="020B0604030504040204" pitchFamily="34" charset="0"/>
              </a:rPr>
              <a:t>1</a:t>
            </a:r>
            <a:endParaRPr lang="zh-CN" altLang="en-US" dirty="0"/>
          </a:p>
        </p:txBody>
      </p:sp>
      <p:sp>
        <p:nvSpPr>
          <p:cNvPr id="10" name="椭圆 9">
            <a:extLst>
              <a:ext uri="{FF2B5EF4-FFF2-40B4-BE49-F238E27FC236}">
                <a16:creationId xmlns:a16="http://schemas.microsoft.com/office/drawing/2014/main" id="{8B364E6E-D7F5-4E27-A163-9473D9877D0D}"/>
              </a:ext>
            </a:extLst>
          </p:cNvPr>
          <p:cNvSpPr/>
          <p:nvPr/>
        </p:nvSpPr>
        <p:spPr bwMode="auto">
          <a:xfrm>
            <a:off x="11710550" y="2250726"/>
            <a:ext cx="252000" cy="252000"/>
          </a:xfrm>
          <a:prstGeom prst="ellipse">
            <a:avLst/>
          </a:prstGeom>
          <a:solidFill>
            <a:schemeClr val="accent6">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1400" b="0" i="0" u="none" strike="noStrike" cap="none" normalizeH="0" baseline="0" dirty="0">
              <a:ln>
                <a:noFill/>
              </a:ln>
              <a:solidFill>
                <a:schemeClr val="tx1"/>
              </a:solidFill>
              <a:effectLst/>
              <a:latin typeface="Tahoma" pitchFamily="34" charset="0"/>
              <a:ea typeface="宋体" pitchFamily="2" charset="-122"/>
            </a:endParaRPr>
          </a:p>
        </p:txBody>
      </p:sp>
      <p:sp>
        <p:nvSpPr>
          <p:cNvPr id="13" name="文本框 12">
            <a:extLst>
              <a:ext uri="{FF2B5EF4-FFF2-40B4-BE49-F238E27FC236}">
                <a16:creationId xmlns:a16="http://schemas.microsoft.com/office/drawing/2014/main" id="{A1F14921-A6CF-42EC-AAB3-4581CBF1DD61}"/>
              </a:ext>
            </a:extLst>
          </p:cNvPr>
          <p:cNvSpPr txBox="1"/>
          <p:nvPr/>
        </p:nvSpPr>
        <p:spPr>
          <a:xfrm>
            <a:off x="11686690" y="2192060"/>
            <a:ext cx="252000" cy="369332"/>
          </a:xfrm>
          <a:prstGeom prst="rect">
            <a:avLst/>
          </a:prstGeom>
          <a:noFill/>
        </p:spPr>
        <p:txBody>
          <a:bodyPr wrap="square">
            <a:spAutoFit/>
          </a:bodyPr>
          <a:lstStyle/>
          <a:p>
            <a:r>
              <a:rPr lang="en-US" altLang="zh-CN" sz="1800" dirty="0">
                <a:ea typeface="Tahoma" panose="020B0604030504040204" pitchFamily="34" charset="0"/>
              </a:rPr>
              <a:t>2</a:t>
            </a:r>
            <a:endParaRPr lang="zh-CN" altLang="en-US" dirty="0"/>
          </a:p>
        </p:txBody>
      </p:sp>
      <p:sp>
        <p:nvSpPr>
          <p:cNvPr id="17" name="椭圆 16">
            <a:extLst>
              <a:ext uri="{FF2B5EF4-FFF2-40B4-BE49-F238E27FC236}">
                <a16:creationId xmlns:a16="http://schemas.microsoft.com/office/drawing/2014/main" id="{07DFFD29-B6EB-44DD-AA6E-FE772925EB31}"/>
              </a:ext>
            </a:extLst>
          </p:cNvPr>
          <p:cNvSpPr/>
          <p:nvPr/>
        </p:nvSpPr>
        <p:spPr bwMode="auto">
          <a:xfrm>
            <a:off x="8781597" y="3027613"/>
            <a:ext cx="252000" cy="252000"/>
          </a:xfrm>
          <a:prstGeom prst="ellipse">
            <a:avLst/>
          </a:prstGeom>
          <a:solidFill>
            <a:srgbClr val="00B0F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1400" b="0" i="0" u="none" strike="noStrike" cap="none" normalizeH="0" baseline="0" dirty="0">
              <a:ln>
                <a:noFill/>
              </a:ln>
              <a:solidFill>
                <a:schemeClr val="tx1"/>
              </a:solidFill>
              <a:effectLst/>
              <a:latin typeface="Tahoma" pitchFamily="34" charset="0"/>
              <a:ea typeface="宋体" pitchFamily="2" charset="-122"/>
            </a:endParaRPr>
          </a:p>
        </p:txBody>
      </p:sp>
      <p:sp>
        <p:nvSpPr>
          <p:cNvPr id="19" name="文本框 18">
            <a:extLst>
              <a:ext uri="{FF2B5EF4-FFF2-40B4-BE49-F238E27FC236}">
                <a16:creationId xmlns:a16="http://schemas.microsoft.com/office/drawing/2014/main" id="{1A020654-EE19-4287-B718-918A045F8809}"/>
              </a:ext>
            </a:extLst>
          </p:cNvPr>
          <p:cNvSpPr txBox="1"/>
          <p:nvPr/>
        </p:nvSpPr>
        <p:spPr>
          <a:xfrm>
            <a:off x="8763700" y="2971174"/>
            <a:ext cx="252000" cy="369332"/>
          </a:xfrm>
          <a:prstGeom prst="rect">
            <a:avLst/>
          </a:prstGeom>
          <a:noFill/>
        </p:spPr>
        <p:txBody>
          <a:bodyPr wrap="square">
            <a:spAutoFit/>
          </a:bodyPr>
          <a:lstStyle/>
          <a:p>
            <a:r>
              <a:rPr lang="en-US" altLang="zh-CN" sz="1800" dirty="0">
                <a:ea typeface="Tahoma" panose="020B0604030504040204" pitchFamily="34" charset="0"/>
              </a:rPr>
              <a:t>0</a:t>
            </a:r>
            <a:endParaRPr lang="zh-CN" altLang="en-US" dirty="0"/>
          </a:p>
        </p:txBody>
      </p:sp>
      <p:sp>
        <p:nvSpPr>
          <p:cNvPr id="21" name="椭圆 20">
            <a:extLst>
              <a:ext uri="{FF2B5EF4-FFF2-40B4-BE49-F238E27FC236}">
                <a16:creationId xmlns:a16="http://schemas.microsoft.com/office/drawing/2014/main" id="{FD4A009C-7842-4266-807E-6E1F96783626}"/>
              </a:ext>
            </a:extLst>
          </p:cNvPr>
          <p:cNvSpPr/>
          <p:nvPr/>
        </p:nvSpPr>
        <p:spPr bwMode="auto">
          <a:xfrm>
            <a:off x="10053140" y="3022080"/>
            <a:ext cx="252000" cy="252000"/>
          </a:xfrm>
          <a:prstGeom prst="ellipse">
            <a:avLst/>
          </a:prstGeom>
          <a:solidFill>
            <a:srgbClr val="00B0F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1400" b="0" i="0" u="none" strike="noStrike" cap="none" normalizeH="0" baseline="0" dirty="0">
              <a:ln>
                <a:noFill/>
              </a:ln>
              <a:solidFill>
                <a:schemeClr val="tx1"/>
              </a:solidFill>
              <a:effectLst/>
              <a:latin typeface="Tahoma" pitchFamily="34" charset="0"/>
              <a:ea typeface="宋体" pitchFamily="2" charset="-122"/>
            </a:endParaRPr>
          </a:p>
        </p:txBody>
      </p:sp>
      <p:sp>
        <p:nvSpPr>
          <p:cNvPr id="23" name="文本框 22">
            <a:extLst>
              <a:ext uri="{FF2B5EF4-FFF2-40B4-BE49-F238E27FC236}">
                <a16:creationId xmlns:a16="http://schemas.microsoft.com/office/drawing/2014/main" id="{49010C98-E90C-4042-A8FA-8D019EF94B49}"/>
              </a:ext>
            </a:extLst>
          </p:cNvPr>
          <p:cNvSpPr txBox="1"/>
          <p:nvPr/>
        </p:nvSpPr>
        <p:spPr>
          <a:xfrm>
            <a:off x="10029280" y="2967648"/>
            <a:ext cx="252000" cy="369332"/>
          </a:xfrm>
          <a:prstGeom prst="rect">
            <a:avLst/>
          </a:prstGeom>
          <a:noFill/>
        </p:spPr>
        <p:txBody>
          <a:bodyPr wrap="square">
            <a:spAutoFit/>
          </a:bodyPr>
          <a:lstStyle/>
          <a:p>
            <a:r>
              <a:rPr lang="en-US" altLang="zh-CN" sz="1800" dirty="0">
                <a:ea typeface="Tahoma" panose="020B0604030504040204" pitchFamily="34" charset="0"/>
              </a:rPr>
              <a:t>0</a:t>
            </a:r>
            <a:endParaRPr lang="zh-CN" altLang="en-US" dirty="0"/>
          </a:p>
        </p:txBody>
      </p:sp>
      <p:sp>
        <p:nvSpPr>
          <p:cNvPr id="27" name="椭圆 26">
            <a:extLst>
              <a:ext uri="{FF2B5EF4-FFF2-40B4-BE49-F238E27FC236}">
                <a16:creationId xmlns:a16="http://schemas.microsoft.com/office/drawing/2014/main" id="{EB5F7289-056A-4D7C-8432-EF824B62CAD8}"/>
              </a:ext>
            </a:extLst>
          </p:cNvPr>
          <p:cNvSpPr/>
          <p:nvPr/>
        </p:nvSpPr>
        <p:spPr bwMode="auto">
          <a:xfrm>
            <a:off x="10528511" y="3018561"/>
            <a:ext cx="252000" cy="252000"/>
          </a:xfrm>
          <a:prstGeom prst="ellipse">
            <a:avLst/>
          </a:prstGeom>
          <a:solidFill>
            <a:srgbClr val="00B0F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1400" b="0" i="0" u="none" strike="noStrike" cap="none" normalizeH="0" baseline="0" dirty="0">
              <a:ln>
                <a:noFill/>
              </a:ln>
              <a:solidFill>
                <a:schemeClr val="tx1"/>
              </a:solidFill>
              <a:effectLst/>
              <a:latin typeface="Tahoma" pitchFamily="34" charset="0"/>
              <a:ea typeface="宋体" pitchFamily="2" charset="-122"/>
            </a:endParaRPr>
          </a:p>
        </p:txBody>
      </p:sp>
      <p:sp>
        <p:nvSpPr>
          <p:cNvPr id="29" name="文本框 28">
            <a:extLst>
              <a:ext uri="{FF2B5EF4-FFF2-40B4-BE49-F238E27FC236}">
                <a16:creationId xmlns:a16="http://schemas.microsoft.com/office/drawing/2014/main" id="{E2EAE616-6D5B-4B73-9374-8394915C2F40}"/>
              </a:ext>
            </a:extLst>
          </p:cNvPr>
          <p:cNvSpPr txBox="1"/>
          <p:nvPr/>
        </p:nvSpPr>
        <p:spPr>
          <a:xfrm>
            <a:off x="10504651" y="2951427"/>
            <a:ext cx="252000" cy="369332"/>
          </a:xfrm>
          <a:prstGeom prst="rect">
            <a:avLst/>
          </a:prstGeom>
          <a:noFill/>
        </p:spPr>
        <p:txBody>
          <a:bodyPr wrap="square">
            <a:spAutoFit/>
          </a:bodyPr>
          <a:lstStyle/>
          <a:p>
            <a:r>
              <a:rPr lang="en-US" altLang="zh-CN" sz="1800" dirty="0">
                <a:ea typeface="Tahoma" panose="020B0604030504040204" pitchFamily="34" charset="0"/>
              </a:rPr>
              <a:t>1</a:t>
            </a:r>
            <a:endParaRPr lang="zh-CN" altLang="en-US" dirty="0"/>
          </a:p>
        </p:txBody>
      </p:sp>
      <p:sp>
        <p:nvSpPr>
          <p:cNvPr id="31" name="椭圆 30">
            <a:extLst>
              <a:ext uri="{FF2B5EF4-FFF2-40B4-BE49-F238E27FC236}">
                <a16:creationId xmlns:a16="http://schemas.microsoft.com/office/drawing/2014/main" id="{FDA6F028-C85D-4C2D-9F4D-1D8AE86E869F}"/>
              </a:ext>
            </a:extLst>
          </p:cNvPr>
          <p:cNvSpPr/>
          <p:nvPr/>
        </p:nvSpPr>
        <p:spPr bwMode="auto">
          <a:xfrm>
            <a:off x="11007772" y="3018561"/>
            <a:ext cx="252000" cy="252000"/>
          </a:xfrm>
          <a:prstGeom prst="ellipse">
            <a:avLst/>
          </a:prstGeom>
          <a:solidFill>
            <a:srgbClr val="00B0F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1400" b="0" i="0" u="none" strike="noStrike" cap="none" normalizeH="0" baseline="0" dirty="0">
              <a:ln>
                <a:noFill/>
              </a:ln>
              <a:solidFill>
                <a:schemeClr val="tx1"/>
              </a:solidFill>
              <a:effectLst/>
              <a:latin typeface="Tahoma" pitchFamily="34" charset="0"/>
              <a:ea typeface="宋体" pitchFamily="2" charset="-122"/>
            </a:endParaRPr>
          </a:p>
        </p:txBody>
      </p:sp>
      <p:sp>
        <p:nvSpPr>
          <p:cNvPr id="33" name="文本框 32">
            <a:extLst>
              <a:ext uri="{FF2B5EF4-FFF2-40B4-BE49-F238E27FC236}">
                <a16:creationId xmlns:a16="http://schemas.microsoft.com/office/drawing/2014/main" id="{9DC2BF05-8918-44FA-AD86-AD033F6DC7AD}"/>
              </a:ext>
            </a:extLst>
          </p:cNvPr>
          <p:cNvSpPr txBox="1"/>
          <p:nvPr/>
        </p:nvSpPr>
        <p:spPr>
          <a:xfrm>
            <a:off x="10983912" y="2964123"/>
            <a:ext cx="252000" cy="369332"/>
          </a:xfrm>
          <a:prstGeom prst="rect">
            <a:avLst/>
          </a:prstGeom>
          <a:noFill/>
        </p:spPr>
        <p:txBody>
          <a:bodyPr wrap="square">
            <a:spAutoFit/>
          </a:bodyPr>
          <a:lstStyle/>
          <a:p>
            <a:r>
              <a:rPr lang="en-US" altLang="zh-CN" sz="1800" dirty="0">
                <a:ea typeface="Tahoma" panose="020B0604030504040204" pitchFamily="34" charset="0"/>
              </a:rPr>
              <a:t>2</a:t>
            </a:r>
            <a:endParaRPr lang="zh-CN" altLang="en-US" dirty="0"/>
          </a:p>
        </p:txBody>
      </p:sp>
      <p:sp>
        <p:nvSpPr>
          <p:cNvPr id="35" name="椭圆 34">
            <a:extLst>
              <a:ext uri="{FF2B5EF4-FFF2-40B4-BE49-F238E27FC236}">
                <a16:creationId xmlns:a16="http://schemas.microsoft.com/office/drawing/2014/main" id="{5E6ABC48-0528-4D9B-8219-5707491295D3}"/>
              </a:ext>
            </a:extLst>
          </p:cNvPr>
          <p:cNvSpPr/>
          <p:nvPr/>
        </p:nvSpPr>
        <p:spPr bwMode="auto">
          <a:xfrm>
            <a:off x="11710550" y="3018561"/>
            <a:ext cx="252000" cy="252000"/>
          </a:xfrm>
          <a:prstGeom prst="ellipse">
            <a:avLst/>
          </a:prstGeom>
          <a:solidFill>
            <a:srgbClr val="00B0F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1400" b="0" i="0" u="none" strike="noStrike" cap="none" normalizeH="0" baseline="0" dirty="0">
              <a:ln>
                <a:noFill/>
              </a:ln>
              <a:solidFill>
                <a:schemeClr val="tx1"/>
              </a:solidFill>
              <a:effectLst/>
              <a:latin typeface="Tahoma" pitchFamily="34" charset="0"/>
              <a:ea typeface="宋体" pitchFamily="2" charset="-122"/>
            </a:endParaRPr>
          </a:p>
        </p:txBody>
      </p:sp>
      <p:sp>
        <p:nvSpPr>
          <p:cNvPr id="37" name="文本框 36">
            <a:extLst>
              <a:ext uri="{FF2B5EF4-FFF2-40B4-BE49-F238E27FC236}">
                <a16:creationId xmlns:a16="http://schemas.microsoft.com/office/drawing/2014/main" id="{022F494A-8A96-4101-8BF5-EF7F10E3403A}"/>
              </a:ext>
            </a:extLst>
          </p:cNvPr>
          <p:cNvSpPr txBox="1"/>
          <p:nvPr/>
        </p:nvSpPr>
        <p:spPr>
          <a:xfrm>
            <a:off x="11686690" y="2968359"/>
            <a:ext cx="252000" cy="369332"/>
          </a:xfrm>
          <a:prstGeom prst="rect">
            <a:avLst/>
          </a:prstGeom>
          <a:noFill/>
        </p:spPr>
        <p:txBody>
          <a:bodyPr wrap="square">
            <a:spAutoFit/>
          </a:bodyPr>
          <a:lstStyle/>
          <a:p>
            <a:r>
              <a:rPr lang="en-US" altLang="zh-CN" sz="1800" dirty="0">
                <a:ea typeface="Tahoma" panose="020B0604030504040204" pitchFamily="34" charset="0"/>
              </a:rPr>
              <a:t>3</a:t>
            </a:r>
            <a:endParaRPr lang="zh-CN" altLang="en-US" dirty="0"/>
          </a:p>
        </p:txBody>
      </p:sp>
      <p:sp>
        <p:nvSpPr>
          <p:cNvPr id="39" name="椭圆 38">
            <a:extLst>
              <a:ext uri="{FF2B5EF4-FFF2-40B4-BE49-F238E27FC236}">
                <a16:creationId xmlns:a16="http://schemas.microsoft.com/office/drawing/2014/main" id="{C499948A-E1B0-4081-A1FC-7ECC0B169716}"/>
              </a:ext>
            </a:extLst>
          </p:cNvPr>
          <p:cNvSpPr/>
          <p:nvPr/>
        </p:nvSpPr>
        <p:spPr bwMode="auto">
          <a:xfrm>
            <a:off x="8144505" y="3738601"/>
            <a:ext cx="252000" cy="252000"/>
          </a:xfrm>
          <a:prstGeom prst="ellipse">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1400" b="0" i="0" u="none" strike="noStrike" cap="none" normalizeH="0" baseline="0" dirty="0">
              <a:ln>
                <a:noFill/>
              </a:ln>
              <a:solidFill>
                <a:schemeClr val="tx1"/>
              </a:solidFill>
              <a:effectLst/>
              <a:latin typeface="Tahoma" pitchFamily="34" charset="0"/>
              <a:ea typeface="宋体" pitchFamily="2" charset="-122"/>
            </a:endParaRPr>
          </a:p>
        </p:txBody>
      </p:sp>
      <p:sp>
        <p:nvSpPr>
          <p:cNvPr id="41" name="文本框 40">
            <a:extLst>
              <a:ext uri="{FF2B5EF4-FFF2-40B4-BE49-F238E27FC236}">
                <a16:creationId xmlns:a16="http://schemas.microsoft.com/office/drawing/2014/main" id="{30CFF1F6-496C-42CF-A76F-5B07D133E23D}"/>
              </a:ext>
            </a:extLst>
          </p:cNvPr>
          <p:cNvSpPr txBox="1"/>
          <p:nvPr/>
        </p:nvSpPr>
        <p:spPr>
          <a:xfrm>
            <a:off x="8120645" y="3684167"/>
            <a:ext cx="252000" cy="369332"/>
          </a:xfrm>
          <a:prstGeom prst="rect">
            <a:avLst/>
          </a:prstGeom>
          <a:noFill/>
        </p:spPr>
        <p:txBody>
          <a:bodyPr wrap="square">
            <a:spAutoFit/>
          </a:bodyPr>
          <a:lstStyle/>
          <a:p>
            <a:r>
              <a:rPr lang="en-US" altLang="zh-CN" sz="1800" dirty="0">
                <a:ea typeface="Tahoma" panose="020B0604030504040204" pitchFamily="34" charset="0"/>
              </a:rPr>
              <a:t>0</a:t>
            </a:r>
            <a:endParaRPr lang="zh-CN" altLang="en-US" dirty="0"/>
          </a:p>
        </p:txBody>
      </p:sp>
      <p:sp>
        <p:nvSpPr>
          <p:cNvPr id="43" name="椭圆 42">
            <a:extLst>
              <a:ext uri="{FF2B5EF4-FFF2-40B4-BE49-F238E27FC236}">
                <a16:creationId xmlns:a16="http://schemas.microsoft.com/office/drawing/2014/main" id="{5B3B0E7E-64E6-4A68-AE89-5B3449B1314A}"/>
              </a:ext>
            </a:extLst>
          </p:cNvPr>
          <p:cNvSpPr/>
          <p:nvPr/>
        </p:nvSpPr>
        <p:spPr bwMode="auto">
          <a:xfrm>
            <a:off x="8589360" y="3741332"/>
            <a:ext cx="252000" cy="252000"/>
          </a:xfrm>
          <a:prstGeom prst="ellipse">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1400" b="0" i="0" u="none" strike="noStrike" cap="none" normalizeH="0" baseline="0" dirty="0">
              <a:ln>
                <a:noFill/>
              </a:ln>
              <a:solidFill>
                <a:schemeClr val="tx1"/>
              </a:solidFill>
              <a:effectLst/>
              <a:latin typeface="Tahoma" pitchFamily="34" charset="0"/>
              <a:ea typeface="宋体" pitchFamily="2" charset="-122"/>
            </a:endParaRPr>
          </a:p>
        </p:txBody>
      </p:sp>
      <p:sp>
        <p:nvSpPr>
          <p:cNvPr id="45" name="文本框 44">
            <a:extLst>
              <a:ext uri="{FF2B5EF4-FFF2-40B4-BE49-F238E27FC236}">
                <a16:creationId xmlns:a16="http://schemas.microsoft.com/office/drawing/2014/main" id="{7A95A879-DA42-4056-9061-0B9EBE87D531}"/>
              </a:ext>
            </a:extLst>
          </p:cNvPr>
          <p:cNvSpPr txBox="1"/>
          <p:nvPr/>
        </p:nvSpPr>
        <p:spPr>
          <a:xfrm>
            <a:off x="8565500" y="3676315"/>
            <a:ext cx="252000" cy="369332"/>
          </a:xfrm>
          <a:prstGeom prst="rect">
            <a:avLst/>
          </a:prstGeom>
          <a:noFill/>
        </p:spPr>
        <p:txBody>
          <a:bodyPr wrap="square">
            <a:spAutoFit/>
          </a:bodyPr>
          <a:lstStyle/>
          <a:p>
            <a:r>
              <a:rPr lang="en-US" altLang="zh-CN" sz="1800" dirty="0">
                <a:ea typeface="Tahoma" panose="020B0604030504040204" pitchFamily="34" charset="0"/>
              </a:rPr>
              <a:t>2</a:t>
            </a:r>
            <a:endParaRPr lang="zh-CN" altLang="en-US" dirty="0"/>
          </a:p>
        </p:txBody>
      </p:sp>
      <p:sp>
        <p:nvSpPr>
          <p:cNvPr id="47" name="椭圆 46">
            <a:extLst>
              <a:ext uri="{FF2B5EF4-FFF2-40B4-BE49-F238E27FC236}">
                <a16:creationId xmlns:a16="http://schemas.microsoft.com/office/drawing/2014/main" id="{22A7FF58-C1C2-4A89-BE8E-F1F9A7C15508}"/>
              </a:ext>
            </a:extLst>
          </p:cNvPr>
          <p:cNvSpPr/>
          <p:nvPr/>
        </p:nvSpPr>
        <p:spPr bwMode="auto">
          <a:xfrm>
            <a:off x="9036756" y="3734207"/>
            <a:ext cx="252000" cy="252000"/>
          </a:xfrm>
          <a:prstGeom prst="ellipse">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1400" b="0" i="0" u="none" strike="noStrike" cap="none" normalizeH="0" baseline="0" dirty="0">
              <a:ln>
                <a:noFill/>
              </a:ln>
              <a:solidFill>
                <a:schemeClr val="tx1"/>
              </a:solidFill>
              <a:effectLst/>
              <a:latin typeface="Tahoma" pitchFamily="34" charset="0"/>
              <a:ea typeface="宋体" pitchFamily="2" charset="-122"/>
            </a:endParaRPr>
          </a:p>
        </p:txBody>
      </p:sp>
      <p:sp>
        <p:nvSpPr>
          <p:cNvPr id="49" name="文本框 48">
            <a:extLst>
              <a:ext uri="{FF2B5EF4-FFF2-40B4-BE49-F238E27FC236}">
                <a16:creationId xmlns:a16="http://schemas.microsoft.com/office/drawing/2014/main" id="{44E556A7-54E9-41B6-AD86-04102E77DDFB}"/>
              </a:ext>
            </a:extLst>
          </p:cNvPr>
          <p:cNvSpPr txBox="1"/>
          <p:nvPr/>
        </p:nvSpPr>
        <p:spPr>
          <a:xfrm>
            <a:off x="9012896" y="3662842"/>
            <a:ext cx="252000" cy="369332"/>
          </a:xfrm>
          <a:prstGeom prst="rect">
            <a:avLst/>
          </a:prstGeom>
          <a:noFill/>
        </p:spPr>
        <p:txBody>
          <a:bodyPr wrap="square">
            <a:spAutoFit/>
          </a:bodyPr>
          <a:lstStyle/>
          <a:p>
            <a:r>
              <a:rPr lang="en-US" altLang="zh-CN" sz="1800" dirty="0">
                <a:ea typeface="Tahoma" panose="020B0604030504040204" pitchFamily="34" charset="0"/>
              </a:rPr>
              <a:t>3</a:t>
            </a:r>
            <a:endParaRPr lang="zh-CN" altLang="en-US" dirty="0"/>
          </a:p>
        </p:txBody>
      </p:sp>
      <p:sp>
        <p:nvSpPr>
          <p:cNvPr id="51" name="椭圆 50">
            <a:extLst>
              <a:ext uri="{FF2B5EF4-FFF2-40B4-BE49-F238E27FC236}">
                <a16:creationId xmlns:a16="http://schemas.microsoft.com/office/drawing/2014/main" id="{8E477E2B-50EC-4917-A0A2-44733C25655A}"/>
              </a:ext>
            </a:extLst>
          </p:cNvPr>
          <p:cNvSpPr/>
          <p:nvPr/>
        </p:nvSpPr>
        <p:spPr bwMode="auto">
          <a:xfrm>
            <a:off x="9469747" y="3727384"/>
            <a:ext cx="252000" cy="252000"/>
          </a:xfrm>
          <a:prstGeom prst="ellipse">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1400" b="0" i="0" u="none" strike="noStrike" cap="none" normalizeH="0" baseline="0" dirty="0">
              <a:ln>
                <a:noFill/>
              </a:ln>
              <a:solidFill>
                <a:schemeClr val="tx1"/>
              </a:solidFill>
              <a:effectLst/>
              <a:latin typeface="Tahoma" pitchFamily="34" charset="0"/>
              <a:ea typeface="宋体" pitchFamily="2" charset="-122"/>
            </a:endParaRPr>
          </a:p>
        </p:txBody>
      </p:sp>
      <p:sp>
        <p:nvSpPr>
          <p:cNvPr id="53" name="文本框 52">
            <a:extLst>
              <a:ext uri="{FF2B5EF4-FFF2-40B4-BE49-F238E27FC236}">
                <a16:creationId xmlns:a16="http://schemas.microsoft.com/office/drawing/2014/main" id="{0BC4CA86-2647-4E9D-A39E-34FDA4810C68}"/>
              </a:ext>
            </a:extLst>
          </p:cNvPr>
          <p:cNvSpPr txBox="1"/>
          <p:nvPr/>
        </p:nvSpPr>
        <p:spPr>
          <a:xfrm>
            <a:off x="9445887" y="3666602"/>
            <a:ext cx="252000" cy="369332"/>
          </a:xfrm>
          <a:prstGeom prst="rect">
            <a:avLst/>
          </a:prstGeom>
          <a:noFill/>
        </p:spPr>
        <p:txBody>
          <a:bodyPr wrap="square">
            <a:spAutoFit/>
          </a:bodyPr>
          <a:lstStyle/>
          <a:p>
            <a:r>
              <a:rPr lang="en-US" altLang="zh-CN" sz="1800" dirty="0">
                <a:ea typeface="Tahoma" panose="020B0604030504040204" pitchFamily="34" charset="0"/>
              </a:rPr>
              <a:t>4</a:t>
            </a:r>
            <a:endParaRPr lang="zh-CN" altLang="en-US" dirty="0"/>
          </a:p>
        </p:txBody>
      </p:sp>
      <p:sp>
        <p:nvSpPr>
          <p:cNvPr id="55" name="椭圆 54">
            <a:extLst>
              <a:ext uri="{FF2B5EF4-FFF2-40B4-BE49-F238E27FC236}">
                <a16:creationId xmlns:a16="http://schemas.microsoft.com/office/drawing/2014/main" id="{D30A036A-A44A-4A93-8934-648713EDD34E}"/>
              </a:ext>
            </a:extLst>
          </p:cNvPr>
          <p:cNvSpPr/>
          <p:nvPr/>
        </p:nvSpPr>
        <p:spPr bwMode="auto">
          <a:xfrm>
            <a:off x="10053140" y="3741332"/>
            <a:ext cx="252000" cy="252000"/>
          </a:xfrm>
          <a:prstGeom prst="ellipse">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1400" b="0" i="0" u="none" strike="noStrike" cap="none" normalizeH="0" baseline="0" dirty="0">
              <a:ln>
                <a:noFill/>
              </a:ln>
              <a:solidFill>
                <a:schemeClr val="tx1"/>
              </a:solidFill>
              <a:effectLst/>
              <a:latin typeface="Tahoma" pitchFamily="34" charset="0"/>
              <a:ea typeface="宋体" pitchFamily="2" charset="-122"/>
            </a:endParaRPr>
          </a:p>
        </p:txBody>
      </p:sp>
      <p:sp>
        <p:nvSpPr>
          <p:cNvPr id="57" name="文本框 56">
            <a:extLst>
              <a:ext uri="{FF2B5EF4-FFF2-40B4-BE49-F238E27FC236}">
                <a16:creationId xmlns:a16="http://schemas.microsoft.com/office/drawing/2014/main" id="{C0E1A49D-80FC-4588-A5DD-0791928AB6A8}"/>
              </a:ext>
            </a:extLst>
          </p:cNvPr>
          <p:cNvSpPr txBox="1"/>
          <p:nvPr/>
        </p:nvSpPr>
        <p:spPr>
          <a:xfrm>
            <a:off x="10029280" y="3684778"/>
            <a:ext cx="252000" cy="369332"/>
          </a:xfrm>
          <a:prstGeom prst="rect">
            <a:avLst/>
          </a:prstGeom>
          <a:noFill/>
        </p:spPr>
        <p:txBody>
          <a:bodyPr wrap="square">
            <a:spAutoFit/>
          </a:bodyPr>
          <a:lstStyle/>
          <a:p>
            <a:r>
              <a:rPr lang="en-US" altLang="zh-CN" sz="1800" dirty="0">
                <a:ea typeface="Tahoma" panose="020B0604030504040204" pitchFamily="34" charset="0"/>
              </a:rPr>
              <a:t>1</a:t>
            </a:r>
            <a:endParaRPr lang="zh-CN" altLang="en-US" dirty="0"/>
          </a:p>
        </p:txBody>
      </p:sp>
      <p:sp>
        <p:nvSpPr>
          <p:cNvPr id="59" name="椭圆 58">
            <a:extLst>
              <a:ext uri="{FF2B5EF4-FFF2-40B4-BE49-F238E27FC236}">
                <a16:creationId xmlns:a16="http://schemas.microsoft.com/office/drawing/2014/main" id="{3137280E-29DD-445F-8D75-95FB8460EE6A}"/>
              </a:ext>
            </a:extLst>
          </p:cNvPr>
          <p:cNvSpPr/>
          <p:nvPr/>
        </p:nvSpPr>
        <p:spPr bwMode="auto">
          <a:xfrm>
            <a:off x="10533822" y="3747485"/>
            <a:ext cx="252000" cy="252000"/>
          </a:xfrm>
          <a:prstGeom prst="ellipse">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1400" b="0" i="0" u="none" strike="noStrike" cap="none" normalizeH="0" baseline="0" dirty="0">
              <a:ln>
                <a:noFill/>
              </a:ln>
              <a:solidFill>
                <a:schemeClr val="tx1"/>
              </a:solidFill>
              <a:effectLst/>
              <a:latin typeface="Tahoma" pitchFamily="34" charset="0"/>
              <a:ea typeface="宋体" pitchFamily="2" charset="-122"/>
            </a:endParaRPr>
          </a:p>
        </p:txBody>
      </p:sp>
      <p:sp>
        <p:nvSpPr>
          <p:cNvPr id="61" name="文本框 60">
            <a:extLst>
              <a:ext uri="{FF2B5EF4-FFF2-40B4-BE49-F238E27FC236}">
                <a16:creationId xmlns:a16="http://schemas.microsoft.com/office/drawing/2014/main" id="{D7462407-1D89-4630-A9B0-FB119B7614DF}"/>
              </a:ext>
            </a:extLst>
          </p:cNvPr>
          <p:cNvSpPr txBox="1"/>
          <p:nvPr/>
        </p:nvSpPr>
        <p:spPr>
          <a:xfrm>
            <a:off x="10500536" y="3686897"/>
            <a:ext cx="252000" cy="369332"/>
          </a:xfrm>
          <a:prstGeom prst="rect">
            <a:avLst/>
          </a:prstGeom>
          <a:noFill/>
        </p:spPr>
        <p:txBody>
          <a:bodyPr wrap="square">
            <a:spAutoFit/>
          </a:bodyPr>
          <a:lstStyle/>
          <a:p>
            <a:r>
              <a:rPr lang="en-US" altLang="zh-CN" sz="1800" dirty="0">
                <a:ea typeface="Tahoma" panose="020B0604030504040204" pitchFamily="34" charset="0"/>
              </a:rPr>
              <a:t>2</a:t>
            </a:r>
            <a:endParaRPr lang="zh-CN" altLang="en-US" dirty="0"/>
          </a:p>
        </p:txBody>
      </p:sp>
      <p:sp>
        <p:nvSpPr>
          <p:cNvPr id="63" name="椭圆 62">
            <a:extLst>
              <a:ext uri="{FF2B5EF4-FFF2-40B4-BE49-F238E27FC236}">
                <a16:creationId xmlns:a16="http://schemas.microsoft.com/office/drawing/2014/main" id="{26641DCC-47B8-409E-9C69-5ECA9F259B70}"/>
              </a:ext>
            </a:extLst>
          </p:cNvPr>
          <p:cNvSpPr/>
          <p:nvPr/>
        </p:nvSpPr>
        <p:spPr bwMode="auto">
          <a:xfrm>
            <a:off x="11007772" y="3742513"/>
            <a:ext cx="252000" cy="252000"/>
          </a:xfrm>
          <a:prstGeom prst="ellipse">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1400" b="0" i="0" u="none" strike="noStrike" cap="none" normalizeH="0" baseline="0" dirty="0">
              <a:ln>
                <a:noFill/>
              </a:ln>
              <a:solidFill>
                <a:schemeClr val="tx1"/>
              </a:solidFill>
              <a:effectLst/>
              <a:latin typeface="Tahoma" pitchFamily="34" charset="0"/>
              <a:ea typeface="宋体" pitchFamily="2" charset="-122"/>
            </a:endParaRPr>
          </a:p>
        </p:txBody>
      </p:sp>
      <p:sp>
        <p:nvSpPr>
          <p:cNvPr id="67" name="文本框 66">
            <a:extLst>
              <a:ext uri="{FF2B5EF4-FFF2-40B4-BE49-F238E27FC236}">
                <a16:creationId xmlns:a16="http://schemas.microsoft.com/office/drawing/2014/main" id="{3098BC2F-BE33-4A57-8606-492168B170C1}"/>
              </a:ext>
            </a:extLst>
          </p:cNvPr>
          <p:cNvSpPr txBox="1"/>
          <p:nvPr/>
        </p:nvSpPr>
        <p:spPr>
          <a:xfrm>
            <a:off x="10990838" y="3694429"/>
            <a:ext cx="252000" cy="369332"/>
          </a:xfrm>
          <a:prstGeom prst="rect">
            <a:avLst/>
          </a:prstGeom>
          <a:noFill/>
        </p:spPr>
        <p:txBody>
          <a:bodyPr wrap="square">
            <a:spAutoFit/>
          </a:bodyPr>
          <a:lstStyle/>
          <a:p>
            <a:r>
              <a:rPr lang="en-US" altLang="zh-CN" sz="1800" dirty="0">
                <a:ea typeface="Tahoma" panose="020B0604030504040204" pitchFamily="34" charset="0"/>
              </a:rPr>
              <a:t>3</a:t>
            </a:r>
            <a:endParaRPr lang="zh-CN" altLang="en-US" dirty="0"/>
          </a:p>
        </p:txBody>
      </p:sp>
      <p:sp>
        <p:nvSpPr>
          <p:cNvPr id="71" name="椭圆 70">
            <a:extLst>
              <a:ext uri="{FF2B5EF4-FFF2-40B4-BE49-F238E27FC236}">
                <a16:creationId xmlns:a16="http://schemas.microsoft.com/office/drawing/2014/main" id="{874A57FE-D2BB-436C-B9E9-35E98AABB8F9}"/>
              </a:ext>
            </a:extLst>
          </p:cNvPr>
          <p:cNvSpPr/>
          <p:nvPr/>
        </p:nvSpPr>
        <p:spPr bwMode="auto">
          <a:xfrm>
            <a:off x="11710550" y="3734207"/>
            <a:ext cx="252000" cy="252000"/>
          </a:xfrm>
          <a:prstGeom prst="ellipse">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1400" b="0" i="0" u="none" strike="noStrike" cap="none" normalizeH="0" baseline="0" dirty="0">
              <a:ln>
                <a:noFill/>
              </a:ln>
              <a:solidFill>
                <a:schemeClr val="tx1"/>
              </a:solidFill>
              <a:effectLst/>
              <a:latin typeface="Tahoma" pitchFamily="34" charset="0"/>
              <a:ea typeface="宋体" pitchFamily="2" charset="-122"/>
            </a:endParaRPr>
          </a:p>
        </p:txBody>
      </p:sp>
      <p:sp>
        <p:nvSpPr>
          <p:cNvPr id="73" name="文本框 72">
            <a:extLst>
              <a:ext uri="{FF2B5EF4-FFF2-40B4-BE49-F238E27FC236}">
                <a16:creationId xmlns:a16="http://schemas.microsoft.com/office/drawing/2014/main" id="{9389025D-1CD3-4724-8812-3FB63416CFB4}"/>
              </a:ext>
            </a:extLst>
          </p:cNvPr>
          <p:cNvSpPr txBox="1"/>
          <p:nvPr/>
        </p:nvSpPr>
        <p:spPr>
          <a:xfrm>
            <a:off x="11686690" y="3677657"/>
            <a:ext cx="252000" cy="369332"/>
          </a:xfrm>
          <a:prstGeom prst="rect">
            <a:avLst/>
          </a:prstGeom>
          <a:noFill/>
        </p:spPr>
        <p:txBody>
          <a:bodyPr wrap="square">
            <a:spAutoFit/>
          </a:bodyPr>
          <a:lstStyle/>
          <a:p>
            <a:r>
              <a:rPr lang="en-US" altLang="zh-CN" sz="1800" dirty="0">
                <a:ea typeface="Tahoma" panose="020B0604030504040204" pitchFamily="34" charset="0"/>
              </a:rPr>
              <a:t>3</a:t>
            </a:r>
            <a:endParaRPr lang="zh-CN" altLang="en-US" dirty="0"/>
          </a:p>
        </p:txBody>
      </p:sp>
      <p:cxnSp>
        <p:nvCxnSpPr>
          <p:cNvPr id="75" name="直接连接符 74">
            <a:extLst>
              <a:ext uri="{FF2B5EF4-FFF2-40B4-BE49-F238E27FC236}">
                <a16:creationId xmlns:a16="http://schemas.microsoft.com/office/drawing/2014/main" id="{13363DEC-C0DE-45FA-9566-A84AEB40F9A7}"/>
              </a:ext>
            </a:extLst>
          </p:cNvPr>
          <p:cNvCxnSpPr>
            <a:cxnSpLocks/>
            <a:stCxn id="5" idx="4"/>
            <a:endCxn id="17" idx="0"/>
          </p:cNvCxnSpPr>
          <p:nvPr/>
        </p:nvCxnSpPr>
        <p:spPr bwMode="auto">
          <a:xfrm>
            <a:off x="8907597" y="2505636"/>
            <a:ext cx="0" cy="521977"/>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89" name="直接连接符 88">
            <a:extLst>
              <a:ext uri="{FF2B5EF4-FFF2-40B4-BE49-F238E27FC236}">
                <a16:creationId xmlns:a16="http://schemas.microsoft.com/office/drawing/2014/main" id="{60DB1326-C4C0-4CDE-90DC-E5629633FA4C}"/>
              </a:ext>
            </a:extLst>
          </p:cNvPr>
          <p:cNvCxnSpPr>
            <a:cxnSpLocks/>
            <a:stCxn id="7" idx="4"/>
            <a:endCxn id="21" idx="0"/>
          </p:cNvCxnSpPr>
          <p:nvPr/>
        </p:nvCxnSpPr>
        <p:spPr bwMode="auto">
          <a:xfrm flipH="1">
            <a:off x="10179140" y="2505213"/>
            <a:ext cx="471256" cy="516867"/>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92" name="直接连接符 91">
            <a:extLst>
              <a:ext uri="{FF2B5EF4-FFF2-40B4-BE49-F238E27FC236}">
                <a16:creationId xmlns:a16="http://schemas.microsoft.com/office/drawing/2014/main" id="{AD57085B-CE6D-43B6-BFF0-3D8DAF5DB3E1}"/>
              </a:ext>
            </a:extLst>
          </p:cNvPr>
          <p:cNvCxnSpPr>
            <a:cxnSpLocks/>
            <a:stCxn id="7" idx="4"/>
            <a:endCxn id="27" idx="0"/>
          </p:cNvCxnSpPr>
          <p:nvPr/>
        </p:nvCxnSpPr>
        <p:spPr bwMode="auto">
          <a:xfrm>
            <a:off x="10650396" y="2505213"/>
            <a:ext cx="4115" cy="513348"/>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95" name="直接连接符 94">
            <a:extLst>
              <a:ext uri="{FF2B5EF4-FFF2-40B4-BE49-F238E27FC236}">
                <a16:creationId xmlns:a16="http://schemas.microsoft.com/office/drawing/2014/main" id="{F860A15E-FAD8-4BAA-ADB9-7D193CDD2E30}"/>
              </a:ext>
            </a:extLst>
          </p:cNvPr>
          <p:cNvCxnSpPr>
            <a:cxnSpLocks/>
            <a:stCxn id="7" idx="4"/>
            <a:endCxn id="31" idx="0"/>
          </p:cNvCxnSpPr>
          <p:nvPr/>
        </p:nvCxnSpPr>
        <p:spPr bwMode="auto">
          <a:xfrm>
            <a:off x="10650396" y="2505213"/>
            <a:ext cx="483376" cy="513348"/>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98" name="直接连接符 97">
            <a:extLst>
              <a:ext uri="{FF2B5EF4-FFF2-40B4-BE49-F238E27FC236}">
                <a16:creationId xmlns:a16="http://schemas.microsoft.com/office/drawing/2014/main" id="{E6C1022A-21D7-458F-A9DE-92CB24B92F69}"/>
              </a:ext>
            </a:extLst>
          </p:cNvPr>
          <p:cNvCxnSpPr>
            <a:cxnSpLocks/>
            <a:stCxn id="10" idx="4"/>
            <a:endCxn id="35" idx="0"/>
          </p:cNvCxnSpPr>
          <p:nvPr/>
        </p:nvCxnSpPr>
        <p:spPr bwMode="auto">
          <a:xfrm>
            <a:off x="11836550" y="2502726"/>
            <a:ext cx="0" cy="515835"/>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01" name="直接连接符 100">
            <a:extLst>
              <a:ext uri="{FF2B5EF4-FFF2-40B4-BE49-F238E27FC236}">
                <a16:creationId xmlns:a16="http://schemas.microsoft.com/office/drawing/2014/main" id="{9B350B17-8494-4843-979F-5AD3078C8724}"/>
              </a:ext>
            </a:extLst>
          </p:cNvPr>
          <p:cNvCxnSpPr>
            <a:cxnSpLocks/>
            <a:stCxn id="17" idx="4"/>
            <a:endCxn id="39" idx="0"/>
          </p:cNvCxnSpPr>
          <p:nvPr/>
        </p:nvCxnSpPr>
        <p:spPr bwMode="auto">
          <a:xfrm flipH="1">
            <a:off x="8270505" y="3279613"/>
            <a:ext cx="637092" cy="458988"/>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05" name="直接连接符 104">
            <a:extLst>
              <a:ext uri="{FF2B5EF4-FFF2-40B4-BE49-F238E27FC236}">
                <a16:creationId xmlns:a16="http://schemas.microsoft.com/office/drawing/2014/main" id="{BAE71EE5-E9B5-44CF-A76A-BDBF930401D6}"/>
              </a:ext>
            </a:extLst>
          </p:cNvPr>
          <p:cNvCxnSpPr>
            <a:cxnSpLocks/>
            <a:stCxn id="17" idx="4"/>
            <a:endCxn id="43" idx="0"/>
          </p:cNvCxnSpPr>
          <p:nvPr/>
        </p:nvCxnSpPr>
        <p:spPr bwMode="auto">
          <a:xfrm flipH="1">
            <a:off x="8715360" y="3279613"/>
            <a:ext cx="192237" cy="461719"/>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08" name="直接连接符 107">
            <a:extLst>
              <a:ext uri="{FF2B5EF4-FFF2-40B4-BE49-F238E27FC236}">
                <a16:creationId xmlns:a16="http://schemas.microsoft.com/office/drawing/2014/main" id="{04977C4B-3494-46E3-BF59-883772EFDBFA}"/>
              </a:ext>
            </a:extLst>
          </p:cNvPr>
          <p:cNvCxnSpPr>
            <a:cxnSpLocks/>
            <a:stCxn id="17" idx="4"/>
            <a:endCxn id="47" idx="0"/>
          </p:cNvCxnSpPr>
          <p:nvPr/>
        </p:nvCxnSpPr>
        <p:spPr bwMode="auto">
          <a:xfrm>
            <a:off x="8907597" y="3279613"/>
            <a:ext cx="255159" cy="454594"/>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11" name="直接连接符 110">
            <a:extLst>
              <a:ext uri="{FF2B5EF4-FFF2-40B4-BE49-F238E27FC236}">
                <a16:creationId xmlns:a16="http://schemas.microsoft.com/office/drawing/2014/main" id="{B344C6BA-92C1-4204-BD6B-EE7D479D5A44}"/>
              </a:ext>
            </a:extLst>
          </p:cNvPr>
          <p:cNvCxnSpPr>
            <a:cxnSpLocks/>
            <a:stCxn id="17" idx="4"/>
            <a:endCxn id="51" idx="0"/>
          </p:cNvCxnSpPr>
          <p:nvPr/>
        </p:nvCxnSpPr>
        <p:spPr bwMode="auto">
          <a:xfrm>
            <a:off x="8907597" y="3279613"/>
            <a:ext cx="688150" cy="447771"/>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15" name="直接连接符 114">
            <a:extLst>
              <a:ext uri="{FF2B5EF4-FFF2-40B4-BE49-F238E27FC236}">
                <a16:creationId xmlns:a16="http://schemas.microsoft.com/office/drawing/2014/main" id="{6164A45B-4740-42D4-934E-622CC6C92081}"/>
              </a:ext>
            </a:extLst>
          </p:cNvPr>
          <p:cNvCxnSpPr>
            <a:cxnSpLocks/>
            <a:stCxn id="21" idx="4"/>
            <a:endCxn id="55" idx="0"/>
          </p:cNvCxnSpPr>
          <p:nvPr/>
        </p:nvCxnSpPr>
        <p:spPr bwMode="auto">
          <a:xfrm>
            <a:off x="10179140" y="3274080"/>
            <a:ext cx="0" cy="467252"/>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18" name="直接连接符 117">
            <a:extLst>
              <a:ext uri="{FF2B5EF4-FFF2-40B4-BE49-F238E27FC236}">
                <a16:creationId xmlns:a16="http://schemas.microsoft.com/office/drawing/2014/main" id="{360B4312-74AF-460A-AA16-0A969CA61EEB}"/>
              </a:ext>
            </a:extLst>
          </p:cNvPr>
          <p:cNvCxnSpPr>
            <a:cxnSpLocks/>
            <a:stCxn id="27" idx="4"/>
            <a:endCxn id="59" idx="0"/>
          </p:cNvCxnSpPr>
          <p:nvPr/>
        </p:nvCxnSpPr>
        <p:spPr bwMode="auto">
          <a:xfrm>
            <a:off x="10654511" y="3270561"/>
            <a:ext cx="5311" cy="476924"/>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21" name="直接连接符 120">
            <a:extLst>
              <a:ext uri="{FF2B5EF4-FFF2-40B4-BE49-F238E27FC236}">
                <a16:creationId xmlns:a16="http://schemas.microsoft.com/office/drawing/2014/main" id="{2A74DBBE-DBFC-4D4C-BAC2-AD1AD0CEE4E0}"/>
              </a:ext>
            </a:extLst>
          </p:cNvPr>
          <p:cNvCxnSpPr>
            <a:cxnSpLocks/>
          </p:cNvCxnSpPr>
          <p:nvPr/>
        </p:nvCxnSpPr>
        <p:spPr bwMode="auto">
          <a:xfrm>
            <a:off x="11133772" y="3262094"/>
            <a:ext cx="0" cy="471952"/>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27" name="直接连接符 126">
            <a:extLst>
              <a:ext uri="{FF2B5EF4-FFF2-40B4-BE49-F238E27FC236}">
                <a16:creationId xmlns:a16="http://schemas.microsoft.com/office/drawing/2014/main" id="{02CA218E-C764-4B80-8199-C2181D3222B3}"/>
              </a:ext>
            </a:extLst>
          </p:cNvPr>
          <p:cNvCxnSpPr>
            <a:cxnSpLocks/>
            <a:stCxn id="35" idx="4"/>
            <a:endCxn id="71" idx="0"/>
          </p:cNvCxnSpPr>
          <p:nvPr/>
        </p:nvCxnSpPr>
        <p:spPr bwMode="auto">
          <a:xfrm>
            <a:off x="11836550" y="3270561"/>
            <a:ext cx="0" cy="463646"/>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3" name="椭圆 2">
            <a:extLst>
              <a:ext uri="{FF2B5EF4-FFF2-40B4-BE49-F238E27FC236}">
                <a16:creationId xmlns:a16="http://schemas.microsoft.com/office/drawing/2014/main" id="{13E52FE0-B9C1-4690-9AAD-F5127D753506}"/>
              </a:ext>
            </a:extLst>
          </p:cNvPr>
          <p:cNvSpPr/>
          <p:nvPr/>
        </p:nvSpPr>
        <p:spPr bwMode="auto">
          <a:xfrm>
            <a:off x="904240" y="1121645"/>
            <a:ext cx="1524000" cy="422675"/>
          </a:xfrm>
          <a:prstGeom prst="ellipse">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6" name="椭圆 5">
            <a:extLst>
              <a:ext uri="{FF2B5EF4-FFF2-40B4-BE49-F238E27FC236}">
                <a16:creationId xmlns:a16="http://schemas.microsoft.com/office/drawing/2014/main" id="{A3DF424F-8193-48C5-9326-B65A899728E5}"/>
              </a:ext>
            </a:extLst>
          </p:cNvPr>
          <p:cNvSpPr/>
          <p:nvPr/>
        </p:nvSpPr>
        <p:spPr bwMode="auto">
          <a:xfrm>
            <a:off x="5086692" y="1121645"/>
            <a:ext cx="1524000" cy="422675"/>
          </a:xfrm>
          <a:prstGeom prst="ellipse">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Tree>
    <p:custDataLst>
      <p:tags r:id="rId1"/>
    </p:custDataLst>
    <p:extLst>
      <p:ext uri="{BB962C8B-B14F-4D97-AF65-F5344CB8AC3E}">
        <p14:creationId xmlns:p14="http://schemas.microsoft.com/office/powerpoint/2010/main" val="239370910"/>
      </p:ext>
    </p:extLst>
  </p:cSld>
  <p:clrMapOvr>
    <a:masterClrMapping/>
  </p:clrMapOvr>
  <mc:AlternateContent xmlns:mc="http://schemas.openxmlformats.org/markup-compatibility/2006" xmlns:p14="http://schemas.microsoft.com/office/powerpoint/2010/main">
    <mc:Choice Requires="p14">
      <p:transition spd="med" p14:dur="700" advTm="50119">
        <p:fade/>
      </p:transition>
    </mc:Choice>
    <mc:Fallback xmlns="">
      <p:transition spd="med" advTm="5011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p:txBody>
          <a:bodyPr/>
          <a:lstStyle/>
          <a:p>
            <a:r>
              <a:rPr lang="en-US" dirty="0"/>
              <a:t>Motivation</a:t>
            </a:r>
          </a:p>
        </p:txBody>
      </p:sp>
      <p:sp>
        <p:nvSpPr>
          <p:cNvPr id="64" name="Content Placeholder 2">
            <a:extLst>
              <a:ext uri="{FF2B5EF4-FFF2-40B4-BE49-F238E27FC236}">
                <a16:creationId xmlns:a16="http://schemas.microsoft.com/office/drawing/2014/main" id="{B9EACE1E-063F-4F6B-81C1-C391106B6BDF}"/>
              </a:ext>
            </a:extLst>
          </p:cNvPr>
          <p:cNvSpPr>
            <a:spLocks noGrp="1"/>
          </p:cNvSpPr>
          <p:nvPr>
            <p:ph idx="1"/>
          </p:nvPr>
        </p:nvSpPr>
        <p:spPr>
          <a:xfrm>
            <a:off x="457735" y="5598330"/>
            <a:ext cx="10900075" cy="1107996"/>
          </a:xfrm>
        </p:spPr>
        <p:txBody>
          <a:bodyPr/>
          <a:lstStyle/>
          <a:p>
            <a:r>
              <a:rPr lang="en-US" altLang="zh-CN" sz="2000" dirty="0">
                <a:ea typeface="Tahoma" panose="020B0604030504040204" pitchFamily="34" charset="0"/>
              </a:rPr>
              <a:t>The execution time of the same tensor in different formats </a:t>
            </a:r>
            <a:r>
              <a:rPr lang="en-US" altLang="zh-CN" sz="2000" dirty="0">
                <a:solidFill>
                  <a:srgbClr val="443BFF"/>
                </a:solidFill>
                <a:ea typeface="Tahoma" panose="020B0604030504040204" pitchFamily="34" charset="0"/>
              </a:rPr>
              <a:t>varies significantly</a:t>
            </a:r>
          </a:p>
          <a:p>
            <a:r>
              <a:rPr lang="en-US" altLang="zh-CN" sz="2000" dirty="0">
                <a:ea typeface="Tahoma" panose="020B0604030504040204" pitchFamily="34" charset="0"/>
              </a:rPr>
              <a:t>The </a:t>
            </a:r>
            <a:r>
              <a:rPr lang="en-US" altLang="zh-CN" sz="2000" dirty="0">
                <a:solidFill>
                  <a:srgbClr val="443BFF"/>
                </a:solidFill>
                <a:ea typeface="Tahoma" panose="020B0604030504040204" pitchFamily="34" charset="0"/>
              </a:rPr>
              <a:t>optimal </a:t>
            </a:r>
            <a:r>
              <a:rPr lang="en-US" altLang="zh-CN" sz="2000" dirty="0">
                <a:ea typeface="Tahoma" panose="020B0604030504040204" pitchFamily="34" charset="0"/>
              </a:rPr>
              <a:t>storage format changes across tensors, there is </a:t>
            </a:r>
            <a:r>
              <a:rPr lang="en-US" altLang="zh-CN" sz="2000" dirty="0">
                <a:solidFill>
                  <a:srgbClr val="443BFF"/>
                </a:solidFill>
                <a:ea typeface="Tahoma" panose="020B0604030504040204" pitchFamily="34" charset="0"/>
              </a:rPr>
              <a:t>no single </a:t>
            </a:r>
            <a:r>
              <a:rPr lang="en-US" altLang="zh-CN" sz="2000" dirty="0">
                <a:ea typeface="Tahoma" panose="020B0604030504040204" pitchFamily="34" charset="0"/>
              </a:rPr>
              <a:t>format fits for all</a:t>
            </a:r>
          </a:p>
          <a:p>
            <a:r>
              <a:rPr lang="en-US" sz="2000" dirty="0">
                <a:ea typeface="Tahoma" panose="020B0604030504040204" pitchFamily="34" charset="0"/>
              </a:rPr>
              <a:t>The selection of sub-optimal format may exponentially increase the execution time</a:t>
            </a:r>
          </a:p>
        </p:txBody>
      </p:sp>
      <p:pic>
        <p:nvPicPr>
          <p:cNvPr id="6" name="图片 5">
            <a:extLst>
              <a:ext uri="{FF2B5EF4-FFF2-40B4-BE49-F238E27FC236}">
                <a16:creationId xmlns:a16="http://schemas.microsoft.com/office/drawing/2014/main" id="{FE008AA5-685E-463C-A3C1-74E46CB787F9}"/>
              </a:ext>
            </a:extLst>
          </p:cNvPr>
          <p:cNvPicPr>
            <a:picLocks noChangeAspect="1"/>
          </p:cNvPicPr>
          <p:nvPr/>
        </p:nvPicPr>
        <p:blipFill>
          <a:blip r:embed="rId4"/>
          <a:stretch>
            <a:fillRect/>
          </a:stretch>
        </p:blipFill>
        <p:spPr>
          <a:xfrm>
            <a:off x="1386042" y="1653570"/>
            <a:ext cx="9156921" cy="3792190"/>
          </a:xfrm>
          <a:prstGeom prst="rect">
            <a:avLst/>
          </a:prstGeom>
        </p:spPr>
      </p:pic>
      <p:sp>
        <p:nvSpPr>
          <p:cNvPr id="9" name="文本框 8">
            <a:extLst>
              <a:ext uri="{FF2B5EF4-FFF2-40B4-BE49-F238E27FC236}">
                <a16:creationId xmlns:a16="http://schemas.microsoft.com/office/drawing/2014/main" id="{D04EF1D8-8EFB-48B6-AB89-AC22D0E0093B}"/>
              </a:ext>
            </a:extLst>
          </p:cNvPr>
          <p:cNvSpPr txBox="1"/>
          <p:nvPr/>
        </p:nvSpPr>
        <p:spPr>
          <a:xfrm>
            <a:off x="713380" y="1097409"/>
            <a:ext cx="10990940" cy="430887"/>
          </a:xfrm>
          <a:prstGeom prst="rect">
            <a:avLst/>
          </a:prstGeom>
          <a:noFill/>
        </p:spPr>
        <p:txBody>
          <a:bodyPr wrap="square">
            <a:spAutoFit/>
          </a:bodyPr>
          <a:lstStyle/>
          <a:p>
            <a:r>
              <a:rPr lang="en-US" altLang="zh-CN" sz="2200" dirty="0">
                <a:ea typeface="Tahoma" panose="020B0604030504040204" pitchFamily="34" charset="0"/>
              </a:rPr>
              <a:t>The execution time of </a:t>
            </a:r>
            <a:r>
              <a:rPr lang="en-US" altLang="zh-CN" sz="2200" dirty="0">
                <a:solidFill>
                  <a:srgbClr val="443BFF"/>
                </a:solidFill>
                <a:ea typeface="Tahoma" panose="020B0604030504040204" pitchFamily="34" charset="0"/>
              </a:rPr>
              <a:t>MTTKRP </a:t>
            </a:r>
            <a:r>
              <a:rPr lang="en-US" altLang="zh-CN" sz="2200" dirty="0">
                <a:ea typeface="Tahoma" panose="020B0604030504040204" pitchFamily="34" charset="0"/>
              </a:rPr>
              <a:t>on </a:t>
            </a:r>
            <a:r>
              <a:rPr lang="en-US" altLang="zh-CN" sz="2200" dirty="0">
                <a:solidFill>
                  <a:srgbClr val="443BFF"/>
                </a:solidFill>
                <a:ea typeface="Tahoma" panose="020B0604030504040204" pitchFamily="34" charset="0"/>
              </a:rPr>
              <a:t>real-world</a:t>
            </a:r>
            <a:r>
              <a:rPr lang="en-US" altLang="zh-CN" sz="2200" dirty="0">
                <a:ea typeface="Tahoma" panose="020B0604030504040204" pitchFamily="34" charset="0"/>
              </a:rPr>
              <a:t> sparse tensors across all modes on CPU:</a:t>
            </a:r>
            <a:endParaRPr lang="zh-CN" altLang="en-US" sz="2200" dirty="0"/>
          </a:p>
        </p:txBody>
      </p:sp>
      <p:sp>
        <p:nvSpPr>
          <p:cNvPr id="3" name="文本框 2">
            <a:extLst>
              <a:ext uri="{FF2B5EF4-FFF2-40B4-BE49-F238E27FC236}">
                <a16:creationId xmlns:a16="http://schemas.microsoft.com/office/drawing/2014/main" id="{5245DA99-A14A-4313-ABB0-56629B610E2F}"/>
              </a:ext>
            </a:extLst>
          </p:cNvPr>
          <p:cNvSpPr txBox="1"/>
          <p:nvPr/>
        </p:nvSpPr>
        <p:spPr>
          <a:xfrm>
            <a:off x="553271" y="5571128"/>
            <a:ext cx="10990940" cy="1107996"/>
          </a:xfrm>
          <a:prstGeom prst="rect">
            <a:avLst/>
          </a:prstGeom>
          <a:solidFill>
            <a:schemeClr val="bg1"/>
          </a:solidFill>
          <a:ln w="38100">
            <a:solidFill>
              <a:schemeClr val="tx1"/>
            </a:solidFill>
          </a:ln>
        </p:spPr>
        <p:txBody>
          <a:bodyPr wrap="square" rtlCol="0">
            <a:spAutoFit/>
          </a:bodyPr>
          <a:lstStyle/>
          <a:p>
            <a:pPr algn="ctr"/>
            <a:r>
              <a:rPr lang="en-US" altLang="zh-CN" sz="2200" b="1" dirty="0"/>
              <a:t>The </a:t>
            </a:r>
            <a:r>
              <a:rPr lang="en-US" altLang="zh-CN" sz="2200" b="1" dirty="0">
                <a:solidFill>
                  <a:srgbClr val="443BFF"/>
                </a:solidFill>
              </a:rPr>
              <a:t>sparsity distribution </a:t>
            </a:r>
            <a:r>
              <a:rPr lang="en-US" altLang="zh-CN" sz="2200" b="1" dirty="0"/>
              <a:t>of tensors is difficult to be described by</a:t>
            </a:r>
            <a:r>
              <a:rPr lang="en-US" altLang="zh-CN" sz="2200" b="1" dirty="0">
                <a:solidFill>
                  <a:srgbClr val="443BFF"/>
                </a:solidFill>
              </a:rPr>
              <a:t> traditional machine learning methods</a:t>
            </a:r>
            <a:r>
              <a:rPr lang="en-US" altLang="zh-CN" sz="2200" b="1" dirty="0"/>
              <a:t>. This motivates us to predict the optimal storage format through </a:t>
            </a:r>
            <a:r>
              <a:rPr lang="en-US" altLang="zh-CN" sz="2200" b="1" dirty="0">
                <a:solidFill>
                  <a:srgbClr val="443BFF"/>
                </a:solidFill>
              </a:rPr>
              <a:t>deep learning methods </a:t>
            </a:r>
            <a:r>
              <a:rPr lang="en-US" altLang="zh-CN" sz="2200" b="1" dirty="0"/>
              <a:t>automatically.</a:t>
            </a:r>
          </a:p>
        </p:txBody>
      </p:sp>
    </p:spTree>
    <p:custDataLst>
      <p:tags r:id="rId1"/>
    </p:custDataLst>
    <p:extLst>
      <p:ext uri="{BB962C8B-B14F-4D97-AF65-F5344CB8AC3E}">
        <p14:creationId xmlns:p14="http://schemas.microsoft.com/office/powerpoint/2010/main" val="1982887381"/>
      </p:ext>
    </p:extLst>
  </p:cSld>
  <p:clrMapOvr>
    <a:masterClrMapping/>
  </p:clrMapOvr>
  <mc:AlternateContent xmlns:mc="http://schemas.openxmlformats.org/markup-compatibility/2006" xmlns:p14="http://schemas.microsoft.com/office/powerpoint/2010/main">
    <mc:Choice Requires="p14">
      <p:transition spd="med" p14:dur="700" advTm="48816">
        <p:fade/>
      </p:transition>
    </mc:Choice>
    <mc:Fallback xmlns="">
      <p:transition spd="med" advTm="4881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标题 95">
            <a:extLst>
              <a:ext uri="{FF2B5EF4-FFF2-40B4-BE49-F238E27FC236}">
                <a16:creationId xmlns:a16="http://schemas.microsoft.com/office/drawing/2014/main" id="{18271A1D-FB21-4A1F-9AD9-4191D5C33B83}"/>
              </a:ext>
            </a:extLst>
          </p:cNvPr>
          <p:cNvSpPr>
            <a:spLocks noGrp="1"/>
          </p:cNvSpPr>
          <p:nvPr>
            <p:ph type="title"/>
          </p:nvPr>
        </p:nvSpPr>
        <p:spPr/>
        <p:txBody>
          <a:bodyPr/>
          <a:lstStyle/>
          <a:p>
            <a:r>
              <a:rPr lang="en-US" altLang="zh-CN" dirty="0">
                <a:ea typeface="微软雅黑"/>
                <a:cs typeface="微软雅黑"/>
              </a:rPr>
              <a:t>Outline</a:t>
            </a:r>
            <a:endParaRPr lang="zh-CN" altLang="en-US" dirty="0"/>
          </a:p>
        </p:txBody>
      </p:sp>
      <p:sp>
        <p:nvSpPr>
          <p:cNvPr id="72" name="内容占位符 2">
            <a:extLst>
              <a:ext uri="{FF2B5EF4-FFF2-40B4-BE49-F238E27FC236}">
                <a16:creationId xmlns:a16="http://schemas.microsoft.com/office/drawing/2014/main" id="{1C7CBCFE-1C01-4922-9CF9-C83F49647BCD}"/>
              </a:ext>
            </a:extLst>
          </p:cNvPr>
          <p:cNvSpPr>
            <a:spLocks noGrp="1"/>
          </p:cNvSpPr>
          <p:nvPr>
            <p:ph idx="1"/>
          </p:nvPr>
        </p:nvSpPr>
        <p:spPr>
          <a:xfrm>
            <a:off x="668373" y="1015902"/>
            <a:ext cx="8559552" cy="5551154"/>
          </a:xfrm>
        </p:spPr>
        <p:txBody>
          <a:bodyPr/>
          <a:lstStyle/>
          <a:p>
            <a:r>
              <a:rPr lang="en-US" altLang="zh-CN" sz="3200" dirty="0">
                <a:ea typeface="Tahoma" panose="020B0604030504040204" pitchFamily="34" charset="0"/>
              </a:rPr>
              <a:t>Background &amp; Motivation</a:t>
            </a:r>
          </a:p>
          <a:p>
            <a:pPr lvl="1"/>
            <a:r>
              <a:rPr lang="en-US" altLang="zh-CN" sz="2400" dirty="0">
                <a:ea typeface="Tahoma" panose="020B0604030504040204" pitchFamily="34" charset="0"/>
              </a:rPr>
              <a:t>Tensor Decomposition</a:t>
            </a:r>
            <a:r>
              <a:rPr lang="zh-CN" altLang="en-US" sz="2400" dirty="0">
                <a:ea typeface="Tahoma" panose="020B0604030504040204" pitchFamily="34" charset="0"/>
              </a:rPr>
              <a:t> </a:t>
            </a:r>
            <a:r>
              <a:rPr lang="en-US" altLang="zh-CN" sz="2400" dirty="0">
                <a:ea typeface="Tahoma" panose="020B0604030504040204" pitchFamily="34" charset="0"/>
              </a:rPr>
              <a:t>&amp;</a:t>
            </a:r>
            <a:r>
              <a:rPr lang="zh-CN" altLang="en-US" sz="2400" dirty="0">
                <a:ea typeface="Tahoma" panose="020B0604030504040204" pitchFamily="34" charset="0"/>
              </a:rPr>
              <a:t> </a:t>
            </a:r>
            <a:r>
              <a:rPr lang="en-US" altLang="zh-CN" sz="2400" dirty="0">
                <a:ea typeface="Tahoma" panose="020B0604030504040204" pitchFamily="34" charset="0"/>
              </a:rPr>
              <a:t>MTTKRP</a:t>
            </a:r>
          </a:p>
          <a:p>
            <a:pPr lvl="1"/>
            <a:r>
              <a:rPr lang="en-US" altLang="zh-CN" sz="2400" dirty="0">
                <a:ea typeface="Tahoma" panose="020B0604030504040204" pitchFamily="34" charset="0"/>
              </a:rPr>
              <a:t>Sparse Tensor Formats</a:t>
            </a:r>
          </a:p>
          <a:p>
            <a:r>
              <a:rPr lang="en-US" altLang="zh-CN" sz="3200" dirty="0">
                <a:solidFill>
                  <a:srgbClr val="443BFF"/>
                </a:solidFill>
                <a:ea typeface="Tahoma" panose="020B0604030504040204" pitchFamily="34" charset="0"/>
              </a:rPr>
              <a:t>Design &amp; Methods</a:t>
            </a:r>
            <a:endParaRPr lang="en-US" altLang="zh-CN" sz="2400" dirty="0">
              <a:solidFill>
                <a:srgbClr val="443BFF"/>
              </a:solidFill>
              <a:ea typeface="Tahoma" panose="020B0604030504040204" pitchFamily="34" charset="0"/>
            </a:endParaRPr>
          </a:p>
          <a:p>
            <a:pPr lvl="1"/>
            <a:r>
              <a:rPr lang="en-US" altLang="zh-CN" sz="2400" dirty="0">
                <a:solidFill>
                  <a:srgbClr val="443BFF"/>
                </a:solidFill>
                <a:ea typeface="Tahoma" panose="020B0604030504040204" pitchFamily="34" charset="0"/>
              </a:rPr>
              <a:t>Tensor Transformation &amp; Feature Extraction</a:t>
            </a:r>
          </a:p>
          <a:p>
            <a:pPr lvl="1"/>
            <a:r>
              <a:rPr lang="en-US" altLang="zh-CN" sz="2400" dirty="0" err="1">
                <a:solidFill>
                  <a:srgbClr val="443BFF"/>
                </a:solidFill>
                <a:ea typeface="Tahoma" panose="020B0604030504040204" pitchFamily="34" charset="0"/>
              </a:rPr>
              <a:t>TnsNet</a:t>
            </a:r>
            <a:r>
              <a:rPr lang="en-US" altLang="zh-CN" sz="2400" dirty="0">
                <a:solidFill>
                  <a:srgbClr val="443BFF"/>
                </a:solidFill>
                <a:ea typeface="Tahoma" panose="020B0604030504040204" pitchFamily="34" charset="0"/>
              </a:rPr>
              <a:t> Structure</a:t>
            </a:r>
          </a:p>
          <a:p>
            <a:r>
              <a:rPr lang="en-US" altLang="zh-CN" sz="3200" dirty="0">
                <a:ea typeface="Tahoma" panose="020B0604030504040204" pitchFamily="34" charset="0"/>
              </a:rPr>
              <a:t>Evaluation</a:t>
            </a:r>
          </a:p>
          <a:p>
            <a:pPr lvl="1"/>
            <a:r>
              <a:rPr lang="en-US" altLang="zh-CN" sz="2400" dirty="0">
                <a:ea typeface="Tahoma" panose="020B0604030504040204" pitchFamily="34" charset="0"/>
              </a:rPr>
              <a:t>Experiment Setup</a:t>
            </a:r>
          </a:p>
          <a:p>
            <a:pPr lvl="1"/>
            <a:r>
              <a:rPr lang="en-US" altLang="zh-CN" sz="2400" dirty="0">
                <a:ea typeface="Tahoma" panose="020B0604030504040204" pitchFamily="34" charset="0"/>
              </a:rPr>
              <a:t>Performance</a:t>
            </a:r>
            <a:r>
              <a:rPr lang="zh-CN" altLang="en-US" sz="2400" dirty="0">
                <a:ea typeface="Tahoma" panose="020B0604030504040204" pitchFamily="34" charset="0"/>
              </a:rPr>
              <a:t> </a:t>
            </a:r>
            <a:r>
              <a:rPr lang="en-US" altLang="zh-CN" sz="2400" dirty="0">
                <a:ea typeface="Tahoma" panose="020B0604030504040204" pitchFamily="34" charset="0"/>
              </a:rPr>
              <a:t>Analysis</a:t>
            </a:r>
          </a:p>
          <a:p>
            <a:r>
              <a:rPr lang="en-US" altLang="zh-CN" sz="3200" dirty="0">
                <a:ea typeface="Tahoma" panose="020B0604030504040204" pitchFamily="34" charset="0"/>
              </a:rPr>
              <a:t>Related Work</a:t>
            </a:r>
          </a:p>
          <a:p>
            <a:r>
              <a:rPr lang="en-US" altLang="zh-CN" sz="3200" dirty="0">
                <a:ea typeface="Tahoma" panose="020B0604030504040204" pitchFamily="34" charset="0"/>
              </a:rPr>
              <a:t>Conclusion</a:t>
            </a:r>
            <a:endParaRPr lang="zh-CN" altLang="en-US" sz="3200" dirty="0">
              <a:ea typeface="Microsoft YaHei" panose="020B0503020204020204" pitchFamily="34" charset="-122"/>
            </a:endParaRPr>
          </a:p>
        </p:txBody>
      </p:sp>
    </p:spTree>
    <p:extLst>
      <p:ext uri="{BB962C8B-B14F-4D97-AF65-F5344CB8AC3E}">
        <p14:creationId xmlns:p14="http://schemas.microsoft.com/office/powerpoint/2010/main" val="1302084726"/>
      </p:ext>
    </p:extLst>
  </p:cSld>
  <p:clrMapOvr>
    <a:masterClrMapping/>
  </p:clrMapOvr>
  <mc:AlternateContent xmlns:mc="http://schemas.openxmlformats.org/markup-compatibility/2006" xmlns:p14="http://schemas.microsoft.com/office/powerpoint/2010/main">
    <mc:Choice Requires="p14">
      <p:transition spd="med" p14:dur="700" advTm="5103">
        <p:fade/>
      </p:transition>
    </mc:Choice>
    <mc:Fallback xmlns="">
      <p:transition spd="med" advTm="5103">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0.1|4.2|7.8|3.1|3|1.5"/>
</p:tagLst>
</file>

<file path=ppt/tags/tag10.xml><?xml version="1.0" encoding="utf-8"?>
<p:tagLst xmlns:a="http://schemas.openxmlformats.org/drawingml/2006/main" xmlns:r="http://schemas.openxmlformats.org/officeDocument/2006/relationships" xmlns:p="http://schemas.openxmlformats.org/presentationml/2006/main">
  <p:tag name="TIMING" val="|18.3|20.5|12.1|0.5"/>
</p:tagLst>
</file>

<file path=ppt/tags/tag11.xml><?xml version="1.0" encoding="utf-8"?>
<p:tagLst xmlns:a="http://schemas.openxmlformats.org/drawingml/2006/main" xmlns:r="http://schemas.openxmlformats.org/officeDocument/2006/relationships" xmlns:p="http://schemas.openxmlformats.org/presentationml/2006/main">
  <p:tag name="TIMING" val="|34.3"/>
</p:tagLst>
</file>

<file path=ppt/tags/tag2.xml><?xml version="1.0" encoding="utf-8"?>
<p:tagLst xmlns:a="http://schemas.openxmlformats.org/drawingml/2006/main" xmlns:r="http://schemas.openxmlformats.org/officeDocument/2006/relationships" xmlns:p="http://schemas.openxmlformats.org/presentationml/2006/main">
  <p:tag name="TIMING" val="|33.9"/>
</p:tagLst>
</file>

<file path=ppt/tags/tag3.xml><?xml version="1.0" encoding="utf-8"?>
<p:tagLst xmlns:a="http://schemas.openxmlformats.org/drawingml/2006/main" xmlns:r="http://schemas.openxmlformats.org/officeDocument/2006/relationships" xmlns:p="http://schemas.openxmlformats.org/presentationml/2006/main">
  <p:tag name="TIMING" val="|17.8|11.2|16.5|29.6"/>
</p:tagLst>
</file>

<file path=ppt/tags/tag4.xml><?xml version="1.0" encoding="utf-8"?>
<p:tagLst xmlns:a="http://schemas.openxmlformats.org/drawingml/2006/main" xmlns:r="http://schemas.openxmlformats.org/officeDocument/2006/relationships" xmlns:p="http://schemas.openxmlformats.org/presentationml/2006/main">
  <p:tag name="TIMING" val="|17.6|7.7"/>
</p:tagLst>
</file>

<file path=ppt/tags/tag5.xml><?xml version="1.0" encoding="utf-8"?>
<p:tagLst xmlns:a="http://schemas.openxmlformats.org/drawingml/2006/main" xmlns:r="http://schemas.openxmlformats.org/officeDocument/2006/relationships" xmlns:p="http://schemas.openxmlformats.org/presentationml/2006/main">
  <p:tag name="TIMING" val="|35.5"/>
</p:tagLst>
</file>

<file path=ppt/tags/tag6.xml><?xml version="1.0" encoding="utf-8"?>
<p:tagLst xmlns:a="http://schemas.openxmlformats.org/drawingml/2006/main" xmlns:r="http://schemas.openxmlformats.org/officeDocument/2006/relationships" xmlns:p="http://schemas.openxmlformats.org/presentationml/2006/main">
  <p:tag name="TIMING" val="|4.1|15.8|7.3|4.2|7.5|0.6"/>
</p:tagLst>
</file>

<file path=ppt/tags/tag7.xml><?xml version="1.0" encoding="utf-8"?>
<p:tagLst xmlns:a="http://schemas.openxmlformats.org/drawingml/2006/main" xmlns:r="http://schemas.openxmlformats.org/officeDocument/2006/relationships" xmlns:p="http://schemas.openxmlformats.org/presentationml/2006/main">
  <p:tag name="TIMING" val="|0.4|30.8|0.5|172.3"/>
</p:tagLst>
</file>

<file path=ppt/tags/tag8.xml><?xml version="1.0" encoding="utf-8"?>
<p:tagLst xmlns:a="http://schemas.openxmlformats.org/drawingml/2006/main" xmlns:r="http://schemas.openxmlformats.org/officeDocument/2006/relationships" xmlns:p="http://schemas.openxmlformats.org/presentationml/2006/main">
  <p:tag name="TIMING" val="|264.6|0.4|0"/>
</p:tagLst>
</file>

<file path=ppt/tags/tag9.xml><?xml version="1.0" encoding="utf-8"?>
<p:tagLst xmlns:a="http://schemas.openxmlformats.org/drawingml/2006/main" xmlns:r="http://schemas.openxmlformats.org/officeDocument/2006/relationships" xmlns:p="http://schemas.openxmlformats.org/presentationml/2006/main">
  <p:tag name="TIMING" val="|9.4|13.6|4.5|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主题1">
  <a:themeElements>
    <a:clrScheme name="自定义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0000"/>
      </a:hlink>
      <a:folHlink>
        <a:srgbClr val="000000"/>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lumMod val="60000"/>
            <a:lumOff val="40000"/>
          </a:schemeClr>
        </a:solidFill>
        <a:ln w="9525" cap="flat" cmpd="sng" algn="ctr">
          <a:solidFill>
            <a:schemeClr val="tx1"/>
          </a:solidFill>
          <a:prstDash val="solid"/>
          <a:miter lim="800000"/>
          <a:headEnd type="none" w="med" len="med"/>
          <a:tailEnd type="none" w="med" len="med"/>
        </a:ln>
        <a:effec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sz="2400" b="0" i="0" u="none" strike="noStrike" cap="none" normalizeH="0" baseline="0" dirty="0" smtClean="0">
            <a:ln>
              <a:noFill/>
            </a:ln>
            <a:solidFill>
              <a:schemeClr val="tx1"/>
            </a:solidFill>
            <a:effectLst/>
            <a:latin typeface="Tahoma"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ahoma" pitchFamily="34" charset="0"/>
            <a:ea typeface="宋体" pitchFamily="2" charset="-122"/>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25578</TotalTime>
  <Words>5088</Words>
  <Application>Microsoft Office PowerPoint</Application>
  <PresentationFormat>宽屏</PresentationFormat>
  <Paragraphs>352</Paragraphs>
  <Slides>33</Slides>
  <Notes>33</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33</vt:i4>
      </vt:variant>
    </vt:vector>
  </HeadingPairs>
  <TitlesOfParts>
    <vt:vector size="52" baseType="lpstr">
      <vt:lpstr>CMMI10</vt:lpstr>
      <vt:lpstr>CMMI7</vt:lpstr>
      <vt:lpstr>CMR10</vt:lpstr>
      <vt:lpstr>CMR7</vt:lpstr>
      <vt:lpstr>CMSY10</vt:lpstr>
      <vt:lpstr>CMSY7</vt:lpstr>
      <vt:lpstr>NimbusRomNo9L-Regu</vt:lpstr>
      <vt:lpstr>NimbusRomNo9L-ReguItal</vt:lpstr>
      <vt:lpstr>等线</vt:lpstr>
      <vt:lpstr>等线 Light</vt:lpstr>
      <vt:lpstr>Microsoft YaHei</vt:lpstr>
      <vt:lpstr>Arial</vt:lpstr>
      <vt:lpstr>Calibri</vt:lpstr>
      <vt:lpstr>Cambria Math</vt:lpstr>
      <vt:lpstr>Garamond</vt:lpstr>
      <vt:lpstr>Tahoma</vt:lpstr>
      <vt:lpstr>Wingdings</vt:lpstr>
      <vt:lpstr>Office 主题​​</vt:lpstr>
      <vt:lpstr>1_主题1</vt:lpstr>
      <vt:lpstr>SpTFS: Sparse Tensor Format Selection for MTTKRP via Deep Learning</vt:lpstr>
      <vt:lpstr>Outline</vt:lpstr>
      <vt:lpstr>Outline</vt:lpstr>
      <vt:lpstr>Tensor Decomposition</vt:lpstr>
      <vt:lpstr>Tensor Decomposition</vt:lpstr>
      <vt:lpstr>Sparse Tensor Formats</vt:lpstr>
      <vt:lpstr>Sparse Tensor Formats</vt:lpstr>
      <vt:lpstr>Motivation</vt:lpstr>
      <vt:lpstr>Outline</vt:lpstr>
      <vt:lpstr>Design Overview</vt:lpstr>
      <vt:lpstr>Tensor Lowering</vt:lpstr>
      <vt:lpstr>Tensor Lowering</vt:lpstr>
      <vt:lpstr>Matrix Representation</vt:lpstr>
      <vt:lpstr>Network Structure</vt:lpstr>
      <vt:lpstr>Network Structure</vt:lpstr>
      <vt:lpstr>Network Structure</vt:lpstr>
      <vt:lpstr>Outline</vt:lpstr>
      <vt:lpstr>Experiment Setup</vt:lpstr>
      <vt:lpstr>Experiment Setup</vt:lpstr>
      <vt:lpstr>Accuracy Comparison for 3-D Tensors on CPU</vt:lpstr>
      <vt:lpstr>Accuracy Comparison for 3-D Tensors on GPU</vt:lpstr>
      <vt:lpstr>Loss and Accuracy during Training/Testing on CPU/GPU</vt:lpstr>
      <vt:lpstr>Speedup Comparison for 3-D Tensors on CPU/GPU</vt:lpstr>
      <vt:lpstr>Speedup Distribution of TnsNet over GBDT on CPU</vt:lpstr>
      <vt:lpstr>Accuracy/Speedup Comparison for 4-D Tensors on CPU</vt:lpstr>
      <vt:lpstr>Accuracy Comparison of Re-training on New Hardware Platforms</vt:lpstr>
      <vt:lpstr>Overhead Analysis of SpTFS on CPU/GPU</vt:lpstr>
      <vt:lpstr>Analysis of Network Designs</vt:lpstr>
      <vt:lpstr>Outline</vt:lpstr>
      <vt:lpstr>Related Work</vt:lpstr>
      <vt:lpstr>Outline</vt:lpstr>
      <vt:lpstr>Conclusion</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Multi-Role SpTRSV on Sunway  Many-core Architecture</dc:title>
  <dc:creator>qingxiaosun</dc:creator>
  <cp:lastModifiedBy>sqx</cp:lastModifiedBy>
  <cp:revision>3324</cp:revision>
  <dcterms:created xsi:type="dcterms:W3CDTF">2018-06-19T02:08:39Z</dcterms:created>
  <dcterms:modified xsi:type="dcterms:W3CDTF">2023-05-03T09:06:39Z</dcterms:modified>
</cp:coreProperties>
</file>