
<file path=[Content_Types].xml><?xml version="1.0" encoding="utf-8"?>
<Types xmlns="http://schemas.openxmlformats.org/package/2006/content-types">
  <Override PartName="/ppt/slides/slide6.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14.xml" ContentType="application/vnd.openxmlformats-officedocument.presentationml.notesSlide+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522" r:id="rId2"/>
    <p:sldId id="496" r:id="rId3"/>
    <p:sldId id="508" r:id="rId4"/>
    <p:sldId id="507" r:id="rId5"/>
    <p:sldId id="521" r:id="rId6"/>
    <p:sldId id="520" r:id="rId7"/>
    <p:sldId id="498" r:id="rId8"/>
    <p:sldId id="523" r:id="rId9"/>
    <p:sldId id="509" r:id="rId10"/>
    <p:sldId id="527" r:id="rId11"/>
    <p:sldId id="528" r:id="rId12"/>
    <p:sldId id="529" r:id="rId13"/>
    <p:sldId id="530" r:id="rId14"/>
    <p:sldId id="533" r:id="rId15"/>
    <p:sldId id="531" r:id="rId16"/>
    <p:sldId id="537" r:id="rId17"/>
    <p:sldId id="524" r:id="rId18"/>
    <p:sldId id="501" r:id="rId19"/>
    <p:sldId id="502" r:id="rId20"/>
    <p:sldId id="504" r:id="rId21"/>
    <p:sldId id="525" r:id="rId22"/>
    <p:sldId id="534" r:id="rId23"/>
    <p:sldId id="535" r:id="rId24"/>
    <p:sldId id="536" r:id="rId2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109" charset="0"/>
        <a:ea typeface="ＭＳ Ｐゴシック" pitchFamily="-109" charset="-128"/>
        <a:cs typeface="ＭＳ Ｐゴシック" pitchFamily="-109" charset="-128"/>
      </a:defRPr>
    </a:lvl1pPr>
    <a:lvl2pPr marL="457200" algn="l" rtl="0" fontAlgn="base">
      <a:spcBef>
        <a:spcPct val="0"/>
      </a:spcBef>
      <a:spcAft>
        <a:spcPct val="0"/>
      </a:spcAft>
      <a:defRPr kern="1200">
        <a:solidFill>
          <a:schemeClr val="tx1"/>
        </a:solidFill>
        <a:latin typeface="Arial" pitchFamily="-109" charset="0"/>
        <a:ea typeface="ＭＳ Ｐゴシック" pitchFamily="-109" charset="-128"/>
        <a:cs typeface="ＭＳ Ｐゴシック" pitchFamily="-109" charset="-128"/>
      </a:defRPr>
    </a:lvl2pPr>
    <a:lvl3pPr marL="914400" algn="l" rtl="0" fontAlgn="base">
      <a:spcBef>
        <a:spcPct val="0"/>
      </a:spcBef>
      <a:spcAft>
        <a:spcPct val="0"/>
      </a:spcAft>
      <a:defRPr kern="1200">
        <a:solidFill>
          <a:schemeClr val="tx1"/>
        </a:solidFill>
        <a:latin typeface="Arial" pitchFamily="-109" charset="0"/>
        <a:ea typeface="ＭＳ Ｐゴシック" pitchFamily="-109" charset="-128"/>
        <a:cs typeface="ＭＳ Ｐゴシック" pitchFamily="-109" charset="-128"/>
      </a:defRPr>
    </a:lvl3pPr>
    <a:lvl4pPr marL="1371600" algn="l" rtl="0" fontAlgn="base">
      <a:spcBef>
        <a:spcPct val="0"/>
      </a:spcBef>
      <a:spcAft>
        <a:spcPct val="0"/>
      </a:spcAft>
      <a:defRPr kern="1200">
        <a:solidFill>
          <a:schemeClr val="tx1"/>
        </a:solidFill>
        <a:latin typeface="Arial" pitchFamily="-109" charset="0"/>
        <a:ea typeface="ＭＳ Ｐゴシック" pitchFamily="-109" charset="-128"/>
        <a:cs typeface="ＭＳ Ｐゴシック" pitchFamily="-109" charset="-128"/>
      </a:defRPr>
    </a:lvl4pPr>
    <a:lvl5pPr marL="1828800" algn="l" rtl="0" fontAlgn="base">
      <a:spcBef>
        <a:spcPct val="0"/>
      </a:spcBef>
      <a:spcAft>
        <a:spcPct val="0"/>
      </a:spcAft>
      <a:defRPr kern="1200">
        <a:solidFill>
          <a:schemeClr val="tx1"/>
        </a:solidFill>
        <a:latin typeface="Arial" pitchFamily="-109" charset="0"/>
        <a:ea typeface="ＭＳ Ｐゴシック" pitchFamily="-109" charset="-128"/>
        <a:cs typeface="ＭＳ Ｐゴシック" pitchFamily="-109" charset="-128"/>
      </a:defRPr>
    </a:lvl5pPr>
    <a:lvl6pPr marL="2286000" algn="l" defTabSz="457200" rtl="0" eaLnBrk="1" latinLnBrk="0" hangingPunct="1">
      <a:defRPr kern="1200">
        <a:solidFill>
          <a:schemeClr val="tx1"/>
        </a:solidFill>
        <a:latin typeface="Arial" pitchFamily="-109" charset="0"/>
        <a:ea typeface="ＭＳ Ｐゴシック" pitchFamily="-109" charset="-128"/>
        <a:cs typeface="ＭＳ Ｐゴシック" pitchFamily="-109" charset="-128"/>
      </a:defRPr>
    </a:lvl6pPr>
    <a:lvl7pPr marL="2743200" algn="l" defTabSz="457200" rtl="0" eaLnBrk="1" latinLnBrk="0" hangingPunct="1">
      <a:defRPr kern="1200">
        <a:solidFill>
          <a:schemeClr val="tx1"/>
        </a:solidFill>
        <a:latin typeface="Arial" pitchFamily="-109" charset="0"/>
        <a:ea typeface="ＭＳ Ｐゴシック" pitchFamily="-109" charset="-128"/>
        <a:cs typeface="ＭＳ Ｐゴシック" pitchFamily="-109" charset="-128"/>
      </a:defRPr>
    </a:lvl7pPr>
    <a:lvl8pPr marL="3200400" algn="l" defTabSz="457200" rtl="0" eaLnBrk="1" latinLnBrk="0" hangingPunct="1">
      <a:defRPr kern="1200">
        <a:solidFill>
          <a:schemeClr val="tx1"/>
        </a:solidFill>
        <a:latin typeface="Arial" pitchFamily="-109" charset="0"/>
        <a:ea typeface="ＭＳ Ｐゴシック" pitchFamily="-109" charset="-128"/>
        <a:cs typeface="ＭＳ Ｐゴシック" pitchFamily="-109" charset="-128"/>
      </a:defRPr>
    </a:lvl8pPr>
    <a:lvl9pPr marL="3657600" algn="l" defTabSz="457200" rtl="0" eaLnBrk="1" latinLnBrk="0" hangingPunct="1">
      <a:defRPr kern="1200">
        <a:solidFill>
          <a:schemeClr val="tx1"/>
        </a:solidFill>
        <a:latin typeface="Arial" pitchFamily="-109" charset="0"/>
        <a:ea typeface="ＭＳ Ｐゴシック" pitchFamily="-109" charset="-128"/>
        <a:cs typeface="ＭＳ Ｐゴシック" pitchFamily="-109" charset="-128"/>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DDDDDD"/>
    <a:srgbClr val="00605E"/>
    <a:srgbClr val="000066"/>
    <a:srgbClr val="008080"/>
    <a:srgbClr val="777777"/>
    <a:srgbClr val="CB7023"/>
    <a:srgbClr val="737373"/>
    <a:srgbClr val="C97A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620"/>
    <p:restoredTop sz="85943" autoAdjust="0"/>
  </p:normalViewPr>
  <p:slideViewPr>
    <p:cSldViewPr>
      <p:cViewPr varScale="1">
        <p:scale>
          <a:sx n="66" d="100"/>
          <a:sy n="66" d="100"/>
        </p:scale>
        <p:origin x="-1264" y="-76"/>
      </p:cViewPr>
      <p:guideLst>
        <p:guide orient="horz" pos="2160"/>
        <p:guide pos="2880"/>
      </p:guideLst>
    </p:cSldViewPr>
  </p:slideViewPr>
  <p:notesTextViewPr>
    <p:cViewPr>
      <p:scale>
        <a:sx n="100" d="100"/>
        <a:sy n="100" d="100"/>
      </p:scale>
      <p:origin x="0" y="0"/>
    </p:cViewPr>
  </p:notesTextViewPr>
  <p:sorterViewPr>
    <p:cViewPr>
      <p:scale>
        <a:sx n="75" d="100"/>
        <a:sy n="75" d="100"/>
      </p:scale>
      <p:origin x="0" y="0"/>
    </p:cViewPr>
  </p:sorterViewPr>
  <p:notesViewPr>
    <p:cSldViewPr>
      <p:cViewPr varScale="1">
        <p:scale>
          <a:sx n="66" d="100"/>
          <a:sy n="66" d="100"/>
        </p:scale>
        <p:origin x="0" y="0"/>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charset="0"/>
                <a:ea typeface="ＭＳ Ｐゴシック" charset="-128"/>
                <a:cs typeface="ＭＳ Ｐゴシック" charset="-128"/>
              </a:defRPr>
            </a:lvl1pPr>
          </a:lstStyle>
          <a:p>
            <a:pPr>
              <a:defRPr/>
            </a:pPr>
            <a:endParaRPr lang="en-US"/>
          </a:p>
        </p:txBody>
      </p:sp>
      <p:sp>
        <p:nvSpPr>
          <p:cNvPr id="6147"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09" charset="0"/>
              </a:defRPr>
            </a:lvl1pPr>
          </a:lstStyle>
          <a:p>
            <a:fld id="{14572978-8228-BF4F-924B-73704B4BD3CA}" type="datetime1">
              <a:rPr lang="en-US"/>
              <a:pPr/>
              <a:t>4/10/2017</a:t>
            </a:fld>
            <a:endParaRPr lang="en-US"/>
          </a:p>
        </p:txBody>
      </p:sp>
      <p:sp>
        <p:nvSpPr>
          <p:cNvPr id="6148"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charset="0"/>
                <a:ea typeface="ＭＳ Ｐゴシック" charset="-128"/>
                <a:cs typeface="ＭＳ Ｐゴシック" charset="-128"/>
              </a:defRPr>
            </a:lvl1pPr>
          </a:lstStyle>
          <a:p>
            <a:pPr>
              <a:defRPr/>
            </a:pPr>
            <a:endParaRPr lang="en-US"/>
          </a:p>
        </p:txBody>
      </p:sp>
      <p:sp>
        <p:nvSpPr>
          <p:cNvPr id="6149"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itchFamily="-109" charset="0"/>
              </a:defRPr>
            </a:lvl1pPr>
          </a:lstStyle>
          <a:p>
            <a:fld id="{F0D6A50E-36B0-BB4B-A79D-A61C5BC3FB67}" type="slidenum">
              <a:rPr lang="en-US"/>
              <a:pPr/>
              <a:t>‹#›</a:t>
            </a:fld>
            <a:endParaRPr lang="en-US"/>
          </a:p>
        </p:txBody>
      </p:sp>
    </p:spTree>
    <p:extLst>
      <p:ext uri="{BB962C8B-B14F-4D97-AF65-F5344CB8AC3E}">
        <p14:creationId xmlns:p14="http://schemas.microsoft.com/office/powerpoint/2010/main" xmlns="" val="8033091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ea typeface="ＭＳ Ｐゴシック" charset="-128"/>
                <a:cs typeface="ＭＳ Ｐゴシック" charset="-128"/>
              </a:defRPr>
            </a:lvl1pPr>
          </a:lstStyle>
          <a:p>
            <a:pPr>
              <a:defRPr/>
            </a:pPr>
            <a:endParaRPr lang="en-US"/>
          </a:p>
        </p:txBody>
      </p:sp>
      <p:sp>
        <p:nvSpPr>
          <p:cNvPr id="30723"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fld id="{898E213E-DEB7-7441-BEC2-782CBDD21915}" type="datetime1">
              <a:rPr lang="en-US"/>
              <a:pPr/>
              <a:t>4/10/2017</a:t>
            </a:fld>
            <a:endParaRPr lang="en-US"/>
          </a:p>
        </p:txBody>
      </p:sp>
      <p:sp>
        <p:nvSpPr>
          <p:cNvPr id="3584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2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2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ea typeface="ＭＳ Ｐゴシック" charset="-128"/>
                <a:cs typeface="ＭＳ Ｐゴシック" charset="-128"/>
              </a:defRPr>
            </a:lvl1pPr>
          </a:lstStyle>
          <a:p>
            <a:pPr>
              <a:defRPr/>
            </a:pPr>
            <a:endParaRPr lang="en-US"/>
          </a:p>
        </p:txBody>
      </p:sp>
      <p:sp>
        <p:nvSpPr>
          <p:cNvPr id="3072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69B40273-AE2B-0D47-B762-AB6EDAE02FD7}" type="slidenum">
              <a:rPr lang="en-US"/>
              <a:pPr/>
              <a:t>‹#›</a:t>
            </a:fld>
            <a:endParaRPr lang="en-US"/>
          </a:p>
        </p:txBody>
      </p:sp>
    </p:spTree>
    <p:extLst>
      <p:ext uri="{BB962C8B-B14F-4D97-AF65-F5344CB8AC3E}">
        <p14:creationId xmlns:p14="http://schemas.microsoft.com/office/powerpoint/2010/main" xmlns="" val="3019916268"/>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Times New Roman" pitchFamily="-80" charset="0"/>
        <a:ea typeface="ＭＳ Ｐゴシック" pitchFamily="-109"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pitchFamily="-80" charset="0"/>
        <a:ea typeface="ＭＳ Ｐゴシック" pitchFamily="-109"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80" charset="0"/>
        <a:ea typeface="ＭＳ Ｐゴシック" pitchFamily="-109"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80" charset="0"/>
        <a:ea typeface="ＭＳ Ｐゴシック" pitchFamily="-109"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80" charset="0"/>
        <a:ea typeface="ＭＳ Ｐゴシック" pitchFamily="-109"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898E213E-DEB7-7441-BEC2-782CBDD21915}" type="datetime1">
              <a:rPr lang="en-US" smtClean="0"/>
              <a:pPr/>
              <a:t>4/10/2017</a:t>
            </a:fld>
            <a:endParaRPr lang="en-US"/>
          </a:p>
        </p:txBody>
      </p:sp>
      <p:sp>
        <p:nvSpPr>
          <p:cNvPr id="5" name="Slide Number Placeholder 4"/>
          <p:cNvSpPr>
            <a:spLocks noGrp="1"/>
          </p:cNvSpPr>
          <p:nvPr>
            <p:ph type="sldNum" sz="quarter" idx="11"/>
          </p:nvPr>
        </p:nvSpPr>
        <p:spPr/>
        <p:txBody>
          <a:bodyPr/>
          <a:lstStyle/>
          <a:p>
            <a:fld id="{69B40273-AE2B-0D47-B762-AB6EDAE02FD7}" type="slidenum">
              <a:rPr lang="en-US" smtClean="0"/>
              <a:pPr/>
              <a:t>1</a:t>
            </a:fld>
            <a:endParaRPr lang="en-US"/>
          </a:p>
        </p:txBody>
      </p:sp>
    </p:spTree>
    <p:extLst>
      <p:ext uri="{BB962C8B-B14F-4D97-AF65-F5344CB8AC3E}">
        <p14:creationId xmlns:p14="http://schemas.microsoft.com/office/powerpoint/2010/main" xmlns="" val="34725057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The main</a:t>
            </a:r>
            <a:r>
              <a:rPr lang="en-US" altLang="zh-CN" baseline="0" dirty="0" smtClean="0"/>
              <a:t> idea of this is to use a new kernel to execute the original kernel with locality information, guaranteeing no repetition, no missing task item and workload balance. This does not assume any CTA scheduling policy. </a:t>
            </a:r>
            <a:endParaRPr lang="zh-CN" altLang="en-US" dirty="0"/>
          </a:p>
        </p:txBody>
      </p:sp>
      <p:sp>
        <p:nvSpPr>
          <p:cNvPr id="4" name="日期占位符 3"/>
          <p:cNvSpPr>
            <a:spLocks noGrp="1"/>
          </p:cNvSpPr>
          <p:nvPr>
            <p:ph type="dt" idx="10"/>
          </p:nvPr>
        </p:nvSpPr>
        <p:spPr/>
        <p:txBody>
          <a:bodyPr/>
          <a:lstStyle/>
          <a:p>
            <a:fld id="{898E213E-DEB7-7441-BEC2-782CBDD21915}" type="datetime1">
              <a:rPr lang="en-US" smtClean="0"/>
              <a:pPr/>
              <a:t>4/10/2017</a:t>
            </a:fld>
            <a:endParaRPr lang="en-US"/>
          </a:p>
        </p:txBody>
      </p:sp>
      <p:sp>
        <p:nvSpPr>
          <p:cNvPr id="5" name="灯片编号占位符 4"/>
          <p:cNvSpPr>
            <a:spLocks noGrp="1"/>
          </p:cNvSpPr>
          <p:nvPr>
            <p:ph type="sldNum" sz="quarter" idx="11"/>
          </p:nvPr>
        </p:nvSpPr>
        <p:spPr/>
        <p:txBody>
          <a:bodyPr/>
          <a:lstStyle/>
          <a:p>
            <a:fld id="{69B40273-AE2B-0D47-B762-AB6EDAE02FD7}" type="slidenum">
              <a:rPr lang="en-US" smtClean="0"/>
              <a:pPr/>
              <a:t>10</a:t>
            </a:fld>
            <a:endParaRPr lang="en-US"/>
          </a:p>
        </p:txBody>
      </p:sp>
    </p:spTree>
    <p:extLst>
      <p:ext uri="{BB962C8B-B14F-4D97-AF65-F5344CB8AC3E}">
        <p14:creationId xmlns:p14="http://schemas.microsoft.com/office/powerpoint/2010/main" xmlns="" val="40072486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This is the </a:t>
            </a:r>
            <a:r>
              <a:rPr lang="en-US" altLang="zh-CN" dirty="0" err="1" smtClean="0"/>
              <a:t>orginal</a:t>
            </a:r>
            <a:r>
              <a:rPr lang="en-US" altLang="zh-CN" dirty="0" smtClean="0"/>
              <a:t> kernel</a:t>
            </a:r>
            <a:r>
              <a:rPr lang="en-US" altLang="zh-CN" baseline="0" dirty="0" smtClean="0"/>
              <a:t> index mapping. The same color represents the inter-</a:t>
            </a:r>
            <a:r>
              <a:rPr lang="en-US" altLang="zh-CN" baseline="0" dirty="0" err="1" smtClean="0"/>
              <a:t>cta</a:t>
            </a:r>
            <a:r>
              <a:rPr lang="en-US" altLang="zh-CN" baseline="0" dirty="0" smtClean="0"/>
              <a:t> reuse. </a:t>
            </a:r>
            <a:endParaRPr lang="en-US" altLang="zh-CN" dirty="0" smtClean="0"/>
          </a:p>
          <a:p>
            <a:r>
              <a:rPr lang="en-US" altLang="zh-CN" dirty="0" smtClean="0"/>
              <a:t>We propose a partition </a:t>
            </a:r>
            <a:r>
              <a:rPr lang="en-US" altLang="zh-CN" dirty="0" err="1" smtClean="0"/>
              <a:t>theroy</a:t>
            </a:r>
            <a:r>
              <a:rPr lang="en-US" altLang="zh-CN" baseline="0" dirty="0" smtClean="0"/>
              <a:t> in the paper to make sure workload is balanced among </a:t>
            </a:r>
            <a:r>
              <a:rPr lang="en-US" altLang="zh-CN" baseline="0" dirty="0" err="1" smtClean="0"/>
              <a:t>cluters</a:t>
            </a:r>
            <a:r>
              <a:rPr lang="en-US" altLang="zh-CN" baseline="0" dirty="0" smtClean="0"/>
              <a:t>, the max difference between any two clusters is 1. </a:t>
            </a:r>
          </a:p>
          <a:p>
            <a:endParaRPr lang="en-US" altLang="zh-CN" baseline="0" dirty="0" smtClean="0"/>
          </a:p>
          <a:p>
            <a:r>
              <a:rPr lang="en-US" altLang="zh-CN" baseline="0" dirty="0" smtClean="0"/>
              <a:t>With balanced workload. </a:t>
            </a:r>
            <a:endParaRPr lang="zh-CN" altLang="en-US" dirty="0"/>
          </a:p>
        </p:txBody>
      </p:sp>
      <p:sp>
        <p:nvSpPr>
          <p:cNvPr id="4" name="日期占位符 3"/>
          <p:cNvSpPr>
            <a:spLocks noGrp="1"/>
          </p:cNvSpPr>
          <p:nvPr>
            <p:ph type="dt" idx="10"/>
          </p:nvPr>
        </p:nvSpPr>
        <p:spPr/>
        <p:txBody>
          <a:bodyPr/>
          <a:lstStyle/>
          <a:p>
            <a:fld id="{898E213E-DEB7-7441-BEC2-782CBDD21915}" type="datetime1">
              <a:rPr lang="en-US" smtClean="0"/>
              <a:pPr/>
              <a:t>4/10/2017</a:t>
            </a:fld>
            <a:endParaRPr lang="en-US"/>
          </a:p>
        </p:txBody>
      </p:sp>
      <p:sp>
        <p:nvSpPr>
          <p:cNvPr id="5" name="灯片编号占位符 4"/>
          <p:cNvSpPr>
            <a:spLocks noGrp="1"/>
          </p:cNvSpPr>
          <p:nvPr>
            <p:ph type="sldNum" sz="quarter" idx="11"/>
          </p:nvPr>
        </p:nvSpPr>
        <p:spPr/>
        <p:txBody>
          <a:bodyPr/>
          <a:lstStyle/>
          <a:p>
            <a:fld id="{69B40273-AE2B-0D47-B762-AB6EDAE02FD7}" type="slidenum">
              <a:rPr lang="en-US" smtClean="0"/>
              <a:pPr/>
              <a:t>11</a:t>
            </a:fld>
            <a:endParaRPr lang="en-US"/>
          </a:p>
        </p:txBody>
      </p:sp>
    </p:spTree>
    <p:extLst>
      <p:ext uri="{BB962C8B-B14F-4D97-AF65-F5344CB8AC3E}">
        <p14:creationId xmlns:p14="http://schemas.microsoft.com/office/powerpoint/2010/main" xmlns="" val="28768561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Once we have cluster</a:t>
            </a:r>
            <a:r>
              <a:rPr lang="en-US" altLang="zh-CN" baseline="0" dirty="0" smtClean="0"/>
              <a:t> id and in-cluster id , we can use an invert function to find their </a:t>
            </a:r>
            <a:r>
              <a:rPr lang="en-US" altLang="zh-CN" baseline="0" dirty="0" err="1" smtClean="0"/>
              <a:t>correpsonding</a:t>
            </a:r>
            <a:r>
              <a:rPr lang="en-US" altLang="zh-CN" baseline="0" dirty="0" smtClean="0"/>
              <a:t> original CTA-ID. For example, …. Previous studies have commonly use an </a:t>
            </a:r>
            <a:r>
              <a:rPr lang="en-US" altLang="zh-CN" baseline="0" dirty="0" err="1" smtClean="0"/>
              <a:t>explict</a:t>
            </a:r>
            <a:r>
              <a:rPr lang="en-US" altLang="zh-CN" baseline="0" dirty="0" smtClean="0"/>
              <a:t> FIFO queue or task queue to describe this mapping which incurs storage overhead, time overhead( </a:t>
            </a:r>
            <a:r>
              <a:rPr lang="en-US" altLang="zh-CN" baseline="0" dirty="0" err="1" smtClean="0"/>
              <a:t>atomoic</a:t>
            </a:r>
            <a:r>
              <a:rPr lang="en-US" altLang="zh-CN" baseline="0" dirty="0" smtClean="0"/>
              <a:t>). We construct the formula for this inversion function without building queue. </a:t>
            </a:r>
            <a:endParaRPr lang="zh-CN" altLang="en-US" dirty="0"/>
          </a:p>
        </p:txBody>
      </p:sp>
      <p:sp>
        <p:nvSpPr>
          <p:cNvPr id="4" name="日期占位符 3"/>
          <p:cNvSpPr>
            <a:spLocks noGrp="1"/>
          </p:cNvSpPr>
          <p:nvPr>
            <p:ph type="dt" idx="10"/>
          </p:nvPr>
        </p:nvSpPr>
        <p:spPr/>
        <p:txBody>
          <a:bodyPr/>
          <a:lstStyle/>
          <a:p>
            <a:fld id="{898E213E-DEB7-7441-BEC2-782CBDD21915}" type="datetime1">
              <a:rPr lang="en-US" smtClean="0"/>
              <a:pPr/>
              <a:t>4/10/2017</a:t>
            </a:fld>
            <a:endParaRPr lang="en-US"/>
          </a:p>
        </p:txBody>
      </p:sp>
      <p:sp>
        <p:nvSpPr>
          <p:cNvPr id="5" name="灯片编号占位符 4"/>
          <p:cNvSpPr>
            <a:spLocks noGrp="1"/>
          </p:cNvSpPr>
          <p:nvPr>
            <p:ph type="sldNum" sz="quarter" idx="11"/>
          </p:nvPr>
        </p:nvSpPr>
        <p:spPr/>
        <p:txBody>
          <a:bodyPr/>
          <a:lstStyle/>
          <a:p>
            <a:fld id="{69B40273-AE2B-0D47-B762-AB6EDAE02FD7}" type="slidenum">
              <a:rPr lang="en-US" smtClean="0"/>
              <a:pPr/>
              <a:t>12</a:t>
            </a:fld>
            <a:endParaRPr lang="en-US"/>
          </a:p>
        </p:txBody>
      </p:sp>
    </p:spTree>
    <p:extLst>
      <p:ext uri="{BB962C8B-B14F-4D97-AF65-F5344CB8AC3E}">
        <p14:creationId xmlns:p14="http://schemas.microsoft.com/office/powerpoint/2010/main" xmlns="" val="13017163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The new CTAs</a:t>
            </a:r>
            <a:r>
              <a:rPr lang="en-US" altLang="zh-CN" baseline="0" dirty="0" smtClean="0"/>
              <a:t> to </a:t>
            </a:r>
            <a:r>
              <a:rPr lang="en-US" altLang="zh-CN" baseline="0" dirty="0" err="1" smtClean="0"/>
              <a:t>excute</a:t>
            </a:r>
            <a:r>
              <a:rPr lang="en-US" altLang="zh-CN" baseline="0" dirty="0" smtClean="0"/>
              <a:t> al the task items in its corresponding clusters. </a:t>
            </a:r>
            <a:endParaRPr lang="en-US" altLang="zh-CN" dirty="0" smtClean="0"/>
          </a:p>
          <a:p>
            <a:endParaRPr lang="en-US" altLang="zh-CN" dirty="0" smtClean="0"/>
          </a:p>
          <a:p>
            <a:r>
              <a:rPr lang="en-US" altLang="zh-CN" dirty="0" smtClean="0"/>
              <a:t>CTAs</a:t>
            </a:r>
            <a:r>
              <a:rPr lang="en-US" altLang="zh-CN" baseline="0" dirty="0" smtClean="0"/>
              <a:t> in new kernel. </a:t>
            </a:r>
          </a:p>
          <a:p>
            <a:endParaRPr lang="en-US" altLang="zh-CN" baseline="0" dirty="0" smtClean="0"/>
          </a:p>
          <a:p>
            <a:r>
              <a:rPr lang="en-US" altLang="zh-CN" baseline="0" dirty="0" smtClean="0"/>
              <a:t>At this point, we have no idea on what is cluster id and in-</a:t>
            </a:r>
            <a:r>
              <a:rPr lang="en-US" altLang="zh-CN" baseline="0" dirty="0" err="1" smtClean="0"/>
              <a:t>custer</a:t>
            </a:r>
            <a:r>
              <a:rPr lang="en-US" altLang="zh-CN" baseline="0" dirty="0" smtClean="0"/>
              <a:t> id and </a:t>
            </a:r>
            <a:r>
              <a:rPr lang="en-US" altLang="zh-CN" baseline="0" dirty="0" err="1" smtClean="0"/>
              <a:t>hwo</a:t>
            </a:r>
            <a:r>
              <a:rPr lang="en-US" altLang="zh-CN" baseline="0" dirty="0" smtClean="0"/>
              <a:t> they map to the </a:t>
            </a:r>
            <a:r>
              <a:rPr lang="en-US" altLang="zh-CN" baseline="0" dirty="0" err="1" smtClean="0"/>
              <a:t>orignal</a:t>
            </a:r>
            <a:r>
              <a:rPr lang="en-US" altLang="zh-CN" baseline="0" dirty="0" smtClean="0"/>
              <a:t> kernel (inverting). Now I have CTAs </a:t>
            </a:r>
            <a:r>
              <a:rPr lang="en-US" altLang="zh-CN" baseline="0" dirty="0" err="1" smtClean="0"/>
              <a:t>fromt</a:t>
            </a:r>
            <a:r>
              <a:rPr lang="en-US" altLang="zh-CN" baseline="0" dirty="0" smtClean="0"/>
              <a:t> the new kernel on each SM. We first get their SM-ID and since cluster and SM is assumed to be 1 to 1 mapping here, we can get the cluster id. But we don’t the </a:t>
            </a:r>
            <a:r>
              <a:rPr lang="en-US" altLang="zh-CN" baseline="0" dirty="0" err="1" smtClean="0"/>
              <a:t>incluster</a:t>
            </a:r>
            <a:r>
              <a:rPr lang="en-US" altLang="zh-CN" baseline="0" dirty="0" smtClean="0"/>
              <a:t> id and how it is mapped back to original kernel. Now we do bidding to find out </a:t>
            </a:r>
            <a:r>
              <a:rPr lang="en-US" altLang="zh-CN" baseline="0" dirty="0" err="1" smtClean="0"/>
              <a:t>agent_id</a:t>
            </a:r>
            <a:r>
              <a:rPr lang="en-US" altLang="zh-CN" baseline="0" dirty="0" smtClean="0"/>
              <a:t>. Later, when we really execute it, we will use agents to traverse all the talks in the cluster, then we will know in-</a:t>
            </a:r>
            <a:r>
              <a:rPr lang="en-US" altLang="zh-CN" baseline="0" dirty="0" err="1" smtClean="0"/>
              <a:t>cluter</a:t>
            </a:r>
            <a:r>
              <a:rPr lang="en-US" altLang="zh-CN" baseline="0" dirty="0" smtClean="0"/>
              <a:t>-id and mapping it back to original id. In this way, we don’t have to maintain a queue. </a:t>
            </a:r>
            <a:endParaRPr lang="zh-CN" altLang="en-US" dirty="0"/>
          </a:p>
        </p:txBody>
      </p:sp>
      <p:sp>
        <p:nvSpPr>
          <p:cNvPr id="4" name="日期占位符 3"/>
          <p:cNvSpPr>
            <a:spLocks noGrp="1"/>
          </p:cNvSpPr>
          <p:nvPr>
            <p:ph type="dt" idx="10"/>
          </p:nvPr>
        </p:nvSpPr>
        <p:spPr/>
        <p:txBody>
          <a:bodyPr/>
          <a:lstStyle/>
          <a:p>
            <a:fld id="{898E213E-DEB7-7441-BEC2-782CBDD21915}" type="datetime1">
              <a:rPr lang="en-US" smtClean="0"/>
              <a:pPr/>
              <a:t>4/10/2017</a:t>
            </a:fld>
            <a:endParaRPr lang="en-US"/>
          </a:p>
        </p:txBody>
      </p:sp>
      <p:sp>
        <p:nvSpPr>
          <p:cNvPr id="5" name="灯片编号占位符 4"/>
          <p:cNvSpPr>
            <a:spLocks noGrp="1"/>
          </p:cNvSpPr>
          <p:nvPr>
            <p:ph type="sldNum" sz="quarter" idx="11"/>
          </p:nvPr>
        </p:nvSpPr>
        <p:spPr/>
        <p:txBody>
          <a:bodyPr/>
          <a:lstStyle/>
          <a:p>
            <a:fld id="{69B40273-AE2B-0D47-B762-AB6EDAE02FD7}" type="slidenum">
              <a:rPr lang="en-US" smtClean="0"/>
              <a:pPr/>
              <a:t>13</a:t>
            </a:fld>
            <a:endParaRPr lang="en-US"/>
          </a:p>
        </p:txBody>
      </p:sp>
    </p:spTree>
    <p:extLst>
      <p:ext uri="{BB962C8B-B14F-4D97-AF65-F5344CB8AC3E}">
        <p14:creationId xmlns:p14="http://schemas.microsoft.com/office/powerpoint/2010/main" xmlns="" val="8175242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&lt;&lt;&lt;a,b,1&gt;&gt;&gt;</a:t>
            </a:r>
          </a:p>
          <a:p>
            <a:endParaRPr lang="en-US" altLang="zh-CN" dirty="0" smtClean="0"/>
          </a:p>
          <a:p>
            <a:pPr marL="228600" indent="-228600">
              <a:buAutoNum type="arabicPeriod"/>
            </a:pPr>
            <a:r>
              <a:rPr lang="en-US" altLang="zh-CN" baseline="0" dirty="0" smtClean="0"/>
              <a:t>Don’t know how many agents on this SM.</a:t>
            </a:r>
          </a:p>
          <a:p>
            <a:pPr marL="228600" indent="-228600">
              <a:buAutoNum type="arabicPeriod"/>
            </a:pPr>
            <a:r>
              <a:rPr lang="en-US" altLang="zh-CN" baseline="0" dirty="0" smtClean="0"/>
              <a:t>Don’t know in-cluster id and who to execute.</a:t>
            </a:r>
          </a:p>
          <a:p>
            <a:pPr marL="228600" indent="-228600">
              <a:buAutoNum type="arabicPeriod"/>
            </a:pPr>
            <a:r>
              <a:rPr lang="en-US" altLang="zh-CN" baseline="0" dirty="0" err="1" smtClean="0"/>
              <a:t>Overlappig</a:t>
            </a:r>
            <a:r>
              <a:rPr lang="en-US" altLang="zh-CN" baseline="0" dirty="0" smtClean="0"/>
              <a:t> or task missing. Cant accurately execute the task. </a:t>
            </a:r>
            <a:endParaRPr lang="zh-CN" altLang="en-US" dirty="0" smtClean="0"/>
          </a:p>
          <a:p>
            <a:endParaRPr lang="zh-CN" altLang="en-US" dirty="0"/>
          </a:p>
        </p:txBody>
      </p:sp>
      <p:sp>
        <p:nvSpPr>
          <p:cNvPr id="4" name="日期占位符 3"/>
          <p:cNvSpPr>
            <a:spLocks noGrp="1"/>
          </p:cNvSpPr>
          <p:nvPr>
            <p:ph type="dt" idx="10"/>
          </p:nvPr>
        </p:nvSpPr>
        <p:spPr/>
        <p:txBody>
          <a:bodyPr/>
          <a:lstStyle/>
          <a:p>
            <a:fld id="{898E213E-DEB7-7441-BEC2-782CBDD21915}" type="datetime1">
              <a:rPr lang="en-US" smtClean="0"/>
              <a:pPr/>
              <a:t>4/10/2017</a:t>
            </a:fld>
            <a:endParaRPr lang="en-US"/>
          </a:p>
        </p:txBody>
      </p:sp>
      <p:sp>
        <p:nvSpPr>
          <p:cNvPr id="5" name="灯片编号占位符 4"/>
          <p:cNvSpPr>
            <a:spLocks noGrp="1"/>
          </p:cNvSpPr>
          <p:nvPr>
            <p:ph type="sldNum" sz="quarter" idx="11"/>
          </p:nvPr>
        </p:nvSpPr>
        <p:spPr/>
        <p:txBody>
          <a:bodyPr/>
          <a:lstStyle/>
          <a:p>
            <a:fld id="{69B40273-AE2B-0D47-B762-AB6EDAE02FD7}" type="slidenum">
              <a:rPr lang="en-US" smtClean="0"/>
              <a:pPr/>
              <a:t>14</a:t>
            </a:fld>
            <a:endParaRPr lang="en-US"/>
          </a:p>
        </p:txBody>
      </p:sp>
    </p:spTree>
    <p:extLst>
      <p:ext uri="{BB962C8B-B14F-4D97-AF65-F5344CB8AC3E}">
        <p14:creationId xmlns:p14="http://schemas.microsoft.com/office/powerpoint/2010/main" xmlns="" val="41912812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Created two </a:t>
            </a:r>
            <a:r>
              <a:rPr lang="en-US" altLang="zh-CN" dirty="0" err="1" smtClean="0"/>
              <a:t>binkding</a:t>
            </a:r>
            <a:r>
              <a:rPr lang="en-US" altLang="zh-CN" dirty="0" smtClean="0"/>
              <a:t> strategies: RR</a:t>
            </a:r>
            <a:r>
              <a:rPr lang="en-US" altLang="zh-CN" baseline="0" dirty="0" smtClean="0"/>
              <a:t> based, agent-based</a:t>
            </a:r>
            <a:endParaRPr lang="zh-CN" altLang="en-US" dirty="0"/>
          </a:p>
        </p:txBody>
      </p:sp>
      <p:sp>
        <p:nvSpPr>
          <p:cNvPr id="4" name="日期占位符 3"/>
          <p:cNvSpPr>
            <a:spLocks noGrp="1"/>
          </p:cNvSpPr>
          <p:nvPr>
            <p:ph type="dt" idx="10"/>
          </p:nvPr>
        </p:nvSpPr>
        <p:spPr/>
        <p:txBody>
          <a:bodyPr/>
          <a:lstStyle/>
          <a:p>
            <a:fld id="{898E213E-DEB7-7441-BEC2-782CBDD21915}" type="datetime1">
              <a:rPr lang="en-US" smtClean="0"/>
              <a:pPr/>
              <a:t>4/10/2017</a:t>
            </a:fld>
            <a:endParaRPr lang="en-US"/>
          </a:p>
        </p:txBody>
      </p:sp>
      <p:sp>
        <p:nvSpPr>
          <p:cNvPr id="5" name="灯片编号占位符 4"/>
          <p:cNvSpPr>
            <a:spLocks noGrp="1"/>
          </p:cNvSpPr>
          <p:nvPr>
            <p:ph type="sldNum" sz="quarter" idx="11"/>
          </p:nvPr>
        </p:nvSpPr>
        <p:spPr/>
        <p:txBody>
          <a:bodyPr/>
          <a:lstStyle/>
          <a:p>
            <a:fld id="{69B40273-AE2B-0D47-B762-AB6EDAE02FD7}" type="slidenum">
              <a:rPr lang="en-US" smtClean="0"/>
              <a:pPr/>
              <a:t>15</a:t>
            </a:fld>
            <a:endParaRPr lang="en-US"/>
          </a:p>
        </p:txBody>
      </p:sp>
    </p:spTree>
    <p:extLst>
      <p:ext uri="{BB962C8B-B14F-4D97-AF65-F5344CB8AC3E}">
        <p14:creationId xmlns:p14="http://schemas.microsoft.com/office/powerpoint/2010/main" xmlns="" val="14798414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Extensive evaluation across</a:t>
            </a:r>
            <a:r>
              <a:rPr lang="en-US" baseline="0" dirty="0" smtClean="0"/>
              <a:t> different </a:t>
            </a:r>
            <a:r>
              <a:rPr lang="en-US" baseline="0" dirty="0" err="1" smtClean="0"/>
              <a:t>gernations</a:t>
            </a:r>
            <a:r>
              <a:rPr lang="en-US" baseline="0" dirty="0" smtClean="0"/>
              <a:t> of </a:t>
            </a:r>
            <a:r>
              <a:rPr lang="en-US" baseline="0" dirty="0" err="1" smtClean="0"/>
              <a:t>nvida</a:t>
            </a:r>
            <a:r>
              <a:rPr lang="en-US" baseline="0" dirty="0" smtClean="0"/>
              <a:t> </a:t>
            </a:r>
            <a:r>
              <a:rPr lang="en-US" baseline="0" dirty="0" err="1" smtClean="0"/>
              <a:t>gpu</a:t>
            </a:r>
            <a:r>
              <a:rPr lang="en-US" baseline="0" dirty="0" smtClean="0"/>
              <a:t> hardware show significant speedup. </a:t>
            </a:r>
            <a:endParaRPr lang="en-US" dirty="0"/>
          </a:p>
        </p:txBody>
      </p:sp>
      <p:sp>
        <p:nvSpPr>
          <p:cNvPr id="4" name="Date Placeholder 3"/>
          <p:cNvSpPr>
            <a:spLocks noGrp="1"/>
          </p:cNvSpPr>
          <p:nvPr>
            <p:ph type="dt" idx="10"/>
          </p:nvPr>
        </p:nvSpPr>
        <p:spPr/>
        <p:txBody>
          <a:bodyPr/>
          <a:lstStyle/>
          <a:p>
            <a:fld id="{898E213E-DEB7-7441-BEC2-782CBDD21915}" type="datetime1">
              <a:rPr lang="en-US" smtClean="0"/>
              <a:pPr/>
              <a:t>4/10/2017</a:t>
            </a:fld>
            <a:endParaRPr lang="en-US"/>
          </a:p>
        </p:txBody>
      </p:sp>
      <p:sp>
        <p:nvSpPr>
          <p:cNvPr id="5" name="Slide Number Placeholder 4"/>
          <p:cNvSpPr>
            <a:spLocks noGrp="1"/>
          </p:cNvSpPr>
          <p:nvPr>
            <p:ph type="sldNum" sz="quarter" idx="11"/>
          </p:nvPr>
        </p:nvSpPr>
        <p:spPr/>
        <p:txBody>
          <a:bodyPr/>
          <a:lstStyle/>
          <a:p>
            <a:fld id="{69B40273-AE2B-0D47-B762-AB6EDAE02FD7}" type="slidenum">
              <a:rPr lang="en-US" smtClean="0"/>
              <a:pPr/>
              <a:t>18</a:t>
            </a:fld>
            <a:endParaRPr lang="en-US"/>
          </a:p>
        </p:txBody>
      </p:sp>
    </p:spTree>
    <p:extLst>
      <p:ext uri="{BB962C8B-B14F-4D97-AF65-F5344CB8AC3E}">
        <p14:creationId xmlns:p14="http://schemas.microsoft.com/office/powerpoint/2010/main" xmlns="" val="38989825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Cache performance</a:t>
            </a:r>
            <a:r>
              <a:rPr lang="en-US" altLang="zh-CN" baseline="0" dirty="0" smtClean="0"/>
              <a:t> doesn’t decide the overall performance due to the latency hiding massive multi-threading. </a:t>
            </a:r>
            <a:endParaRPr lang="zh-CN" altLang="en-US" dirty="0"/>
          </a:p>
        </p:txBody>
      </p:sp>
      <p:sp>
        <p:nvSpPr>
          <p:cNvPr id="4" name="日期占位符 3"/>
          <p:cNvSpPr>
            <a:spLocks noGrp="1"/>
          </p:cNvSpPr>
          <p:nvPr>
            <p:ph type="dt" idx="10"/>
          </p:nvPr>
        </p:nvSpPr>
        <p:spPr/>
        <p:txBody>
          <a:bodyPr/>
          <a:lstStyle/>
          <a:p>
            <a:fld id="{898E213E-DEB7-7441-BEC2-782CBDD21915}" type="datetime1">
              <a:rPr lang="en-US" smtClean="0"/>
              <a:pPr/>
              <a:t>4/10/2017</a:t>
            </a:fld>
            <a:endParaRPr lang="en-US"/>
          </a:p>
        </p:txBody>
      </p:sp>
      <p:sp>
        <p:nvSpPr>
          <p:cNvPr id="5" name="灯片编号占位符 4"/>
          <p:cNvSpPr>
            <a:spLocks noGrp="1"/>
          </p:cNvSpPr>
          <p:nvPr>
            <p:ph type="sldNum" sz="quarter" idx="11"/>
          </p:nvPr>
        </p:nvSpPr>
        <p:spPr/>
        <p:txBody>
          <a:bodyPr/>
          <a:lstStyle/>
          <a:p>
            <a:fld id="{69B40273-AE2B-0D47-B762-AB6EDAE02FD7}" type="slidenum">
              <a:rPr lang="en-US" smtClean="0"/>
              <a:pPr/>
              <a:t>19</a:t>
            </a:fld>
            <a:endParaRPr lang="en-US"/>
          </a:p>
        </p:txBody>
      </p:sp>
    </p:spTree>
    <p:extLst>
      <p:ext uri="{BB962C8B-B14F-4D97-AF65-F5344CB8AC3E}">
        <p14:creationId xmlns:p14="http://schemas.microsoft.com/office/powerpoint/2010/main" xmlns="" val="14184991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There is a tradeoff-space an be explored between inter-CTA optimization and intra-CTA </a:t>
            </a:r>
            <a:r>
              <a:rPr lang="en-US" altLang="zh-CN" dirty="0" err="1" smtClean="0"/>
              <a:t>optimizaiton</a:t>
            </a:r>
            <a:r>
              <a:rPr lang="en-US" altLang="zh-CN" dirty="0" smtClean="0"/>
              <a:t>. </a:t>
            </a:r>
            <a:endParaRPr lang="zh-CN" altLang="en-US" dirty="0"/>
          </a:p>
        </p:txBody>
      </p:sp>
      <p:sp>
        <p:nvSpPr>
          <p:cNvPr id="4" name="日期占位符 3"/>
          <p:cNvSpPr>
            <a:spLocks noGrp="1"/>
          </p:cNvSpPr>
          <p:nvPr>
            <p:ph type="dt" idx="10"/>
          </p:nvPr>
        </p:nvSpPr>
        <p:spPr/>
        <p:txBody>
          <a:bodyPr/>
          <a:lstStyle/>
          <a:p>
            <a:fld id="{898E213E-DEB7-7441-BEC2-782CBDD21915}" type="datetime1">
              <a:rPr lang="en-US" smtClean="0"/>
              <a:pPr/>
              <a:t>4/10/2017</a:t>
            </a:fld>
            <a:endParaRPr lang="en-US"/>
          </a:p>
        </p:txBody>
      </p:sp>
      <p:sp>
        <p:nvSpPr>
          <p:cNvPr id="5" name="灯片编号占位符 4"/>
          <p:cNvSpPr>
            <a:spLocks noGrp="1"/>
          </p:cNvSpPr>
          <p:nvPr>
            <p:ph type="sldNum" sz="quarter" idx="11"/>
          </p:nvPr>
        </p:nvSpPr>
        <p:spPr/>
        <p:txBody>
          <a:bodyPr/>
          <a:lstStyle/>
          <a:p>
            <a:fld id="{69B40273-AE2B-0D47-B762-AB6EDAE02FD7}" type="slidenum">
              <a:rPr lang="en-US" smtClean="0"/>
              <a:pPr/>
              <a:t>20</a:t>
            </a:fld>
            <a:endParaRPr lang="en-US"/>
          </a:p>
        </p:txBody>
      </p:sp>
    </p:spTree>
    <p:extLst>
      <p:ext uri="{BB962C8B-B14F-4D97-AF65-F5344CB8AC3E}">
        <p14:creationId xmlns:p14="http://schemas.microsoft.com/office/powerpoint/2010/main" xmlns="" val="23725402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898E213E-DEB7-7441-BEC2-782CBDD21915}" type="datetime1">
              <a:rPr lang="en-US" smtClean="0"/>
              <a:pPr/>
              <a:t>4/10/2017</a:t>
            </a:fld>
            <a:endParaRPr lang="en-US"/>
          </a:p>
        </p:txBody>
      </p:sp>
      <p:sp>
        <p:nvSpPr>
          <p:cNvPr id="5" name="Slide Number Placeholder 4"/>
          <p:cNvSpPr>
            <a:spLocks noGrp="1"/>
          </p:cNvSpPr>
          <p:nvPr>
            <p:ph type="sldNum" sz="quarter" idx="11"/>
          </p:nvPr>
        </p:nvSpPr>
        <p:spPr/>
        <p:txBody>
          <a:bodyPr/>
          <a:lstStyle/>
          <a:p>
            <a:fld id="{69B40273-AE2B-0D47-B762-AB6EDAE02FD7}" type="slidenum">
              <a:rPr lang="en-US" smtClean="0"/>
              <a:pPr/>
              <a:t>21</a:t>
            </a:fld>
            <a:endParaRPr lang="en-US"/>
          </a:p>
        </p:txBody>
      </p:sp>
    </p:spTree>
    <p:extLst>
      <p:ext uri="{BB962C8B-B14F-4D97-AF65-F5344CB8AC3E}">
        <p14:creationId xmlns:p14="http://schemas.microsoft.com/office/powerpoint/2010/main" xmlns="" val="327563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err="1" smtClean="0"/>
              <a:t>Traidiotanlly</a:t>
            </a:r>
            <a:r>
              <a:rPr lang="en-US" altLang="zh-CN" dirty="0" smtClean="0"/>
              <a:t>, </a:t>
            </a:r>
            <a:r>
              <a:rPr lang="en-US" altLang="zh-CN" dirty="0" err="1" smtClean="0"/>
              <a:t>cpu</a:t>
            </a:r>
            <a:r>
              <a:rPr lang="en-US" altLang="zh-CN" dirty="0" smtClean="0"/>
              <a:t> uses tiling to </a:t>
            </a:r>
            <a:r>
              <a:rPr lang="en-US" altLang="zh-CN" dirty="0" err="1" smtClean="0"/>
              <a:t>reude</a:t>
            </a:r>
            <a:r>
              <a:rPr lang="en-US" altLang="zh-CN" baseline="0" dirty="0" smtClean="0"/>
              <a:t> reuse-distance and exploit locality for small L1 cache. X and Y are two threads </a:t>
            </a:r>
            <a:r>
              <a:rPr lang="en-US" altLang="zh-CN" baseline="0" dirty="0" err="1" smtClean="0"/>
              <a:t>correpsoding</a:t>
            </a:r>
            <a:r>
              <a:rPr lang="en-US" altLang="zh-CN" baseline="0" dirty="0" smtClean="0"/>
              <a:t> to two tiles. With the rising of </a:t>
            </a:r>
            <a:r>
              <a:rPr lang="en-US" altLang="zh-CN" baseline="0" dirty="0" err="1" smtClean="0"/>
              <a:t>hyperthreading</a:t>
            </a:r>
            <a:r>
              <a:rPr lang="en-US" altLang="zh-CN" baseline="0" dirty="0" smtClean="0"/>
              <a:t> on multicore,  people proposed the idea of thread clustering which map two threads with inter-tile locality onto the same core to exploit on-core locality for the threads. </a:t>
            </a:r>
            <a:endParaRPr lang="en-US" altLang="zh-CN" dirty="0" smtClean="0"/>
          </a:p>
          <a:p>
            <a:endParaRPr lang="en-US" altLang="zh-CN" dirty="0" smtClean="0"/>
          </a:p>
          <a:p>
            <a:r>
              <a:rPr lang="en-US" altLang="zh-CN" dirty="0" smtClean="0"/>
              <a:t>Traditionally,</a:t>
            </a:r>
            <a:r>
              <a:rPr lang="en-US" altLang="zh-CN" baseline="0" dirty="0" smtClean="0"/>
              <a:t> CPU use tiling to reduces reuse-distance and exploit locality for small L1 cache: each tile can be put into L1. </a:t>
            </a:r>
          </a:p>
          <a:p>
            <a:r>
              <a:rPr lang="en-US" altLang="zh-CN" baseline="0" dirty="0" smtClean="0"/>
              <a:t>Later, with multithreading, and each tile maps to a thread, people use thread clustering to map tiles with inter-tile locality onto the same core, in hoping that inter-tile locality can be exploited on-core, from core-shared cache to core-private cache For example, …</a:t>
            </a:r>
            <a:endParaRPr lang="zh-CN" altLang="en-US" dirty="0"/>
          </a:p>
        </p:txBody>
      </p:sp>
      <p:sp>
        <p:nvSpPr>
          <p:cNvPr id="4" name="日期占位符 3"/>
          <p:cNvSpPr>
            <a:spLocks noGrp="1"/>
          </p:cNvSpPr>
          <p:nvPr>
            <p:ph type="dt" idx="10"/>
          </p:nvPr>
        </p:nvSpPr>
        <p:spPr/>
        <p:txBody>
          <a:bodyPr/>
          <a:lstStyle/>
          <a:p>
            <a:fld id="{898E213E-DEB7-7441-BEC2-782CBDD21915}" type="datetime1">
              <a:rPr lang="en-US" smtClean="0"/>
              <a:pPr/>
              <a:t>4/10/2017</a:t>
            </a:fld>
            <a:endParaRPr lang="en-US"/>
          </a:p>
        </p:txBody>
      </p:sp>
      <p:sp>
        <p:nvSpPr>
          <p:cNvPr id="5" name="灯片编号占位符 4"/>
          <p:cNvSpPr>
            <a:spLocks noGrp="1"/>
          </p:cNvSpPr>
          <p:nvPr>
            <p:ph type="sldNum" sz="quarter" idx="11"/>
          </p:nvPr>
        </p:nvSpPr>
        <p:spPr/>
        <p:txBody>
          <a:bodyPr/>
          <a:lstStyle/>
          <a:p>
            <a:fld id="{69B40273-AE2B-0D47-B762-AB6EDAE02FD7}" type="slidenum">
              <a:rPr lang="en-US" smtClean="0"/>
              <a:pPr/>
              <a:t>2</a:t>
            </a:fld>
            <a:endParaRPr lang="en-US"/>
          </a:p>
        </p:txBody>
      </p:sp>
    </p:spTree>
    <p:extLst>
      <p:ext uri="{BB962C8B-B14F-4D97-AF65-F5344CB8AC3E}">
        <p14:creationId xmlns:p14="http://schemas.microsoft.com/office/powerpoint/2010/main" xmlns="" val="8259718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228600" indent="-228600">
              <a:buAutoNum type="arabicPeriod"/>
            </a:pPr>
            <a:r>
              <a:rPr lang="en-US" altLang="zh-CN" baseline="0" dirty="0" smtClean="0"/>
              <a:t>Don’t know how many agents on this SM.</a:t>
            </a:r>
          </a:p>
          <a:p>
            <a:pPr marL="228600" indent="-228600">
              <a:buAutoNum type="arabicPeriod"/>
            </a:pPr>
            <a:r>
              <a:rPr lang="en-US" altLang="zh-CN" baseline="0" dirty="0" smtClean="0"/>
              <a:t>Don’t know in-cluster id and who to execute.</a:t>
            </a:r>
          </a:p>
          <a:p>
            <a:pPr marL="228600" indent="-228600">
              <a:buAutoNum type="arabicPeriod"/>
            </a:pPr>
            <a:r>
              <a:rPr lang="en-US" altLang="zh-CN" baseline="0" dirty="0" err="1" smtClean="0"/>
              <a:t>Overlappig</a:t>
            </a:r>
            <a:r>
              <a:rPr lang="en-US" altLang="zh-CN" baseline="0" dirty="0" smtClean="0"/>
              <a:t> or task missing. Cant accurately execute the task. </a:t>
            </a:r>
            <a:endParaRPr lang="zh-CN" altLang="en-US" dirty="0"/>
          </a:p>
        </p:txBody>
      </p:sp>
      <p:sp>
        <p:nvSpPr>
          <p:cNvPr id="4" name="日期占位符 3"/>
          <p:cNvSpPr>
            <a:spLocks noGrp="1"/>
          </p:cNvSpPr>
          <p:nvPr>
            <p:ph type="dt" idx="10"/>
          </p:nvPr>
        </p:nvSpPr>
        <p:spPr/>
        <p:txBody>
          <a:bodyPr/>
          <a:lstStyle/>
          <a:p>
            <a:fld id="{898E213E-DEB7-7441-BEC2-782CBDD21915}" type="datetime1">
              <a:rPr lang="en-US" smtClean="0"/>
              <a:pPr/>
              <a:t>4/10/2017</a:t>
            </a:fld>
            <a:endParaRPr lang="en-US"/>
          </a:p>
        </p:txBody>
      </p:sp>
      <p:sp>
        <p:nvSpPr>
          <p:cNvPr id="5" name="灯片编号占位符 4"/>
          <p:cNvSpPr>
            <a:spLocks noGrp="1"/>
          </p:cNvSpPr>
          <p:nvPr>
            <p:ph type="sldNum" sz="quarter" idx="11"/>
          </p:nvPr>
        </p:nvSpPr>
        <p:spPr/>
        <p:txBody>
          <a:bodyPr/>
          <a:lstStyle/>
          <a:p>
            <a:fld id="{69B40273-AE2B-0D47-B762-AB6EDAE02FD7}" type="slidenum">
              <a:rPr lang="en-US" smtClean="0"/>
              <a:pPr/>
              <a:t>22</a:t>
            </a:fld>
            <a:endParaRPr lang="en-US"/>
          </a:p>
        </p:txBody>
      </p:sp>
    </p:spTree>
    <p:extLst>
      <p:ext uri="{BB962C8B-B14F-4D97-AF65-F5344CB8AC3E}">
        <p14:creationId xmlns:p14="http://schemas.microsoft.com/office/powerpoint/2010/main" xmlns="" val="15855051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 kernel should still obtain</a:t>
            </a:r>
            <a:r>
              <a:rPr lang="en-US" baseline="0" dirty="0" smtClean="0"/>
              <a:t> correct result with arbitrary dispatching and execution of CTAs. This feature remains applications remain unchanged with </a:t>
            </a:r>
            <a:r>
              <a:rPr lang="en-US" baseline="0" dirty="0" err="1" smtClean="0"/>
              <a:t>sm</a:t>
            </a:r>
            <a:r>
              <a:rPr lang="en-US" baseline="0" dirty="0" smtClean="0"/>
              <a:t> hardware is modified or CTA </a:t>
            </a:r>
            <a:r>
              <a:rPr lang="en-US" baseline="0" dirty="0" err="1" smtClean="0"/>
              <a:t>scheudlers</a:t>
            </a:r>
            <a:r>
              <a:rPr lang="en-US" baseline="0" dirty="0" smtClean="0"/>
              <a:t> are changed across architectures. </a:t>
            </a:r>
            <a:endParaRPr lang="en-US" dirty="0" smtClean="0"/>
          </a:p>
          <a:p>
            <a:endParaRPr lang="en-US" dirty="0" smtClean="0"/>
          </a:p>
          <a:p>
            <a:r>
              <a:rPr lang="en-US" dirty="0" smtClean="0"/>
              <a:t>Moving the concept of inter-tile locality to</a:t>
            </a:r>
            <a:r>
              <a:rPr lang="en-US" baseline="0" dirty="0" smtClean="0"/>
              <a:t> GPU. </a:t>
            </a:r>
            <a:endParaRPr lang="en-US" dirty="0" smtClean="0"/>
          </a:p>
          <a:p>
            <a:r>
              <a:rPr lang="en-US" dirty="0" smtClean="0"/>
              <a:t>CTA definition: Cooperative-Thread-Array(CTA),</a:t>
            </a:r>
            <a:r>
              <a:rPr lang="en-US" dirty="0" err="1" smtClean="0"/>
              <a:t>whichencapsulates</a:t>
            </a:r>
            <a:r>
              <a:rPr lang="en-US" dirty="0" smtClean="0"/>
              <a:t> all </a:t>
            </a:r>
            <a:r>
              <a:rPr lang="en-US" dirty="0" err="1" smtClean="0"/>
              <a:t>thethreadsynchronization</a:t>
            </a:r>
            <a:r>
              <a:rPr lang="en-US" dirty="0" smtClean="0"/>
              <a:t> and barrier operations. CTA is the basic unit for delivering jobs to SMs.</a:t>
            </a:r>
          </a:p>
          <a:p>
            <a:endParaRPr lang="en-US" dirty="0" smtClean="0"/>
          </a:p>
          <a:p>
            <a:r>
              <a:rPr lang="en-US" dirty="0" smtClean="0"/>
              <a:t>For GPUs, the whole grid is separated into CTAs</a:t>
            </a:r>
            <a:r>
              <a:rPr lang="en-US" baseline="0" dirty="0" smtClean="0"/>
              <a:t> – each CTA maps to a tile, so it is possible to cluster CTA together on the same SM to exploit inter-tile (or inter-CTA) locality on the SM-private L1 cache rather than SM-shared L2 cache?</a:t>
            </a:r>
            <a:endParaRPr lang="en-US" dirty="0" smtClean="0"/>
          </a:p>
          <a:p>
            <a:endParaRPr lang="en-US" dirty="0" smtClean="0"/>
          </a:p>
          <a:p>
            <a:r>
              <a:rPr lang="en-US" dirty="0" err="1" smtClean="0"/>
              <a:t>Fromthehardwareperspective</a:t>
            </a:r>
            <a:r>
              <a:rPr lang="en-US" dirty="0" smtClean="0"/>
              <a:t>, there should be no dependency among CTAs — a kernel should always obtain correct result in arbitrary dispatching/execution order of CTAs. This feature ensures that applications remain unchanged when the CTA scheduling policy and/or the SM architecture is modiﬁed. Such an “</a:t>
            </a:r>
            <a:r>
              <a:rPr lang="en-US" dirty="0" err="1" smtClean="0"/>
              <a:t>orderless”propertyisalsocriticalforthispaper:CTAscheduling</a:t>
            </a:r>
            <a:r>
              <a:rPr lang="en-US" dirty="0" smtClean="0"/>
              <a:t> can be manipulated without jeopardizing consistency.  </a:t>
            </a:r>
            <a:endParaRPr lang="en-US" dirty="0"/>
          </a:p>
        </p:txBody>
      </p:sp>
      <p:sp>
        <p:nvSpPr>
          <p:cNvPr id="4" name="Date Placeholder 3"/>
          <p:cNvSpPr>
            <a:spLocks noGrp="1"/>
          </p:cNvSpPr>
          <p:nvPr>
            <p:ph type="dt" idx="10"/>
          </p:nvPr>
        </p:nvSpPr>
        <p:spPr/>
        <p:txBody>
          <a:bodyPr/>
          <a:lstStyle/>
          <a:p>
            <a:fld id="{898E213E-DEB7-7441-BEC2-782CBDD21915}" type="datetime1">
              <a:rPr lang="en-US" smtClean="0"/>
              <a:pPr/>
              <a:t>4/10/2017</a:t>
            </a:fld>
            <a:endParaRPr lang="en-US"/>
          </a:p>
        </p:txBody>
      </p:sp>
      <p:sp>
        <p:nvSpPr>
          <p:cNvPr id="5" name="Slide Number Placeholder 4"/>
          <p:cNvSpPr>
            <a:spLocks noGrp="1"/>
          </p:cNvSpPr>
          <p:nvPr>
            <p:ph type="sldNum" sz="quarter" idx="11"/>
          </p:nvPr>
        </p:nvSpPr>
        <p:spPr/>
        <p:txBody>
          <a:bodyPr/>
          <a:lstStyle/>
          <a:p>
            <a:fld id="{69B40273-AE2B-0D47-B762-AB6EDAE02FD7}" type="slidenum">
              <a:rPr lang="en-US" smtClean="0"/>
              <a:pPr/>
              <a:t>3</a:t>
            </a:fld>
            <a:endParaRPr lang="en-US"/>
          </a:p>
        </p:txBody>
      </p:sp>
    </p:spTree>
    <p:extLst>
      <p:ext uri="{BB962C8B-B14F-4D97-AF65-F5344CB8AC3E}">
        <p14:creationId xmlns:p14="http://schemas.microsoft.com/office/powerpoint/2010/main" xmlns="" val="21993013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UnclearHardwareFeasibility.ExistingGPUdocumentation</a:t>
            </a:r>
            <a:r>
              <a:rPr lang="en-US" dirty="0" smtClean="0"/>
              <a:t> and programming guides suffer from signiﬁcant omissions and ambiguities on the subject of inter-CTA locality. No existing works have demonstrated if interCTAlocalityisexploitableonL1orL1/</a:t>
            </a:r>
            <a:r>
              <a:rPr lang="en-US" dirty="0" err="1" smtClean="0"/>
              <a:t>Texuniﬁedcache</a:t>
            </a:r>
            <a:r>
              <a:rPr lang="en-US" dirty="0" smtClean="0"/>
              <a:t> on real hardware, forcing performance optimization to be guided by folklore assumptions or research simulators [21]. For instance, common belief suggests that the lifetime and accessibility of data in L1 are restricted within the CTA boundary, similar to shared memory usage; while inter-CTA locality, if exists, is to be exploited at L2 level [11, 22]. • Unknown CTA-Scheduler. The default CTA scheduler, known as </a:t>
            </a:r>
            <a:r>
              <a:rPr lang="en-US" dirty="0" err="1" smtClean="0"/>
              <a:t>GigaThread</a:t>
            </a:r>
            <a:r>
              <a:rPr lang="en-US" dirty="0" smtClean="0"/>
              <a:t> Engine [23], is hardware implemented [24]. It is unknown and inaccessible [25]. Since no software approaches can tune or inﬂuence it directly [26], inter-CTA locality has been largely ignored by application developers due to lack of knowledge on how </a:t>
            </a:r>
            <a:r>
              <a:rPr lang="en-US" dirty="0" err="1" smtClean="0"/>
              <a:t>CTAsareassignedtoSMs.Itisalsowhythefewexisting</a:t>
            </a:r>
            <a:r>
              <a:rPr lang="en-US" dirty="0" smtClean="0"/>
              <a:t> CTA scheduling techniques are mostly hardware-based [8, 27]. </a:t>
            </a:r>
          </a:p>
          <a:p>
            <a:endParaRPr lang="en-US" dirty="0" smtClean="0"/>
          </a:p>
          <a:p>
            <a:endParaRPr lang="en-US" dirty="0" smtClean="0"/>
          </a:p>
          <a:p>
            <a:endParaRPr lang="en-US" dirty="0" smtClean="0"/>
          </a:p>
          <a:p>
            <a:endParaRPr lang="en-US" dirty="0" smtClean="0"/>
          </a:p>
          <a:p>
            <a:endParaRPr lang="en-US" dirty="0" smtClean="0"/>
          </a:p>
          <a:p>
            <a:r>
              <a:rPr lang="en-US" dirty="0" smtClean="0"/>
              <a:t>Not sure the</a:t>
            </a:r>
            <a:r>
              <a:rPr lang="en-US" baseline="0" dirty="0" smtClean="0"/>
              <a:t> L1 data lifetime is at CTA level or kernel level. For example, like shared memory, the lifetime of data is within a CTA. But data in L2 wont be </a:t>
            </a:r>
            <a:r>
              <a:rPr lang="en-US" baseline="0" dirty="0" err="1" smtClean="0"/>
              <a:t>invidated</a:t>
            </a:r>
            <a:r>
              <a:rPr lang="en-US" baseline="0" dirty="0" smtClean="0"/>
              <a:t> until the kernel completes. </a:t>
            </a:r>
            <a:endParaRPr lang="en-US" dirty="0" smtClean="0"/>
          </a:p>
          <a:p>
            <a:endParaRPr lang="en-US" dirty="0" smtClean="0"/>
          </a:p>
          <a:p>
            <a:r>
              <a:rPr lang="en-US" dirty="0" smtClean="0"/>
              <a:t>However, three obstacles prevent</a:t>
            </a:r>
            <a:r>
              <a:rPr lang="en-US" baseline="0" dirty="0" smtClean="0"/>
              <a:t> people from doing that…</a:t>
            </a:r>
            <a:endParaRPr lang="en-US" dirty="0" smtClean="0"/>
          </a:p>
          <a:p>
            <a:endParaRPr lang="en-US" dirty="0" smtClean="0"/>
          </a:p>
          <a:p>
            <a:r>
              <a:rPr lang="en-US" dirty="0" err="1" smtClean="0"/>
              <a:t>GigaThread</a:t>
            </a:r>
            <a:r>
              <a:rPr lang="en-US" dirty="0" smtClean="0"/>
              <a:t> Engine</a:t>
            </a:r>
          </a:p>
          <a:p>
            <a:r>
              <a:rPr lang="en-US" dirty="0" smtClean="0"/>
              <a:t>Is</a:t>
            </a:r>
            <a:r>
              <a:rPr lang="en-US" baseline="0" dirty="0" smtClean="0"/>
              <a:t> a hardware managed process by </a:t>
            </a:r>
            <a:r>
              <a:rPr lang="en-US" baseline="0" dirty="0" err="1" smtClean="0"/>
              <a:t>gigathread</a:t>
            </a:r>
            <a:r>
              <a:rPr lang="en-US" baseline="0" dirty="0" smtClean="0"/>
              <a:t> engine and cannot be intervened by software approaches. Cannot modify the dispatching. </a:t>
            </a:r>
          </a:p>
          <a:p>
            <a:endParaRPr lang="en-US" baseline="0" dirty="0" smtClean="0"/>
          </a:p>
          <a:p>
            <a:r>
              <a:rPr lang="en-US" dirty="0" smtClean="0"/>
              <a:t>* </a:t>
            </a:r>
            <a:r>
              <a:rPr lang="en-US" dirty="0" err="1" smtClean="0"/>
              <a:t>Additionally,once</a:t>
            </a:r>
            <a:r>
              <a:rPr lang="en-US" dirty="0" smtClean="0"/>
              <a:t>  </a:t>
            </a:r>
            <a:r>
              <a:rPr lang="en-US" dirty="0" err="1" smtClean="0"/>
              <a:t>aCTA</a:t>
            </a:r>
            <a:r>
              <a:rPr lang="en-US" dirty="0" smtClean="0"/>
              <a:t> </a:t>
            </a:r>
            <a:r>
              <a:rPr lang="en-US" dirty="0" err="1" smtClean="0"/>
              <a:t>isassigned</a:t>
            </a:r>
            <a:r>
              <a:rPr lang="en-US" dirty="0" smtClean="0"/>
              <a:t> to an </a:t>
            </a:r>
            <a:r>
              <a:rPr lang="en-US" dirty="0" err="1" smtClean="0"/>
              <a:t>SM,it</a:t>
            </a:r>
            <a:r>
              <a:rPr lang="en-US" dirty="0" smtClean="0"/>
              <a:t> cannot be preempted or reassigned to another SM</a:t>
            </a:r>
            <a:endParaRPr lang="en-US" dirty="0"/>
          </a:p>
        </p:txBody>
      </p:sp>
      <p:sp>
        <p:nvSpPr>
          <p:cNvPr id="4" name="Date Placeholder 3"/>
          <p:cNvSpPr>
            <a:spLocks noGrp="1"/>
          </p:cNvSpPr>
          <p:nvPr>
            <p:ph type="dt" idx="10"/>
          </p:nvPr>
        </p:nvSpPr>
        <p:spPr/>
        <p:txBody>
          <a:bodyPr/>
          <a:lstStyle/>
          <a:p>
            <a:fld id="{898E213E-DEB7-7441-BEC2-782CBDD21915}" type="datetime1">
              <a:rPr lang="en-US" smtClean="0"/>
              <a:pPr/>
              <a:t>4/10/2017</a:t>
            </a:fld>
            <a:endParaRPr lang="en-US"/>
          </a:p>
        </p:txBody>
      </p:sp>
      <p:sp>
        <p:nvSpPr>
          <p:cNvPr id="5" name="Slide Number Placeholder 4"/>
          <p:cNvSpPr>
            <a:spLocks noGrp="1"/>
          </p:cNvSpPr>
          <p:nvPr>
            <p:ph type="sldNum" sz="quarter" idx="11"/>
          </p:nvPr>
        </p:nvSpPr>
        <p:spPr/>
        <p:txBody>
          <a:bodyPr/>
          <a:lstStyle/>
          <a:p>
            <a:fld id="{69B40273-AE2B-0D47-B762-AB6EDAE02FD7}" type="slidenum">
              <a:rPr lang="en-US" smtClean="0"/>
              <a:pPr/>
              <a:t>4</a:t>
            </a:fld>
            <a:endParaRPr lang="en-US"/>
          </a:p>
        </p:txBody>
      </p:sp>
    </p:spTree>
    <p:extLst>
      <p:ext uri="{BB962C8B-B14F-4D97-AF65-F5344CB8AC3E}">
        <p14:creationId xmlns:p14="http://schemas.microsoft.com/office/powerpoint/2010/main" xmlns="" val="40339828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designed a </a:t>
            </a:r>
            <a:r>
              <a:rPr lang="en-US" dirty="0" err="1" smtClean="0"/>
              <a:t>microbenchmark</a:t>
            </a:r>
            <a:r>
              <a:rPr lang="en-US" dirty="0" smtClean="0"/>
              <a:t> (shown in Listing 3) to verify if the GPU L1 cache is capable of exploiting data reuse among CTAs that are dispatched onto the same SM, either simultaneously (spatial locality) or subsequently (temporal locality). </a:t>
            </a:r>
          </a:p>
          <a:p>
            <a:endParaRPr lang="en-US" dirty="0" smtClean="0"/>
          </a:p>
          <a:p>
            <a:r>
              <a:rPr lang="en-US" dirty="0" smtClean="0"/>
              <a:t>Each CTA contains one warp and only the primary thread is essentially utilized to avoid intra-warp coalescing and inter-warp conﬂicting effects within the CTA boundary</a:t>
            </a:r>
            <a:endParaRPr lang="en-US" dirty="0"/>
          </a:p>
        </p:txBody>
      </p:sp>
      <p:sp>
        <p:nvSpPr>
          <p:cNvPr id="4" name="Date Placeholder 3"/>
          <p:cNvSpPr>
            <a:spLocks noGrp="1"/>
          </p:cNvSpPr>
          <p:nvPr>
            <p:ph type="dt" idx="10"/>
          </p:nvPr>
        </p:nvSpPr>
        <p:spPr/>
        <p:txBody>
          <a:bodyPr/>
          <a:lstStyle/>
          <a:p>
            <a:fld id="{898E213E-DEB7-7441-BEC2-782CBDD21915}" type="datetime1">
              <a:rPr lang="en-US" smtClean="0"/>
              <a:pPr/>
              <a:t>4/10/2017</a:t>
            </a:fld>
            <a:endParaRPr lang="en-US"/>
          </a:p>
        </p:txBody>
      </p:sp>
      <p:sp>
        <p:nvSpPr>
          <p:cNvPr id="5" name="Slide Number Placeholder 4"/>
          <p:cNvSpPr>
            <a:spLocks noGrp="1"/>
          </p:cNvSpPr>
          <p:nvPr>
            <p:ph type="sldNum" sz="quarter" idx="11"/>
          </p:nvPr>
        </p:nvSpPr>
        <p:spPr/>
        <p:txBody>
          <a:bodyPr/>
          <a:lstStyle/>
          <a:p>
            <a:fld id="{69B40273-AE2B-0D47-B762-AB6EDAE02FD7}" type="slidenum">
              <a:rPr lang="en-US" smtClean="0"/>
              <a:pPr/>
              <a:t>5</a:t>
            </a:fld>
            <a:endParaRPr lang="en-US"/>
          </a:p>
        </p:txBody>
      </p:sp>
    </p:spTree>
    <p:extLst>
      <p:ext uri="{BB962C8B-B14F-4D97-AF65-F5344CB8AC3E}">
        <p14:creationId xmlns:p14="http://schemas.microsoft.com/office/powerpoint/2010/main" xmlns="" val="34589392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Figure 2 shows the average memory access delay for the CTAs dispatched to a particular SM that accommodates the ﬁrst CTA (i.e., CTA-0) under two setups: (A) default CTA </a:t>
            </a:r>
            <a:r>
              <a:rPr lang="en-US" dirty="0" err="1" smtClean="0"/>
              <a:t>scheduling,and</a:t>
            </a:r>
            <a:r>
              <a:rPr lang="en-US" dirty="0" smtClean="0"/>
              <a:t>(B)</a:t>
            </a:r>
            <a:r>
              <a:rPr lang="en-US" dirty="0" err="1" smtClean="0"/>
              <a:t>staggeredexecution.WedenotethisSM</a:t>
            </a:r>
            <a:r>
              <a:rPr lang="en-US" dirty="0" smtClean="0"/>
              <a:t> as “SM 0”. The x-axis represents the CTA-IDs dispatched to SM 0. We also use CUDA proﬁler to proﬁle two extra cache metrics (i.e., L1 Read Trans and L1 L2 Read Trans). </a:t>
            </a:r>
          </a:p>
          <a:p>
            <a:endParaRPr lang="en-US" dirty="0" smtClean="0"/>
          </a:p>
          <a:p>
            <a:r>
              <a:rPr lang="en-US" dirty="0" smtClean="0"/>
              <a:t> 1. This is proved by the observation that only CTAs in the ﬁrst turnaround experience high access latency caused by the</a:t>
            </a:r>
          </a:p>
          <a:p>
            <a:r>
              <a:rPr lang="en-US" dirty="0" smtClean="0"/>
              <a:t>global memory loads (e.g.,∼750 cycles on Pascal). </a:t>
            </a:r>
          </a:p>
          <a:p>
            <a:endParaRPr lang="en-US" dirty="0" smtClean="0"/>
          </a:p>
          <a:p>
            <a:r>
              <a:rPr lang="en-US" dirty="0" smtClean="0"/>
              <a:t>3. Trans reported by the proﬁler: for Fermi and Kepler, one 128B L1 miss is equivalenttofour32BL2readtransactions;whileforMaxwelland Pascal, the L1/</a:t>
            </a:r>
            <a:r>
              <a:rPr lang="en-US" dirty="0" err="1" smtClean="0"/>
              <a:t>Tex</a:t>
            </a:r>
            <a:r>
              <a:rPr lang="en-US" dirty="0" smtClean="0"/>
              <a:t> uniﬁed cache is partitioned into two sectors with each sector generating a 32B L1 miss, leading to two L2 read transactions. It is speculated that these sectors are private to particular CTA-slots following certain mapping mechanism.</a:t>
            </a:r>
          </a:p>
          <a:p>
            <a:endParaRPr lang="en-US" dirty="0" smtClean="0"/>
          </a:p>
          <a:p>
            <a:endParaRPr lang="en-US" dirty="0" smtClean="0"/>
          </a:p>
          <a:p>
            <a:r>
              <a:rPr lang="en-US" dirty="0" smtClean="0"/>
              <a:t>Temporal:</a:t>
            </a:r>
          </a:p>
          <a:p>
            <a:endParaRPr lang="en-US" dirty="0" smtClean="0"/>
          </a:p>
          <a:p>
            <a:r>
              <a:rPr lang="en-US" dirty="0" smtClean="0"/>
              <a:t>To verify whether spatial locality can be exploited at L1 cache by the CTAs that are dispatched to the same SM simultaneously (i.e., in the same turnaround), </a:t>
            </a:r>
            <a:r>
              <a:rPr lang="en-US" dirty="0" err="1" smtClean="0"/>
              <a:t>weenablestaggeredexecution</a:t>
            </a:r>
            <a:r>
              <a:rPr lang="en-US" dirty="0" smtClean="0"/>
              <a:t>(Line7-9inListing3)</a:t>
            </a:r>
            <a:r>
              <a:rPr lang="en-US" dirty="0" err="1" smtClean="0"/>
              <a:t>todisalign</a:t>
            </a:r>
            <a:r>
              <a:rPr lang="en-US" dirty="0" smtClean="0"/>
              <a:t> their memory accesses so that the simultaneous memory requests from the concurrent CTAs cannot be aggregated</a:t>
            </a:r>
            <a:r>
              <a:rPr lang="en-US" baseline="0" dirty="0" smtClean="0"/>
              <a:t> at L1. </a:t>
            </a:r>
          </a:p>
          <a:p>
            <a:r>
              <a:rPr lang="en-US" baseline="0" dirty="0" smtClean="0"/>
              <a:t>1200 cycles.  So the memory load from global will arrive L1 before the concurrent CTAs of this turnaround access to it. </a:t>
            </a:r>
          </a:p>
          <a:p>
            <a:endParaRPr lang="en-US" baseline="0" dirty="0" smtClean="0"/>
          </a:p>
          <a:p>
            <a:endParaRPr lang="en-US" baseline="0" dirty="0" smtClean="0"/>
          </a:p>
          <a:p>
            <a:r>
              <a:rPr lang="en-US" baseline="0" dirty="0" smtClean="0"/>
              <a:t>Observed locality:  GTX750Ti (a ﬁrst generation Maxwell GPU with CC-5.0).  Two general patterns: (1) For the architectures in Table 1, CTAs in the ﬁrst turnaround generally </a:t>
            </a:r>
            <a:r>
              <a:rPr lang="en-US" baseline="0" dirty="0" err="1" smtClean="0"/>
              <a:t>followsround</a:t>
            </a:r>
            <a:r>
              <a:rPr lang="en-US" baseline="0" dirty="0" smtClean="0"/>
              <a:t>-robin(RR),</a:t>
            </a:r>
            <a:r>
              <a:rPr lang="en-US" baseline="0" dirty="0" err="1" smtClean="0"/>
              <a:t>butnotforthoseintheremaining</a:t>
            </a:r>
            <a:r>
              <a:rPr lang="en-US" baseline="0" dirty="0" smtClean="0"/>
              <a:t> turnarounds. They follow a more “demand-driven” policy; (2) On GTX750Ti, CTAs are randomly assigned to SM 0 within each individual turnaround instead of following any speciﬁc rule. Further investigations on real-world GPU applications conﬁrm that the default hardware CTA scheduler is actually close to pattern (2) where the ﬁrst turnaround does not necessarily follow RR either. </a:t>
            </a:r>
          </a:p>
          <a:p>
            <a:endParaRPr lang="en-US" baseline="0" dirty="0" smtClean="0"/>
          </a:p>
          <a:p>
            <a:r>
              <a:rPr lang="en-US" baseline="0" dirty="0" smtClean="0"/>
              <a:t>For example, it only executes 60 CTAs not 64 of them. </a:t>
            </a:r>
          </a:p>
          <a:p>
            <a:endParaRPr lang="en-US" baseline="0" dirty="0" smtClean="0"/>
          </a:p>
          <a:p>
            <a:endParaRPr lang="en-US" baseline="0" dirty="0" smtClean="0"/>
          </a:p>
          <a:p>
            <a:endParaRPr lang="en-US" dirty="0" smtClean="0"/>
          </a:p>
          <a:p>
            <a:endParaRPr lang="en-US" dirty="0" smtClean="0"/>
          </a:p>
          <a:p>
            <a:endParaRPr lang="en-US" dirty="0" smtClean="0"/>
          </a:p>
          <a:p>
            <a:endParaRPr lang="en-US" dirty="0"/>
          </a:p>
        </p:txBody>
      </p:sp>
      <p:sp>
        <p:nvSpPr>
          <p:cNvPr id="4" name="Date Placeholder 3"/>
          <p:cNvSpPr>
            <a:spLocks noGrp="1"/>
          </p:cNvSpPr>
          <p:nvPr>
            <p:ph type="dt" idx="10"/>
          </p:nvPr>
        </p:nvSpPr>
        <p:spPr/>
        <p:txBody>
          <a:bodyPr/>
          <a:lstStyle/>
          <a:p>
            <a:fld id="{898E213E-DEB7-7441-BEC2-782CBDD21915}" type="datetime1">
              <a:rPr lang="en-US" smtClean="0"/>
              <a:pPr/>
              <a:t>4/10/2017</a:t>
            </a:fld>
            <a:endParaRPr lang="en-US"/>
          </a:p>
        </p:txBody>
      </p:sp>
      <p:sp>
        <p:nvSpPr>
          <p:cNvPr id="5" name="Slide Number Placeholder 4"/>
          <p:cNvSpPr>
            <a:spLocks noGrp="1"/>
          </p:cNvSpPr>
          <p:nvPr>
            <p:ph type="sldNum" sz="quarter" idx="11"/>
          </p:nvPr>
        </p:nvSpPr>
        <p:spPr/>
        <p:txBody>
          <a:bodyPr/>
          <a:lstStyle/>
          <a:p>
            <a:fld id="{69B40273-AE2B-0D47-B762-AB6EDAE02FD7}" type="slidenum">
              <a:rPr lang="en-US" smtClean="0"/>
              <a:pPr/>
              <a:t>6</a:t>
            </a:fld>
            <a:endParaRPr lang="en-US"/>
          </a:p>
        </p:txBody>
      </p:sp>
    </p:spTree>
    <p:extLst>
      <p:ext uri="{BB962C8B-B14F-4D97-AF65-F5344CB8AC3E}">
        <p14:creationId xmlns:p14="http://schemas.microsoft.com/office/powerpoint/2010/main" xmlns="" val="26379015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1. which is based on the data reuse of all the memory requests generated from SMs before they enter L1 cache. Since the current GPU proﬁlers cannot track the address and source (e.g., CTA-id) of a speciﬁc memory request, for demonstration purposes only, we use GPGPU-Sim [21] to track the data reuse of all memory access requests and estimate the percentage of inter-CTA reuse among the overall data-reuse</a:t>
            </a:r>
          </a:p>
          <a:p>
            <a:endParaRPr lang="en-US" dirty="0" smtClean="0"/>
          </a:p>
          <a:p>
            <a:r>
              <a:rPr lang="en-US" dirty="0" err="1" smtClean="0"/>
              <a:t>Indepdent</a:t>
            </a:r>
            <a:r>
              <a:rPr lang="en-US" dirty="0" smtClean="0"/>
              <a:t> of </a:t>
            </a:r>
            <a:r>
              <a:rPr lang="en-US" dirty="0" err="1" smtClean="0"/>
              <a:t>cta</a:t>
            </a:r>
            <a:r>
              <a:rPr lang="en-US" dirty="0" smtClean="0"/>
              <a:t> scheduler or</a:t>
            </a:r>
            <a:r>
              <a:rPr lang="en-US" baseline="0" dirty="0" smtClean="0"/>
              <a:t> cache design. 33 common GPU applications. </a:t>
            </a:r>
          </a:p>
          <a:p>
            <a:endParaRPr lang="en-US" baseline="0" dirty="0" smtClean="0"/>
          </a:p>
          <a:p>
            <a:r>
              <a:rPr lang="en-US" baseline="0" dirty="0" smtClean="0"/>
              <a:t>2. Areusefor33commonGPU </a:t>
            </a:r>
            <a:r>
              <a:rPr lang="en-US" baseline="0" dirty="0" err="1" smtClean="0"/>
              <a:t>applications.Itclearlydemonstratesthattheinter-CTAreuse</a:t>
            </a:r>
            <a:r>
              <a:rPr lang="en-US" baseline="0" dirty="0" smtClean="0"/>
              <a:t> in these applications accounts for a very signiﬁcant portion of the overall data-reuse (on average 45%). This indicates that strategies aiming to improve inter-CTA reuse may lead to dramatic overall performance beneﬁt, which goes beyond the conventional approaches that only attempt to promote intra- and inter-warp data reuse [16, 34–36].</a:t>
            </a:r>
          </a:p>
          <a:p>
            <a:endParaRPr lang="en-US" baseline="0" dirty="0" smtClean="0"/>
          </a:p>
          <a:p>
            <a:endParaRPr lang="en-US" dirty="0"/>
          </a:p>
        </p:txBody>
      </p:sp>
      <p:sp>
        <p:nvSpPr>
          <p:cNvPr id="4" name="Date Placeholder 3"/>
          <p:cNvSpPr>
            <a:spLocks noGrp="1"/>
          </p:cNvSpPr>
          <p:nvPr>
            <p:ph type="dt" idx="10"/>
          </p:nvPr>
        </p:nvSpPr>
        <p:spPr/>
        <p:txBody>
          <a:bodyPr/>
          <a:lstStyle/>
          <a:p>
            <a:fld id="{898E213E-DEB7-7441-BEC2-782CBDD21915}" type="datetime1">
              <a:rPr lang="en-US" smtClean="0"/>
              <a:pPr/>
              <a:t>4/10/2017</a:t>
            </a:fld>
            <a:endParaRPr lang="en-US"/>
          </a:p>
        </p:txBody>
      </p:sp>
      <p:sp>
        <p:nvSpPr>
          <p:cNvPr id="5" name="Slide Number Placeholder 4"/>
          <p:cNvSpPr>
            <a:spLocks noGrp="1"/>
          </p:cNvSpPr>
          <p:nvPr>
            <p:ph type="sldNum" sz="quarter" idx="11"/>
          </p:nvPr>
        </p:nvSpPr>
        <p:spPr/>
        <p:txBody>
          <a:bodyPr/>
          <a:lstStyle/>
          <a:p>
            <a:fld id="{69B40273-AE2B-0D47-B762-AB6EDAE02FD7}" type="slidenum">
              <a:rPr lang="en-US" smtClean="0"/>
              <a:pPr/>
              <a:t>7</a:t>
            </a:fld>
            <a:endParaRPr lang="en-US"/>
          </a:p>
        </p:txBody>
      </p:sp>
    </p:spTree>
    <p:extLst>
      <p:ext uri="{BB962C8B-B14F-4D97-AF65-F5344CB8AC3E}">
        <p14:creationId xmlns:p14="http://schemas.microsoft.com/office/powerpoint/2010/main" xmlns="" val="19817150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1. This scenario occurs when the memory access behavior is not perfectly coalesced or fully aligned with the cache-line boundary (e.g., threads accessing halo region or user-deﬁned object array) and is especially prevalent in architectures having large L1 cache-line sizes (e.g., Fermi and Kepler). Typical examples include SYK, NBO, ATX. </a:t>
            </a:r>
          </a:p>
          <a:p>
            <a:endParaRPr lang="en-US" dirty="0" smtClean="0"/>
          </a:p>
          <a:p>
            <a:r>
              <a:rPr lang="en-US" dirty="0" smtClean="0"/>
              <a:t>2. </a:t>
            </a:r>
            <a:r>
              <a:rPr lang="en-US" dirty="0" err="1" smtClean="0"/>
              <a:t>irrelevantwritingfromanother</a:t>
            </a:r>
            <a:r>
              <a:rPr lang="en-US" dirty="0" smtClean="0"/>
              <a:t> CTA to the same cache-line (write no-allocate</a:t>
            </a:r>
            <a:r>
              <a:rPr lang="en-US" baseline="0" dirty="0" smtClean="0"/>
              <a:t> write-evict</a:t>
            </a:r>
          </a:p>
          <a:p>
            <a:r>
              <a:rPr lang="en-US" baseline="0" dirty="0" smtClean="0"/>
              <a:t>3.</a:t>
            </a:r>
            <a:endParaRPr lang="en-US" dirty="0"/>
          </a:p>
        </p:txBody>
      </p:sp>
      <p:sp>
        <p:nvSpPr>
          <p:cNvPr id="4" name="Date Placeholder 3"/>
          <p:cNvSpPr>
            <a:spLocks noGrp="1"/>
          </p:cNvSpPr>
          <p:nvPr>
            <p:ph type="dt" idx="10"/>
          </p:nvPr>
        </p:nvSpPr>
        <p:spPr/>
        <p:txBody>
          <a:bodyPr/>
          <a:lstStyle/>
          <a:p>
            <a:fld id="{898E213E-DEB7-7441-BEC2-782CBDD21915}" type="datetime1">
              <a:rPr lang="en-US" smtClean="0"/>
              <a:pPr/>
              <a:t>4/10/2017</a:t>
            </a:fld>
            <a:endParaRPr lang="en-US"/>
          </a:p>
        </p:txBody>
      </p:sp>
      <p:sp>
        <p:nvSpPr>
          <p:cNvPr id="5" name="Slide Number Placeholder 4"/>
          <p:cNvSpPr>
            <a:spLocks noGrp="1"/>
          </p:cNvSpPr>
          <p:nvPr>
            <p:ph type="sldNum" sz="quarter" idx="11"/>
          </p:nvPr>
        </p:nvSpPr>
        <p:spPr/>
        <p:txBody>
          <a:bodyPr/>
          <a:lstStyle/>
          <a:p>
            <a:fld id="{69B40273-AE2B-0D47-B762-AB6EDAE02FD7}" type="slidenum">
              <a:rPr lang="en-US" smtClean="0"/>
              <a:pPr/>
              <a:t>8</a:t>
            </a:fld>
            <a:endParaRPr lang="en-US"/>
          </a:p>
        </p:txBody>
      </p:sp>
    </p:spTree>
    <p:extLst>
      <p:ext uri="{BB962C8B-B14F-4D97-AF65-F5344CB8AC3E}">
        <p14:creationId xmlns:p14="http://schemas.microsoft.com/office/powerpoint/2010/main" xmlns="" val="6942658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Create the reuse. Have an order</a:t>
            </a:r>
            <a:r>
              <a:rPr lang="en-US" altLang="zh-CN" baseline="0" dirty="0" smtClean="0"/>
              <a:t> then I can </a:t>
            </a:r>
            <a:r>
              <a:rPr lang="en-US" altLang="zh-CN" baseline="0" dirty="0" err="1" smtClean="0"/>
              <a:t>prefetch</a:t>
            </a:r>
            <a:r>
              <a:rPr lang="en-US" altLang="zh-CN" baseline="0" dirty="0" smtClean="0"/>
              <a:t> it. </a:t>
            </a:r>
            <a:endParaRPr lang="zh-CN" altLang="en-US" dirty="0"/>
          </a:p>
        </p:txBody>
      </p:sp>
      <p:sp>
        <p:nvSpPr>
          <p:cNvPr id="4" name="日期占位符 3"/>
          <p:cNvSpPr>
            <a:spLocks noGrp="1"/>
          </p:cNvSpPr>
          <p:nvPr>
            <p:ph type="dt" idx="10"/>
          </p:nvPr>
        </p:nvSpPr>
        <p:spPr/>
        <p:txBody>
          <a:bodyPr/>
          <a:lstStyle/>
          <a:p>
            <a:fld id="{898E213E-DEB7-7441-BEC2-782CBDD21915}" type="datetime1">
              <a:rPr lang="en-US" smtClean="0"/>
              <a:pPr/>
              <a:t>4/10/2017</a:t>
            </a:fld>
            <a:endParaRPr lang="en-US"/>
          </a:p>
        </p:txBody>
      </p:sp>
      <p:sp>
        <p:nvSpPr>
          <p:cNvPr id="5" name="灯片编号占位符 4"/>
          <p:cNvSpPr>
            <a:spLocks noGrp="1"/>
          </p:cNvSpPr>
          <p:nvPr>
            <p:ph type="sldNum" sz="quarter" idx="11"/>
          </p:nvPr>
        </p:nvSpPr>
        <p:spPr/>
        <p:txBody>
          <a:bodyPr/>
          <a:lstStyle/>
          <a:p>
            <a:fld id="{69B40273-AE2B-0D47-B762-AB6EDAE02FD7}" type="slidenum">
              <a:rPr lang="en-US" smtClean="0"/>
              <a:pPr/>
              <a:t>9</a:t>
            </a:fld>
            <a:endParaRPr lang="en-US"/>
          </a:p>
        </p:txBody>
      </p:sp>
    </p:spTree>
    <p:extLst>
      <p:ext uri="{BB962C8B-B14F-4D97-AF65-F5344CB8AC3E}">
        <p14:creationId xmlns:p14="http://schemas.microsoft.com/office/powerpoint/2010/main" xmlns="" val="26523520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5" Type="http://schemas.openxmlformats.org/officeDocument/2006/relationships/image" Target="../media/image8.jpeg"/><Relationship Id="rId4"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bwMode="auto">
          <a:xfrm>
            <a:off x="2029" y="0"/>
            <a:ext cx="9139942" cy="6858000"/>
          </a:xfrm>
          <a:prstGeom prst="rect">
            <a:avLst/>
          </a:prstGeom>
          <a:noFill/>
          <a:ln w="9525">
            <a:noFill/>
            <a:miter lim="800000"/>
            <a:headEnd/>
            <a:tailEnd/>
          </a:ln>
        </p:spPr>
      </p:pic>
      <p:pic>
        <p:nvPicPr>
          <p:cNvPr id="6" name="Picture 8" descr="PNNL_Logo.png"/>
          <p:cNvPicPr>
            <a:picLocks noChangeAspect="1"/>
          </p:cNvPicPr>
          <p:nvPr/>
        </p:nvPicPr>
        <p:blipFill>
          <a:blip r:embed="rId3"/>
          <a:srcRect/>
          <a:stretch>
            <a:fillRect/>
          </a:stretch>
        </p:blipFill>
        <p:spPr bwMode="auto">
          <a:xfrm>
            <a:off x="6629400" y="0"/>
            <a:ext cx="2514600" cy="694151"/>
          </a:xfrm>
          <a:prstGeom prst="rect">
            <a:avLst/>
          </a:prstGeom>
          <a:noFill/>
          <a:ln w="9525">
            <a:noFill/>
            <a:miter lim="800000"/>
            <a:headEnd/>
            <a:tailEnd/>
          </a:ln>
        </p:spPr>
      </p:pic>
      <p:pic>
        <p:nvPicPr>
          <p:cNvPr id="7" name="Picture 8" descr="Proudly_Operated_by_Battelle_Onyx.png"/>
          <p:cNvPicPr>
            <a:picLocks noChangeAspect="1"/>
          </p:cNvPicPr>
          <p:nvPr/>
        </p:nvPicPr>
        <p:blipFill>
          <a:blip r:embed="rId4"/>
          <a:srcRect/>
          <a:stretch>
            <a:fillRect/>
          </a:stretch>
        </p:blipFill>
        <p:spPr bwMode="auto">
          <a:xfrm>
            <a:off x="6781800" y="609600"/>
            <a:ext cx="2514600" cy="433656"/>
          </a:xfrm>
          <a:prstGeom prst="rect">
            <a:avLst/>
          </a:prstGeom>
          <a:noFill/>
          <a:ln w="9525">
            <a:noFill/>
            <a:miter lim="800000"/>
            <a:headEnd/>
            <a:tailEnd/>
          </a:ln>
        </p:spPr>
      </p:pic>
      <p:sp>
        <p:nvSpPr>
          <p:cNvPr id="23554" name="Rectangle 2"/>
          <p:cNvSpPr>
            <a:spLocks noGrp="1" noChangeArrowheads="1"/>
          </p:cNvSpPr>
          <p:nvPr>
            <p:ph type="ctrTitle"/>
          </p:nvPr>
        </p:nvSpPr>
        <p:spPr>
          <a:xfrm>
            <a:off x="465930" y="1295400"/>
            <a:ext cx="8212139" cy="906463"/>
          </a:xfrm>
        </p:spPr>
        <p:txBody>
          <a:bodyPr lIns="91440" tIns="45720" rIns="91440" bIns="45720"/>
          <a:lstStyle>
            <a:lvl1pPr>
              <a:defRPr sz="4000">
                <a:solidFill>
                  <a:srgbClr val="C97A00"/>
                </a:solidFill>
              </a:defRPr>
            </a:lvl1pPr>
          </a:lstStyle>
          <a:p>
            <a:r>
              <a:rPr lang="en-US" smtClean="0"/>
              <a:t>Click to edit Master title style</a:t>
            </a:r>
            <a:endParaRPr lang="en-US"/>
          </a:p>
        </p:txBody>
      </p:sp>
      <p:sp>
        <p:nvSpPr>
          <p:cNvPr id="23555" name="Rectangle 3"/>
          <p:cNvSpPr>
            <a:spLocks noGrp="1" noChangeArrowheads="1"/>
          </p:cNvSpPr>
          <p:nvPr>
            <p:ph type="subTitle" idx="1"/>
          </p:nvPr>
        </p:nvSpPr>
        <p:spPr>
          <a:xfrm>
            <a:off x="471489" y="2973390"/>
            <a:ext cx="8208963" cy="1065210"/>
          </a:xfrm>
        </p:spPr>
        <p:txBody>
          <a:bodyPr lIns="91440" tIns="45720" rIns="91440" bIns="45720"/>
          <a:lstStyle>
            <a:lvl1pPr marL="0" indent="0">
              <a:buNone/>
              <a:defRPr/>
            </a:lvl1pPr>
          </a:lstStyle>
          <a:p>
            <a:r>
              <a:rPr lang="en-US" dirty="0" smtClean="0"/>
              <a:t>Click to edit Master subtitle style</a:t>
            </a:r>
            <a:endParaRPr lang="en-US" dirty="0"/>
          </a:p>
        </p:txBody>
      </p:sp>
      <p:sp>
        <p:nvSpPr>
          <p:cNvPr id="8" name="Slide Number Placeholder 6"/>
          <p:cNvSpPr>
            <a:spLocks noGrp="1"/>
          </p:cNvSpPr>
          <p:nvPr>
            <p:ph type="sldNum" sz="quarter" idx="10"/>
          </p:nvPr>
        </p:nvSpPr>
        <p:spPr>
          <a:xfrm>
            <a:off x="112713" y="6483350"/>
            <a:ext cx="509587" cy="365125"/>
          </a:xfrm>
        </p:spPr>
        <p:txBody>
          <a:bodyPr/>
          <a:lstStyle>
            <a:lvl1pPr>
              <a:defRPr/>
            </a:lvl1pPr>
          </a:lstStyle>
          <a:p>
            <a:fld id="{733B49A4-61DC-5F4D-8DC3-494AC05906AC}" type="slidenum">
              <a:rPr lang="en-US"/>
              <a:pPr/>
              <a:t>‹#›</a:t>
            </a:fld>
            <a:endParaRPr lang="en-US"/>
          </a:p>
        </p:txBody>
      </p:sp>
      <p:pic>
        <p:nvPicPr>
          <p:cNvPr id="1026" name="Picture 2" descr="Image result for department of energy"/>
          <p:cNvPicPr>
            <a:picLocks noChangeAspect="1" noChangeArrowheads="1"/>
          </p:cNvPicPr>
          <p:nvPr userDrawn="1"/>
        </p:nvPicPr>
        <p:blipFill>
          <a:blip r:embed="rId5" cstate="print">
            <a:extLst>
              <a:ext uri="{28A0092B-C50C-407E-A947-70E740481C1C}">
                <a14:useLocalDpi xmlns:a14="http://schemas.microsoft.com/office/drawing/2010/main" xmlns="" val="0"/>
              </a:ext>
            </a:extLst>
          </a:blip>
          <a:srcRect/>
          <a:stretch>
            <a:fillRect/>
          </a:stretch>
        </p:blipFill>
        <p:spPr bwMode="auto">
          <a:xfrm>
            <a:off x="74006" y="23592"/>
            <a:ext cx="1830994" cy="746759"/>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4" name="Picture 4" descr="Presentation_Footer.png"/>
          <p:cNvPicPr>
            <a:picLocks noChangeAspect="1"/>
          </p:cNvPicPr>
          <p:nvPr/>
        </p:nvPicPr>
        <p:blipFill>
          <a:blip r:embed="rId2"/>
          <a:srcRect/>
          <a:stretch>
            <a:fillRect/>
          </a:stretch>
        </p:blipFill>
        <p:spPr bwMode="auto">
          <a:xfrm>
            <a:off x="-7620" y="6286500"/>
            <a:ext cx="9144000" cy="609600"/>
          </a:xfrm>
          <a:prstGeom prst="rect">
            <a:avLst/>
          </a:prstGeom>
          <a:noFill/>
          <a:ln w="9525">
            <a:noFill/>
            <a:miter lim="800000"/>
            <a:headEnd/>
            <a:tailEnd/>
          </a:ln>
        </p:spPr>
      </p:pic>
      <p:pic>
        <p:nvPicPr>
          <p:cNvPr id="5" name="Picture 7" descr="PNNL_Logo.png"/>
          <p:cNvPicPr>
            <a:picLocks noChangeAspect="1"/>
          </p:cNvPicPr>
          <p:nvPr/>
        </p:nvPicPr>
        <p:blipFill>
          <a:blip r:embed="rId3"/>
          <a:srcRect/>
          <a:stretch>
            <a:fillRect/>
          </a:stretch>
        </p:blipFill>
        <p:spPr bwMode="auto">
          <a:xfrm>
            <a:off x="6721475" y="30162"/>
            <a:ext cx="2651125" cy="731838"/>
          </a:xfrm>
          <a:prstGeom prst="rect">
            <a:avLst/>
          </a:prstGeom>
          <a:noFill/>
          <a:ln w="9525">
            <a:noFill/>
            <a:miter lim="800000"/>
            <a:headEnd/>
            <a:tailEnd/>
          </a:ln>
        </p:spPr>
      </p:pic>
      <p:sp>
        <p:nvSpPr>
          <p:cNvPr id="6" name="Rectangle 5"/>
          <p:cNvSpPr>
            <a:spLocks noChangeArrowheads="1"/>
          </p:cNvSpPr>
          <p:nvPr/>
        </p:nvSpPr>
        <p:spPr bwMode="auto">
          <a:xfrm>
            <a:off x="0" y="0"/>
            <a:ext cx="7620000" cy="779145"/>
          </a:xfrm>
          <a:custGeom>
            <a:avLst/>
            <a:gdLst>
              <a:gd name="connsiteX0" fmla="*/ 0 w 7772400"/>
              <a:gd name="connsiteY0" fmla="*/ 0 h 771525"/>
              <a:gd name="connsiteX1" fmla="*/ 7772400 w 7772400"/>
              <a:gd name="connsiteY1" fmla="*/ 0 h 771525"/>
              <a:gd name="connsiteX2" fmla="*/ 7772400 w 7772400"/>
              <a:gd name="connsiteY2" fmla="*/ 771525 h 771525"/>
              <a:gd name="connsiteX3" fmla="*/ 0 w 7772400"/>
              <a:gd name="connsiteY3" fmla="*/ 771525 h 771525"/>
              <a:gd name="connsiteX4" fmla="*/ 0 w 7772400"/>
              <a:gd name="connsiteY4" fmla="*/ 0 h 771525"/>
              <a:gd name="connsiteX0" fmla="*/ 0 w 7772400"/>
              <a:gd name="connsiteY0" fmla="*/ 0 h 779145"/>
              <a:gd name="connsiteX1" fmla="*/ 7772400 w 7772400"/>
              <a:gd name="connsiteY1" fmla="*/ 0 h 779145"/>
              <a:gd name="connsiteX2" fmla="*/ 7353300 w 7772400"/>
              <a:gd name="connsiteY2" fmla="*/ 779145 h 779145"/>
              <a:gd name="connsiteX3" fmla="*/ 0 w 7772400"/>
              <a:gd name="connsiteY3" fmla="*/ 771525 h 779145"/>
              <a:gd name="connsiteX4" fmla="*/ 0 w 7772400"/>
              <a:gd name="connsiteY4" fmla="*/ 0 h 7791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400" h="779145">
                <a:moveTo>
                  <a:pt x="0" y="0"/>
                </a:moveTo>
                <a:lnTo>
                  <a:pt x="7772400" y="0"/>
                </a:lnTo>
                <a:lnTo>
                  <a:pt x="7353300" y="779145"/>
                </a:lnTo>
                <a:lnTo>
                  <a:pt x="0" y="771525"/>
                </a:lnTo>
                <a:lnTo>
                  <a:pt x="0" y="0"/>
                </a:lnTo>
                <a:close/>
              </a:path>
            </a:pathLst>
          </a:custGeom>
          <a:solidFill>
            <a:srgbClr val="D57500"/>
          </a:solidFill>
          <a:ln w="9525">
            <a:noFill/>
            <a:miter lim="800000"/>
            <a:headEnd/>
            <a:tailEnd/>
          </a:ln>
        </p:spPr>
        <p:txBody>
          <a:bodyPr wrap="none" anchor="ctr"/>
          <a:lstStyle/>
          <a:p>
            <a:pPr>
              <a:defRPr/>
            </a:pPr>
            <a:endParaRPr lang="en-US">
              <a:latin typeface="Arial" charset="0"/>
              <a:ea typeface="ＭＳ Ｐゴシック" charset="-128"/>
              <a:cs typeface="ＭＳ Ｐゴシック" charset="-128"/>
            </a:endParaRPr>
          </a:p>
        </p:txBody>
      </p:sp>
      <p:sp>
        <p:nvSpPr>
          <p:cNvPr id="2" name="Title 1"/>
          <p:cNvSpPr>
            <a:spLocks noGrp="1"/>
          </p:cNvSpPr>
          <p:nvPr>
            <p:ph type="title"/>
          </p:nvPr>
        </p:nvSpPr>
        <p:spPr>
          <a:xfrm>
            <a:off x="132081" y="228600"/>
            <a:ext cx="6192519" cy="391477"/>
          </a:xfrm>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990600"/>
            <a:ext cx="8305800" cy="5181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Slide Number Placeholder 6"/>
          <p:cNvSpPr>
            <a:spLocks noGrp="1"/>
          </p:cNvSpPr>
          <p:nvPr>
            <p:ph type="sldNum" sz="quarter" idx="10"/>
          </p:nvPr>
        </p:nvSpPr>
        <p:spPr>
          <a:xfrm>
            <a:off x="112713" y="6483351"/>
            <a:ext cx="509587" cy="298450"/>
          </a:xfrm>
        </p:spPr>
        <p:txBody>
          <a:bodyPr/>
          <a:lstStyle>
            <a:lvl1pPr>
              <a:defRPr/>
            </a:lvl1pPr>
          </a:lstStyle>
          <a:p>
            <a:fld id="{37FA2586-380D-514F-AA2E-062C4F85A322}"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4" name="Picture 6" descr="PNNL_Logo.png"/>
          <p:cNvPicPr>
            <a:picLocks noChangeAspect="1"/>
          </p:cNvPicPr>
          <p:nvPr/>
        </p:nvPicPr>
        <p:blipFill>
          <a:blip r:embed="rId2"/>
          <a:srcRect/>
          <a:stretch>
            <a:fillRect/>
          </a:stretch>
        </p:blipFill>
        <p:spPr bwMode="auto">
          <a:xfrm>
            <a:off x="6492875" y="5670550"/>
            <a:ext cx="2651125" cy="731838"/>
          </a:xfrm>
          <a:prstGeom prst="rect">
            <a:avLst/>
          </a:prstGeom>
          <a:noFill/>
          <a:ln w="9525">
            <a:noFill/>
            <a:miter lim="800000"/>
            <a:headEnd/>
            <a:tailEnd/>
          </a:ln>
        </p:spPr>
      </p:pic>
      <p:sp>
        <p:nvSpPr>
          <p:cNvPr id="5" name="Rectangle 4"/>
          <p:cNvSpPr>
            <a:spLocks noChangeArrowheads="1"/>
          </p:cNvSpPr>
          <p:nvPr/>
        </p:nvSpPr>
        <p:spPr bwMode="auto">
          <a:xfrm>
            <a:off x="0" y="0"/>
            <a:ext cx="9144000" cy="1311275"/>
          </a:xfrm>
          <a:prstGeom prst="rect">
            <a:avLst/>
          </a:prstGeom>
          <a:solidFill>
            <a:srgbClr val="D57500"/>
          </a:solidFill>
          <a:ln w="9525">
            <a:noFill/>
            <a:miter lim="800000"/>
            <a:headEnd/>
            <a:tailEnd/>
          </a:ln>
        </p:spPr>
        <p:txBody>
          <a:bodyPr wrap="none" anchor="ctr"/>
          <a:lstStyle/>
          <a:p>
            <a:pPr>
              <a:defRPr/>
            </a:pPr>
            <a:endParaRPr lang="en-US">
              <a:latin typeface="Arial" charset="0"/>
              <a:ea typeface="ＭＳ Ｐゴシック" charset="-128"/>
              <a:cs typeface="ＭＳ Ｐゴシック" charset="-128"/>
            </a:endParaRPr>
          </a:p>
        </p:txBody>
      </p:sp>
      <p:pic>
        <p:nvPicPr>
          <p:cNvPr id="6" name="Picture 9" descr="Proudly_Operated_by_Battelle_Onyx.png"/>
          <p:cNvPicPr>
            <a:picLocks noChangeAspect="1"/>
          </p:cNvPicPr>
          <p:nvPr/>
        </p:nvPicPr>
        <p:blipFill>
          <a:blip r:embed="rId3"/>
          <a:srcRect/>
          <a:stretch>
            <a:fillRect/>
          </a:stretch>
        </p:blipFill>
        <p:spPr bwMode="auto">
          <a:xfrm>
            <a:off x="6492875" y="6400800"/>
            <a:ext cx="2651125" cy="457200"/>
          </a:xfrm>
          <a:prstGeom prst="rect">
            <a:avLst/>
          </a:prstGeom>
          <a:noFill/>
          <a:ln w="9525">
            <a:noFill/>
            <a:miter lim="800000"/>
            <a:headEnd/>
            <a:tailEnd/>
          </a:ln>
        </p:spPr>
      </p:pic>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3pPr>
              <a:buSzPct val="60000"/>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0"/>
          </p:nvPr>
        </p:nvSpPr>
        <p:spPr>
          <a:xfrm>
            <a:off x="112713" y="6483350"/>
            <a:ext cx="509587" cy="365125"/>
          </a:xfrm>
        </p:spPr>
        <p:txBody>
          <a:bodyPr/>
          <a:lstStyle>
            <a:lvl1pPr>
              <a:defRPr/>
            </a:lvl1pPr>
          </a:lstStyle>
          <a:p>
            <a:fld id="{969ADD9F-B0B6-3C4C-9E55-9DE64730CB68}" type="slidenum">
              <a:rPr lang="en-US"/>
              <a:pPr/>
              <a:t>‹#›</a:t>
            </a:fld>
            <a:endParaRPr lang="en-US"/>
          </a:p>
        </p:txBody>
      </p:sp>
      <p:grpSp>
        <p:nvGrpSpPr>
          <p:cNvPr id="8" name="Group 7"/>
          <p:cNvGrpSpPr/>
          <p:nvPr userDrawn="1"/>
        </p:nvGrpSpPr>
        <p:grpSpPr>
          <a:xfrm>
            <a:off x="7924800" y="466725"/>
            <a:ext cx="1023938" cy="523875"/>
            <a:chOff x="-1588" y="233363"/>
            <a:chExt cx="1023938" cy="523875"/>
          </a:xfrm>
        </p:grpSpPr>
        <p:grpSp>
          <p:nvGrpSpPr>
            <p:cNvPr id="9" name="Group 34"/>
            <p:cNvGrpSpPr>
              <a:grpSpLocks/>
            </p:cNvGrpSpPr>
            <p:nvPr userDrawn="1"/>
          </p:nvGrpSpPr>
          <p:grpSpPr bwMode="auto">
            <a:xfrm>
              <a:off x="-1588" y="233363"/>
              <a:ext cx="1023938" cy="457200"/>
              <a:chOff x="0" y="576"/>
              <a:chExt cx="645" cy="288"/>
            </a:xfrm>
          </p:grpSpPr>
          <p:sp>
            <p:nvSpPr>
              <p:cNvPr id="13" name="Freeform 29"/>
              <p:cNvSpPr>
                <a:spLocks/>
              </p:cNvSpPr>
              <p:nvPr userDrawn="1"/>
            </p:nvSpPr>
            <p:spPr bwMode="auto">
              <a:xfrm>
                <a:off x="0" y="576"/>
                <a:ext cx="202" cy="288"/>
              </a:xfrm>
              <a:custGeom>
                <a:avLst/>
                <a:gdLst/>
                <a:ahLst/>
                <a:cxnLst>
                  <a:cxn ang="0">
                    <a:pos x="0" y="0"/>
                  </a:cxn>
                  <a:cxn ang="0">
                    <a:pos x="218" y="0"/>
                  </a:cxn>
                  <a:cxn ang="0">
                    <a:pos x="179" y="287"/>
                  </a:cxn>
                  <a:cxn ang="0">
                    <a:pos x="0" y="287"/>
                  </a:cxn>
                  <a:cxn ang="0">
                    <a:pos x="0" y="0"/>
                  </a:cxn>
                </a:cxnLst>
                <a:rect l="0" t="0" r="r" b="b"/>
                <a:pathLst>
                  <a:path w="219" h="288">
                    <a:moveTo>
                      <a:pt x="0" y="0"/>
                    </a:moveTo>
                    <a:lnTo>
                      <a:pt x="218" y="0"/>
                    </a:lnTo>
                    <a:lnTo>
                      <a:pt x="179" y="287"/>
                    </a:lnTo>
                    <a:lnTo>
                      <a:pt x="0" y="287"/>
                    </a:lnTo>
                    <a:lnTo>
                      <a:pt x="0" y="0"/>
                    </a:lnTo>
                  </a:path>
                </a:pathLst>
              </a:custGeom>
              <a:solidFill>
                <a:srgbClr val="003399"/>
              </a:solidFill>
              <a:ln w="12700" cap="rnd" cmpd="sng">
                <a:noFill/>
                <a:prstDash val="solid"/>
                <a:round/>
                <a:headEnd type="none" w="med" len="med"/>
                <a:tailEnd type="none" w="med" len="med"/>
              </a:ln>
              <a:effectLst>
                <a:outerShdw blurRad="63500" dist="35921" dir="2700000" algn="ctr" rotWithShape="0">
                  <a:schemeClr val="bg2"/>
                </a:outerShdw>
              </a:effectLst>
            </p:spPr>
            <p:txBody>
              <a:bodyPr>
                <a:prstTxWarp prst="textNoShape">
                  <a:avLst/>
                </a:prstTxWarp>
              </a:bodyPr>
              <a:lstStyle/>
              <a:p>
                <a:endParaRPr lang="en-US"/>
              </a:p>
            </p:txBody>
          </p:sp>
          <p:sp>
            <p:nvSpPr>
              <p:cNvPr id="14" name="Freeform 30"/>
              <p:cNvSpPr>
                <a:spLocks/>
              </p:cNvSpPr>
              <p:nvPr userDrawn="1"/>
            </p:nvSpPr>
            <p:spPr bwMode="auto">
              <a:xfrm>
                <a:off x="187" y="576"/>
                <a:ext cx="184" cy="288"/>
              </a:xfrm>
              <a:custGeom>
                <a:avLst/>
                <a:gdLst/>
                <a:ahLst/>
                <a:cxnLst>
                  <a:cxn ang="0">
                    <a:pos x="37" y="0"/>
                  </a:cxn>
                  <a:cxn ang="0">
                    <a:pos x="0" y="287"/>
                  </a:cxn>
                  <a:cxn ang="0">
                    <a:pos x="142" y="287"/>
                  </a:cxn>
                  <a:cxn ang="0">
                    <a:pos x="179" y="0"/>
                  </a:cxn>
                  <a:cxn ang="0">
                    <a:pos x="37" y="0"/>
                  </a:cxn>
                </a:cxnLst>
                <a:rect l="0" t="0" r="r" b="b"/>
                <a:pathLst>
                  <a:path w="180" h="288">
                    <a:moveTo>
                      <a:pt x="37" y="0"/>
                    </a:moveTo>
                    <a:lnTo>
                      <a:pt x="0" y="287"/>
                    </a:lnTo>
                    <a:lnTo>
                      <a:pt x="142" y="287"/>
                    </a:lnTo>
                    <a:lnTo>
                      <a:pt x="179" y="0"/>
                    </a:lnTo>
                    <a:lnTo>
                      <a:pt x="37" y="0"/>
                    </a:lnTo>
                  </a:path>
                </a:pathLst>
              </a:custGeom>
              <a:solidFill>
                <a:srgbClr val="0000FF"/>
              </a:solidFill>
              <a:ln w="12700" cap="rnd" cmpd="sng">
                <a:noFill/>
                <a:prstDash val="solid"/>
                <a:round/>
                <a:headEnd type="none" w="med" len="med"/>
                <a:tailEnd type="none" w="med" len="med"/>
              </a:ln>
              <a:effectLst>
                <a:outerShdw blurRad="63500" dist="35921" dir="2700000" algn="ctr" rotWithShape="0">
                  <a:schemeClr val="bg2"/>
                </a:outerShdw>
              </a:effectLst>
            </p:spPr>
            <p:txBody>
              <a:bodyPr>
                <a:prstTxWarp prst="textNoShape">
                  <a:avLst/>
                </a:prstTxWarp>
              </a:bodyPr>
              <a:lstStyle/>
              <a:p>
                <a:endParaRPr lang="en-US"/>
              </a:p>
            </p:txBody>
          </p:sp>
          <p:sp>
            <p:nvSpPr>
              <p:cNvPr id="15" name="Freeform 31"/>
              <p:cNvSpPr>
                <a:spLocks/>
              </p:cNvSpPr>
              <p:nvPr userDrawn="1"/>
            </p:nvSpPr>
            <p:spPr bwMode="auto">
              <a:xfrm>
                <a:off x="350" y="576"/>
                <a:ext cx="153" cy="288"/>
              </a:xfrm>
              <a:custGeom>
                <a:avLst/>
                <a:gdLst/>
                <a:ahLst/>
                <a:cxnLst>
                  <a:cxn ang="0">
                    <a:pos x="38" y="0"/>
                  </a:cxn>
                  <a:cxn ang="0">
                    <a:pos x="0" y="287"/>
                  </a:cxn>
                  <a:cxn ang="0">
                    <a:pos x="113" y="287"/>
                  </a:cxn>
                  <a:cxn ang="0">
                    <a:pos x="150" y="0"/>
                  </a:cxn>
                  <a:cxn ang="0">
                    <a:pos x="38" y="0"/>
                  </a:cxn>
                </a:cxnLst>
                <a:rect l="0" t="0" r="r" b="b"/>
                <a:pathLst>
                  <a:path w="151" h="288">
                    <a:moveTo>
                      <a:pt x="38" y="0"/>
                    </a:moveTo>
                    <a:lnTo>
                      <a:pt x="0" y="287"/>
                    </a:lnTo>
                    <a:lnTo>
                      <a:pt x="113" y="287"/>
                    </a:lnTo>
                    <a:lnTo>
                      <a:pt x="150" y="0"/>
                    </a:lnTo>
                    <a:lnTo>
                      <a:pt x="38" y="0"/>
                    </a:lnTo>
                  </a:path>
                </a:pathLst>
              </a:custGeom>
              <a:solidFill>
                <a:srgbClr val="0000FF"/>
              </a:solidFill>
              <a:ln w="12700" cap="rnd" cmpd="sng">
                <a:noFill/>
                <a:prstDash val="solid"/>
                <a:round/>
                <a:headEnd type="none" w="med" len="med"/>
                <a:tailEnd type="none" w="med" len="med"/>
              </a:ln>
              <a:effectLst>
                <a:outerShdw blurRad="63500" dist="35921" dir="2700000" algn="ctr" rotWithShape="0">
                  <a:schemeClr val="bg2"/>
                </a:outerShdw>
              </a:effectLst>
            </p:spPr>
            <p:txBody>
              <a:bodyPr>
                <a:prstTxWarp prst="textNoShape">
                  <a:avLst/>
                </a:prstTxWarp>
              </a:bodyPr>
              <a:lstStyle/>
              <a:p>
                <a:endParaRPr lang="en-US"/>
              </a:p>
            </p:txBody>
          </p:sp>
          <p:sp>
            <p:nvSpPr>
              <p:cNvPr id="16" name="Freeform 32"/>
              <p:cNvSpPr>
                <a:spLocks/>
              </p:cNvSpPr>
              <p:nvPr userDrawn="1"/>
            </p:nvSpPr>
            <p:spPr bwMode="auto">
              <a:xfrm>
                <a:off x="480" y="576"/>
                <a:ext cx="113" cy="288"/>
              </a:xfrm>
              <a:custGeom>
                <a:avLst/>
                <a:gdLst/>
                <a:ahLst/>
                <a:cxnLst>
                  <a:cxn ang="0">
                    <a:pos x="37" y="0"/>
                  </a:cxn>
                  <a:cxn ang="0">
                    <a:pos x="0" y="287"/>
                  </a:cxn>
                  <a:cxn ang="0">
                    <a:pos x="74" y="287"/>
                  </a:cxn>
                  <a:cxn ang="0">
                    <a:pos x="111" y="0"/>
                  </a:cxn>
                  <a:cxn ang="0">
                    <a:pos x="37" y="0"/>
                  </a:cxn>
                </a:cxnLst>
                <a:rect l="0" t="0" r="r" b="b"/>
                <a:pathLst>
                  <a:path w="112" h="288">
                    <a:moveTo>
                      <a:pt x="37" y="0"/>
                    </a:moveTo>
                    <a:lnTo>
                      <a:pt x="0" y="287"/>
                    </a:lnTo>
                    <a:lnTo>
                      <a:pt x="74" y="287"/>
                    </a:lnTo>
                    <a:lnTo>
                      <a:pt x="111" y="0"/>
                    </a:lnTo>
                    <a:lnTo>
                      <a:pt x="37" y="0"/>
                    </a:lnTo>
                  </a:path>
                </a:pathLst>
              </a:custGeom>
              <a:solidFill>
                <a:srgbClr val="6699FF"/>
              </a:solidFill>
              <a:ln w="12700" cap="rnd" cmpd="sng">
                <a:noFill/>
                <a:prstDash val="solid"/>
                <a:round/>
                <a:headEnd type="none" w="med" len="med"/>
                <a:tailEnd type="none" w="med" len="med"/>
              </a:ln>
              <a:effectLst>
                <a:outerShdw blurRad="63500" dist="35921" dir="2700000" algn="ctr" rotWithShape="0">
                  <a:schemeClr val="bg2"/>
                </a:outerShdw>
              </a:effectLst>
            </p:spPr>
            <p:txBody>
              <a:bodyPr>
                <a:prstTxWarp prst="textNoShape">
                  <a:avLst/>
                </a:prstTxWarp>
              </a:bodyPr>
              <a:lstStyle/>
              <a:p>
                <a:endParaRPr lang="en-US"/>
              </a:p>
            </p:txBody>
          </p:sp>
          <p:sp>
            <p:nvSpPr>
              <p:cNvPr id="17" name="Freeform 33"/>
              <p:cNvSpPr>
                <a:spLocks/>
              </p:cNvSpPr>
              <p:nvPr userDrawn="1"/>
            </p:nvSpPr>
            <p:spPr bwMode="auto">
              <a:xfrm>
                <a:off x="568" y="576"/>
                <a:ext cx="77" cy="288"/>
              </a:xfrm>
              <a:custGeom>
                <a:avLst/>
                <a:gdLst/>
                <a:ahLst/>
                <a:cxnLst>
                  <a:cxn ang="0">
                    <a:pos x="35" y="0"/>
                  </a:cxn>
                  <a:cxn ang="0">
                    <a:pos x="0" y="287"/>
                  </a:cxn>
                  <a:cxn ang="0">
                    <a:pos x="38" y="287"/>
                  </a:cxn>
                  <a:cxn ang="0">
                    <a:pos x="75" y="0"/>
                  </a:cxn>
                  <a:cxn ang="0">
                    <a:pos x="35" y="0"/>
                  </a:cxn>
                </a:cxnLst>
                <a:rect l="0" t="0" r="r" b="b"/>
                <a:pathLst>
                  <a:path w="76" h="288">
                    <a:moveTo>
                      <a:pt x="35" y="0"/>
                    </a:moveTo>
                    <a:lnTo>
                      <a:pt x="0" y="287"/>
                    </a:lnTo>
                    <a:lnTo>
                      <a:pt x="38" y="287"/>
                    </a:lnTo>
                    <a:lnTo>
                      <a:pt x="75" y="0"/>
                    </a:lnTo>
                    <a:lnTo>
                      <a:pt x="35" y="0"/>
                    </a:lnTo>
                  </a:path>
                </a:pathLst>
              </a:custGeom>
              <a:solidFill>
                <a:srgbClr val="6699FF"/>
              </a:solidFill>
              <a:ln w="12700" cap="rnd" cmpd="sng">
                <a:noFill/>
                <a:prstDash val="solid"/>
                <a:round/>
                <a:headEnd type="none" w="med" len="med"/>
                <a:tailEnd type="none" w="med" len="med"/>
              </a:ln>
              <a:effectLst>
                <a:outerShdw blurRad="63500" dist="35921" dir="2700000" algn="ctr" rotWithShape="0">
                  <a:schemeClr val="bg2"/>
                </a:outerShdw>
              </a:effectLst>
            </p:spPr>
            <p:txBody>
              <a:bodyPr>
                <a:prstTxWarp prst="textNoShape">
                  <a:avLst/>
                </a:prstTxWarp>
              </a:bodyPr>
              <a:lstStyle/>
              <a:p>
                <a:endParaRPr lang="en-US"/>
              </a:p>
            </p:txBody>
          </p:sp>
        </p:grpSp>
        <p:sp>
          <p:nvSpPr>
            <p:cNvPr id="10" name="Text Box 24"/>
            <p:cNvSpPr txBox="1">
              <a:spLocks noChangeArrowheads="1"/>
            </p:cNvSpPr>
            <p:nvPr userDrawn="1"/>
          </p:nvSpPr>
          <p:spPr bwMode="auto">
            <a:xfrm>
              <a:off x="33338" y="239713"/>
              <a:ext cx="346075" cy="517525"/>
            </a:xfrm>
            <a:prstGeom prst="rect">
              <a:avLst/>
            </a:prstGeom>
            <a:noFill/>
            <a:ln w="12700">
              <a:noFill/>
              <a:miter lim="800000"/>
              <a:headEnd/>
              <a:tailEnd/>
            </a:ln>
            <a:effectLst/>
          </p:spPr>
          <p:txBody>
            <a:bodyPr wrap="none">
              <a:prstTxWarp prst="textNoShape">
                <a:avLst/>
              </a:prstTxWarp>
              <a:spAutoFit/>
            </a:bodyPr>
            <a:lstStyle/>
            <a:p>
              <a:r>
                <a:rPr lang="en-US" sz="2400" i="0">
                  <a:solidFill>
                    <a:schemeClr val="bg1"/>
                  </a:solidFill>
                  <a:latin typeface="Comic Sans MS" pitchFamily="-109" charset="0"/>
                </a:rPr>
                <a:t>P</a:t>
              </a:r>
            </a:p>
          </p:txBody>
        </p:sp>
        <p:sp>
          <p:nvSpPr>
            <p:cNvPr id="11" name="Text Box 25"/>
            <p:cNvSpPr txBox="1">
              <a:spLocks noChangeArrowheads="1"/>
            </p:cNvSpPr>
            <p:nvPr userDrawn="1"/>
          </p:nvSpPr>
          <p:spPr bwMode="auto">
            <a:xfrm>
              <a:off x="230188" y="234950"/>
              <a:ext cx="406400" cy="517525"/>
            </a:xfrm>
            <a:prstGeom prst="rect">
              <a:avLst/>
            </a:prstGeom>
            <a:noFill/>
            <a:ln w="12700">
              <a:noFill/>
              <a:miter lim="800000"/>
              <a:headEnd/>
              <a:tailEnd/>
            </a:ln>
            <a:effectLst/>
          </p:spPr>
          <p:txBody>
            <a:bodyPr wrap="none">
              <a:prstTxWarp prst="textNoShape">
                <a:avLst/>
              </a:prstTxWarp>
              <a:spAutoFit/>
            </a:bodyPr>
            <a:lstStyle/>
            <a:p>
              <a:r>
                <a:rPr lang="en-US" sz="2400" i="0">
                  <a:solidFill>
                    <a:schemeClr val="bg1"/>
                  </a:solidFill>
                  <a:latin typeface="Comic Sans MS" pitchFamily="-109" charset="0"/>
                </a:rPr>
                <a:t>A</a:t>
              </a:r>
            </a:p>
          </p:txBody>
        </p:sp>
        <p:sp>
          <p:nvSpPr>
            <p:cNvPr id="12" name="Text Box 26"/>
            <p:cNvSpPr txBox="1">
              <a:spLocks noChangeArrowheads="1"/>
            </p:cNvSpPr>
            <p:nvPr userDrawn="1"/>
          </p:nvSpPr>
          <p:spPr bwMode="auto">
            <a:xfrm>
              <a:off x="493713" y="234950"/>
              <a:ext cx="352425" cy="517525"/>
            </a:xfrm>
            <a:prstGeom prst="rect">
              <a:avLst/>
            </a:prstGeom>
            <a:noFill/>
            <a:ln w="12700">
              <a:noFill/>
              <a:miter lim="800000"/>
              <a:headEnd/>
              <a:tailEnd/>
            </a:ln>
            <a:effectLst/>
          </p:spPr>
          <p:txBody>
            <a:bodyPr wrap="none">
              <a:prstTxWarp prst="textNoShape">
                <a:avLst/>
              </a:prstTxWarp>
              <a:spAutoFit/>
            </a:bodyPr>
            <a:lstStyle/>
            <a:p>
              <a:r>
                <a:rPr lang="en-US" sz="2400" i="0" dirty="0">
                  <a:solidFill>
                    <a:schemeClr val="bg1"/>
                  </a:solidFill>
                  <a:latin typeface="Comic Sans MS" pitchFamily="-109" charset="0"/>
                </a:rPr>
                <a:t>L</a:t>
              </a: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pic>
        <p:nvPicPr>
          <p:cNvPr id="5" name="Picture 6" descr="PNNL_Logo.png"/>
          <p:cNvPicPr>
            <a:picLocks noChangeAspect="1"/>
          </p:cNvPicPr>
          <p:nvPr/>
        </p:nvPicPr>
        <p:blipFill>
          <a:blip r:embed="rId2"/>
          <a:srcRect/>
          <a:stretch>
            <a:fillRect/>
          </a:stretch>
        </p:blipFill>
        <p:spPr bwMode="auto">
          <a:xfrm>
            <a:off x="6492875" y="5670550"/>
            <a:ext cx="2651125" cy="731838"/>
          </a:xfrm>
          <a:prstGeom prst="rect">
            <a:avLst/>
          </a:prstGeom>
          <a:noFill/>
          <a:ln w="9525">
            <a:noFill/>
            <a:miter lim="800000"/>
            <a:headEnd/>
            <a:tailEnd/>
          </a:ln>
        </p:spPr>
      </p:pic>
      <p:sp>
        <p:nvSpPr>
          <p:cNvPr id="6" name="Rectangle 5"/>
          <p:cNvSpPr>
            <a:spLocks noChangeArrowheads="1"/>
          </p:cNvSpPr>
          <p:nvPr/>
        </p:nvSpPr>
        <p:spPr bwMode="auto">
          <a:xfrm>
            <a:off x="0" y="0"/>
            <a:ext cx="9144000" cy="1311275"/>
          </a:xfrm>
          <a:prstGeom prst="rect">
            <a:avLst/>
          </a:prstGeom>
          <a:solidFill>
            <a:srgbClr val="D57500"/>
          </a:solidFill>
          <a:ln w="9525">
            <a:noFill/>
            <a:miter lim="800000"/>
            <a:headEnd/>
            <a:tailEnd/>
          </a:ln>
        </p:spPr>
        <p:txBody>
          <a:bodyPr wrap="none" anchor="ctr"/>
          <a:lstStyle/>
          <a:p>
            <a:pPr>
              <a:defRPr/>
            </a:pPr>
            <a:endParaRPr lang="en-US">
              <a:latin typeface="Arial" charset="0"/>
              <a:ea typeface="ＭＳ Ｐゴシック" charset="-128"/>
              <a:cs typeface="ＭＳ Ｐゴシック" charset="-128"/>
            </a:endParaRPr>
          </a:p>
        </p:txBody>
      </p:sp>
      <p:pic>
        <p:nvPicPr>
          <p:cNvPr id="7" name="Picture 9" descr="Proudly_Operated_by_Battelle_Onyx.png"/>
          <p:cNvPicPr>
            <a:picLocks noChangeAspect="1"/>
          </p:cNvPicPr>
          <p:nvPr/>
        </p:nvPicPr>
        <p:blipFill>
          <a:blip r:embed="rId3"/>
          <a:srcRect/>
          <a:stretch>
            <a:fillRect/>
          </a:stretch>
        </p:blipFill>
        <p:spPr bwMode="auto">
          <a:xfrm>
            <a:off x="6492875" y="6400800"/>
            <a:ext cx="2651125" cy="457200"/>
          </a:xfrm>
          <a:prstGeom prst="rect">
            <a:avLst/>
          </a:prstGeom>
          <a:noFill/>
          <a:ln w="9525">
            <a:noFill/>
            <a:miter lim="800000"/>
            <a:headEnd/>
            <a:tailEnd/>
          </a:ln>
        </p:spPr>
      </p:pic>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dirty="0"/>
          </a:p>
        </p:txBody>
      </p:sp>
      <p:sp>
        <p:nvSpPr>
          <p:cNvPr id="8" name="Content Placeholder 2"/>
          <p:cNvSpPr>
            <a:spLocks noGrp="1"/>
          </p:cNvSpPr>
          <p:nvPr>
            <p:ph sz="half" idx="1"/>
          </p:nvPr>
        </p:nvSpPr>
        <p:spPr>
          <a:xfrm>
            <a:off x="457200" y="1600202"/>
            <a:ext cx="4038600" cy="4055249"/>
          </a:xfrm>
        </p:spPr>
        <p:txBody>
          <a:bodyPr/>
          <a:lstStyle>
            <a:lvl1pPr>
              <a:defRPr sz="24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ontent Placeholder 3"/>
          <p:cNvSpPr>
            <a:spLocks noGrp="1"/>
          </p:cNvSpPr>
          <p:nvPr>
            <p:ph sz="half" idx="2"/>
          </p:nvPr>
        </p:nvSpPr>
        <p:spPr>
          <a:xfrm>
            <a:off x="4648200" y="1600202"/>
            <a:ext cx="4038600" cy="4055249"/>
          </a:xfrm>
        </p:spPr>
        <p:txBody>
          <a:bodyPr/>
          <a:lstStyle>
            <a:lvl1pPr>
              <a:defRPr sz="24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Slide Number Placeholder 6"/>
          <p:cNvSpPr>
            <a:spLocks noGrp="1"/>
          </p:cNvSpPr>
          <p:nvPr>
            <p:ph type="sldNum" sz="quarter" idx="10"/>
          </p:nvPr>
        </p:nvSpPr>
        <p:spPr>
          <a:xfrm>
            <a:off x="112713" y="6483350"/>
            <a:ext cx="509587" cy="365125"/>
          </a:xfrm>
        </p:spPr>
        <p:txBody>
          <a:bodyPr/>
          <a:lstStyle>
            <a:lvl1pPr>
              <a:defRPr/>
            </a:lvl1pPr>
          </a:lstStyle>
          <a:p>
            <a:fld id="{9936C392-054E-364A-BEDE-8AAEAD185088}" type="slidenum">
              <a:rPr lang="en-US"/>
              <a:pPr/>
              <a:t>‹#›</a:t>
            </a:fld>
            <a:endParaRPr lang="en-US"/>
          </a:p>
        </p:txBody>
      </p:sp>
      <p:grpSp>
        <p:nvGrpSpPr>
          <p:cNvPr id="11" name="Group 10"/>
          <p:cNvGrpSpPr/>
          <p:nvPr userDrawn="1"/>
        </p:nvGrpSpPr>
        <p:grpSpPr>
          <a:xfrm>
            <a:off x="7924800" y="466725"/>
            <a:ext cx="1023938" cy="523875"/>
            <a:chOff x="-1588" y="233363"/>
            <a:chExt cx="1023938" cy="523875"/>
          </a:xfrm>
        </p:grpSpPr>
        <p:grpSp>
          <p:nvGrpSpPr>
            <p:cNvPr id="12" name="Group 34"/>
            <p:cNvGrpSpPr>
              <a:grpSpLocks/>
            </p:cNvGrpSpPr>
            <p:nvPr userDrawn="1"/>
          </p:nvGrpSpPr>
          <p:grpSpPr bwMode="auto">
            <a:xfrm>
              <a:off x="-1588" y="233363"/>
              <a:ext cx="1023938" cy="457200"/>
              <a:chOff x="0" y="576"/>
              <a:chExt cx="645" cy="288"/>
            </a:xfrm>
          </p:grpSpPr>
          <p:sp>
            <p:nvSpPr>
              <p:cNvPr id="16" name="Freeform 29"/>
              <p:cNvSpPr>
                <a:spLocks/>
              </p:cNvSpPr>
              <p:nvPr userDrawn="1"/>
            </p:nvSpPr>
            <p:spPr bwMode="auto">
              <a:xfrm>
                <a:off x="0" y="576"/>
                <a:ext cx="202" cy="288"/>
              </a:xfrm>
              <a:custGeom>
                <a:avLst/>
                <a:gdLst/>
                <a:ahLst/>
                <a:cxnLst>
                  <a:cxn ang="0">
                    <a:pos x="0" y="0"/>
                  </a:cxn>
                  <a:cxn ang="0">
                    <a:pos x="218" y="0"/>
                  </a:cxn>
                  <a:cxn ang="0">
                    <a:pos x="179" y="287"/>
                  </a:cxn>
                  <a:cxn ang="0">
                    <a:pos x="0" y="287"/>
                  </a:cxn>
                  <a:cxn ang="0">
                    <a:pos x="0" y="0"/>
                  </a:cxn>
                </a:cxnLst>
                <a:rect l="0" t="0" r="r" b="b"/>
                <a:pathLst>
                  <a:path w="219" h="288">
                    <a:moveTo>
                      <a:pt x="0" y="0"/>
                    </a:moveTo>
                    <a:lnTo>
                      <a:pt x="218" y="0"/>
                    </a:lnTo>
                    <a:lnTo>
                      <a:pt x="179" y="287"/>
                    </a:lnTo>
                    <a:lnTo>
                      <a:pt x="0" y="287"/>
                    </a:lnTo>
                    <a:lnTo>
                      <a:pt x="0" y="0"/>
                    </a:lnTo>
                  </a:path>
                </a:pathLst>
              </a:custGeom>
              <a:solidFill>
                <a:srgbClr val="003399"/>
              </a:solidFill>
              <a:ln w="12700" cap="rnd" cmpd="sng">
                <a:noFill/>
                <a:prstDash val="solid"/>
                <a:round/>
                <a:headEnd type="none" w="med" len="med"/>
                <a:tailEnd type="none" w="med" len="med"/>
              </a:ln>
              <a:effectLst>
                <a:outerShdw blurRad="63500" dist="35921" dir="2700000" algn="ctr" rotWithShape="0">
                  <a:schemeClr val="bg2"/>
                </a:outerShdw>
              </a:effectLst>
            </p:spPr>
            <p:txBody>
              <a:bodyPr>
                <a:prstTxWarp prst="textNoShape">
                  <a:avLst/>
                </a:prstTxWarp>
              </a:bodyPr>
              <a:lstStyle/>
              <a:p>
                <a:endParaRPr lang="en-US"/>
              </a:p>
            </p:txBody>
          </p:sp>
          <p:sp>
            <p:nvSpPr>
              <p:cNvPr id="17" name="Freeform 30"/>
              <p:cNvSpPr>
                <a:spLocks/>
              </p:cNvSpPr>
              <p:nvPr userDrawn="1"/>
            </p:nvSpPr>
            <p:spPr bwMode="auto">
              <a:xfrm>
                <a:off x="187" y="576"/>
                <a:ext cx="184" cy="288"/>
              </a:xfrm>
              <a:custGeom>
                <a:avLst/>
                <a:gdLst/>
                <a:ahLst/>
                <a:cxnLst>
                  <a:cxn ang="0">
                    <a:pos x="37" y="0"/>
                  </a:cxn>
                  <a:cxn ang="0">
                    <a:pos x="0" y="287"/>
                  </a:cxn>
                  <a:cxn ang="0">
                    <a:pos x="142" y="287"/>
                  </a:cxn>
                  <a:cxn ang="0">
                    <a:pos x="179" y="0"/>
                  </a:cxn>
                  <a:cxn ang="0">
                    <a:pos x="37" y="0"/>
                  </a:cxn>
                </a:cxnLst>
                <a:rect l="0" t="0" r="r" b="b"/>
                <a:pathLst>
                  <a:path w="180" h="288">
                    <a:moveTo>
                      <a:pt x="37" y="0"/>
                    </a:moveTo>
                    <a:lnTo>
                      <a:pt x="0" y="287"/>
                    </a:lnTo>
                    <a:lnTo>
                      <a:pt x="142" y="287"/>
                    </a:lnTo>
                    <a:lnTo>
                      <a:pt x="179" y="0"/>
                    </a:lnTo>
                    <a:lnTo>
                      <a:pt x="37" y="0"/>
                    </a:lnTo>
                  </a:path>
                </a:pathLst>
              </a:custGeom>
              <a:solidFill>
                <a:srgbClr val="0000FF"/>
              </a:solidFill>
              <a:ln w="12700" cap="rnd" cmpd="sng">
                <a:noFill/>
                <a:prstDash val="solid"/>
                <a:round/>
                <a:headEnd type="none" w="med" len="med"/>
                <a:tailEnd type="none" w="med" len="med"/>
              </a:ln>
              <a:effectLst>
                <a:outerShdw blurRad="63500" dist="35921" dir="2700000" algn="ctr" rotWithShape="0">
                  <a:schemeClr val="bg2"/>
                </a:outerShdw>
              </a:effectLst>
            </p:spPr>
            <p:txBody>
              <a:bodyPr>
                <a:prstTxWarp prst="textNoShape">
                  <a:avLst/>
                </a:prstTxWarp>
              </a:bodyPr>
              <a:lstStyle/>
              <a:p>
                <a:endParaRPr lang="en-US"/>
              </a:p>
            </p:txBody>
          </p:sp>
          <p:sp>
            <p:nvSpPr>
              <p:cNvPr id="18" name="Freeform 31"/>
              <p:cNvSpPr>
                <a:spLocks/>
              </p:cNvSpPr>
              <p:nvPr userDrawn="1"/>
            </p:nvSpPr>
            <p:spPr bwMode="auto">
              <a:xfrm>
                <a:off x="350" y="576"/>
                <a:ext cx="153" cy="288"/>
              </a:xfrm>
              <a:custGeom>
                <a:avLst/>
                <a:gdLst/>
                <a:ahLst/>
                <a:cxnLst>
                  <a:cxn ang="0">
                    <a:pos x="38" y="0"/>
                  </a:cxn>
                  <a:cxn ang="0">
                    <a:pos x="0" y="287"/>
                  </a:cxn>
                  <a:cxn ang="0">
                    <a:pos x="113" y="287"/>
                  </a:cxn>
                  <a:cxn ang="0">
                    <a:pos x="150" y="0"/>
                  </a:cxn>
                  <a:cxn ang="0">
                    <a:pos x="38" y="0"/>
                  </a:cxn>
                </a:cxnLst>
                <a:rect l="0" t="0" r="r" b="b"/>
                <a:pathLst>
                  <a:path w="151" h="288">
                    <a:moveTo>
                      <a:pt x="38" y="0"/>
                    </a:moveTo>
                    <a:lnTo>
                      <a:pt x="0" y="287"/>
                    </a:lnTo>
                    <a:lnTo>
                      <a:pt x="113" y="287"/>
                    </a:lnTo>
                    <a:lnTo>
                      <a:pt x="150" y="0"/>
                    </a:lnTo>
                    <a:lnTo>
                      <a:pt x="38" y="0"/>
                    </a:lnTo>
                  </a:path>
                </a:pathLst>
              </a:custGeom>
              <a:solidFill>
                <a:srgbClr val="0000FF"/>
              </a:solidFill>
              <a:ln w="12700" cap="rnd" cmpd="sng">
                <a:noFill/>
                <a:prstDash val="solid"/>
                <a:round/>
                <a:headEnd type="none" w="med" len="med"/>
                <a:tailEnd type="none" w="med" len="med"/>
              </a:ln>
              <a:effectLst>
                <a:outerShdw blurRad="63500" dist="35921" dir="2700000" algn="ctr" rotWithShape="0">
                  <a:schemeClr val="bg2"/>
                </a:outerShdw>
              </a:effectLst>
            </p:spPr>
            <p:txBody>
              <a:bodyPr>
                <a:prstTxWarp prst="textNoShape">
                  <a:avLst/>
                </a:prstTxWarp>
              </a:bodyPr>
              <a:lstStyle/>
              <a:p>
                <a:endParaRPr lang="en-US"/>
              </a:p>
            </p:txBody>
          </p:sp>
          <p:sp>
            <p:nvSpPr>
              <p:cNvPr id="19" name="Freeform 32"/>
              <p:cNvSpPr>
                <a:spLocks/>
              </p:cNvSpPr>
              <p:nvPr userDrawn="1"/>
            </p:nvSpPr>
            <p:spPr bwMode="auto">
              <a:xfrm>
                <a:off x="480" y="576"/>
                <a:ext cx="113" cy="288"/>
              </a:xfrm>
              <a:custGeom>
                <a:avLst/>
                <a:gdLst/>
                <a:ahLst/>
                <a:cxnLst>
                  <a:cxn ang="0">
                    <a:pos x="37" y="0"/>
                  </a:cxn>
                  <a:cxn ang="0">
                    <a:pos x="0" y="287"/>
                  </a:cxn>
                  <a:cxn ang="0">
                    <a:pos x="74" y="287"/>
                  </a:cxn>
                  <a:cxn ang="0">
                    <a:pos x="111" y="0"/>
                  </a:cxn>
                  <a:cxn ang="0">
                    <a:pos x="37" y="0"/>
                  </a:cxn>
                </a:cxnLst>
                <a:rect l="0" t="0" r="r" b="b"/>
                <a:pathLst>
                  <a:path w="112" h="288">
                    <a:moveTo>
                      <a:pt x="37" y="0"/>
                    </a:moveTo>
                    <a:lnTo>
                      <a:pt x="0" y="287"/>
                    </a:lnTo>
                    <a:lnTo>
                      <a:pt x="74" y="287"/>
                    </a:lnTo>
                    <a:lnTo>
                      <a:pt x="111" y="0"/>
                    </a:lnTo>
                    <a:lnTo>
                      <a:pt x="37" y="0"/>
                    </a:lnTo>
                  </a:path>
                </a:pathLst>
              </a:custGeom>
              <a:solidFill>
                <a:srgbClr val="6699FF"/>
              </a:solidFill>
              <a:ln w="12700" cap="rnd" cmpd="sng">
                <a:noFill/>
                <a:prstDash val="solid"/>
                <a:round/>
                <a:headEnd type="none" w="med" len="med"/>
                <a:tailEnd type="none" w="med" len="med"/>
              </a:ln>
              <a:effectLst>
                <a:outerShdw blurRad="63500" dist="35921" dir="2700000" algn="ctr" rotWithShape="0">
                  <a:schemeClr val="bg2"/>
                </a:outerShdw>
              </a:effectLst>
            </p:spPr>
            <p:txBody>
              <a:bodyPr>
                <a:prstTxWarp prst="textNoShape">
                  <a:avLst/>
                </a:prstTxWarp>
              </a:bodyPr>
              <a:lstStyle/>
              <a:p>
                <a:endParaRPr lang="en-US"/>
              </a:p>
            </p:txBody>
          </p:sp>
          <p:sp>
            <p:nvSpPr>
              <p:cNvPr id="20" name="Freeform 33"/>
              <p:cNvSpPr>
                <a:spLocks/>
              </p:cNvSpPr>
              <p:nvPr userDrawn="1"/>
            </p:nvSpPr>
            <p:spPr bwMode="auto">
              <a:xfrm>
                <a:off x="568" y="576"/>
                <a:ext cx="77" cy="288"/>
              </a:xfrm>
              <a:custGeom>
                <a:avLst/>
                <a:gdLst/>
                <a:ahLst/>
                <a:cxnLst>
                  <a:cxn ang="0">
                    <a:pos x="35" y="0"/>
                  </a:cxn>
                  <a:cxn ang="0">
                    <a:pos x="0" y="287"/>
                  </a:cxn>
                  <a:cxn ang="0">
                    <a:pos x="38" y="287"/>
                  </a:cxn>
                  <a:cxn ang="0">
                    <a:pos x="75" y="0"/>
                  </a:cxn>
                  <a:cxn ang="0">
                    <a:pos x="35" y="0"/>
                  </a:cxn>
                </a:cxnLst>
                <a:rect l="0" t="0" r="r" b="b"/>
                <a:pathLst>
                  <a:path w="76" h="288">
                    <a:moveTo>
                      <a:pt x="35" y="0"/>
                    </a:moveTo>
                    <a:lnTo>
                      <a:pt x="0" y="287"/>
                    </a:lnTo>
                    <a:lnTo>
                      <a:pt x="38" y="287"/>
                    </a:lnTo>
                    <a:lnTo>
                      <a:pt x="75" y="0"/>
                    </a:lnTo>
                    <a:lnTo>
                      <a:pt x="35" y="0"/>
                    </a:lnTo>
                  </a:path>
                </a:pathLst>
              </a:custGeom>
              <a:solidFill>
                <a:srgbClr val="6699FF"/>
              </a:solidFill>
              <a:ln w="12700" cap="rnd" cmpd="sng">
                <a:noFill/>
                <a:prstDash val="solid"/>
                <a:round/>
                <a:headEnd type="none" w="med" len="med"/>
                <a:tailEnd type="none" w="med" len="med"/>
              </a:ln>
              <a:effectLst>
                <a:outerShdw blurRad="63500" dist="35921" dir="2700000" algn="ctr" rotWithShape="0">
                  <a:schemeClr val="bg2"/>
                </a:outerShdw>
              </a:effectLst>
            </p:spPr>
            <p:txBody>
              <a:bodyPr>
                <a:prstTxWarp prst="textNoShape">
                  <a:avLst/>
                </a:prstTxWarp>
              </a:bodyPr>
              <a:lstStyle/>
              <a:p>
                <a:endParaRPr lang="en-US"/>
              </a:p>
            </p:txBody>
          </p:sp>
        </p:grpSp>
        <p:sp>
          <p:nvSpPr>
            <p:cNvPr id="13" name="Text Box 24"/>
            <p:cNvSpPr txBox="1">
              <a:spLocks noChangeArrowheads="1"/>
            </p:cNvSpPr>
            <p:nvPr userDrawn="1"/>
          </p:nvSpPr>
          <p:spPr bwMode="auto">
            <a:xfrm>
              <a:off x="33338" y="239713"/>
              <a:ext cx="346075" cy="517525"/>
            </a:xfrm>
            <a:prstGeom prst="rect">
              <a:avLst/>
            </a:prstGeom>
            <a:noFill/>
            <a:ln w="12700">
              <a:noFill/>
              <a:miter lim="800000"/>
              <a:headEnd/>
              <a:tailEnd/>
            </a:ln>
            <a:effectLst/>
          </p:spPr>
          <p:txBody>
            <a:bodyPr wrap="none">
              <a:prstTxWarp prst="textNoShape">
                <a:avLst/>
              </a:prstTxWarp>
              <a:spAutoFit/>
            </a:bodyPr>
            <a:lstStyle/>
            <a:p>
              <a:r>
                <a:rPr lang="en-US" sz="2400" i="0">
                  <a:solidFill>
                    <a:schemeClr val="bg1"/>
                  </a:solidFill>
                  <a:latin typeface="Comic Sans MS" pitchFamily="-109" charset="0"/>
                </a:rPr>
                <a:t>P</a:t>
              </a:r>
            </a:p>
          </p:txBody>
        </p:sp>
        <p:sp>
          <p:nvSpPr>
            <p:cNvPr id="14" name="Text Box 25"/>
            <p:cNvSpPr txBox="1">
              <a:spLocks noChangeArrowheads="1"/>
            </p:cNvSpPr>
            <p:nvPr userDrawn="1"/>
          </p:nvSpPr>
          <p:spPr bwMode="auto">
            <a:xfrm>
              <a:off x="230188" y="234950"/>
              <a:ext cx="406400" cy="517525"/>
            </a:xfrm>
            <a:prstGeom prst="rect">
              <a:avLst/>
            </a:prstGeom>
            <a:noFill/>
            <a:ln w="12700">
              <a:noFill/>
              <a:miter lim="800000"/>
              <a:headEnd/>
              <a:tailEnd/>
            </a:ln>
            <a:effectLst/>
          </p:spPr>
          <p:txBody>
            <a:bodyPr wrap="none">
              <a:prstTxWarp prst="textNoShape">
                <a:avLst/>
              </a:prstTxWarp>
              <a:spAutoFit/>
            </a:bodyPr>
            <a:lstStyle/>
            <a:p>
              <a:r>
                <a:rPr lang="en-US" sz="2400" i="0">
                  <a:solidFill>
                    <a:schemeClr val="bg1"/>
                  </a:solidFill>
                  <a:latin typeface="Comic Sans MS" pitchFamily="-109" charset="0"/>
                </a:rPr>
                <a:t>A</a:t>
              </a:r>
            </a:p>
          </p:txBody>
        </p:sp>
        <p:sp>
          <p:nvSpPr>
            <p:cNvPr id="15" name="Text Box 26"/>
            <p:cNvSpPr txBox="1">
              <a:spLocks noChangeArrowheads="1"/>
            </p:cNvSpPr>
            <p:nvPr userDrawn="1"/>
          </p:nvSpPr>
          <p:spPr bwMode="auto">
            <a:xfrm>
              <a:off x="493713" y="234950"/>
              <a:ext cx="352425" cy="517525"/>
            </a:xfrm>
            <a:prstGeom prst="rect">
              <a:avLst/>
            </a:prstGeom>
            <a:noFill/>
            <a:ln w="12700">
              <a:noFill/>
              <a:miter lim="800000"/>
              <a:headEnd/>
              <a:tailEnd/>
            </a:ln>
            <a:effectLst/>
          </p:spPr>
          <p:txBody>
            <a:bodyPr wrap="none">
              <a:prstTxWarp prst="textNoShape">
                <a:avLst/>
              </a:prstTxWarp>
              <a:spAutoFit/>
            </a:bodyPr>
            <a:lstStyle/>
            <a:p>
              <a:r>
                <a:rPr lang="en-US" sz="2400" i="0" dirty="0">
                  <a:solidFill>
                    <a:schemeClr val="bg1"/>
                  </a:solidFill>
                  <a:latin typeface="Comic Sans MS" pitchFamily="-109" charset="0"/>
                </a:rPr>
                <a:t>L</a:t>
              </a: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74663" y="460375"/>
            <a:ext cx="8204200" cy="9874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92125" y="1676400"/>
            <a:ext cx="8186738" cy="35750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6"/>
          <p:cNvSpPr>
            <a:spLocks noGrp="1"/>
          </p:cNvSpPr>
          <p:nvPr>
            <p:ph type="sldNum" sz="quarter" idx="4"/>
          </p:nvPr>
        </p:nvSpPr>
        <p:spPr>
          <a:xfrm>
            <a:off x="173038" y="6453188"/>
            <a:ext cx="509587" cy="268287"/>
          </a:xfrm>
          <a:prstGeom prst="rect">
            <a:avLst/>
          </a:prstGeom>
        </p:spPr>
        <p:txBody>
          <a:bodyPr vert="horz" wrap="square" lIns="91440" tIns="45720" rIns="91440" bIns="45720" numCol="1" anchor="t" anchorCtr="0" compatLnSpc="1">
            <a:prstTxWarp prst="textNoShape">
              <a:avLst/>
            </a:prstTxWarp>
          </a:bodyPr>
          <a:lstStyle>
            <a:lvl1pPr>
              <a:defRPr sz="900"/>
            </a:lvl1pPr>
          </a:lstStyle>
          <a:p>
            <a:fld id="{684D9986-7588-7447-AC48-734531FAE67F}"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5742" r:id="rId1"/>
    <p:sldLayoutId id="2147485749" r:id="rId2"/>
    <p:sldLayoutId id="2147485755" r:id="rId3"/>
    <p:sldLayoutId id="2147485756" r:id="rId4"/>
  </p:sldLayoutIdLst>
  <p:hf hdr="0" ftr="0" dt="0"/>
  <p:txStyles>
    <p:titleStyle>
      <a:lvl1pPr algn="l" rtl="0" eaLnBrk="0" fontAlgn="base" hangingPunct="0">
        <a:lnSpc>
          <a:spcPct val="85000"/>
        </a:lnSpc>
        <a:spcBef>
          <a:spcPct val="0"/>
        </a:spcBef>
        <a:spcAft>
          <a:spcPct val="0"/>
        </a:spcAft>
        <a:defRPr sz="3000" b="1">
          <a:solidFill>
            <a:srgbClr val="CB7023"/>
          </a:solidFill>
          <a:latin typeface="+mj-lt"/>
          <a:ea typeface="ＭＳ Ｐゴシック" pitchFamily="-109" charset="-128"/>
          <a:cs typeface="ＭＳ Ｐゴシック" charset="-128"/>
        </a:defRPr>
      </a:lvl1pPr>
      <a:lvl2pPr algn="l" rtl="0" eaLnBrk="0" fontAlgn="base" hangingPunct="0">
        <a:lnSpc>
          <a:spcPct val="85000"/>
        </a:lnSpc>
        <a:spcBef>
          <a:spcPct val="0"/>
        </a:spcBef>
        <a:spcAft>
          <a:spcPct val="0"/>
        </a:spcAft>
        <a:defRPr sz="3000" b="1">
          <a:solidFill>
            <a:srgbClr val="CB7023"/>
          </a:solidFill>
          <a:latin typeface="Arial" charset="0"/>
          <a:ea typeface="ＭＳ Ｐゴシック" pitchFamily="-109" charset="-128"/>
          <a:cs typeface="ＭＳ Ｐゴシック" charset="-128"/>
        </a:defRPr>
      </a:lvl2pPr>
      <a:lvl3pPr algn="l" rtl="0" eaLnBrk="0" fontAlgn="base" hangingPunct="0">
        <a:lnSpc>
          <a:spcPct val="85000"/>
        </a:lnSpc>
        <a:spcBef>
          <a:spcPct val="0"/>
        </a:spcBef>
        <a:spcAft>
          <a:spcPct val="0"/>
        </a:spcAft>
        <a:defRPr sz="3000" b="1">
          <a:solidFill>
            <a:srgbClr val="CB7023"/>
          </a:solidFill>
          <a:latin typeface="Arial" charset="0"/>
          <a:ea typeface="ＭＳ Ｐゴシック" pitchFamily="-109" charset="-128"/>
          <a:cs typeface="ＭＳ Ｐゴシック" charset="-128"/>
        </a:defRPr>
      </a:lvl3pPr>
      <a:lvl4pPr algn="l" rtl="0" eaLnBrk="0" fontAlgn="base" hangingPunct="0">
        <a:lnSpc>
          <a:spcPct val="85000"/>
        </a:lnSpc>
        <a:spcBef>
          <a:spcPct val="0"/>
        </a:spcBef>
        <a:spcAft>
          <a:spcPct val="0"/>
        </a:spcAft>
        <a:defRPr sz="3000" b="1">
          <a:solidFill>
            <a:srgbClr val="CB7023"/>
          </a:solidFill>
          <a:latin typeface="Arial" charset="0"/>
          <a:ea typeface="ＭＳ Ｐゴシック" pitchFamily="-109" charset="-128"/>
          <a:cs typeface="ＭＳ Ｐゴシック" charset="-128"/>
        </a:defRPr>
      </a:lvl4pPr>
      <a:lvl5pPr algn="l" rtl="0" eaLnBrk="0" fontAlgn="base" hangingPunct="0">
        <a:lnSpc>
          <a:spcPct val="85000"/>
        </a:lnSpc>
        <a:spcBef>
          <a:spcPct val="0"/>
        </a:spcBef>
        <a:spcAft>
          <a:spcPct val="0"/>
        </a:spcAft>
        <a:defRPr sz="3000" b="1">
          <a:solidFill>
            <a:srgbClr val="CB7023"/>
          </a:solidFill>
          <a:latin typeface="Arial" charset="0"/>
          <a:ea typeface="ＭＳ Ｐゴシック" pitchFamily="-109" charset="-128"/>
          <a:cs typeface="ＭＳ Ｐゴシック" charset="-128"/>
        </a:defRPr>
      </a:lvl5pPr>
      <a:lvl6pPr marL="457200" algn="l" rtl="0" eaLnBrk="1" fontAlgn="base" hangingPunct="1">
        <a:lnSpc>
          <a:spcPct val="85000"/>
        </a:lnSpc>
        <a:spcBef>
          <a:spcPct val="0"/>
        </a:spcBef>
        <a:spcAft>
          <a:spcPct val="0"/>
        </a:spcAft>
        <a:defRPr sz="3000" b="1">
          <a:solidFill>
            <a:srgbClr val="CB7023"/>
          </a:solidFill>
          <a:latin typeface="Arial" charset="0"/>
        </a:defRPr>
      </a:lvl6pPr>
      <a:lvl7pPr marL="914400" algn="l" rtl="0" eaLnBrk="1" fontAlgn="base" hangingPunct="1">
        <a:lnSpc>
          <a:spcPct val="85000"/>
        </a:lnSpc>
        <a:spcBef>
          <a:spcPct val="0"/>
        </a:spcBef>
        <a:spcAft>
          <a:spcPct val="0"/>
        </a:spcAft>
        <a:defRPr sz="3000" b="1">
          <a:solidFill>
            <a:srgbClr val="CB7023"/>
          </a:solidFill>
          <a:latin typeface="Arial" charset="0"/>
        </a:defRPr>
      </a:lvl7pPr>
      <a:lvl8pPr marL="1371600" algn="l" rtl="0" eaLnBrk="1" fontAlgn="base" hangingPunct="1">
        <a:lnSpc>
          <a:spcPct val="85000"/>
        </a:lnSpc>
        <a:spcBef>
          <a:spcPct val="0"/>
        </a:spcBef>
        <a:spcAft>
          <a:spcPct val="0"/>
        </a:spcAft>
        <a:defRPr sz="3000" b="1">
          <a:solidFill>
            <a:srgbClr val="CB7023"/>
          </a:solidFill>
          <a:latin typeface="Arial" charset="0"/>
        </a:defRPr>
      </a:lvl8pPr>
      <a:lvl9pPr marL="1828800" algn="l" rtl="0" eaLnBrk="1" fontAlgn="base" hangingPunct="1">
        <a:lnSpc>
          <a:spcPct val="85000"/>
        </a:lnSpc>
        <a:spcBef>
          <a:spcPct val="0"/>
        </a:spcBef>
        <a:spcAft>
          <a:spcPct val="0"/>
        </a:spcAft>
        <a:defRPr sz="3000" b="1">
          <a:solidFill>
            <a:srgbClr val="CB7023"/>
          </a:solidFill>
          <a:latin typeface="Arial" charset="0"/>
        </a:defRPr>
      </a:lvl9pPr>
    </p:titleStyle>
    <p:bodyStyle>
      <a:lvl1pPr marL="342900" indent="-342900" algn="l" rtl="0" eaLnBrk="0" fontAlgn="base" hangingPunct="0">
        <a:lnSpc>
          <a:spcPct val="85000"/>
        </a:lnSpc>
        <a:spcBef>
          <a:spcPct val="30000"/>
        </a:spcBef>
        <a:spcAft>
          <a:spcPct val="0"/>
        </a:spcAft>
        <a:buClr>
          <a:schemeClr val="folHlink"/>
        </a:buClr>
        <a:buBlip>
          <a:blip r:embed="rId6"/>
        </a:buBlip>
        <a:defRPr sz="2400">
          <a:solidFill>
            <a:schemeClr val="tx1"/>
          </a:solidFill>
          <a:latin typeface="+mn-lt"/>
          <a:ea typeface="ＭＳ Ｐゴシック" pitchFamily="-109" charset="-128"/>
          <a:cs typeface="ＭＳ Ｐゴシック" charset="-128"/>
        </a:defRPr>
      </a:lvl1pPr>
      <a:lvl2pPr marL="742950" indent="-285750" algn="l" rtl="0" eaLnBrk="0" fontAlgn="base" hangingPunct="0">
        <a:lnSpc>
          <a:spcPct val="85000"/>
        </a:lnSpc>
        <a:spcBef>
          <a:spcPct val="30000"/>
        </a:spcBef>
        <a:spcAft>
          <a:spcPct val="0"/>
        </a:spcAft>
        <a:buClr>
          <a:schemeClr val="tx2"/>
        </a:buClr>
        <a:buSzPct val="80000"/>
        <a:buBlip>
          <a:blip r:embed="rId7"/>
        </a:buBlip>
        <a:defRPr sz="2200">
          <a:solidFill>
            <a:schemeClr val="tx1"/>
          </a:solidFill>
          <a:latin typeface="+mn-lt"/>
          <a:ea typeface="ＭＳ Ｐゴシック" pitchFamily="-109" charset="-128"/>
        </a:defRPr>
      </a:lvl2pPr>
      <a:lvl3pPr marL="1143000" indent="-228600" algn="l" rtl="0" eaLnBrk="0" fontAlgn="base" hangingPunct="0">
        <a:lnSpc>
          <a:spcPct val="85000"/>
        </a:lnSpc>
        <a:spcBef>
          <a:spcPct val="30000"/>
        </a:spcBef>
        <a:spcAft>
          <a:spcPct val="0"/>
        </a:spcAft>
        <a:buClr>
          <a:srgbClr val="737373"/>
        </a:buClr>
        <a:buSzPct val="60000"/>
        <a:buBlip>
          <a:blip r:embed="rId8"/>
        </a:buBlip>
        <a:defRPr sz="2000">
          <a:solidFill>
            <a:schemeClr val="tx1"/>
          </a:solidFill>
          <a:latin typeface="+mn-lt"/>
          <a:ea typeface="ＭＳ Ｐゴシック" pitchFamily="-109" charset="-128"/>
        </a:defRPr>
      </a:lvl3pPr>
      <a:lvl4pPr marL="1600200" indent="-228600" algn="l" rtl="0" eaLnBrk="0" fontAlgn="base" hangingPunct="0">
        <a:lnSpc>
          <a:spcPct val="85000"/>
        </a:lnSpc>
        <a:spcBef>
          <a:spcPct val="30000"/>
        </a:spcBef>
        <a:spcAft>
          <a:spcPct val="0"/>
        </a:spcAft>
        <a:buBlip>
          <a:blip r:embed="rId9"/>
        </a:buBlip>
        <a:defRPr>
          <a:solidFill>
            <a:schemeClr val="tx1"/>
          </a:solidFill>
          <a:latin typeface="+mn-lt"/>
          <a:ea typeface="ＭＳ Ｐゴシック" pitchFamily="-109" charset="-128"/>
        </a:defRPr>
      </a:lvl4pPr>
      <a:lvl5pPr marL="2057400" indent="-228600" algn="l" rtl="0" eaLnBrk="0" fontAlgn="base" hangingPunct="0">
        <a:spcBef>
          <a:spcPct val="20000"/>
        </a:spcBef>
        <a:spcAft>
          <a:spcPct val="0"/>
        </a:spcAft>
        <a:buBlip>
          <a:blip r:embed="rId6"/>
        </a:buBlip>
        <a:defRPr sz="1600">
          <a:solidFill>
            <a:schemeClr val="tx1"/>
          </a:solidFill>
          <a:latin typeface="+mn-lt"/>
          <a:ea typeface="ＭＳ Ｐゴシック" pitchFamily="-109" charset="-128"/>
        </a:defRPr>
      </a:lvl5pPr>
      <a:lvl6pPr marL="2514600" indent="-228600" algn="l" rtl="0" eaLnBrk="1" fontAlgn="base" hangingPunct="1">
        <a:spcBef>
          <a:spcPct val="20000"/>
        </a:spcBef>
        <a:spcAft>
          <a:spcPct val="0"/>
        </a:spcAft>
        <a:buBlip>
          <a:blip r:embed="rId9"/>
        </a:buBlip>
        <a:defRPr sz="1400">
          <a:solidFill>
            <a:schemeClr val="tx1"/>
          </a:solidFill>
          <a:latin typeface="+mn-lt"/>
        </a:defRPr>
      </a:lvl6pPr>
      <a:lvl7pPr marL="2971800" indent="-228600" algn="l" rtl="0" eaLnBrk="1" fontAlgn="base" hangingPunct="1">
        <a:spcBef>
          <a:spcPct val="20000"/>
        </a:spcBef>
        <a:spcAft>
          <a:spcPct val="0"/>
        </a:spcAft>
        <a:buBlip>
          <a:blip r:embed="rId9"/>
        </a:buBlip>
        <a:defRPr sz="1400">
          <a:solidFill>
            <a:schemeClr val="tx1"/>
          </a:solidFill>
          <a:latin typeface="+mn-lt"/>
        </a:defRPr>
      </a:lvl7pPr>
      <a:lvl8pPr marL="3429000" indent="-228600" algn="l" rtl="0" eaLnBrk="1" fontAlgn="base" hangingPunct="1">
        <a:spcBef>
          <a:spcPct val="20000"/>
        </a:spcBef>
        <a:spcAft>
          <a:spcPct val="0"/>
        </a:spcAft>
        <a:buBlip>
          <a:blip r:embed="rId9"/>
        </a:buBlip>
        <a:defRPr sz="1400">
          <a:solidFill>
            <a:schemeClr val="tx1"/>
          </a:solidFill>
          <a:latin typeface="+mn-lt"/>
        </a:defRPr>
      </a:lvl8pPr>
      <a:lvl9pPr marL="3886200" indent="-228600" algn="l" rtl="0" eaLnBrk="1" fontAlgn="base" hangingPunct="1">
        <a:spcBef>
          <a:spcPct val="20000"/>
        </a:spcBef>
        <a:spcAft>
          <a:spcPct val="0"/>
        </a:spcAft>
        <a:buBlip>
          <a:blip r:embed="rId9"/>
        </a:buBlip>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5.gif"/><Relationship Id="rId3" Type="http://schemas.openxmlformats.org/officeDocument/2006/relationships/image" Target="../media/image10.jpeg"/><Relationship Id="rId7"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6.png"/></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1.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5.png"/><Relationship Id="rId11" Type="http://schemas.openxmlformats.org/officeDocument/2006/relationships/image" Target="../media/image40.png"/><Relationship Id="rId5" Type="http://schemas.openxmlformats.org/officeDocument/2006/relationships/image" Target="../media/image34.png"/><Relationship Id="rId10" Type="http://schemas.openxmlformats.org/officeDocument/2006/relationships/image" Target="../media/image39.png"/><Relationship Id="rId4" Type="http://schemas.openxmlformats.org/officeDocument/2006/relationships/image" Target="../media/image33.png"/><Relationship Id="rId9" Type="http://schemas.openxmlformats.org/officeDocument/2006/relationships/image" Target="../media/image38.png"/></Relationships>
</file>

<file path=ppt/slides/_rels/slide12.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41.png"/><Relationship Id="rId7" Type="http://schemas.openxmlformats.org/officeDocument/2006/relationships/image" Target="../media/image38.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4.png"/></Relationships>
</file>

<file path=ppt/slides/_rels/slide13.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6.png"/><Relationship Id="rId7" Type="http://schemas.openxmlformats.org/officeDocument/2006/relationships/image" Target="../media/image42.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45.png"/></Relationships>
</file>

<file path=ppt/slides/_rels/slide15.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6.png"/><Relationship Id="rId7" Type="http://schemas.openxmlformats.org/officeDocument/2006/relationships/image" Target="../media/image42.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10" Type="http://schemas.openxmlformats.org/officeDocument/2006/relationships/image" Target="../media/image34.png"/><Relationship Id="rId4" Type="http://schemas.openxmlformats.org/officeDocument/2006/relationships/image" Target="../media/image37.png"/><Relationship Id="rId9" Type="http://schemas.openxmlformats.org/officeDocument/2006/relationships/image" Target="../media/image47.png"/></Relationships>
</file>

<file path=ppt/slides/_rels/slide1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8" Type="http://schemas.openxmlformats.org/officeDocument/2006/relationships/image" Target="../media/image15.gif"/><Relationship Id="rId3" Type="http://schemas.openxmlformats.org/officeDocument/2006/relationships/image" Target="../media/image10.jpeg"/><Relationship Id="rId7"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23.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pPr algn="ctr"/>
            <a:r>
              <a:rPr lang="en-US" dirty="0">
                <a:latin typeface="Eras Bold ITC" panose="020B0907030504020204" pitchFamily="34" charset="0"/>
              </a:rPr>
              <a:t>Locality-Aware CTA Clustering for Modern GPUs</a:t>
            </a:r>
          </a:p>
        </p:txBody>
      </p:sp>
      <p:sp>
        <p:nvSpPr>
          <p:cNvPr id="6" name="Subtitle 5"/>
          <p:cNvSpPr>
            <a:spLocks noGrp="1"/>
          </p:cNvSpPr>
          <p:nvPr>
            <p:ph type="subTitle" idx="1"/>
          </p:nvPr>
        </p:nvSpPr>
        <p:spPr>
          <a:xfrm>
            <a:off x="457200" y="2514600"/>
            <a:ext cx="8208963" cy="1065210"/>
          </a:xfrm>
        </p:spPr>
        <p:txBody>
          <a:bodyPr/>
          <a:lstStyle/>
          <a:p>
            <a:pPr algn="ctr"/>
            <a:r>
              <a:rPr lang="en-US" sz="2000" dirty="0" smtClean="0"/>
              <a:t>Ang Li, </a:t>
            </a:r>
            <a:r>
              <a:rPr lang="en-US" sz="2000" b="1" i="1" u="sng" dirty="0" smtClean="0"/>
              <a:t>Shuaiwen Leon Song</a:t>
            </a:r>
          </a:p>
          <a:p>
            <a:pPr algn="ctr"/>
            <a:r>
              <a:rPr lang="en-US" sz="2000" i="1" dirty="0" smtClean="0"/>
              <a:t>Pacific Northwest National Laboratory (PNNL)</a:t>
            </a:r>
            <a:endParaRPr lang="en-US" sz="2000" i="1" dirty="0"/>
          </a:p>
          <a:p>
            <a:pPr algn="ctr"/>
            <a:endParaRPr lang="en-US" sz="900" i="1" dirty="0" smtClean="0"/>
          </a:p>
          <a:p>
            <a:pPr algn="ctr"/>
            <a:r>
              <a:rPr lang="en-US" sz="2000" i="1" dirty="0" err="1" smtClean="0"/>
              <a:t>Weifeng</a:t>
            </a:r>
            <a:r>
              <a:rPr lang="en-US" sz="2000" i="1" dirty="0" smtClean="0"/>
              <a:t> Liu (University </a:t>
            </a:r>
            <a:r>
              <a:rPr lang="en-US" sz="2000" i="1" dirty="0"/>
              <a:t>of </a:t>
            </a:r>
            <a:r>
              <a:rPr lang="en-US" sz="2000" i="1" dirty="0" smtClean="0"/>
              <a:t>Copenhagen), </a:t>
            </a:r>
          </a:p>
          <a:p>
            <a:pPr algn="ctr"/>
            <a:r>
              <a:rPr lang="en-US" sz="2000" i="1" dirty="0" smtClean="0"/>
              <a:t>Xu Liu (</a:t>
            </a:r>
            <a:r>
              <a:rPr lang="en-US" sz="2000" i="1" dirty="0" err="1" smtClean="0"/>
              <a:t>William&amp;Mary</a:t>
            </a:r>
            <a:r>
              <a:rPr lang="en-US" sz="2000" i="1" dirty="0" smtClean="0"/>
              <a:t>), </a:t>
            </a:r>
          </a:p>
          <a:p>
            <a:pPr algn="ctr"/>
            <a:r>
              <a:rPr lang="en-US" sz="2000" i="1" dirty="0" smtClean="0"/>
              <a:t>Akash Kumar (TU Dresden) </a:t>
            </a:r>
          </a:p>
          <a:p>
            <a:pPr algn="ctr"/>
            <a:r>
              <a:rPr lang="en-US" sz="2000" i="1" dirty="0" err="1" smtClean="0"/>
              <a:t>Henk</a:t>
            </a:r>
            <a:r>
              <a:rPr lang="en-US" sz="2000" i="1" dirty="0" smtClean="0"/>
              <a:t> </a:t>
            </a:r>
            <a:r>
              <a:rPr lang="en-US" sz="2000" i="1" dirty="0" err="1" smtClean="0"/>
              <a:t>Corporaal</a:t>
            </a:r>
            <a:r>
              <a:rPr lang="en-US" sz="2000" i="1" dirty="0"/>
              <a:t> </a:t>
            </a:r>
            <a:r>
              <a:rPr lang="en-US" sz="2000" i="1" dirty="0" smtClean="0"/>
              <a:t>(TU Eindhoven</a:t>
            </a:r>
            <a:r>
              <a:rPr lang="en-US" sz="2000" i="1" dirty="0"/>
              <a:t>)</a:t>
            </a:r>
          </a:p>
        </p:txBody>
      </p:sp>
      <p:sp>
        <p:nvSpPr>
          <p:cNvPr id="4" name="Slide Number Placeholder 3"/>
          <p:cNvSpPr>
            <a:spLocks noGrp="1"/>
          </p:cNvSpPr>
          <p:nvPr>
            <p:ph type="sldNum" sz="quarter" idx="10"/>
          </p:nvPr>
        </p:nvSpPr>
        <p:spPr/>
        <p:txBody>
          <a:bodyPr/>
          <a:lstStyle/>
          <a:p>
            <a:fld id="{37FA2586-380D-514F-AA2E-062C4F85A322}" type="slidenum">
              <a:rPr lang="en-US" smtClean="0"/>
              <a:pPr/>
              <a:t>1</a:t>
            </a:fld>
            <a:endParaRPr lang="en-US"/>
          </a:p>
        </p:txBody>
      </p:sp>
      <p:grpSp>
        <p:nvGrpSpPr>
          <p:cNvPr id="7" name="组合 6"/>
          <p:cNvGrpSpPr/>
          <p:nvPr/>
        </p:nvGrpSpPr>
        <p:grpSpPr>
          <a:xfrm>
            <a:off x="3524631" y="142852"/>
            <a:ext cx="2428892" cy="1000108"/>
            <a:chOff x="12634473" y="1630231"/>
            <a:chExt cx="4129527" cy="2153315"/>
          </a:xfrm>
        </p:grpSpPr>
        <p:grpSp>
          <p:nvGrpSpPr>
            <p:cNvPr id="8" name="组合 109"/>
            <p:cNvGrpSpPr/>
            <p:nvPr/>
          </p:nvGrpSpPr>
          <p:grpSpPr>
            <a:xfrm>
              <a:off x="12634473" y="1630231"/>
              <a:ext cx="4129527" cy="1756105"/>
              <a:chOff x="12634473" y="1630231"/>
              <a:chExt cx="4129527" cy="1756105"/>
            </a:xfrm>
          </p:grpSpPr>
          <p:pic>
            <p:nvPicPr>
              <p:cNvPr id="10" name="Picture 5" descr="C:\Users\song667\Desktop\ASPLOS16\xian-3-top.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2667397" y="1633737"/>
                <a:ext cx="4096603" cy="1752599"/>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TextBox 10"/>
              <p:cNvSpPr txBox="1"/>
              <p:nvPr/>
            </p:nvSpPr>
            <p:spPr>
              <a:xfrm>
                <a:off x="12634473" y="1630231"/>
                <a:ext cx="3048000" cy="1077218"/>
              </a:xfrm>
              <a:prstGeom prst="rect">
                <a:avLst/>
              </a:prstGeom>
              <a:noFill/>
            </p:spPr>
            <p:txBody>
              <a:bodyPr wrap="square" rtlCol="0">
                <a:spAutoFit/>
              </a:bodyPr>
              <a:lstStyle/>
              <a:p>
                <a:r>
                  <a:rPr lang="en-US" b="1" dirty="0" smtClean="0">
                    <a:solidFill>
                      <a:schemeClr val="bg1"/>
                    </a:solidFill>
                    <a:latin typeface="Arial" panose="020B0604020202020204" pitchFamily="34" charset="0"/>
                    <a:cs typeface="Arial" panose="020B0604020202020204" pitchFamily="34" charset="0"/>
                  </a:rPr>
                  <a:t>ASPLOS’17, </a:t>
                </a:r>
              </a:p>
              <a:p>
                <a:r>
                  <a:rPr lang="en-US" b="1" dirty="0" err="1" smtClean="0">
                    <a:solidFill>
                      <a:schemeClr val="bg1"/>
                    </a:solidFill>
                    <a:latin typeface="Arial" panose="020B0604020202020204" pitchFamily="34" charset="0"/>
                    <a:cs typeface="Arial" panose="020B0604020202020204" pitchFamily="34" charset="0"/>
                  </a:rPr>
                  <a:t>Xi’An</a:t>
                </a:r>
                <a:r>
                  <a:rPr lang="en-US" b="1" dirty="0" smtClean="0">
                    <a:solidFill>
                      <a:schemeClr val="bg1"/>
                    </a:solidFill>
                    <a:latin typeface="Arial" panose="020B0604020202020204" pitchFamily="34" charset="0"/>
                    <a:cs typeface="Arial" panose="020B0604020202020204" pitchFamily="34" charset="0"/>
                  </a:rPr>
                  <a:t>, China</a:t>
                </a:r>
                <a:endParaRPr lang="en-US" b="1" dirty="0">
                  <a:solidFill>
                    <a:schemeClr val="bg1"/>
                  </a:solidFill>
                  <a:latin typeface="Arial" panose="020B0604020202020204" pitchFamily="34" charset="0"/>
                  <a:cs typeface="Arial" panose="020B0604020202020204" pitchFamily="34" charset="0"/>
                </a:endParaRPr>
              </a:p>
            </p:txBody>
          </p:sp>
        </p:grpSp>
        <p:pic>
          <p:nvPicPr>
            <p:cNvPr id="9" name="Picture 6" descr="C:\Users\song667\Desktop\ASPLOS16\post4.pn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2667397" y="3383496"/>
              <a:ext cx="4096603" cy="400050"/>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18" name="Group 28"/>
          <p:cNvGrpSpPr/>
          <p:nvPr/>
        </p:nvGrpSpPr>
        <p:grpSpPr>
          <a:xfrm>
            <a:off x="1998396" y="5894198"/>
            <a:ext cx="5500726" cy="785818"/>
            <a:chOff x="4141152" y="21035291"/>
            <a:chExt cx="10358172" cy="1414250"/>
          </a:xfrm>
        </p:grpSpPr>
        <p:pic>
          <p:nvPicPr>
            <p:cNvPr id="19" name="Picture 13" descr="C:\Users\song667\Desktop\ASPLOS16\logo_pnnl.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141152" y="21071807"/>
              <a:ext cx="1465161" cy="1342476"/>
            </a:xfrm>
            <a:prstGeom prst="rect">
              <a:avLst/>
            </a:prstGeom>
            <a:noFill/>
            <a:extLst>
              <a:ext uri="{909E8E84-426E-40DD-AFC4-6F175D3DCCD1}">
                <a14:hiddenFill xmlns:a14="http://schemas.microsoft.com/office/drawing/2010/main" xmlns="">
                  <a:solidFill>
                    <a:srgbClr val="FFFFFF"/>
                  </a:solidFill>
                </a14:hiddenFill>
              </a:ext>
            </a:extLst>
          </p:spPr>
        </p:pic>
        <p:pic>
          <p:nvPicPr>
            <p:cNvPr id="20" name="Picture 14" descr="C:\Users\song667\Desktop\ASPLOS16\copen.pn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6092431" y="21071807"/>
              <a:ext cx="1415675" cy="1377733"/>
            </a:xfrm>
            <a:prstGeom prst="rect">
              <a:avLst/>
            </a:prstGeom>
            <a:noFill/>
            <a:extLst>
              <a:ext uri="{909E8E84-426E-40DD-AFC4-6F175D3DCCD1}">
                <a14:hiddenFill xmlns:a14="http://schemas.microsoft.com/office/drawing/2010/main" xmlns="">
                  <a:solidFill>
                    <a:srgbClr val="FFFFFF"/>
                  </a:solidFill>
                </a14:hiddenFill>
              </a:ext>
            </a:extLst>
          </p:spPr>
        </p:pic>
        <p:pic>
          <p:nvPicPr>
            <p:cNvPr id="21" name="Picture 15" descr="C:\Users\song667\Desktop\ASPLOS16\wm.pn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8052770" y="21043343"/>
              <a:ext cx="1434661" cy="1406198"/>
            </a:xfrm>
            <a:prstGeom prst="rect">
              <a:avLst/>
            </a:prstGeom>
            <a:noFill/>
            <a:extLst>
              <a:ext uri="{909E8E84-426E-40DD-AFC4-6F175D3DCCD1}">
                <a14:hiddenFill xmlns:a14="http://schemas.microsoft.com/office/drawing/2010/main" xmlns="">
                  <a:solidFill>
                    <a:srgbClr val="FFFFFF"/>
                  </a:solidFill>
                </a14:hiddenFill>
              </a:ext>
            </a:extLst>
          </p:spPr>
        </p:pic>
        <p:pic>
          <p:nvPicPr>
            <p:cNvPr id="22" name="Picture 16" descr="C:\Users\song667\Desktop\ASPLOS16\tudres.gif"/>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9811798" y="21035291"/>
              <a:ext cx="2388400" cy="1414248"/>
            </a:xfrm>
            <a:prstGeom prst="rect">
              <a:avLst/>
            </a:prstGeom>
            <a:noFill/>
            <a:extLst>
              <a:ext uri="{909E8E84-426E-40DD-AFC4-6F175D3DCCD1}">
                <a14:hiddenFill xmlns:a14="http://schemas.microsoft.com/office/drawing/2010/main" xmlns="">
                  <a:solidFill>
                    <a:srgbClr val="FFFFFF"/>
                  </a:solidFill>
                </a14:hiddenFill>
              </a:ext>
            </a:extLst>
          </p:spPr>
        </p:pic>
        <p:pic>
          <p:nvPicPr>
            <p:cNvPr id="23" name="Picture 17" descr="C:\Users\song667\Desktop\ASPLOS16\tu.png"/>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12268200" y="21126761"/>
              <a:ext cx="2231124" cy="1170815"/>
            </a:xfrm>
            <a:prstGeom prst="rect">
              <a:avLst/>
            </a:prstGeom>
            <a:noFill/>
            <a:extLst>
              <a:ext uri="{909E8E84-426E-40DD-AFC4-6F175D3DCCD1}">
                <a14:hiddenFill xmlns:a14="http://schemas.microsoft.com/office/drawing/2010/main" xmlns="">
                  <a:solidFill>
                    <a:srgbClr val="FFFFFF"/>
                  </a:solidFill>
                </a14:hiddenFill>
              </a:ext>
            </a:extLst>
          </p:spPr>
        </p:pic>
      </p:grpSp>
    </p:spTree>
    <p:extLst>
      <p:ext uri="{BB962C8B-B14F-4D97-AF65-F5344CB8AC3E}">
        <p14:creationId xmlns:p14="http://schemas.microsoft.com/office/powerpoint/2010/main" xmlns="" val="31721444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081" y="228600"/>
            <a:ext cx="7083125" cy="391477"/>
          </a:xfrm>
        </p:spPr>
        <p:txBody>
          <a:bodyPr/>
          <a:lstStyle/>
          <a:p>
            <a:r>
              <a:rPr lang="en-US" dirty="0" smtClean="0"/>
              <a:t>Partitioning =&gt; Inverting =&gt; Binding</a:t>
            </a:r>
            <a:endParaRPr lang="en-US" dirty="0"/>
          </a:p>
        </p:txBody>
      </p:sp>
      <p:sp>
        <p:nvSpPr>
          <p:cNvPr id="3" name="Content Placeholder 2"/>
          <p:cNvSpPr>
            <a:spLocks noGrp="1"/>
          </p:cNvSpPr>
          <p:nvPr>
            <p:ph idx="1"/>
          </p:nvPr>
        </p:nvSpPr>
        <p:spPr>
          <a:xfrm>
            <a:off x="214282" y="4429132"/>
            <a:ext cx="8929718" cy="1885944"/>
          </a:xfrm>
        </p:spPr>
        <p:txBody>
          <a:bodyPr/>
          <a:lstStyle/>
          <a:p>
            <a:r>
              <a:rPr lang="en-US" sz="2200" dirty="0" smtClean="0"/>
              <a:t>Partition: for each original CTA, finding map from CTA-id to Cluster-id</a:t>
            </a:r>
          </a:p>
          <a:p>
            <a:r>
              <a:rPr lang="en-US" sz="2200" dirty="0" smtClean="0"/>
              <a:t>Inverting: for each cluster, using (Cluster-id + In-cluster-id + Mapping method) to find the original kernel CTA-id. </a:t>
            </a:r>
          </a:p>
          <a:p>
            <a:r>
              <a:rPr lang="en-US" sz="2200" dirty="0" smtClean="0"/>
              <a:t>Binding: for each CTA in the new kernel, find its </a:t>
            </a:r>
            <a:r>
              <a:rPr lang="en-US" sz="2200" dirty="0" err="1" smtClean="0"/>
              <a:t>Agent_id’s</a:t>
            </a:r>
            <a:r>
              <a:rPr lang="en-US" sz="2200" dirty="0" smtClean="0"/>
              <a:t> corresponding </a:t>
            </a:r>
            <a:r>
              <a:rPr lang="en-US" sz="2200" dirty="0" smtClean="0">
                <a:sym typeface="Wingdings" pitchFamily="2" charset="2"/>
              </a:rPr>
              <a:t>Cluster-id and In-cluster-id.</a:t>
            </a:r>
            <a:r>
              <a:rPr lang="en-US" sz="2200" dirty="0" smtClean="0"/>
              <a:t> </a:t>
            </a:r>
          </a:p>
          <a:p>
            <a:pPr marL="457200" lvl="1" indent="0">
              <a:buNone/>
            </a:pPr>
            <a:endParaRPr lang="en-US" dirty="0"/>
          </a:p>
        </p:txBody>
      </p:sp>
      <p:sp>
        <p:nvSpPr>
          <p:cNvPr id="4" name="Slide Number Placeholder 3"/>
          <p:cNvSpPr>
            <a:spLocks noGrp="1"/>
          </p:cNvSpPr>
          <p:nvPr>
            <p:ph type="sldNum" sz="quarter" idx="10"/>
          </p:nvPr>
        </p:nvSpPr>
        <p:spPr/>
        <p:txBody>
          <a:bodyPr/>
          <a:lstStyle/>
          <a:p>
            <a:fld id="{37FA2586-380D-514F-AA2E-062C4F85A322}" type="slidenum">
              <a:rPr lang="en-US" smtClean="0"/>
              <a:pPr/>
              <a:t>10</a:t>
            </a:fld>
            <a:endParaRPr lang="en-US"/>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52400" y="1143000"/>
            <a:ext cx="8839200" cy="290109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7" name="Picture 7" descr="https://lh5.googleusercontent.com/1dZKBos8vcGHCjjP6kB0k2UyHOmIFtKhPQlvqXuR3wSLGZuMHX7N6j5XhNoX5RXIMXmQZ0JHPzNJsViNE0F5Ct1K9-sXZE5zlSljMn062np53JuV5t_UkXqAwky-SYbEnBuBeT4sXqk"/>
          <p:cNvPicPr>
            <a:picLocks noChangeAspect="1" noChangeArrowheads="1"/>
          </p:cNvPicPr>
          <p:nvPr/>
        </p:nvPicPr>
        <p:blipFill>
          <a:blip r:embed="rId4"/>
          <a:srcRect/>
          <a:stretch>
            <a:fillRect/>
          </a:stretch>
        </p:blipFill>
        <p:spPr bwMode="auto">
          <a:xfrm flipH="1">
            <a:off x="8215337" y="5929338"/>
            <a:ext cx="928662" cy="928662"/>
          </a:xfrm>
          <a:prstGeom prst="rect">
            <a:avLst/>
          </a:prstGeom>
          <a:noFill/>
        </p:spPr>
      </p:pic>
    </p:spTree>
    <p:extLst>
      <p:ext uri="{BB962C8B-B14F-4D97-AF65-F5344CB8AC3E}">
        <p14:creationId xmlns:p14="http://schemas.microsoft.com/office/powerpoint/2010/main" xmlns="" val="6585310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7335519" cy="391477"/>
          </a:xfrm>
        </p:spPr>
        <p:txBody>
          <a:bodyPr/>
          <a:lstStyle/>
          <a:p>
            <a:r>
              <a:rPr lang="en-US" dirty="0" smtClean="0"/>
              <a:t>S1: Partition CTAs ac. inter-CTA locality </a:t>
            </a:r>
            <a:endParaRPr lang="en-US" dirty="0"/>
          </a:p>
        </p:txBody>
      </p:sp>
      <p:sp>
        <p:nvSpPr>
          <p:cNvPr id="4" name="Slide Number Placeholder 3"/>
          <p:cNvSpPr>
            <a:spLocks noGrp="1"/>
          </p:cNvSpPr>
          <p:nvPr>
            <p:ph type="sldNum" sz="quarter" idx="10"/>
          </p:nvPr>
        </p:nvSpPr>
        <p:spPr>
          <a:xfrm>
            <a:off x="1692593" y="6483351"/>
            <a:ext cx="509587" cy="298450"/>
          </a:xfrm>
        </p:spPr>
        <p:txBody>
          <a:bodyPr/>
          <a:lstStyle/>
          <a:p>
            <a:fld id="{37FA2586-380D-514F-AA2E-062C4F85A322}" type="slidenum">
              <a:rPr lang="en-US" smtClean="0"/>
              <a:pPr/>
              <a:t>11</a:t>
            </a:fld>
            <a:endParaRPr lang="en-US"/>
          </a:p>
        </p:txBody>
      </p:sp>
      <p:pic>
        <p:nvPicPr>
          <p:cNvPr id="11267"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63629" y="1027426"/>
            <a:ext cx="1816097" cy="151828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1268" name="Picture 4"/>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63630" y="2932426"/>
            <a:ext cx="1816096" cy="150759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1270" name="Picture 6"/>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363629" y="4753606"/>
            <a:ext cx="1816097" cy="15104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1273" name="Picture 9"/>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2954426" y="3255276"/>
            <a:ext cx="914400" cy="91269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1274" name="Picture 10"/>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4699313" y="951227"/>
            <a:ext cx="990600" cy="83838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1275" name="Picture 11"/>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4699405" y="2362168"/>
            <a:ext cx="1015595" cy="85170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1276" name="Picture 12"/>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4699312" y="3711622"/>
            <a:ext cx="1015665" cy="84680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1277" name="Picture 13"/>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4699313" y="5152687"/>
            <a:ext cx="990600" cy="82996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cxnSp>
        <p:nvCxnSpPr>
          <p:cNvPr id="18" name="Straight Arrow Connector 17"/>
          <p:cNvCxnSpPr>
            <a:stCxn id="11267" idx="3"/>
          </p:cNvCxnSpPr>
          <p:nvPr/>
        </p:nvCxnSpPr>
        <p:spPr>
          <a:xfrm>
            <a:off x="2179726" y="1786566"/>
            <a:ext cx="927103" cy="1603060"/>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endCxn id="11273" idx="1"/>
          </p:cNvCxnSpPr>
          <p:nvPr/>
        </p:nvCxnSpPr>
        <p:spPr>
          <a:xfrm>
            <a:off x="2179726" y="3711622"/>
            <a:ext cx="774700" cy="0"/>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2179726" y="4075426"/>
            <a:ext cx="1003303" cy="1433418"/>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pic>
        <p:nvPicPr>
          <p:cNvPr id="28" name="Picture 3"/>
          <p:cNvPicPr>
            <a:picLocks noChangeAspect="1" noChangeArrowheads="1"/>
          </p:cNvPicPr>
          <p:nvPr/>
        </p:nvPicPr>
        <p:blipFill>
          <a:blip r:embed="rId11">
            <a:extLst>
              <a:ext uri="{28A0092B-C50C-407E-A947-70E740481C1C}">
                <a14:useLocalDpi xmlns:a14="http://schemas.microsoft.com/office/drawing/2010/main" xmlns="" val="0"/>
              </a:ext>
            </a:extLst>
          </a:blip>
          <a:srcRect/>
          <a:stretch>
            <a:fillRect/>
          </a:stretch>
        </p:blipFill>
        <p:spPr bwMode="auto">
          <a:xfrm rot="16200000">
            <a:off x="5772150" y="2854988"/>
            <a:ext cx="5086350" cy="13906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cxnSp>
        <p:nvCxnSpPr>
          <p:cNvPr id="35" name="Straight Arrow Connector 34"/>
          <p:cNvCxnSpPr>
            <a:endCxn id="11274" idx="1"/>
          </p:cNvCxnSpPr>
          <p:nvPr/>
        </p:nvCxnSpPr>
        <p:spPr>
          <a:xfrm flipV="1">
            <a:off x="3792629" y="1370420"/>
            <a:ext cx="906684" cy="2098660"/>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endCxn id="11275" idx="1"/>
          </p:cNvCxnSpPr>
          <p:nvPr/>
        </p:nvCxnSpPr>
        <p:spPr>
          <a:xfrm flipV="1">
            <a:off x="3849730" y="2788023"/>
            <a:ext cx="849675" cy="833458"/>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endCxn id="11276" idx="1"/>
          </p:cNvCxnSpPr>
          <p:nvPr/>
        </p:nvCxnSpPr>
        <p:spPr>
          <a:xfrm>
            <a:off x="3802789" y="3847211"/>
            <a:ext cx="896523" cy="287812"/>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endCxn id="11277" idx="1"/>
          </p:cNvCxnSpPr>
          <p:nvPr/>
        </p:nvCxnSpPr>
        <p:spPr>
          <a:xfrm>
            <a:off x="3716429" y="4055458"/>
            <a:ext cx="982884" cy="1512210"/>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43" name="圆角矩形标注 17"/>
          <p:cNvSpPr/>
          <p:nvPr/>
        </p:nvSpPr>
        <p:spPr>
          <a:xfrm>
            <a:off x="6107230" y="2295444"/>
            <a:ext cx="1428760" cy="642942"/>
          </a:xfrm>
          <a:prstGeom prst="wedgeRoundRectCallout">
            <a:avLst>
              <a:gd name="adj1" fmla="val 80017"/>
              <a:gd name="adj2" fmla="val -68776"/>
              <a:gd name="adj3" fmla="val 16667"/>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zh-CN" b="1" dirty="0" smtClean="0">
                <a:solidFill>
                  <a:schemeClr val="tx1"/>
                </a:solidFill>
                <a:latin typeface="Arial" pitchFamily="34" charset="0"/>
                <a:ea typeface="Arial Unicode MS" pitchFamily="34" charset="-122"/>
                <a:cs typeface="Arial" pitchFamily="34" charset="0"/>
              </a:rPr>
              <a:t>Inter-CTA  reuse</a:t>
            </a:r>
            <a:endParaRPr lang="zh-CN" altLang="en-US" b="1" dirty="0">
              <a:solidFill>
                <a:schemeClr val="tx1"/>
              </a:solidFill>
              <a:latin typeface="Arial" pitchFamily="34" charset="0"/>
              <a:ea typeface="Arial Unicode MS" pitchFamily="34" charset="-122"/>
              <a:cs typeface="Arial" pitchFamily="34" charset="0"/>
            </a:endParaRPr>
          </a:p>
        </p:txBody>
      </p:sp>
      <p:sp>
        <p:nvSpPr>
          <p:cNvPr id="44" name="圆角矩形标注 17"/>
          <p:cNvSpPr/>
          <p:nvPr/>
        </p:nvSpPr>
        <p:spPr>
          <a:xfrm>
            <a:off x="6363960" y="914400"/>
            <a:ext cx="985520" cy="397671"/>
          </a:xfrm>
          <a:prstGeom prst="wedgeRoundRectCallout">
            <a:avLst>
              <a:gd name="adj1" fmla="val 101414"/>
              <a:gd name="adj2" fmla="val 59695"/>
              <a:gd name="adj3" fmla="val 16667"/>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zh-CN" b="1" dirty="0" smtClean="0">
                <a:solidFill>
                  <a:schemeClr val="tx1"/>
                </a:solidFill>
                <a:latin typeface="Arial" pitchFamily="34" charset="0"/>
                <a:ea typeface="Arial Unicode MS" pitchFamily="34" charset="-122"/>
                <a:cs typeface="Arial" pitchFamily="34" charset="0"/>
              </a:rPr>
              <a:t>CTA</a:t>
            </a:r>
            <a:endParaRPr lang="zh-CN" altLang="en-US" b="1" dirty="0">
              <a:solidFill>
                <a:schemeClr val="tx1"/>
              </a:solidFill>
              <a:latin typeface="Arial" pitchFamily="34" charset="0"/>
              <a:ea typeface="Arial Unicode MS" pitchFamily="34" charset="-122"/>
              <a:cs typeface="Arial" pitchFamily="34" charset="0"/>
            </a:endParaRPr>
          </a:p>
        </p:txBody>
      </p:sp>
      <p:sp>
        <p:nvSpPr>
          <p:cNvPr id="45" name="圆角矩形标注 17"/>
          <p:cNvSpPr/>
          <p:nvPr/>
        </p:nvSpPr>
        <p:spPr>
          <a:xfrm>
            <a:off x="6242350" y="3703379"/>
            <a:ext cx="1228740" cy="436752"/>
          </a:xfrm>
          <a:prstGeom prst="wedgeRoundRectCallout">
            <a:avLst>
              <a:gd name="adj1" fmla="val 65447"/>
              <a:gd name="adj2" fmla="val 126596"/>
              <a:gd name="adj3" fmla="val 16667"/>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zh-CN" b="1" dirty="0" smtClean="0">
                <a:solidFill>
                  <a:schemeClr val="tx1"/>
                </a:solidFill>
                <a:latin typeface="Arial" pitchFamily="34" charset="0"/>
                <a:ea typeface="Arial Unicode MS" pitchFamily="34" charset="-122"/>
                <a:cs typeface="Arial" pitchFamily="34" charset="0"/>
              </a:rPr>
              <a:t>Partition</a:t>
            </a:r>
            <a:endParaRPr lang="zh-CN" altLang="en-US" b="1" dirty="0">
              <a:solidFill>
                <a:schemeClr val="tx1"/>
              </a:solidFill>
              <a:latin typeface="Arial" pitchFamily="34" charset="0"/>
              <a:ea typeface="Arial Unicode MS" pitchFamily="34" charset="-122"/>
              <a:cs typeface="Arial" pitchFamily="34" charset="0"/>
            </a:endParaRPr>
          </a:p>
        </p:txBody>
      </p:sp>
      <p:sp>
        <p:nvSpPr>
          <p:cNvPr id="47" name="TextBox 46"/>
          <p:cNvSpPr txBox="1"/>
          <p:nvPr/>
        </p:nvSpPr>
        <p:spPr>
          <a:xfrm>
            <a:off x="4954804" y="1185754"/>
            <a:ext cx="479618" cy="369332"/>
          </a:xfrm>
          <a:prstGeom prst="rect">
            <a:avLst/>
          </a:prstGeom>
        </p:spPr>
        <p:style>
          <a:lnRef idx="0">
            <a:schemeClr val="accent6"/>
          </a:lnRef>
          <a:fillRef idx="3">
            <a:schemeClr val="accent6"/>
          </a:fillRef>
          <a:effectRef idx="3">
            <a:schemeClr val="accent6"/>
          </a:effectRef>
          <a:fontRef idx="minor">
            <a:schemeClr val="lt1"/>
          </a:fontRef>
        </p:style>
        <p:txBody>
          <a:bodyPr wrap="none" rtlCol="0">
            <a:spAutoFit/>
          </a:bodyPr>
          <a:lstStyle/>
          <a:p>
            <a:r>
              <a:rPr lang="en-US" dirty="0" smtClean="0"/>
              <a:t>C0</a:t>
            </a:r>
            <a:endParaRPr lang="en-US" dirty="0"/>
          </a:p>
        </p:txBody>
      </p:sp>
      <p:sp>
        <p:nvSpPr>
          <p:cNvPr id="60" name="TextBox 59"/>
          <p:cNvSpPr txBox="1"/>
          <p:nvPr/>
        </p:nvSpPr>
        <p:spPr>
          <a:xfrm>
            <a:off x="4954804" y="2625895"/>
            <a:ext cx="479618" cy="369332"/>
          </a:xfrm>
          <a:prstGeom prst="rect">
            <a:avLst/>
          </a:prstGeom>
        </p:spPr>
        <p:style>
          <a:lnRef idx="0">
            <a:schemeClr val="accent6"/>
          </a:lnRef>
          <a:fillRef idx="3">
            <a:schemeClr val="accent6"/>
          </a:fillRef>
          <a:effectRef idx="3">
            <a:schemeClr val="accent6"/>
          </a:effectRef>
          <a:fontRef idx="minor">
            <a:schemeClr val="lt1"/>
          </a:fontRef>
        </p:style>
        <p:txBody>
          <a:bodyPr wrap="none" rtlCol="0">
            <a:spAutoFit/>
          </a:bodyPr>
          <a:lstStyle/>
          <a:p>
            <a:r>
              <a:rPr lang="en-US" dirty="0" smtClean="0"/>
              <a:t>C1</a:t>
            </a:r>
            <a:endParaRPr lang="en-US" dirty="0"/>
          </a:p>
        </p:txBody>
      </p:sp>
      <p:sp>
        <p:nvSpPr>
          <p:cNvPr id="61" name="TextBox 60"/>
          <p:cNvSpPr txBox="1"/>
          <p:nvPr/>
        </p:nvSpPr>
        <p:spPr>
          <a:xfrm>
            <a:off x="4967393" y="3921755"/>
            <a:ext cx="479618" cy="369332"/>
          </a:xfrm>
          <a:prstGeom prst="rect">
            <a:avLst/>
          </a:prstGeom>
        </p:spPr>
        <p:style>
          <a:lnRef idx="0">
            <a:schemeClr val="accent6"/>
          </a:lnRef>
          <a:fillRef idx="3">
            <a:schemeClr val="accent6"/>
          </a:fillRef>
          <a:effectRef idx="3">
            <a:schemeClr val="accent6"/>
          </a:effectRef>
          <a:fontRef idx="minor">
            <a:schemeClr val="lt1"/>
          </a:fontRef>
        </p:style>
        <p:txBody>
          <a:bodyPr wrap="none" rtlCol="0">
            <a:spAutoFit/>
          </a:bodyPr>
          <a:lstStyle/>
          <a:p>
            <a:r>
              <a:rPr lang="en-US" dirty="0" smtClean="0"/>
              <a:t>C2</a:t>
            </a:r>
            <a:endParaRPr lang="en-US" dirty="0"/>
          </a:p>
        </p:txBody>
      </p:sp>
      <p:sp>
        <p:nvSpPr>
          <p:cNvPr id="62" name="TextBox 61"/>
          <p:cNvSpPr txBox="1"/>
          <p:nvPr/>
        </p:nvSpPr>
        <p:spPr>
          <a:xfrm>
            <a:off x="4954804" y="5383002"/>
            <a:ext cx="479618" cy="369332"/>
          </a:xfrm>
          <a:prstGeom prst="rect">
            <a:avLst/>
          </a:prstGeom>
        </p:spPr>
        <p:style>
          <a:lnRef idx="0">
            <a:schemeClr val="accent6"/>
          </a:lnRef>
          <a:fillRef idx="3">
            <a:schemeClr val="accent6"/>
          </a:fillRef>
          <a:effectRef idx="3">
            <a:schemeClr val="accent6"/>
          </a:effectRef>
          <a:fontRef idx="minor">
            <a:schemeClr val="lt1"/>
          </a:fontRef>
        </p:style>
        <p:txBody>
          <a:bodyPr wrap="none" rtlCol="0">
            <a:spAutoFit/>
          </a:bodyPr>
          <a:lstStyle/>
          <a:p>
            <a:r>
              <a:rPr lang="en-US" dirty="0" smtClean="0"/>
              <a:t>C3</a:t>
            </a:r>
            <a:endParaRPr lang="en-US" dirty="0"/>
          </a:p>
        </p:txBody>
      </p:sp>
    </p:spTree>
    <p:extLst>
      <p:ext uri="{BB962C8B-B14F-4D97-AF65-F5344CB8AC3E}">
        <p14:creationId xmlns:p14="http://schemas.microsoft.com/office/powerpoint/2010/main" xmlns="" val="4055405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267"/>
                                        </p:tgtEl>
                                        <p:attrNameLst>
                                          <p:attrName>style.visibility</p:attrName>
                                        </p:attrNameLst>
                                      </p:cBhvr>
                                      <p:to>
                                        <p:strVal val="visible"/>
                                      </p:to>
                                    </p:set>
                                    <p:animEffect transition="in" filter="fade">
                                      <p:cBhvr>
                                        <p:cTn id="7" dur="500"/>
                                        <p:tgtEl>
                                          <p:spTgt spid="1126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left)">
                                      <p:cBhvr>
                                        <p:cTn id="12" dur="500"/>
                                        <p:tgtEl>
                                          <p:spTgt spid="18"/>
                                        </p:tgtEl>
                                      </p:cBhvr>
                                    </p:animEffect>
                                  </p:childTnLst>
                                </p:cTn>
                              </p:par>
                              <p:par>
                                <p:cTn id="13" presetID="10" presetClass="entr" presetSubtype="0" fill="hold" nodeType="withEffect">
                                  <p:stCondLst>
                                    <p:cond delay="0"/>
                                  </p:stCondLst>
                                  <p:childTnLst>
                                    <p:set>
                                      <p:cBhvr>
                                        <p:cTn id="14" dur="1" fill="hold">
                                          <p:stCondLst>
                                            <p:cond delay="0"/>
                                          </p:stCondLst>
                                        </p:cTn>
                                        <p:tgtEl>
                                          <p:spTgt spid="11273"/>
                                        </p:tgtEl>
                                        <p:attrNameLst>
                                          <p:attrName>style.visibility</p:attrName>
                                        </p:attrNameLst>
                                      </p:cBhvr>
                                      <p:to>
                                        <p:strVal val="visible"/>
                                      </p:to>
                                    </p:set>
                                    <p:animEffect transition="in" filter="fade">
                                      <p:cBhvr>
                                        <p:cTn id="15" dur="500"/>
                                        <p:tgtEl>
                                          <p:spTgt spid="1127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wipe(left)">
                                      <p:cBhvr>
                                        <p:cTn id="20" dur="500"/>
                                        <p:tgtEl>
                                          <p:spTgt spid="35"/>
                                        </p:tgtEl>
                                      </p:cBhvr>
                                    </p:animEffect>
                                  </p:childTnLst>
                                </p:cTn>
                              </p:par>
                              <p:par>
                                <p:cTn id="21" presetID="22" presetClass="entr" presetSubtype="8" fill="hold" nodeType="with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wipe(left)">
                                      <p:cBhvr>
                                        <p:cTn id="23" dur="500"/>
                                        <p:tgtEl>
                                          <p:spTgt spid="37"/>
                                        </p:tgtEl>
                                      </p:cBhvr>
                                    </p:animEffect>
                                  </p:childTnLst>
                                </p:cTn>
                              </p:par>
                              <p:par>
                                <p:cTn id="24" presetID="22" presetClass="entr" presetSubtype="8" fill="hold" nodeType="withEffect">
                                  <p:stCondLst>
                                    <p:cond delay="0"/>
                                  </p:stCondLst>
                                  <p:childTnLst>
                                    <p:set>
                                      <p:cBhvr>
                                        <p:cTn id="25" dur="1" fill="hold">
                                          <p:stCondLst>
                                            <p:cond delay="0"/>
                                          </p:stCondLst>
                                        </p:cTn>
                                        <p:tgtEl>
                                          <p:spTgt spid="39"/>
                                        </p:tgtEl>
                                        <p:attrNameLst>
                                          <p:attrName>style.visibility</p:attrName>
                                        </p:attrNameLst>
                                      </p:cBhvr>
                                      <p:to>
                                        <p:strVal val="visible"/>
                                      </p:to>
                                    </p:set>
                                    <p:animEffect transition="in" filter="wipe(left)">
                                      <p:cBhvr>
                                        <p:cTn id="26" dur="500"/>
                                        <p:tgtEl>
                                          <p:spTgt spid="39"/>
                                        </p:tgtEl>
                                      </p:cBhvr>
                                    </p:animEffect>
                                  </p:childTnLst>
                                </p:cTn>
                              </p:par>
                              <p:par>
                                <p:cTn id="27" presetID="22" presetClass="entr" presetSubtype="8" fill="hold" nodeType="withEffect">
                                  <p:stCondLst>
                                    <p:cond delay="0"/>
                                  </p:stCondLst>
                                  <p:childTnLst>
                                    <p:set>
                                      <p:cBhvr>
                                        <p:cTn id="28" dur="1" fill="hold">
                                          <p:stCondLst>
                                            <p:cond delay="0"/>
                                          </p:stCondLst>
                                        </p:cTn>
                                        <p:tgtEl>
                                          <p:spTgt spid="41"/>
                                        </p:tgtEl>
                                        <p:attrNameLst>
                                          <p:attrName>style.visibility</p:attrName>
                                        </p:attrNameLst>
                                      </p:cBhvr>
                                      <p:to>
                                        <p:strVal val="visible"/>
                                      </p:to>
                                    </p:set>
                                    <p:animEffect transition="in" filter="wipe(left)">
                                      <p:cBhvr>
                                        <p:cTn id="29" dur="500"/>
                                        <p:tgtEl>
                                          <p:spTgt spid="41"/>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1274"/>
                                        </p:tgtEl>
                                        <p:attrNameLst>
                                          <p:attrName>style.visibility</p:attrName>
                                        </p:attrNameLst>
                                      </p:cBhvr>
                                      <p:to>
                                        <p:strVal val="visible"/>
                                      </p:to>
                                    </p:set>
                                    <p:animEffect transition="in" filter="fade">
                                      <p:cBhvr>
                                        <p:cTn id="34" dur="500"/>
                                        <p:tgtEl>
                                          <p:spTgt spid="11274"/>
                                        </p:tgtEl>
                                      </p:cBhvr>
                                    </p:animEffect>
                                  </p:childTnLst>
                                </p:cTn>
                              </p:par>
                              <p:par>
                                <p:cTn id="35" presetID="10" presetClass="entr" presetSubtype="0" fill="hold" nodeType="withEffect">
                                  <p:stCondLst>
                                    <p:cond delay="0"/>
                                  </p:stCondLst>
                                  <p:childTnLst>
                                    <p:set>
                                      <p:cBhvr>
                                        <p:cTn id="36" dur="1" fill="hold">
                                          <p:stCondLst>
                                            <p:cond delay="0"/>
                                          </p:stCondLst>
                                        </p:cTn>
                                        <p:tgtEl>
                                          <p:spTgt spid="11275"/>
                                        </p:tgtEl>
                                        <p:attrNameLst>
                                          <p:attrName>style.visibility</p:attrName>
                                        </p:attrNameLst>
                                      </p:cBhvr>
                                      <p:to>
                                        <p:strVal val="visible"/>
                                      </p:to>
                                    </p:set>
                                    <p:animEffect transition="in" filter="fade">
                                      <p:cBhvr>
                                        <p:cTn id="37" dur="500"/>
                                        <p:tgtEl>
                                          <p:spTgt spid="11275"/>
                                        </p:tgtEl>
                                      </p:cBhvr>
                                    </p:animEffect>
                                  </p:childTnLst>
                                </p:cTn>
                              </p:par>
                              <p:par>
                                <p:cTn id="38" presetID="10" presetClass="entr" presetSubtype="0" fill="hold" nodeType="withEffect">
                                  <p:stCondLst>
                                    <p:cond delay="0"/>
                                  </p:stCondLst>
                                  <p:childTnLst>
                                    <p:set>
                                      <p:cBhvr>
                                        <p:cTn id="39" dur="1" fill="hold">
                                          <p:stCondLst>
                                            <p:cond delay="0"/>
                                          </p:stCondLst>
                                        </p:cTn>
                                        <p:tgtEl>
                                          <p:spTgt spid="11276"/>
                                        </p:tgtEl>
                                        <p:attrNameLst>
                                          <p:attrName>style.visibility</p:attrName>
                                        </p:attrNameLst>
                                      </p:cBhvr>
                                      <p:to>
                                        <p:strVal val="visible"/>
                                      </p:to>
                                    </p:set>
                                    <p:animEffect transition="in" filter="fade">
                                      <p:cBhvr>
                                        <p:cTn id="40" dur="500"/>
                                        <p:tgtEl>
                                          <p:spTgt spid="11276"/>
                                        </p:tgtEl>
                                      </p:cBhvr>
                                    </p:animEffect>
                                  </p:childTnLst>
                                </p:cTn>
                              </p:par>
                              <p:par>
                                <p:cTn id="41" presetID="10" presetClass="entr" presetSubtype="0" fill="hold" nodeType="withEffect">
                                  <p:stCondLst>
                                    <p:cond delay="0"/>
                                  </p:stCondLst>
                                  <p:childTnLst>
                                    <p:set>
                                      <p:cBhvr>
                                        <p:cTn id="42" dur="1" fill="hold">
                                          <p:stCondLst>
                                            <p:cond delay="0"/>
                                          </p:stCondLst>
                                        </p:cTn>
                                        <p:tgtEl>
                                          <p:spTgt spid="11277"/>
                                        </p:tgtEl>
                                        <p:attrNameLst>
                                          <p:attrName>style.visibility</p:attrName>
                                        </p:attrNameLst>
                                      </p:cBhvr>
                                      <p:to>
                                        <p:strVal val="visible"/>
                                      </p:to>
                                    </p:set>
                                    <p:animEffect transition="in" filter="fade">
                                      <p:cBhvr>
                                        <p:cTn id="43" dur="500"/>
                                        <p:tgtEl>
                                          <p:spTgt spid="11277"/>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fade">
                                      <p:cBhvr>
                                        <p:cTn id="48" dur="500"/>
                                        <p:tgtEl>
                                          <p:spTgt spid="47"/>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500"/>
                                        <p:tgtEl>
                                          <p:spTgt spid="60"/>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61"/>
                                        </p:tgtEl>
                                        <p:attrNameLst>
                                          <p:attrName>style.visibility</p:attrName>
                                        </p:attrNameLst>
                                      </p:cBhvr>
                                      <p:to>
                                        <p:strVal val="visible"/>
                                      </p:to>
                                    </p:set>
                                    <p:animEffect transition="in" filter="fade">
                                      <p:cBhvr>
                                        <p:cTn id="54" dur="500"/>
                                        <p:tgtEl>
                                          <p:spTgt spid="61"/>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62"/>
                                        </p:tgtEl>
                                        <p:attrNameLst>
                                          <p:attrName>style.visibility</p:attrName>
                                        </p:attrNameLst>
                                      </p:cBhvr>
                                      <p:to>
                                        <p:strVal val="visible"/>
                                      </p:to>
                                    </p:set>
                                    <p:animEffect transition="in" filter="fade">
                                      <p:cBhvr>
                                        <p:cTn id="57" dur="500"/>
                                        <p:tgtEl>
                                          <p:spTgt spid="62"/>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1268"/>
                                        </p:tgtEl>
                                        <p:attrNameLst>
                                          <p:attrName>style.visibility</p:attrName>
                                        </p:attrNameLst>
                                      </p:cBhvr>
                                      <p:to>
                                        <p:strVal val="visible"/>
                                      </p:to>
                                    </p:set>
                                    <p:animEffect transition="in" filter="fade">
                                      <p:cBhvr>
                                        <p:cTn id="62" dur="500"/>
                                        <p:tgtEl>
                                          <p:spTgt spid="11268"/>
                                        </p:tgtEl>
                                      </p:cBhvr>
                                    </p:animEffect>
                                  </p:childTnLst>
                                </p:cTn>
                              </p:par>
                            </p:childTnLst>
                          </p:cTn>
                        </p:par>
                        <p:par>
                          <p:cTn id="63" fill="hold">
                            <p:stCondLst>
                              <p:cond delay="500"/>
                            </p:stCondLst>
                            <p:childTnLst>
                              <p:par>
                                <p:cTn id="64" presetID="22" presetClass="entr" presetSubtype="8" fill="hold" nodeType="afterEffect">
                                  <p:stCondLst>
                                    <p:cond delay="0"/>
                                  </p:stCondLst>
                                  <p:childTnLst>
                                    <p:set>
                                      <p:cBhvr>
                                        <p:cTn id="65" dur="1" fill="hold">
                                          <p:stCondLst>
                                            <p:cond delay="0"/>
                                          </p:stCondLst>
                                        </p:cTn>
                                        <p:tgtEl>
                                          <p:spTgt spid="20"/>
                                        </p:tgtEl>
                                        <p:attrNameLst>
                                          <p:attrName>style.visibility</p:attrName>
                                        </p:attrNameLst>
                                      </p:cBhvr>
                                      <p:to>
                                        <p:strVal val="visible"/>
                                      </p:to>
                                    </p:set>
                                    <p:animEffect transition="in" filter="wipe(left)">
                                      <p:cBhvr>
                                        <p:cTn id="66" dur="500"/>
                                        <p:tgtEl>
                                          <p:spTgt spid="20"/>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11270"/>
                                        </p:tgtEl>
                                        <p:attrNameLst>
                                          <p:attrName>style.visibility</p:attrName>
                                        </p:attrNameLst>
                                      </p:cBhvr>
                                      <p:to>
                                        <p:strVal val="visible"/>
                                      </p:to>
                                    </p:set>
                                    <p:animEffect transition="in" filter="fade">
                                      <p:cBhvr>
                                        <p:cTn id="71" dur="500"/>
                                        <p:tgtEl>
                                          <p:spTgt spid="11270"/>
                                        </p:tgtEl>
                                      </p:cBhvr>
                                    </p:animEffect>
                                  </p:childTnLst>
                                </p:cTn>
                              </p:par>
                            </p:childTnLst>
                          </p:cTn>
                        </p:par>
                        <p:par>
                          <p:cTn id="72" fill="hold">
                            <p:stCondLst>
                              <p:cond delay="500"/>
                            </p:stCondLst>
                            <p:childTnLst>
                              <p:par>
                                <p:cTn id="73" presetID="22" presetClass="entr" presetSubtype="8" fill="hold"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wipe(left)">
                                      <p:cBhvr>
                                        <p:cTn id="7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60" grpId="0" animBg="1"/>
      <p:bldP spid="61" grpId="0" animBg="1"/>
      <p:bldP spid="6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970941" y="3278566"/>
            <a:ext cx="866112" cy="86611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Title 1"/>
          <p:cNvSpPr>
            <a:spLocks noGrp="1"/>
          </p:cNvSpPr>
          <p:nvPr>
            <p:ph type="title"/>
          </p:nvPr>
        </p:nvSpPr>
        <p:spPr>
          <a:xfrm>
            <a:off x="132081" y="228600"/>
            <a:ext cx="7030719" cy="391477"/>
          </a:xfrm>
        </p:spPr>
        <p:txBody>
          <a:bodyPr/>
          <a:lstStyle/>
          <a:p>
            <a:r>
              <a:rPr lang="en-US" dirty="0" smtClean="0"/>
              <a:t>S2: Inverting partition relation</a:t>
            </a:r>
            <a:endParaRPr lang="en-US" dirty="0"/>
          </a:p>
        </p:txBody>
      </p:sp>
      <p:sp>
        <p:nvSpPr>
          <p:cNvPr id="4" name="Slide Number Placeholder 3"/>
          <p:cNvSpPr>
            <a:spLocks noGrp="1"/>
          </p:cNvSpPr>
          <p:nvPr>
            <p:ph type="sldNum" sz="quarter" idx="10"/>
          </p:nvPr>
        </p:nvSpPr>
        <p:spPr/>
        <p:txBody>
          <a:bodyPr/>
          <a:lstStyle/>
          <a:p>
            <a:fld id="{37FA2586-380D-514F-AA2E-062C4F85A322}" type="slidenum">
              <a:rPr lang="en-US" smtClean="0"/>
              <a:pPr/>
              <a:t>12</a:t>
            </a:fld>
            <a:endParaRPr lang="en-US"/>
          </a:p>
        </p:txBody>
      </p:sp>
      <p:pic>
        <p:nvPicPr>
          <p:cNvPr id="7" name="Picture 6"/>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63628" y="2956383"/>
            <a:ext cx="1816097" cy="15104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9" name="Picture 10"/>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699313" y="951227"/>
            <a:ext cx="990600" cy="83838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 name="Picture 11"/>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4699405" y="2362168"/>
            <a:ext cx="1015595" cy="85170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1" name="Picture 12"/>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4699312" y="3711622"/>
            <a:ext cx="1015665" cy="84680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2" name="Picture 13"/>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4699313" y="5152687"/>
            <a:ext cx="990600" cy="82996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cxnSp>
        <p:nvCxnSpPr>
          <p:cNvPr id="15" name="Straight Arrow Connector 14"/>
          <p:cNvCxnSpPr>
            <a:endCxn id="7" idx="3"/>
          </p:cNvCxnSpPr>
          <p:nvPr/>
        </p:nvCxnSpPr>
        <p:spPr>
          <a:xfrm flipH="1">
            <a:off x="2179725" y="3711621"/>
            <a:ext cx="791217" cy="0"/>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9" idx="1"/>
          </p:cNvCxnSpPr>
          <p:nvPr/>
        </p:nvCxnSpPr>
        <p:spPr>
          <a:xfrm flipH="1">
            <a:off x="3581400" y="1370420"/>
            <a:ext cx="1117913" cy="1982380"/>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3792629" y="2788022"/>
            <a:ext cx="940814" cy="793378"/>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flipV="1">
            <a:off x="3792629" y="3858989"/>
            <a:ext cx="906683" cy="247432"/>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flipV="1">
            <a:off x="3657600" y="4106421"/>
            <a:ext cx="1017228" cy="1461247"/>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4954804" y="1185754"/>
            <a:ext cx="479618" cy="369332"/>
          </a:xfrm>
          <a:prstGeom prst="rect">
            <a:avLst/>
          </a:prstGeom>
        </p:spPr>
        <p:style>
          <a:lnRef idx="0">
            <a:schemeClr val="accent6"/>
          </a:lnRef>
          <a:fillRef idx="3">
            <a:schemeClr val="accent6"/>
          </a:fillRef>
          <a:effectRef idx="3">
            <a:schemeClr val="accent6"/>
          </a:effectRef>
          <a:fontRef idx="minor">
            <a:schemeClr val="lt1"/>
          </a:fontRef>
        </p:style>
        <p:txBody>
          <a:bodyPr wrap="none" rtlCol="0">
            <a:spAutoFit/>
          </a:bodyPr>
          <a:lstStyle/>
          <a:p>
            <a:r>
              <a:rPr lang="en-US" dirty="0" smtClean="0"/>
              <a:t>C0</a:t>
            </a:r>
            <a:endParaRPr lang="en-US" dirty="0"/>
          </a:p>
        </p:txBody>
      </p:sp>
      <p:sp>
        <p:nvSpPr>
          <p:cNvPr id="21" name="TextBox 20"/>
          <p:cNvSpPr txBox="1"/>
          <p:nvPr/>
        </p:nvSpPr>
        <p:spPr>
          <a:xfrm>
            <a:off x="4954804" y="2625895"/>
            <a:ext cx="479618" cy="369332"/>
          </a:xfrm>
          <a:prstGeom prst="rect">
            <a:avLst/>
          </a:prstGeom>
        </p:spPr>
        <p:style>
          <a:lnRef idx="0">
            <a:schemeClr val="accent6"/>
          </a:lnRef>
          <a:fillRef idx="3">
            <a:schemeClr val="accent6"/>
          </a:fillRef>
          <a:effectRef idx="3">
            <a:schemeClr val="accent6"/>
          </a:effectRef>
          <a:fontRef idx="minor">
            <a:schemeClr val="lt1"/>
          </a:fontRef>
        </p:style>
        <p:txBody>
          <a:bodyPr wrap="none" rtlCol="0">
            <a:spAutoFit/>
          </a:bodyPr>
          <a:lstStyle/>
          <a:p>
            <a:r>
              <a:rPr lang="en-US" dirty="0" smtClean="0"/>
              <a:t>C1</a:t>
            </a:r>
            <a:endParaRPr lang="en-US" dirty="0"/>
          </a:p>
        </p:txBody>
      </p:sp>
      <p:sp>
        <p:nvSpPr>
          <p:cNvPr id="22" name="TextBox 21"/>
          <p:cNvSpPr txBox="1"/>
          <p:nvPr/>
        </p:nvSpPr>
        <p:spPr>
          <a:xfrm>
            <a:off x="4967393" y="3921755"/>
            <a:ext cx="479618" cy="369332"/>
          </a:xfrm>
          <a:prstGeom prst="rect">
            <a:avLst/>
          </a:prstGeom>
        </p:spPr>
        <p:style>
          <a:lnRef idx="0">
            <a:schemeClr val="accent6"/>
          </a:lnRef>
          <a:fillRef idx="3">
            <a:schemeClr val="accent6"/>
          </a:fillRef>
          <a:effectRef idx="3">
            <a:schemeClr val="accent6"/>
          </a:effectRef>
          <a:fontRef idx="minor">
            <a:schemeClr val="lt1"/>
          </a:fontRef>
        </p:style>
        <p:txBody>
          <a:bodyPr wrap="none" rtlCol="0">
            <a:spAutoFit/>
          </a:bodyPr>
          <a:lstStyle/>
          <a:p>
            <a:r>
              <a:rPr lang="en-US" dirty="0" smtClean="0"/>
              <a:t>C2</a:t>
            </a:r>
            <a:endParaRPr lang="en-US" dirty="0"/>
          </a:p>
        </p:txBody>
      </p:sp>
      <p:sp>
        <p:nvSpPr>
          <p:cNvPr id="23" name="TextBox 22"/>
          <p:cNvSpPr txBox="1"/>
          <p:nvPr/>
        </p:nvSpPr>
        <p:spPr>
          <a:xfrm>
            <a:off x="4954804" y="5383002"/>
            <a:ext cx="479618" cy="369332"/>
          </a:xfrm>
          <a:prstGeom prst="rect">
            <a:avLst/>
          </a:prstGeom>
        </p:spPr>
        <p:style>
          <a:lnRef idx="0">
            <a:schemeClr val="accent6"/>
          </a:lnRef>
          <a:fillRef idx="3">
            <a:schemeClr val="accent6"/>
          </a:fillRef>
          <a:effectRef idx="3">
            <a:schemeClr val="accent6"/>
          </a:effectRef>
          <a:fontRef idx="minor">
            <a:schemeClr val="lt1"/>
          </a:fontRef>
        </p:style>
        <p:txBody>
          <a:bodyPr wrap="none" rtlCol="0">
            <a:spAutoFit/>
          </a:bodyPr>
          <a:lstStyle/>
          <a:p>
            <a:r>
              <a:rPr lang="en-US" dirty="0" smtClean="0"/>
              <a:t>C3</a:t>
            </a:r>
            <a:endParaRPr lang="en-US" dirty="0"/>
          </a:p>
        </p:txBody>
      </p:sp>
      <p:sp>
        <p:nvSpPr>
          <p:cNvPr id="28" name="Rectangle 27"/>
          <p:cNvSpPr/>
          <p:nvPr/>
        </p:nvSpPr>
        <p:spPr>
          <a:xfrm>
            <a:off x="5867400" y="1093421"/>
            <a:ext cx="2106666" cy="553998"/>
          </a:xfrm>
          <a:prstGeom prst="rect">
            <a:avLst/>
          </a:prstGeom>
          <a:noFill/>
        </p:spPr>
        <p:txBody>
          <a:bodyPr wrap="none" lIns="91440" tIns="45720" rIns="91440" bIns="45720">
            <a:spAutoFit/>
          </a:bodyPr>
          <a:lstStyle/>
          <a:p>
            <a:pPr algn="ctr"/>
            <a:r>
              <a:rPr lang="en-US" sz="3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C0(0,1,2,3)</a:t>
            </a:r>
            <a:endParaRPr lang="en-US" sz="30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29" name="Rectangle 28"/>
          <p:cNvSpPr/>
          <p:nvPr/>
        </p:nvSpPr>
        <p:spPr>
          <a:xfrm>
            <a:off x="5889492" y="2533562"/>
            <a:ext cx="2106667" cy="553998"/>
          </a:xfrm>
          <a:prstGeom prst="rect">
            <a:avLst/>
          </a:prstGeom>
          <a:noFill/>
        </p:spPr>
        <p:txBody>
          <a:bodyPr wrap="none" lIns="91440" tIns="45720" rIns="91440" bIns="45720">
            <a:spAutoFit/>
          </a:bodyPr>
          <a:lstStyle/>
          <a:p>
            <a:pPr algn="ctr"/>
            <a:r>
              <a:rPr lang="en-US" sz="3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C1(0,1,2,3)</a:t>
            </a:r>
            <a:endParaRPr lang="en-US" sz="30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0" name="Rectangle 29"/>
          <p:cNvSpPr/>
          <p:nvPr/>
        </p:nvSpPr>
        <p:spPr>
          <a:xfrm>
            <a:off x="5910050" y="3858989"/>
            <a:ext cx="2106667" cy="553998"/>
          </a:xfrm>
          <a:prstGeom prst="rect">
            <a:avLst/>
          </a:prstGeom>
          <a:noFill/>
        </p:spPr>
        <p:txBody>
          <a:bodyPr wrap="none" lIns="91440" tIns="45720" rIns="91440" bIns="45720">
            <a:spAutoFit/>
          </a:bodyPr>
          <a:lstStyle/>
          <a:p>
            <a:pPr algn="ctr"/>
            <a:r>
              <a:rPr lang="en-US" sz="3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C2(0,1,2,3)</a:t>
            </a:r>
            <a:endParaRPr lang="en-US" sz="30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1" name="Rectangle 30"/>
          <p:cNvSpPr/>
          <p:nvPr/>
        </p:nvSpPr>
        <p:spPr>
          <a:xfrm>
            <a:off x="5943600" y="5257800"/>
            <a:ext cx="2106667" cy="553998"/>
          </a:xfrm>
          <a:prstGeom prst="rect">
            <a:avLst/>
          </a:prstGeom>
          <a:noFill/>
        </p:spPr>
        <p:txBody>
          <a:bodyPr wrap="none" lIns="91440" tIns="45720" rIns="91440" bIns="45720">
            <a:spAutoFit/>
          </a:bodyPr>
          <a:lstStyle/>
          <a:p>
            <a:pPr algn="ctr"/>
            <a:r>
              <a:rPr lang="en-US" sz="3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C3(0,1,2,3)</a:t>
            </a:r>
            <a:endParaRPr lang="en-US" sz="30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44" name="Rectangle 43"/>
          <p:cNvSpPr/>
          <p:nvPr/>
        </p:nvSpPr>
        <p:spPr>
          <a:xfrm>
            <a:off x="7162800" y="2600987"/>
            <a:ext cx="381001" cy="419148"/>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228600" y="3982704"/>
            <a:ext cx="685800" cy="575719"/>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514690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fade">
                                      <p:cBhvr>
                                        <p:cTn id="10" dur="500"/>
                                        <p:tgtEl>
                                          <p:spTgt spid="2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fade">
                                      <p:cBhvr>
                                        <p:cTn id="13" dur="500"/>
                                        <p:tgtEl>
                                          <p:spTgt spid="3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500"/>
                                        <p:tgtEl>
                                          <p:spTgt spid="31"/>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2"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wipe(right)">
                                      <p:cBhvr>
                                        <p:cTn id="21" dur="500"/>
                                        <p:tgtEl>
                                          <p:spTgt spid="16"/>
                                        </p:tgtEl>
                                      </p:cBhvr>
                                    </p:animEffect>
                                  </p:childTnLst>
                                </p:cTn>
                              </p:par>
                              <p:par>
                                <p:cTn id="22" presetID="22" presetClass="entr" presetSubtype="2" fill="hold"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wipe(right)">
                                      <p:cBhvr>
                                        <p:cTn id="24" dur="500"/>
                                        <p:tgtEl>
                                          <p:spTgt spid="17"/>
                                        </p:tgtEl>
                                      </p:cBhvr>
                                    </p:animEffect>
                                  </p:childTnLst>
                                </p:cTn>
                              </p:par>
                              <p:par>
                                <p:cTn id="25" presetID="22" presetClass="entr" presetSubtype="2"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right)">
                                      <p:cBhvr>
                                        <p:cTn id="27" dur="500"/>
                                        <p:tgtEl>
                                          <p:spTgt spid="18"/>
                                        </p:tgtEl>
                                      </p:cBhvr>
                                    </p:animEffect>
                                  </p:childTnLst>
                                </p:cTn>
                              </p:par>
                              <p:par>
                                <p:cTn id="28" presetID="22" presetClass="entr" presetSubtype="2" fill="hold" nodeType="with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wipe(right)">
                                      <p:cBhvr>
                                        <p:cTn id="30" dur="500"/>
                                        <p:tgtEl>
                                          <p:spTgt spid="19"/>
                                        </p:tgtEl>
                                      </p:cBhvr>
                                    </p:animEffect>
                                  </p:childTnLst>
                                </p:cTn>
                              </p:par>
                              <p:par>
                                <p:cTn id="31" presetID="10" presetClass="entr" presetSubtype="0" fill="hold" nodeType="withEffect">
                                  <p:stCondLst>
                                    <p:cond delay="0"/>
                                  </p:stCondLst>
                                  <p:childTnLst>
                                    <p:set>
                                      <p:cBhvr>
                                        <p:cTn id="32" dur="1" fill="hold">
                                          <p:stCondLst>
                                            <p:cond delay="0"/>
                                          </p:stCondLst>
                                        </p:cTn>
                                        <p:tgtEl>
                                          <p:spTgt spid="12290"/>
                                        </p:tgtEl>
                                        <p:attrNameLst>
                                          <p:attrName>style.visibility</p:attrName>
                                        </p:attrNameLst>
                                      </p:cBhvr>
                                      <p:to>
                                        <p:strVal val="visible"/>
                                      </p:to>
                                    </p:set>
                                    <p:animEffect transition="in" filter="fade">
                                      <p:cBhvr>
                                        <p:cTn id="33" dur="500"/>
                                        <p:tgtEl>
                                          <p:spTgt spid="12290"/>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2" fill="hold" nodeType="click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right)">
                                      <p:cBhvr>
                                        <p:cTn id="38" dur="500"/>
                                        <p:tgtEl>
                                          <p:spTgt spid="15"/>
                                        </p:tgtEl>
                                      </p:cBhvr>
                                    </p:animEffect>
                                  </p:childTnLst>
                                </p:cTn>
                              </p:par>
                              <p:par>
                                <p:cTn id="39" presetID="10" presetClass="entr" presetSubtype="0" fill="hold" nodeType="with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fade">
                                      <p:cBhvr>
                                        <p:cTn id="41" dur="500"/>
                                        <p:tgtEl>
                                          <p:spTgt spid="7"/>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44"/>
                                        </p:tgtEl>
                                        <p:attrNameLst>
                                          <p:attrName>style.visibility</p:attrName>
                                        </p:attrNameLst>
                                      </p:cBhvr>
                                      <p:to>
                                        <p:strVal val="visible"/>
                                      </p:to>
                                    </p:set>
                                    <p:animEffect transition="in" filter="fade">
                                      <p:cBhvr>
                                        <p:cTn id="46" dur="500"/>
                                        <p:tgtEl>
                                          <p:spTgt spid="44"/>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fade">
                                      <p:cBhvr>
                                        <p:cTn id="51"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p:bldP spid="31" grpId="0"/>
      <p:bldP spid="44" grpId="0" animBg="1"/>
      <p:bldP spid="4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S3: Binding clusters to SMs</a:t>
            </a:r>
            <a:endParaRPr lang="en-US" dirty="0"/>
          </a:p>
        </p:txBody>
      </p:sp>
      <p:sp>
        <p:nvSpPr>
          <p:cNvPr id="4" name="Slide Number Placeholder 3"/>
          <p:cNvSpPr>
            <a:spLocks noGrp="1"/>
          </p:cNvSpPr>
          <p:nvPr>
            <p:ph type="sldNum" sz="quarter" idx="10"/>
          </p:nvPr>
        </p:nvSpPr>
        <p:spPr/>
        <p:txBody>
          <a:bodyPr/>
          <a:lstStyle/>
          <a:p>
            <a:fld id="{37FA2586-380D-514F-AA2E-062C4F85A322}" type="slidenum">
              <a:rPr lang="en-US" smtClean="0"/>
              <a:pPr/>
              <a:t>13</a:t>
            </a:fld>
            <a:endParaRPr lang="en-US"/>
          </a:p>
        </p:txBody>
      </p:sp>
      <p:pic>
        <p:nvPicPr>
          <p:cNvPr id="6" name="Picture 10"/>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35661" y="1048303"/>
            <a:ext cx="990600" cy="83838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7" name="Picture 11"/>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23164" y="2402787"/>
            <a:ext cx="1015595" cy="85170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8" name="Picture 1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23129" y="3735880"/>
            <a:ext cx="1015665" cy="84680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9" name="Picture 13"/>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635661" y="5112939"/>
            <a:ext cx="990600" cy="82996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0" name="TextBox 9"/>
          <p:cNvSpPr txBox="1"/>
          <p:nvPr/>
        </p:nvSpPr>
        <p:spPr>
          <a:xfrm>
            <a:off x="891152" y="1282830"/>
            <a:ext cx="479618" cy="369332"/>
          </a:xfrm>
          <a:prstGeom prst="rect">
            <a:avLst/>
          </a:prstGeom>
        </p:spPr>
        <p:style>
          <a:lnRef idx="0">
            <a:schemeClr val="accent6"/>
          </a:lnRef>
          <a:fillRef idx="3">
            <a:schemeClr val="accent6"/>
          </a:fillRef>
          <a:effectRef idx="3">
            <a:schemeClr val="accent6"/>
          </a:effectRef>
          <a:fontRef idx="minor">
            <a:schemeClr val="lt1"/>
          </a:fontRef>
        </p:style>
        <p:txBody>
          <a:bodyPr wrap="none" rtlCol="0">
            <a:spAutoFit/>
          </a:bodyPr>
          <a:lstStyle/>
          <a:p>
            <a:r>
              <a:rPr lang="en-US" dirty="0" smtClean="0"/>
              <a:t>C0</a:t>
            </a:r>
            <a:endParaRPr lang="en-US" dirty="0"/>
          </a:p>
        </p:txBody>
      </p:sp>
      <p:sp>
        <p:nvSpPr>
          <p:cNvPr id="11" name="TextBox 10"/>
          <p:cNvSpPr txBox="1"/>
          <p:nvPr/>
        </p:nvSpPr>
        <p:spPr>
          <a:xfrm>
            <a:off x="891152" y="2666514"/>
            <a:ext cx="479618" cy="369332"/>
          </a:xfrm>
          <a:prstGeom prst="rect">
            <a:avLst/>
          </a:prstGeom>
        </p:spPr>
        <p:style>
          <a:lnRef idx="0">
            <a:schemeClr val="accent6"/>
          </a:lnRef>
          <a:fillRef idx="3">
            <a:schemeClr val="accent6"/>
          </a:fillRef>
          <a:effectRef idx="3">
            <a:schemeClr val="accent6"/>
          </a:effectRef>
          <a:fontRef idx="minor">
            <a:schemeClr val="lt1"/>
          </a:fontRef>
        </p:style>
        <p:txBody>
          <a:bodyPr wrap="none" rtlCol="0">
            <a:spAutoFit/>
          </a:bodyPr>
          <a:lstStyle/>
          <a:p>
            <a:r>
              <a:rPr lang="en-US" dirty="0" smtClean="0"/>
              <a:t>C1</a:t>
            </a:r>
            <a:endParaRPr lang="en-US" dirty="0"/>
          </a:p>
        </p:txBody>
      </p:sp>
      <p:sp>
        <p:nvSpPr>
          <p:cNvPr id="12" name="TextBox 11"/>
          <p:cNvSpPr txBox="1"/>
          <p:nvPr/>
        </p:nvSpPr>
        <p:spPr>
          <a:xfrm>
            <a:off x="891152" y="3946013"/>
            <a:ext cx="479618" cy="369332"/>
          </a:xfrm>
          <a:prstGeom prst="rect">
            <a:avLst/>
          </a:prstGeom>
        </p:spPr>
        <p:style>
          <a:lnRef idx="0">
            <a:schemeClr val="accent6"/>
          </a:lnRef>
          <a:fillRef idx="3">
            <a:schemeClr val="accent6"/>
          </a:fillRef>
          <a:effectRef idx="3">
            <a:schemeClr val="accent6"/>
          </a:effectRef>
          <a:fontRef idx="minor">
            <a:schemeClr val="lt1"/>
          </a:fontRef>
        </p:style>
        <p:txBody>
          <a:bodyPr wrap="none" rtlCol="0">
            <a:spAutoFit/>
          </a:bodyPr>
          <a:lstStyle/>
          <a:p>
            <a:r>
              <a:rPr lang="en-US" dirty="0" smtClean="0"/>
              <a:t>C2</a:t>
            </a:r>
            <a:endParaRPr lang="en-US" dirty="0"/>
          </a:p>
        </p:txBody>
      </p:sp>
      <p:sp>
        <p:nvSpPr>
          <p:cNvPr id="13" name="TextBox 12"/>
          <p:cNvSpPr txBox="1"/>
          <p:nvPr/>
        </p:nvSpPr>
        <p:spPr>
          <a:xfrm>
            <a:off x="891152" y="5343254"/>
            <a:ext cx="479618" cy="369332"/>
          </a:xfrm>
          <a:prstGeom prst="rect">
            <a:avLst/>
          </a:prstGeom>
        </p:spPr>
        <p:style>
          <a:lnRef idx="0">
            <a:schemeClr val="accent6"/>
          </a:lnRef>
          <a:fillRef idx="3">
            <a:schemeClr val="accent6"/>
          </a:fillRef>
          <a:effectRef idx="3">
            <a:schemeClr val="accent6"/>
          </a:effectRef>
          <a:fontRef idx="minor">
            <a:schemeClr val="lt1"/>
          </a:fontRef>
        </p:style>
        <p:txBody>
          <a:bodyPr wrap="none" rtlCol="0">
            <a:spAutoFit/>
          </a:bodyPr>
          <a:lstStyle/>
          <a:p>
            <a:r>
              <a:rPr lang="en-US" dirty="0" smtClean="0"/>
              <a:t>C3</a:t>
            </a:r>
            <a:endParaRPr lang="en-US" dirty="0"/>
          </a:p>
        </p:txBody>
      </p:sp>
      <p:sp>
        <p:nvSpPr>
          <p:cNvPr id="19" name="TextBox 18"/>
          <p:cNvSpPr txBox="1"/>
          <p:nvPr/>
        </p:nvSpPr>
        <p:spPr>
          <a:xfrm>
            <a:off x="7162800" y="1035471"/>
            <a:ext cx="914400" cy="36933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b="1" dirty="0" smtClean="0"/>
              <a:t>CTA-0</a:t>
            </a:r>
            <a:endParaRPr lang="en-US" b="1" dirty="0"/>
          </a:p>
        </p:txBody>
      </p:sp>
      <p:sp>
        <p:nvSpPr>
          <p:cNvPr id="20" name="TextBox 19"/>
          <p:cNvSpPr txBox="1"/>
          <p:nvPr/>
        </p:nvSpPr>
        <p:spPr>
          <a:xfrm>
            <a:off x="7162800" y="1464859"/>
            <a:ext cx="914400" cy="36933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b="1" dirty="0" smtClean="0"/>
              <a:t>CTA-1</a:t>
            </a:r>
            <a:endParaRPr lang="en-US" b="1" dirty="0"/>
          </a:p>
        </p:txBody>
      </p:sp>
      <p:sp>
        <p:nvSpPr>
          <p:cNvPr id="21" name="TextBox 20"/>
          <p:cNvSpPr txBox="1"/>
          <p:nvPr/>
        </p:nvSpPr>
        <p:spPr>
          <a:xfrm>
            <a:off x="7162800" y="2399254"/>
            <a:ext cx="914400" cy="36933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b="1" dirty="0" smtClean="0"/>
              <a:t>CTA-2</a:t>
            </a:r>
            <a:endParaRPr lang="en-US" b="1" dirty="0"/>
          </a:p>
        </p:txBody>
      </p:sp>
      <p:sp>
        <p:nvSpPr>
          <p:cNvPr id="22" name="TextBox 21"/>
          <p:cNvSpPr txBox="1"/>
          <p:nvPr/>
        </p:nvSpPr>
        <p:spPr>
          <a:xfrm>
            <a:off x="7162800" y="2828642"/>
            <a:ext cx="914400" cy="36933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b="1" dirty="0" smtClean="0"/>
              <a:t>CTA-3</a:t>
            </a:r>
            <a:endParaRPr lang="en-US" b="1" dirty="0"/>
          </a:p>
        </p:txBody>
      </p:sp>
      <p:sp>
        <p:nvSpPr>
          <p:cNvPr id="23" name="TextBox 22"/>
          <p:cNvSpPr txBox="1"/>
          <p:nvPr/>
        </p:nvSpPr>
        <p:spPr>
          <a:xfrm>
            <a:off x="7162800" y="3735880"/>
            <a:ext cx="914400" cy="36933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b="1" dirty="0" smtClean="0"/>
              <a:t>CTA-4</a:t>
            </a:r>
            <a:endParaRPr lang="en-US" b="1" dirty="0"/>
          </a:p>
        </p:txBody>
      </p:sp>
      <p:sp>
        <p:nvSpPr>
          <p:cNvPr id="24" name="TextBox 23"/>
          <p:cNvSpPr txBox="1"/>
          <p:nvPr/>
        </p:nvSpPr>
        <p:spPr>
          <a:xfrm>
            <a:off x="7162800" y="4165268"/>
            <a:ext cx="914400" cy="36933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b="1" dirty="0" smtClean="0"/>
              <a:t>CTA-5</a:t>
            </a:r>
            <a:endParaRPr lang="en-US" b="1" dirty="0"/>
          </a:p>
        </p:txBody>
      </p:sp>
      <p:sp>
        <p:nvSpPr>
          <p:cNvPr id="25" name="TextBox 24"/>
          <p:cNvSpPr txBox="1"/>
          <p:nvPr/>
        </p:nvSpPr>
        <p:spPr>
          <a:xfrm>
            <a:off x="7162800" y="5048053"/>
            <a:ext cx="914400" cy="36933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b="1" dirty="0" smtClean="0"/>
              <a:t>CTA-6</a:t>
            </a:r>
            <a:endParaRPr lang="en-US" b="1" dirty="0"/>
          </a:p>
        </p:txBody>
      </p:sp>
      <p:sp>
        <p:nvSpPr>
          <p:cNvPr id="26" name="TextBox 25"/>
          <p:cNvSpPr txBox="1"/>
          <p:nvPr/>
        </p:nvSpPr>
        <p:spPr>
          <a:xfrm>
            <a:off x="7162800" y="5477441"/>
            <a:ext cx="914400" cy="36933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b="1" dirty="0" smtClean="0"/>
              <a:t>CTA-7</a:t>
            </a:r>
            <a:endParaRPr lang="en-US" b="1" dirty="0"/>
          </a:p>
        </p:txBody>
      </p:sp>
      <p:pic>
        <p:nvPicPr>
          <p:cNvPr id="29" name="Picture 2" descr="https://lh6.googleusercontent.com/0qx2eU-oZfodPcn0BKI8DOpMHR99qvGMvvA1AkbKZjsuzJ1ARfkQijZqL1zlsrB-7ULibSvGEpyCN_fPUiSL59XnPpnHZAv_V5SCZHS9px9v_4UOpBmeesVlBp4W9KT4LJ9bUxviNA"/>
          <p:cNvPicPr>
            <a:picLocks noChangeAspect="1" noChangeArrowheads="1"/>
          </p:cNvPicPr>
          <p:nvPr/>
        </p:nvPicPr>
        <p:blipFill>
          <a:blip r:embed="rId7" cstate="print"/>
          <a:srcRect/>
          <a:stretch>
            <a:fillRect/>
          </a:stretch>
        </p:blipFill>
        <p:spPr bwMode="auto">
          <a:xfrm>
            <a:off x="3352800" y="997140"/>
            <a:ext cx="1643074" cy="1136460"/>
          </a:xfrm>
          <a:prstGeom prst="rect">
            <a:avLst/>
          </a:prstGeom>
          <a:noFill/>
        </p:spPr>
      </p:pic>
      <p:sp>
        <p:nvSpPr>
          <p:cNvPr id="30" name="TextBox 29"/>
          <p:cNvSpPr txBox="1"/>
          <p:nvPr/>
        </p:nvSpPr>
        <p:spPr>
          <a:xfrm>
            <a:off x="3775831" y="1211454"/>
            <a:ext cx="797013" cy="400110"/>
          </a:xfrm>
          <a:prstGeom prst="rect">
            <a:avLst/>
          </a:prstGeom>
          <a:noFill/>
        </p:spPr>
        <p:txBody>
          <a:bodyPr wrap="none" rtlCol="0">
            <a:spAutoFit/>
          </a:bodyPr>
          <a:lstStyle/>
          <a:p>
            <a:r>
              <a:rPr lang="en-US" altLang="zh-CN" sz="2000" b="1" dirty="0" smtClean="0"/>
              <a:t>SM-0</a:t>
            </a:r>
            <a:endParaRPr lang="zh-CN" altLang="en-US" sz="2000" b="1" dirty="0"/>
          </a:p>
        </p:txBody>
      </p:sp>
      <p:pic>
        <p:nvPicPr>
          <p:cNvPr id="34" name="Picture 2" descr="https://lh6.googleusercontent.com/0qx2eU-oZfodPcn0BKI8DOpMHR99qvGMvvA1AkbKZjsuzJ1ARfkQijZqL1zlsrB-7ULibSvGEpyCN_fPUiSL59XnPpnHZAv_V5SCZHS9px9v_4UOpBmeesVlBp4W9KT4LJ9bUxviNA"/>
          <p:cNvPicPr>
            <a:picLocks noChangeAspect="1" noChangeArrowheads="1"/>
          </p:cNvPicPr>
          <p:nvPr/>
        </p:nvPicPr>
        <p:blipFill>
          <a:blip r:embed="rId7" cstate="print"/>
          <a:srcRect/>
          <a:stretch>
            <a:fillRect/>
          </a:stretch>
        </p:blipFill>
        <p:spPr bwMode="auto">
          <a:xfrm>
            <a:off x="3429000" y="2316735"/>
            <a:ext cx="1643074" cy="1136460"/>
          </a:xfrm>
          <a:prstGeom prst="rect">
            <a:avLst/>
          </a:prstGeom>
          <a:noFill/>
        </p:spPr>
      </p:pic>
      <p:sp>
        <p:nvSpPr>
          <p:cNvPr id="35" name="TextBox 34"/>
          <p:cNvSpPr txBox="1"/>
          <p:nvPr/>
        </p:nvSpPr>
        <p:spPr>
          <a:xfrm>
            <a:off x="3852031" y="2531049"/>
            <a:ext cx="797013" cy="400110"/>
          </a:xfrm>
          <a:prstGeom prst="rect">
            <a:avLst/>
          </a:prstGeom>
          <a:noFill/>
        </p:spPr>
        <p:txBody>
          <a:bodyPr wrap="none" rtlCol="0">
            <a:spAutoFit/>
          </a:bodyPr>
          <a:lstStyle/>
          <a:p>
            <a:r>
              <a:rPr lang="en-US" altLang="zh-CN" sz="2000" b="1" dirty="0" smtClean="0"/>
              <a:t>SM-1</a:t>
            </a:r>
            <a:endParaRPr lang="zh-CN" altLang="en-US" sz="2000" b="1" dirty="0"/>
          </a:p>
        </p:txBody>
      </p:sp>
      <p:pic>
        <p:nvPicPr>
          <p:cNvPr id="36" name="Picture 2" descr="https://lh6.googleusercontent.com/0qx2eU-oZfodPcn0BKI8DOpMHR99qvGMvvA1AkbKZjsuzJ1ARfkQijZqL1zlsrB-7ULibSvGEpyCN_fPUiSL59XnPpnHZAv_V5SCZHS9px9v_4UOpBmeesVlBp4W9KT4LJ9bUxviNA"/>
          <p:cNvPicPr>
            <a:picLocks noChangeAspect="1" noChangeArrowheads="1"/>
          </p:cNvPicPr>
          <p:nvPr/>
        </p:nvPicPr>
        <p:blipFill>
          <a:blip r:embed="rId7" cstate="print"/>
          <a:srcRect/>
          <a:stretch>
            <a:fillRect/>
          </a:stretch>
        </p:blipFill>
        <p:spPr bwMode="auto">
          <a:xfrm>
            <a:off x="3429000" y="3612135"/>
            <a:ext cx="1643074" cy="1136460"/>
          </a:xfrm>
          <a:prstGeom prst="rect">
            <a:avLst/>
          </a:prstGeom>
          <a:noFill/>
        </p:spPr>
      </p:pic>
      <p:sp>
        <p:nvSpPr>
          <p:cNvPr id="37" name="TextBox 36"/>
          <p:cNvSpPr txBox="1"/>
          <p:nvPr/>
        </p:nvSpPr>
        <p:spPr>
          <a:xfrm>
            <a:off x="3852031" y="3826449"/>
            <a:ext cx="797013" cy="400110"/>
          </a:xfrm>
          <a:prstGeom prst="rect">
            <a:avLst/>
          </a:prstGeom>
          <a:noFill/>
        </p:spPr>
        <p:txBody>
          <a:bodyPr wrap="none" rtlCol="0">
            <a:spAutoFit/>
          </a:bodyPr>
          <a:lstStyle/>
          <a:p>
            <a:r>
              <a:rPr lang="en-US" altLang="zh-CN" sz="2000" b="1" dirty="0" smtClean="0"/>
              <a:t>SM-2</a:t>
            </a:r>
            <a:endParaRPr lang="zh-CN" altLang="en-US" sz="2000" b="1" dirty="0"/>
          </a:p>
        </p:txBody>
      </p:sp>
      <p:pic>
        <p:nvPicPr>
          <p:cNvPr id="38" name="Picture 2" descr="https://lh6.googleusercontent.com/0qx2eU-oZfodPcn0BKI8DOpMHR99qvGMvvA1AkbKZjsuzJ1ARfkQijZqL1zlsrB-7ULibSvGEpyCN_fPUiSL59XnPpnHZAv_V5SCZHS9px9v_4UOpBmeesVlBp4W9KT4LJ9bUxviNA"/>
          <p:cNvPicPr>
            <a:picLocks noChangeAspect="1" noChangeArrowheads="1"/>
          </p:cNvPicPr>
          <p:nvPr/>
        </p:nvPicPr>
        <p:blipFill>
          <a:blip r:embed="rId7" cstate="print"/>
          <a:srcRect/>
          <a:stretch>
            <a:fillRect/>
          </a:stretch>
        </p:blipFill>
        <p:spPr bwMode="auto">
          <a:xfrm>
            <a:off x="3429000" y="4959690"/>
            <a:ext cx="1643074" cy="1136460"/>
          </a:xfrm>
          <a:prstGeom prst="rect">
            <a:avLst/>
          </a:prstGeom>
          <a:noFill/>
        </p:spPr>
      </p:pic>
      <p:sp>
        <p:nvSpPr>
          <p:cNvPr id="39" name="TextBox 38"/>
          <p:cNvSpPr txBox="1"/>
          <p:nvPr/>
        </p:nvSpPr>
        <p:spPr>
          <a:xfrm>
            <a:off x="3852031" y="5174004"/>
            <a:ext cx="797013" cy="400110"/>
          </a:xfrm>
          <a:prstGeom prst="rect">
            <a:avLst/>
          </a:prstGeom>
          <a:noFill/>
        </p:spPr>
        <p:txBody>
          <a:bodyPr wrap="none" rtlCol="0">
            <a:spAutoFit/>
          </a:bodyPr>
          <a:lstStyle/>
          <a:p>
            <a:r>
              <a:rPr lang="en-US" altLang="zh-CN" sz="2000" b="1" dirty="0" smtClean="0"/>
              <a:t>SM-3</a:t>
            </a:r>
            <a:endParaRPr lang="zh-CN" altLang="en-US" sz="2000" b="1" dirty="0"/>
          </a:p>
        </p:txBody>
      </p:sp>
      <p:pic>
        <p:nvPicPr>
          <p:cNvPr id="13315" name="Picture 3"/>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5715000" y="1156972"/>
            <a:ext cx="609600" cy="6062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cxnSp>
        <p:nvCxnSpPr>
          <p:cNvPr id="41" name="Straight Arrow Connector 40"/>
          <p:cNvCxnSpPr>
            <a:stCxn id="13315" idx="1"/>
          </p:cNvCxnSpPr>
          <p:nvPr/>
        </p:nvCxnSpPr>
        <p:spPr>
          <a:xfrm flipH="1">
            <a:off x="4876801" y="1460097"/>
            <a:ext cx="838199" cy="4762"/>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a:off x="6248400" y="1223742"/>
            <a:ext cx="914402" cy="118177"/>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flipH="1" flipV="1">
            <a:off x="6248400" y="1553877"/>
            <a:ext cx="914402" cy="89848"/>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pic>
        <p:nvPicPr>
          <p:cNvPr id="52" name="Picture 3"/>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5715000" y="2539852"/>
            <a:ext cx="609600" cy="6062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cxnSp>
        <p:nvCxnSpPr>
          <p:cNvPr id="53" name="Straight Arrow Connector 52"/>
          <p:cNvCxnSpPr>
            <a:stCxn id="52" idx="1"/>
          </p:cNvCxnSpPr>
          <p:nvPr/>
        </p:nvCxnSpPr>
        <p:spPr>
          <a:xfrm flipH="1">
            <a:off x="4876801" y="2842977"/>
            <a:ext cx="838199" cy="4762"/>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flipH="1">
            <a:off x="6248400" y="2606622"/>
            <a:ext cx="914402" cy="118177"/>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flipH="1" flipV="1">
            <a:off x="6248400" y="2936757"/>
            <a:ext cx="914402" cy="89848"/>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pic>
        <p:nvPicPr>
          <p:cNvPr id="56" name="Picture 3"/>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5715000" y="3870964"/>
            <a:ext cx="609600" cy="6062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cxnSp>
        <p:nvCxnSpPr>
          <p:cNvPr id="57" name="Straight Arrow Connector 56"/>
          <p:cNvCxnSpPr>
            <a:stCxn id="56" idx="1"/>
          </p:cNvCxnSpPr>
          <p:nvPr/>
        </p:nvCxnSpPr>
        <p:spPr>
          <a:xfrm flipH="1">
            <a:off x="4876801" y="4174089"/>
            <a:ext cx="838199" cy="4762"/>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flipH="1">
            <a:off x="6248400" y="3937734"/>
            <a:ext cx="914402" cy="118177"/>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flipH="1" flipV="1">
            <a:off x="6248400" y="4267869"/>
            <a:ext cx="914402" cy="89848"/>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pic>
        <p:nvPicPr>
          <p:cNvPr id="60" name="Picture 3"/>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5715000" y="5174004"/>
            <a:ext cx="609600" cy="6062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cxnSp>
        <p:nvCxnSpPr>
          <p:cNvPr id="61" name="Straight Arrow Connector 60"/>
          <p:cNvCxnSpPr>
            <a:stCxn id="60" idx="1"/>
          </p:cNvCxnSpPr>
          <p:nvPr/>
        </p:nvCxnSpPr>
        <p:spPr>
          <a:xfrm flipH="1">
            <a:off x="4876801" y="5477129"/>
            <a:ext cx="838199" cy="4762"/>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flipH="1">
            <a:off x="6248400" y="5240774"/>
            <a:ext cx="914402" cy="118177"/>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flipH="1" flipV="1">
            <a:off x="6248400" y="5570909"/>
            <a:ext cx="914402" cy="89848"/>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flipH="1" flipV="1">
            <a:off x="1607478" y="1464859"/>
            <a:ext cx="2050122" cy="2637"/>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flipH="1">
            <a:off x="1637958" y="2828641"/>
            <a:ext cx="2019642" cy="0"/>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flipH="1">
            <a:off x="1643734" y="4101978"/>
            <a:ext cx="2109237" cy="0"/>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flipH="1">
            <a:off x="1649509" y="5461427"/>
            <a:ext cx="2103462" cy="18083"/>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48" name="矩形 47"/>
          <p:cNvSpPr/>
          <p:nvPr/>
        </p:nvSpPr>
        <p:spPr>
          <a:xfrm>
            <a:off x="428596" y="928670"/>
            <a:ext cx="1214446" cy="5286412"/>
          </a:xfrm>
          <a:prstGeom prst="rect">
            <a:avLst/>
          </a:prstGeom>
          <a:solidFill>
            <a:srgbClr val="FFFFFF">
              <a:alpha val="7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矩形 48"/>
          <p:cNvSpPr/>
          <p:nvPr/>
        </p:nvSpPr>
        <p:spPr>
          <a:xfrm>
            <a:off x="6572264" y="6116678"/>
            <a:ext cx="2342308" cy="553998"/>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altLang="zh-CN" sz="3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New Kernel</a:t>
            </a:r>
            <a:endParaRPr lang="zh-CN" altLang="en-US" sz="3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50" name="矩形 49"/>
          <p:cNvSpPr/>
          <p:nvPr/>
        </p:nvSpPr>
        <p:spPr>
          <a:xfrm>
            <a:off x="285720" y="6116678"/>
            <a:ext cx="2194833" cy="553998"/>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altLang="zh-CN" sz="3000" b="1" spc="50" dirty="0" smtClean="0">
                <a:ln w="11430"/>
                <a:solidFill>
                  <a:srgbClr val="002060"/>
                </a:solidFill>
                <a:effectLst>
                  <a:outerShdw blurRad="76200" dist="50800" dir="5400000" algn="tl" rotWithShape="0">
                    <a:srgbClr val="000000">
                      <a:alpha val="65000"/>
                    </a:srgbClr>
                  </a:outerShdw>
                </a:effectLst>
              </a:rPr>
              <a:t>Old Kernel</a:t>
            </a:r>
            <a:endParaRPr lang="zh-CN" altLang="en-US" sz="3000" b="1" cap="none" spc="50" dirty="0">
              <a:ln w="11430"/>
              <a:solidFill>
                <a:srgbClr val="002060"/>
              </a:soli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xmlns="" val="3738324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500"/>
                                        <p:tgtEl>
                                          <p:spTgt spid="4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500"/>
                                        <p:tgtEl>
                                          <p:spTgt spid="2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500"/>
                                        <p:tgtEl>
                                          <p:spTgt spid="22"/>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500"/>
                                        <p:tgtEl>
                                          <p:spTgt spid="23"/>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500"/>
                                        <p:tgtEl>
                                          <p:spTgt spid="24"/>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500"/>
                                        <p:tgtEl>
                                          <p:spTgt spid="25"/>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fade">
                                      <p:cBhvr>
                                        <p:cTn id="33" dur="500"/>
                                        <p:tgtEl>
                                          <p:spTgt spid="26"/>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2" fill="hold" nodeType="clickEffect">
                                  <p:stCondLst>
                                    <p:cond delay="0"/>
                                  </p:stCondLst>
                                  <p:childTnLst>
                                    <p:set>
                                      <p:cBhvr>
                                        <p:cTn id="37" dur="1" fill="hold">
                                          <p:stCondLst>
                                            <p:cond delay="0"/>
                                          </p:stCondLst>
                                        </p:cTn>
                                        <p:tgtEl>
                                          <p:spTgt spid="44"/>
                                        </p:tgtEl>
                                        <p:attrNameLst>
                                          <p:attrName>style.visibility</p:attrName>
                                        </p:attrNameLst>
                                      </p:cBhvr>
                                      <p:to>
                                        <p:strVal val="visible"/>
                                      </p:to>
                                    </p:set>
                                    <p:animEffect transition="in" filter="wipe(right)">
                                      <p:cBhvr>
                                        <p:cTn id="38" dur="500"/>
                                        <p:tgtEl>
                                          <p:spTgt spid="44"/>
                                        </p:tgtEl>
                                      </p:cBhvr>
                                    </p:animEffect>
                                  </p:childTnLst>
                                </p:cTn>
                              </p:par>
                              <p:par>
                                <p:cTn id="39" presetID="22" presetClass="entr" presetSubtype="2" fill="hold" nodeType="with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wipe(right)">
                                      <p:cBhvr>
                                        <p:cTn id="41" dur="500"/>
                                        <p:tgtEl>
                                          <p:spTgt spid="46"/>
                                        </p:tgtEl>
                                      </p:cBhvr>
                                    </p:animEffect>
                                  </p:childTnLst>
                                </p:cTn>
                              </p:par>
                              <p:par>
                                <p:cTn id="42" presetID="22" presetClass="entr" presetSubtype="2" fill="hold" nodeType="with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right)">
                                      <p:cBhvr>
                                        <p:cTn id="44" dur="500"/>
                                        <p:tgtEl>
                                          <p:spTgt spid="54"/>
                                        </p:tgtEl>
                                      </p:cBhvr>
                                    </p:animEffect>
                                  </p:childTnLst>
                                </p:cTn>
                              </p:par>
                              <p:par>
                                <p:cTn id="45" presetID="22" presetClass="entr" presetSubtype="2" fill="hold" nodeType="with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right)">
                                      <p:cBhvr>
                                        <p:cTn id="47" dur="500"/>
                                        <p:tgtEl>
                                          <p:spTgt spid="55"/>
                                        </p:tgtEl>
                                      </p:cBhvr>
                                    </p:animEffect>
                                  </p:childTnLst>
                                </p:cTn>
                              </p:par>
                              <p:par>
                                <p:cTn id="48" presetID="22" presetClass="entr" presetSubtype="2" fill="hold" nodeType="with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par>
                                <p:cTn id="51" presetID="22" presetClass="entr" presetSubtype="2" fill="hold" nodeType="withEffect">
                                  <p:stCondLst>
                                    <p:cond delay="0"/>
                                  </p:stCondLst>
                                  <p:childTnLst>
                                    <p:set>
                                      <p:cBhvr>
                                        <p:cTn id="52" dur="1" fill="hold">
                                          <p:stCondLst>
                                            <p:cond delay="0"/>
                                          </p:stCondLst>
                                        </p:cTn>
                                        <p:tgtEl>
                                          <p:spTgt spid="59"/>
                                        </p:tgtEl>
                                        <p:attrNameLst>
                                          <p:attrName>style.visibility</p:attrName>
                                        </p:attrNameLst>
                                      </p:cBhvr>
                                      <p:to>
                                        <p:strVal val="visible"/>
                                      </p:to>
                                    </p:set>
                                    <p:animEffect transition="in" filter="wipe(right)">
                                      <p:cBhvr>
                                        <p:cTn id="53" dur="500"/>
                                        <p:tgtEl>
                                          <p:spTgt spid="59"/>
                                        </p:tgtEl>
                                      </p:cBhvr>
                                    </p:animEffect>
                                  </p:childTnLst>
                                </p:cTn>
                              </p:par>
                              <p:par>
                                <p:cTn id="54" presetID="22" presetClass="entr" presetSubtype="2" fill="hold" nodeType="withEffect">
                                  <p:stCondLst>
                                    <p:cond delay="0"/>
                                  </p:stCondLst>
                                  <p:childTnLst>
                                    <p:set>
                                      <p:cBhvr>
                                        <p:cTn id="55" dur="1" fill="hold">
                                          <p:stCondLst>
                                            <p:cond delay="0"/>
                                          </p:stCondLst>
                                        </p:cTn>
                                        <p:tgtEl>
                                          <p:spTgt spid="62"/>
                                        </p:tgtEl>
                                        <p:attrNameLst>
                                          <p:attrName>style.visibility</p:attrName>
                                        </p:attrNameLst>
                                      </p:cBhvr>
                                      <p:to>
                                        <p:strVal val="visible"/>
                                      </p:to>
                                    </p:set>
                                    <p:animEffect transition="in" filter="wipe(right)">
                                      <p:cBhvr>
                                        <p:cTn id="56" dur="500"/>
                                        <p:tgtEl>
                                          <p:spTgt spid="62"/>
                                        </p:tgtEl>
                                      </p:cBhvr>
                                    </p:animEffect>
                                  </p:childTnLst>
                                </p:cTn>
                              </p:par>
                              <p:par>
                                <p:cTn id="57" presetID="22" presetClass="entr" presetSubtype="2" fill="hold" nodeType="withEffect">
                                  <p:stCondLst>
                                    <p:cond delay="0"/>
                                  </p:stCondLst>
                                  <p:childTnLst>
                                    <p:set>
                                      <p:cBhvr>
                                        <p:cTn id="58" dur="1" fill="hold">
                                          <p:stCondLst>
                                            <p:cond delay="0"/>
                                          </p:stCondLst>
                                        </p:cTn>
                                        <p:tgtEl>
                                          <p:spTgt spid="63"/>
                                        </p:tgtEl>
                                        <p:attrNameLst>
                                          <p:attrName>style.visibility</p:attrName>
                                        </p:attrNameLst>
                                      </p:cBhvr>
                                      <p:to>
                                        <p:strVal val="visible"/>
                                      </p:to>
                                    </p:set>
                                    <p:animEffect transition="in" filter="wipe(right)">
                                      <p:cBhvr>
                                        <p:cTn id="59" dur="500"/>
                                        <p:tgtEl>
                                          <p:spTgt spid="63"/>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13315"/>
                                        </p:tgtEl>
                                        <p:attrNameLst>
                                          <p:attrName>style.visibility</p:attrName>
                                        </p:attrNameLst>
                                      </p:cBhvr>
                                      <p:to>
                                        <p:strVal val="visible"/>
                                      </p:to>
                                    </p:set>
                                    <p:animEffect transition="in" filter="fade">
                                      <p:cBhvr>
                                        <p:cTn id="64" dur="500"/>
                                        <p:tgtEl>
                                          <p:spTgt spid="13315"/>
                                        </p:tgtEl>
                                      </p:cBhvr>
                                    </p:animEffect>
                                  </p:childTnLst>
                                </p:cTn>
                              </p:par>
                              <p:par>
                                <p:cTn id="65" presetID="10" presetClass="entr" presetSubtype="0" fill="hold" nodeType="with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fade">
                                      <p:cBhvr>
                                        <p:cTn id="67" dur="500"/>
                                        <p:tgtEl>
                                          <p:spTgt spid="52"/>
                                        </p:tgtEl>
                                      </p:cBhvr>
                                    </p:animEffect>
                                  </p:childTnLst>
                                </p:cTn>
                              </p:par>
                              <p:par>
                                <p:cTn id="68" presetID="10" presetClass="entr" presetSubtype="0" fill="hold" nodeType="with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fade">
                                      <p:cBhvr>
                                        <p:cTn id="70" dur="500"/>
                                        <p:tgtEl>
                                          <p:spTgt spid="56"/>
                                        </p:tgtEl>
                                      </p:cBhvr>
                                    </p:animEffect>
                                  </p:childTnLst>
                                </p:cTn>
                              </p:par>
                              <p:par>
                                <p:cTn id="71" presetID="10" presetClass="entr" presetSubtype="0" fill="hold" nodeType="withEffect">
                                  <p:stCondLst>
                                    <p:cond delay="0"/>
                                  </p:stCondLst>
                                  <p:childTnLst>
                                    <p:set>
                                      <p:cBhvr>
                                        <p:cTn id="72" dur="1" fill="hold">
                                          <p:stCondLst>
                                            <p:cond delay="0"/>
                                          </p:stCondLst>
                                        </p:cTn>
                                        <p:tgtEl>
                                          <p:spTgt spid="60"/>
                                        </p:tgtEl>
                                        <p:attrNameLst>
                                          <p:attrName>style.visibility</p:attrName>
                                        </p:attrNameLst>
                                      </p:cBhvr>
                                      <p:to>
                                        <p:strVal val="visible"/>
                                      </p:to>
                                    </p:set>
                                    <p:animEffect transition="in" filter="fade">
                                      <p:cBhvr>
                                        <p:cTn id="73" dur="500"/>
                                        <p:tgtEl>
                                          <p:spTgt spid="60"/>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2" fill="hold" nodeType="clickEffect">
                                  <p:stCondLst>
                                    <p:cond delay="0"/>
                                  </p:stCondLst>
                                  <p:childTnLst>
                                    <p:set>
                                      <p:cBhvr>
                                        <p:cTn id="77" dur="1" fill="hold">
                                          <p:stCondLst>
                                            <p:cond delay="0"/>
                                          </p:stCondLst>
                                        </p:cTn>
                                        <p:tgtEl>
                                          <p:spTgt spid="41"/>
                                        </p:tgtEl>
                                        <p:attrNameLst>
                                          <p:attrName>style.visibility</p:attrName>
                                        </p:attrNameLst>
                                      </p:cBhvr>
                                      <p:to>
                                        <p:strVal val="visible"/>
                                      </p:to>
                                    </p:set>
                                    <p:animEffect transition="in" filter="wipe(right)">
                                      <p:cBhvr>
                                        <p:cTn id="78" dur="500"/>
                                        <p:tgtEl>
                                          <p:spTgt spid="41"/>
                                        </p:tgtEl>
                                      </p:cBhvr>
                                    </p:animEffect>
                                  </p:childTnLst>
                                </p:cTn>
                              </p:par>
                              <p:par>
                                <p:cTn id="79" presetID="22" presetClass="entr" presetSubtype="2" fill="hold" nodeType="withEffect">
                                  <p:stCondLst>
                                    <p:cond delay="0"/>
                                  </p:stCondLst>
                                  <p:childTnLst>
                                    <p:set>
                                      <p:cBhvr>
                                        <p:cTn id="80" dur="1" fill="hold">
                                          <p:stCondLst>
                                            <p:cond delay="0"/>
                                          </p:stCondLst>
                                        </p:cTn>
                                        <p:tgtEl>
                                          <p:spTgt spid="53"/>
                                        </p:tgtEl>
                                        <p:attrNameLst>
                                          <p:attrName>style.visibility</p:attrName>
                                        </p:attrNameLst>
                                      </p:cBhvr>
                                      <p:to>
                                        <p:strVal val="visible"/>
                                      </p:to>
                                    </p:set>
                                    <p:animEffect transition="in" filter="wipe(right)">
                                      <p:cBhvr>
                                        <p:cTn id="81" dur="500"/>
                                        <p:tgtEl>
                                          <p:spTgt spid="53"/>
                                        </p:tgtEl>
                                      </p:cBhvr>
                                    </p:animEffect>
                                  </p:childTnLst>
                                </p:cTn>
                              </p:par>
                              <p:par>
                                <p:cTn id="82" presetID="22" presetClass="entr" presetSubtype="2" fill="hold" nodeType="withEffect">
                                  <p:stCondLst>
                                    <p:cond delay="0"/>
                                  </p:stCondLst>
                                  <p:childTnLst>
                                    <p:set>
                                      <p:cBhvr>
                                        <p:cTn id="83" dur="1" fill="hold">
                                          <p:stCondLst>
                                            <p:cond delay="0"/>
                                          </p:stCondLst>
                                        </p:cTn>
                                        <p:tgtEl>
                                          <p:spTgt spid="57"/>
                                        </p:tgtEl>
                                        <p:attrNameLst>
                                          <p:attrName>style.visibility</p:attrName>
                                        </p:attrNameLst>
                                      </p:cBhvr>
                                      <p:to>
                                        <p:strVal val="visible"/>
                                      </p:to>
                                    </p:set>
                                    <p:animEffect transition="in" filter="wipe(right)">
                                      <p:cBhvr>
                                        <p:cTn id="84" dur="500"/>
                                        <p:tgtEl>
                                          <p:spTgt spid="57"/>
                                        </p:tgtEl>
                                      </p:cBhvr>
                                    </p:animEffect>
                                  </p:childTnLst>
                                </p:cTn>
                              </p:par>
                              <p:par>
                                <p:cTn id="85" presetID="22" presetClass="entr" presetSubtype="2" fill="hold" nodeType="withEffect">
                                  <p:stCondLst>
                                    <p:cond delay="0"/>
                                  </p:stCondLst>
                                  <p:childTnLst>
                                    <p:set>
                                      <p:cBhvr>
                                        <p:cTn id="86" dur="1" fill="hold">
                                          <p:stCondLst>
                                            <p:cond delay="0"/>
                                          </p:stCondLst>
                                        </p:cTn>
                                        <p:tgtEl>
                                          <p:spTgt spid="61"/>
                                        </p:tgtEl>
                                        <p:attrNameLst>
                                          <p:attrName>style.visibility</p:attrName>
                                        </p:attrNameLst>
                                      </p:cBhvr>
                                      <p:to>
                                        <p:strVal val="visible"/>
                                      </p:to>
                                    </p:set>
                                    <p:animEffect transition="in" filter="wipe(right)">
                                      <p:cBhvr>
                                        <p:cTn id="87" dur="500"/>
                                        <p:tgtEl>
                                          <p:spTgt spid="61"/>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2" fill="hold" nodeType="clickEffect">
                                  <p:stCondLst>
                                    <p:cond delay="0"/>
                                  </p:stCondLst>
                                  <p:childTnLst>
                                    <p:set>
                                      <p:cBhvr>
                                        <p:cTn id="91" dur="1" fill="hold">
                                          <p:stCondLst>
                                            <p:cond delay="0"/>
                                          </p:stCondLst>
                                        </p:cTn>
                                        <p:tgtEl>
                                          <p:spTgt spid="64"/>
                                        </p:tgtEl>
                                        <p:attrNameLst>
                                          <p:attrName>style.visibility</p:attrName>
                                        </p:attrNameLst>
                                      </p:cBhvr>
                                      <p:to>
                                        <p:strVal val="visible"/>
                                      </p:to>
                                    </p:set>
                                    <p:animEffect transition="in" filter="wipe(right)">
                                      <p:cBhvr>
                                        <p:cTn id="92" dur="500"/>
                                        <p:tgtEl>
                                          <p:spTgt spid="64"/>
                                        </p:tgtEl>
                                      </p:cBhvr>
                                    </p:animEffect>
                                  </p:childTnLst>
                                </p:cTn>
                              </p:par>
                              <p:par>
                                <p:cTn id="93" presetID="22" presetClass="entr" presetSubtype="2" fill="hold" nodeType="withEffect">
                                  <p:stCondLst>
                                    <p:cond delay="0"/>
                                  </p:stCondLst>
                                  <p:childTnLst>
                                    <p:set>
                                      <p:cBhvr>
                                        <p:cTn id="94" dur="1" fill="hold">
                                          <p:stCondLst>
                                            <p:cond delay="0"/>
                                          </p:stCondLst>
                                        </p:cTn>
                                        <p:tgtEl>
                                          <p:spTgt spid="65"/>
                                        </p:tgtEl>
                                        <p:attrNameLst>
                                          <p:attrName>style.visibility</p:attrName>
                                        </p:attrNameLst>
                                      </p:cBhvr>
                                      <p:to>
                                        <p:strVal val="visible"/>
                                      </p:to>
                                    </p:set>
                                    <p:animEffect transition="in" filter="wipe(right)">
                                      <p:cBhvr>
                                        <p:cTn id="95" dur="500"/>
                                        <p:tgtEl>
                                          <p:spTgt spid="65"/>
                                        </p:tgtEl>
                                      </p:cBhvr>
                                    </p:animEffect>
                                  </p:childTnLst>
                                </p:cTn>
                              </p:par>
                              <p:par>
                                <p:cTn id="96" presetID="22" presetClass="entr" presetSubtype="2" fill="hold" nodeType="withEffect">
                                  <p:stCondLst>
                                    <p:cond delay="0"/>
                                  </p:stCondLst>
                                  <p:childTnLst>
                                    <p:set>
                                      <p:cBhvr>
                                        <p:cTn id="97" dur="1" fill="hold">
                                          <p:stCondLst>
                                            <p:cond delay="0"/>
                                          </p:stCondLst>
                                        </p:cTn>
                                        <p:tgtEl>
                                          <p:spTgt spid="66"/>
                                        </p:tgtEl>
                                        <p:attrNameLst>
                                          <p:attrName>style.visibility</p:attrName>
                                        </p:attrNameLst>
                                      </p:cBhvr>
                                      <p:to>
                                        <p:strVal val="visible"/>
                                      </p:to>
                                    </p:set>
                                    <p:animEffect transition="in" filter="wipe(right)">
                                      <p:cBhvr>
                                        <p:cTn id="98" dur="500"/>
                                        <p:tgtEl>
                                          <p:spTgt spid="66"/>
                                        </p:tgtEl>
                                      </p:cBhvr>
                                    </p:animEffect>
                                  </p:childTnLst>
                                </p:cTn>
                              </p:par>
                              <p:par>
                                <p:cTn id="99" presetID="22" presetClass="entr" presetSubtype="2" fill="hold" nodeType="withEffect">
                                  <p:stCondLst>
                                    <p:cond delay="0"/>
                                  </p:stCondLst>
                                  <p:childTnLst>
                                    <p:set>
                                      <p:cBhvr>
                                        <p:cTn id="100" dur="1" fill="hold">
                                          <p:stCondLst>
                                            <p:cond delay="0"/>
                                          </p:stCondLst>
                                        </p:cTn>
                                        <p:tgtEl>
                                          <p:spTgt spid="67"/>
                                        </p:tgtEl>
                                        <p:attrNameLst>
                                          <p:attrName>style.visibility</p:attrName>
                                        </p:attrNameLst>
                                      </p:cBhvr>
                                      <p:to>
                                        <p:strVal val="visible"/>
                                      </p:to>
                                    </p:set>
                                    <p:animEffect transition="in" filter="wipe(right)">
                                      <p:cBhvr>
                                        <p:cTn id="101" dur="500"/>
                                        <p:tgtEl>
                                          <p:spTgt spid="67"/>
                                        </p:tgtEl>
                                      </p:cBhvr>
                                    </p:animEffect>
                                  </p:childTnLst>
                                </p:cTn>
                              </p:par>
                            </p:childTnLst>
                          </p:cTn>
                        </p:par>
                        <p:par>
                          <p:cTn id="102" fill="hold">
                            <p:stCondLst>
                              <p:cond delay="500"/>
                            </p:stCondLst>
                            <p:childTnLst>
                              <p:par>
                                <p:cTn id="103" presetID="22" presetClass="exit" presetSubtype="2" fill="hold" grpId="0" nodeType="afterEffect">
                                  <p:stCondLst>
                                    <p:cond delay="0"/>
                                  </p:stCondLst>
                                  <p:childTnLst>
                                    <p:animEffect transition="out" filter="wipe(right)">
                                      <p:cBhvr>
                                        <p:cTn id="104" dur="500"/>
                                        <p:tgtEl>
                                          <p:spTgt spid="48"/>
                                        </p:tgtEl>
                                      </p:cBhvr>
                                    </p:animEffect>
                                    <p:set>
                                      <p:cBhvr>
                                        <p:cTn id="105" dur="1" fill="hold">
                                          <p:stCondLst>
                                            <p:cond delay="499"/>
                                          </p:stCondLst>
                                        </p:cTn>
                                        <p:tgtEl>
                                          <p:spTgt spid="4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23" grpId="0" animBg="1"/>
      <p:bldP spid="24" grpId="0" animBg="1"/>
      <p:bldP spid="25" grpId="0" animBg="1"/>
      <p:bldP spid="26" grpId="0" animBg="1"/>
      <p:bldP spid="48" grpId="0" animBg="1"/>
      <p:bldP spid="48"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32081" y="228600"/>
            <a:ext cx="7176223" cy="391477"/>
          </a:xfrm>
        </p:spPr>
        <p:txBody>
          <a:bodyPr/>
          <a:lstStyle/>
          <a:p>
            <a:r>
              <a:rPr lang="en-US" altLang="zh-CN" sz="2400" dirty="0" smtClean="0"/>
              <a:t>Binding: How to Distinguish Agents on an SM </a:t>
            </a:r>
            <a:endParaRPr lang="zh-CN" altLang="en-US" sz="2400" dirty="0"/>
          </a:p>
        </p:txBody>
      </p:sp>
      <p:sp>
        <p:nvSpPr>
          <p:cNvPr id="3" name="内容占位符 2"/>
          <p:cNvSpPr>
            <a:spLocks noGrp="1"/>
          </p:cNvSpPr>
          <p:nvPr>
            <p:ph idx="1"/>
          </p:nvPr>
        </p:nvSpPr>
        <p:spPr/>
        <p:txBody>
          <a:bodyPr/>
          <a:lstStyle/>
          <a:p>
            <a:r>
              <a:rPr lang="en-US" altLang="zh-CN" dirty="0" smtClean="0"/>
              <a:t>Fermi &amp; Kepler (static binding to hardware warp slots):</a:t>
            </a:r>
          </a:p>
          <a:p>
            <a:endParaRPr lang="en-US" altLang="zh-CN" dirty="0" smtClean="0"/>
          </a:p>
          <a:p>
            <a:endParaRPr lang="en-US" altLang="zh-CN" dirty="0" smtClean="0"/>
          </a:p>
          <a:p>
            <a:r>
              <a:rPr lang="en-US" altLang="zh-CN" dirty="0" smtClean="0"/>
              <a:t> Maxwell and Pascal (dynamic binding to hardware warp slots):</a:t>
            </a:r>
          </a:p>
          <a:p>
            <a:endParaRPr lang="en-US" altLang="zh-CN" dirty="0" smtClean="0"/>
          </a:p>
          <a:p>
            <a:endParaRPr lang="en-US" altLang="zh-CN" dirty="0" smtClean="0"/>
          </a:p>
          <a:p>
            <a:endParaRPr lang="en-US" altLang="zh-CN" dirty="0" smtClean="0"/>
          </a:p>
          <a:p>
            <a:r>
              <a:rPr lang="en-US" altLang="zh-CN" dirty="0" smtClean="0"/>
              <a:t> New Contributions:</a:t>
            </a:r>
            <a:endParaRPr lang="zh-CN" altLang="en-US" dirty="0"/>
          </a:p>
        </p:txBody>
      </p:sp>
      <p:sp>
        <p:nvSpPr>
          <p:cNvPr id="4" name="灯片编号占位符 3"/>
          <p:cNvSpPr>
            <a:spLocks noGrp="1"/>
          </p:cNvSpPr>
          <p:nvPr>
            <p:ph type="sldNum" sz="quarter" idx="10"/>
          </p:nvPr>
        </p:nvSpPr>
        <p:spPr/>
        <p:txBody>
          <a:bodyPr/>
          <a:lstStyle/>
          <a:p>
            <a:fld id="{37FA2586-380D-514F-AA2E-062C4F85A322}" type="slidenum">
              <a:rPr lang="en-US" smtClean="0"/>
              <a:pPr/>
              <a:t>14</a:t>
            </a:fld>
            <a:endParaRPr lang="en-US"/>
          </a:p>
        </p:txBody>
      </p:sp>
      <p:pic>
        <p:nvPicPr>
          <p:cNvPr id="5" name="Picture 4"/>
          <p:cNvPicPr>
            <a:picLocks noChangeAspect="1" noChangeArrowheads="1"/>
          </p:cNvPicPr>
          <p:nvPr/>
        </p:nvPicPr>
        <p:blipFill>
          <a:blip r:embed="rId3"/>
          <a:srcRect/>
          <a:stretch>
            <a:fillRect/>
          </a:stretch>
        </p:blipFill>
        <p:spPr bwMode="auto">
          <a:xfrm>
            <a:off x="1071538" y="3071810"/>
            <a:ext cx="5824445" cy="714380"/>
          </a:xfrm>
          <a:prstGeom prst="rect">
            <a:avLst/>
          </a:prstGeom>
          <a:noFill/>
          <a:ln w="9525">
            <a:noFill/>
            <a:miter lim="800000"/>
            <a:headEnd/>
            <a:tailEnd/>
          </a:ln>
          <a:effectLst/>
        </p:spPr>
      </p:pic>
      <p:pic>
        <p:nvPicPr>
          <p:cNvPr id="2050" name="Picture 2"/>
          <p:cNvPicPr>
            <a:picLocks noChangeAspect="1" noChangeArrowheads="1"/>
          </p:cNvPicPr>
          <p:nvPr/>
        </p:nvPicPr>
        <p:blipFill>
          <a:blip r:embed="rId4"/>
          <a:srcRect/>
          <a:stretch>
            <a:fillRect/>
          </a:stretch>
        </p:blipFill>
        <p:spPr bwMode="auto">
          <a:xfrm>
            <a:off x="1142976" y="4714884"/>
            <a:ext cx="5162550" cy="800100"/>
          </a:xfrm>
          <a:prstGeom prst="rect">
            <a:avLst/>
          </a:prstGeom>
          <a:noFill/>
          <a:ln w="9525">
            <a:noFill/>
            <a:miter lim="800000"/>
            <a:headEnd/>
            <a:tailEnd/>
          </a:ln>
          <a:effectLst/>
        </p:spPr>
      </p:pic>
      <p:pic>
        <p:nvPicPr>
          <p:cNvPr id="2051" name="Picture 3"/>
          <p:cNvPicPr>
            <a:picLocks noChangeAspect="1" noChangeArrowheads="1"/>
          </p:cNvPicPr>
          <p:nvPr/>
        </p:nvPicPr>
        <p:blipFill>
          <a:blip r:embed="rId5"/>
          <a:srcRect/>
          <a:stretch>
            <a:fillRect/>
          </a:stretch>
        </p:blipFill>
        <p:spPr bwMode="auto">
          <a:xfrm>
            <a:off x="857224" y="1500174"/>
            <a:ext cx="6108700" cy="431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Overall Mapping Flow from N to O</a:t>
            </a:r>
            <a:endParaRPr lang="en-US" dirty="0"/>
          </a:p>
        </p:txBody>
      </p:sp>
      <p:sp>
        <p:nvSpPr>
          <p:cNvPr id="4" name="Slide Number Placeholder 3"/>
          <p:cNvSpPr>
            <a:spLocks noGrp="1"/>
          </p:cNvSpPr>
          <p:nvPr>
            <p:ph type="sldNum" sz="quarter" idx="10"/>
          </p:nvPr>
        </p:nvSpPr>
        <p:spPr/>
        <p:txBody>
          <a:bodyPr/>
          <a:lstStyle/>
          <a:p>
            <a:fld id="{37FA2586-380D-514F-AA2E-062C4F85A322}" type="slidenum">
              <a:rPr lang="en-US" smtClean="0"/>
              <a:pPr/>
              <a:t>15</a:t>
            </a:fld>
            <a:endParaRPr lang="en-US"/>
          </a:p>
        </p:txBody>
      </p:sp>
      <p:pic>
        <p:nvPicPr>
          <p:cNvPr id="6" name="Picture 10"/>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708266" y="1086558"/>
            <a:ext cx="990600" cy="83838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7" name="Picture 11"/>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695769" y="2441042"/>
            <a:ext cx="1015595" cy="85170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8" name="Picture 1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695734" y="3774135"/>
            <a:ext cx="1015665" cy="84680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9" name="Picture 13"/>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708266" y="5151194"/>
            <a:ext cx="990600" cy="82996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0" name="TextBox 9"/>
          <p:cNvSpPr txBox="1"/>
          <p:nvPr/>
        </p:nvSpPr>
        <p:spPr>
          <a:xfrm>
            <a:off x="3963757" y="1321085"/>
            <a:ext cx="479618" cy="369332"/>
          </a:xfrm>
          <a:prstGeom prst="rect">
            <a:avLst/>
          </a:prstGeom>
        </p:spPr>
        <p:style>
          <a:lnRef idx="0">
            <a:schemeClr val="accent6"/>
          </a:lnRef>
          <a:fillRef idx="3">
            <a:schemeClr val="accent6"/>
          </a:fillRef>
          <a:effectRef idx="3">
            <a:schemeClr val="accent6"/>
          </a:effectRef>
          <a:fontRef idx="minor">
            <a:schemeClr val="lt1"/>
          </a:fontRef>
        </p:style>
        <p:txBody>
          <a:bodyPr wrap="none" rtlCol="0">
            <a:spAutoFit/>
          </a:bodyPr>
          <a:lstStyle/>
          <a:p>
            <a:r>
              <a:rPr lang="en-US" dirty="0" smtClean="0"/>
              <a:t>C0</a:t>
            </a:r>
            <a:endParaRPr lang="en-US" dirty="0"/>
          </a:p>
        </p:txBody>
      </p:sp>
      <p:sp>
        <p:nvSpPr>
          <p:cNvPr id="11" name="TextBox 10"/>
          <p:cNvSpPr txBox="1"/>
          <p:nvPr/>
        </p:nvSpPr>
        <p:spPr>
          <a:xfrm>
            <a:off x="3963757" y="2704769"/>
            <a:ext cx="479618" cy="369332"/>
          </a:xfrm>
          <a:prstGeom prst="rect">
            <a:avLst/>
          </a:prstGeom>
        </p:spPr>
        <p:style>
          <a:lnRef idx="0">
            <a:schemeClr val="accent6"/>
          </a:lnRef>
          <a:fillRef idx="3">
            <a:schemeClr val="accent6"/>
          </a:fillRef>
          <a:effectRef idx="3">
            <a:schemeClr val="accent6"/>
          </a:effectRef>
          <a:fontRef idx="minor">
            <a:schemeClr val="lt1"/>
          </a:fontRef>
        </p:style>
        <p:txBody>
          <a:bodyPr wrap="none" rtlCol="0">
            <a:spAutoFit/>
          </a:bodyPr>
          <a:lstStyle/>
          <a:p>
            <a:r>
              <a:rPr lang="en-US" dirty="0" smtClean="0"/>
              <a:t>C1</a:t>
            </a:r>
            <a:endParaRPr lang="en-US" dirty="0"/>
          </a:p>
        </p:txBody>
      </p:sp>
      <p:sp>
        <p:nvSpPr>
          <p:cNvPr id="12" name="TextBox 11"/>
          <p:cNvSpPr txBox="1"/>
          <p:nvPr/>
        </p:nvSpPr>
        <p:spPr>
          <a:xfrm>
            <a:off x="3963757" y="3984268"/>
            <a:ext cx="479618" cy="369332"/>
          </a:xfrm>
          <a:prstGeom prst="rect">
            <a:avLst/>
          </a:prstGeom>
        </p:spPr>
        <p:style>
          <a:lnRef idx="0">
            <a:schemeClr val="accent6"/>
          </a:lnRef>
          <a:fillRef idx="3">
            <a:schemeClr val="accent6"/>
          </a:fillRef>
          <a:effectRef idx="3">
            <a:schemeClr val="accent6"/>
          </a:effectRef>
          <a:fontRef idx="minor">
            <a:schemeClr val="lt1"/>
          </a:fontRef>
        </p:style>
        <p:txBody>
          <a:bodyPr wrap="none" rtlCol="0">
            <a:spAutoFit/>
          </a:bodyPr>
          <a:lstStyle/>
          <a:p>
            <a:r>
              <a:rPr lang="en-US" dirty="0" smtClean="0"/>
              <a:t>C2</a:t>
            </a:r>
            <a:endParaRPr lang="en-US" dirty="0"/>
          </a:p>
        </p:txBody>
      </p:sp>
      <p:sp>
        <p:nvSpPr>
          <p:cNvPr id="13" name="TextBox 12"/>
          <p:cNvSpPr txBox="1"/>
          <p:nvPr/>
        </p:nvSpPr>
        <p:spPr>
          <a:xfrm>
            <a:off x="3963757" y="5381509"/>
            <a:ext cx="479618" cy="369332"/>
          </a:xfrm>
          <a:prstGeom prst="rect">
            <a:avLst/>
          </a:prstGeom>
        </p:spPr>
        <p:style>
          <a:lnRef idx="0">
            <a:schemeClr val="accent6"/>
          </a:lnRef>
          <a:fillRef idx="3">
            <a:schemeClr val="accent6"/>
          </a:fillRef>
          <a:effectRef idx="3">
            <a:schemeClr val="accent6"/>
          </a:effectRef>
          <a:fontRef idx="minor">
            <a:schemeClr val="lt1"/>
          </a:fontRef>
        </p:style>
        <p:txBody>
          <a:bodyPr wrap="none" rtlCol="0">
            <a:spAutoFit/>
          </a:bodyPr>
          <a:lstStyle/>
          <a:p>
            <a:r>
              <a:rPr lang="en-US" dirty="0" smtClean="0"/>
              <a:t>C3</a:t>
            </a:r>
            <a:endParaRPr lang="en-US" dirty="0"/>
          </a:p>
        </p:txBody>
      </p:sp>
      <p:sp>
        <p:nvSpPr>
          <p:cNvPr id="19" name="TextBox 18"/>
          <p:cNvSpPr txBox="1"/>
          <p:nvPr/>
        </p:nvSpPr>
        <p:spPr>
          <a:xfrm>
            <a:off x="8001000" y="1055543"/>
            <a:ext cx="914400" cy="36933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b="1" dirty="0" smtClean="0"/>
              <a:t>CTA-0</a:t>
            </a:r>
            <a:endParaRPr lang="en-US" b="1" dirty="0"/>
          </a:p>
        </p:txBody>
      </p:sp>
      <p:sp>
        <p:nvSpPr>
          <p:cNvPr id="20" name="TextBox 19"/>
          <p:cNvSpPr txBox="1"/>
          <p:nvPr/>
        </p:nvSpPr>
        <p:spPr>
          <a:xfrm>
            <a:off x="8001000" y="1484931"/>
            <a:ext cx="914400" cy="36933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b="1" dirty="0" smtClean="0"/>
              <a:t>CTA-1</a:t>
            </a:r>
            <a:endParaRPr lang="en-US" b="1" dirty="0"/>
          </a:p>
        </p:txBody>
      </p:sp>
      <p:sp>
        <p:nvSpPr>
          <p:cNvPr id="21" name="TextBox 20"/>
          <p:cNvSpPr txBox="1"/>
          <p:nvPr/>
        </p:nvSpPr>
        <p:spPr>
          <a:xfrm>
            <a:off x="8001000" y="2419326"/>
            <a:ext cx="914400" cy="36933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b="1" dirty="0" smtClean="0"/>
              <a:t>CTA-2</a:t>
            </a:r>
            <a:endParaRPr lang="en-US" b="1" dirty="0"/>
          </a:p>
        </p:txBody>
      </p:sp>
      <p:sp>
        <p:nvSpPr>
          <p:cNvPr id="22" name="TextBox 21"/>
          <p:cNvSpPr txBox="1"/>
          <p:nvPr/>
        </p:nvSpPr>
        <p:spPr>
          <a:xfrm>
            <a:off x="8001000" y="2848714"/>
            <a:ext cx="914400" cy="36933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b="1" dirty="0" smtClean="0"/>
              <a:t>CTA-3</a:t>
            </a:r>
            <a:endParaRPr lang="en-US" b="1" dirty="0"/>
          </a:p>
        </p:txBody>
      </p:sp>
      <p:sp>
        <p:nvSpPr>
          <p:cNvPr id="23" name="TextBox 22"/>
          <p:cNvSpPr txBox="1"/>
          <p:nvPr/>
        </p:nvSpPr>
        <p:spPr>
          <a:xfrm>
            <a:off x="8001000" y="3755952"/>
            <a:ext cx="914400" cy="36933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b="1" dirty="0" smtClean="0"/>
              <a:t>CTA-4</a:t>
            </a:r>
            <a:endParaRPr lang="en-US" b="1" dirty="0"/>
          </a:p>
        </p:txBody>
      </p:sp>
      <p:sp>
        <p:nvSpPr>
          <p:cNvPr id="24" name="TextBox 23"/>
          <p:cNvSpPr txBox="1"/>
          <p:nvPr/>
        </p:nvSpPr>
        <p:spPr>
          <a:xfrm>
            <a:off x="8001000" y="4185340"/>
            <a:ext cx="914400" cy="36933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b="1" dirty="0" smtClean="0"/>
              <a:t>CTA-5</a:t>
            </a:r>
            <a:endParaRPr lang="en-US" b="1" dirty="0"/>
          </a:p>
        </p:txBody>
      </p:sp>
      <p:sp>
        <p:nvSpPr>
          <p:cNvPr id="25" name="TextBox 24"/>
          <p:cNvSpPr txBox="1"/>
          <p:nvPr/>
        </p:nvSpPr>
        <p:spPr>
          <a:xfrm>
            <a:off x="8001000" y="5068125"/>
            <a:ext cx="914400" cy="36933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b="1" dirty="0" smtClean="0"/>
              <a:t>CTA-6</a:t>
            </a:r>
            <a:endParaRPr lang="en-US" b="1" dirty="0"/>
          </a:p>
        </p:txBody>
      </p:sp>
      <p:sp>
        <p:nvSpPr>
          <p:cNvPr id="26" name="TextBox 25"/>
          <p:cNvSpPr txBox="1"/>
          <p:nvPr/>
        </p:nvSpPr>
        <p:spPr>
          <a:xfrm>
            <a:off x="8001000" y="5497513"/>
            <a:ext cx="914400" cy="36933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b="1" dirty="0" smtClean="0"/>
              <a:t>CTA-7</a:t>
            </a:r>
            <a:endParaRPr lang="en-US" b="1" dirty="0"/>
          </a:p>
        </p:txBody>
      </p:sp>
      <p:pic>
        <p:nvPicPr>
          <p:cNvPr id="29" name="Picture 2" descr="https://lh6.googleusercontent.com/0qx2eU-oZfodPcn0BKI8DOpMHR99qvGMvvA1AkbKZjsuzJ1ARfkQijZqL1zlsrB-7ULibSvGEpyCN_fPUiSL59XnPpnHZAv_V5SCZHS9px9v_4UOpBmeesVlBp4W9KT4LJ9bUxviNA"/>
          <p:cNvPicPr>
            <a:picLocks noChangeAspect="1" noChangeArrowheads="1"/>
          </p:cNvPicPr>
          <p:nvPr/>
        </p:nvPicPr>
        <p:blipFill>
          <a:blip r:embed="rId7" cstate="print"/>
          <a:srcRect/>
          <a:stretch>
            <a:fillRect/>
          </a:stretch>
        </p:blipFill>
        <p:spPr bwMode="auto">
          <a:xfrm>
            <a:off x="4876800" y="1035395"/>
            <a:ext cx="1643074" cy="1136460"/>
          </a:xfrm>
          <a:prstGeom prst="rect">
            <a:avLst/>
          </a:prstGeom>
          <a:noFill/>
        </p:spPr>
      </p:pic>
      <p:sp>
        <p:nvSpPr>
          <p:cNvPr id="30" name="TextBox 29"/>
          <p:cNvSpPr txBox="1"/>
          <p:nvPr/>
        </p:nvSpPr>
        <p:spPr>
          <a:xfrm>
            <a:off x="5299831" y="1249709"/>
            <a:ext cx="797013" cy="400110"/>
          </a:xfrm>
          <a:prstGeom prst="rect">
            <a:avLst/>
          </a:prstGeom>
          <a:noFill/>
        </p:spPr>
        <p:txBody>
          <a:bodyPr wrap="none" rtlCol="0">
            <a:spAutoFit/>
          </a:bodyPr>
          <a:lstStyle/>
          <a:p>
            <a:r>
              <a:rPr lang="en-US" altLang="zh-CN" sz="2000" b="1" dirty="0" smtClean="0"/>
              <a:t>SM-0</a:t>
            </a:r>
            <a:endParaRPr lang="zh-CN" altLang="en-US" sz="2000" b="1" dirty="0"/>
          </a:p>
        </p:txBody>
      </p:sp>
      <p:pic>
        <p:nvPicPr>
          <p:cNvPr id="34" name="Picture 2" descr="https://lh6.googleusercontent.com/0qx2eU-oZfodPcn0BKI8DOpMHR99qvGMvvA1AkbKZjsuzJ1ARfkQijZqL1zlsrB-7ULibSvGEpyCN_fPUiSL59XnPpnHZAv_V5SCZHS9px9v_4UOpBmeesVlBp4W9KT4LJ9bUxviNA"/>
          <p:cNvPicPr>
            <a:picLocks noChangeAspect="1" noChangeArrowheads="1"/>
          </p:cNvPicPr>
          <p:nvPr/>
        </p:nvPicPr>
        <p:blipFill>
          <a:blip r:embed="rId7" cstate="print"/>
          <a:srcRect/>
          <a:stretch>
            <a:fillRect/>
          </a:stretch>
        </p:blipFill>
        <p:spPr bwMode="auto">
          <a:xfrm>
            <a:off x="4953000" y="2354990"/>
            <a:ext cx="1643074" cy="1136460"/>
          </a:xfrm>
          <a:prstGeom prst="rect">
            <a:avLst/>
          </a:prstGeom>
          <a:noFill/>
        </p:spPr>
      </p:pic>
      <p:sp>
        <p:nvSpPr>
          <p:cNvPr id="35" name="TextBox 34"/>
          <p:cNvSpPr txBox="1"/>
          <p:nvPr/>
        </p:nvSpPr>
        <p:spPr>
          <a:xfrm>
            <a:off x="5376031" y="2569304"/>
            <a:ext cx="797013" cy="400110"/>
          </a:xfrm>
          <a:prstGeom prst="rect">
            <a:avLst/>
          </a:prstGeom>
          <a:noFill/>
        </p:spPr>
        <p:txBody>
          <a:bodyPr wrap="none" rtlCol="0">
            <a:spAutoFit/>
          </a:bodyPr>
          <a:lstStyle/>
          <a:p>
            <a:r>
              <a:rPr lang="en-US" altLang="zh-CN" sz="2000" b="1" dirty="0" smtClean="0"/>
              <a:t>SM-1</a:t>
            </a:r>
            <a:endParaRPr lang="zh-CN" altLang="en-US" sz="2000" b="1" dirty="0"/>
          </a:p>
        </p:txBody>
      </p:sp>
      <p:pic>
        <p:nvPicPr>
          <p:cNvPr id="36" name="Picture 2" descr="https://lh6.googleusercontent.com/0qx2eU-oZfodPcn0BKI8DOpMHR99qvGMvvA1AkbKZjsuzJ1ARfkQijZqL1zlsrB-7ULibSvGEpyCN_fPUiSL59XnPpnHZAv_V5SCZHS9px9v_4UOpBmeesVlBp4W9KT4LJ9bUxviNA"/>
          <p:cNvPicPr>
            <a:picLocks noChangeAspect="1" noChangeArrowheads="1"/>
          </p:cNvPicPr>
          <p:nvPr/>
        </p:nvPicPr>
        <p:blipFill>
          <a:blip r:embed="rId7" cstate="print"/>
          <a:srcRect/>
          <a:stretch>
            <a:fillRect/>
          </a:stretch>
        </p:blipFill>
        <p:spPr bwMode="auto">
          <a:xfrm>
            <a:off x="4953000" y="3650390"/>
            <a:ext cx="1643074" cy="1136460"/>
          </a:xfrm>
          <a:prstGeom prst="rect">
            <a:avLst/>
          </a:prstGeom>
          <a:noFill/>
        </p:spPr>
      </p:pic>
      <p:sp>
        <p:nvSpPr>
          <p:cNvPr id="37" name="TextBox 36"/>
          <p:cNvSpPr txBox="1"/>
          <p:nvPr/>
        </p:nvSpPr>
        <p:spPr>
          <a:xfrm>
            <a:off x="5376031" y="3864704"/>
            <a:ext cx="797013" cy="400110"/>
          </a:xfrm>
          <a:prstGeom prst="rect">
            <a:avLst/>
          </a:prstGeom>
          <a:noFill/>
        </p:spPr>
        <p:txBody>
          <a:bodyPr wrap="none" rtlCol="0">
            <a:spAutoFit/>
          </a:bodyPr>
          <a:lstStyle/>
          <a:p>
            <a:r>
              <a:rPr lang="en-US" altLang="zh-CN" sz="2000" b="1" dirty="0" smtClean="0"/>
              <a:t>SM-2</a:t>
            </a:r>
            <a:endParaRPr lang="zh-CN" altLang="en-US" sz="2000" b="1" dirty="0"/>
          </a:p>
        </p:txBody>
      </p:sp>
      <p:pic>
        <p:nvPicPr>
          <p:cNvPr id="38" name="Picture 2" descr="https://lh6.googleusercontent.com/0qx2eU-oZfodPcn0BKI8DOpMHR99qvGMvvA1AkbKZjsuzJ1ARfkQijZqL1zlsrB-7ULibSvGEpyCN_fPUiSL59XnPpnHZAv_V5SCZHS9px9v_4UOpBmeesVlBp4W9KT4LJ9bUxviNA"/>
          <p:cNvPicPr>
            <a:picLocks noChangeAspect="1" noChangeArrowheads="1"/>
          </p:cNvPicPr>
          <p:nvPr/>
        </p:nvPicPr>
        <p:blipFill>
          <a:blip r:embed="rId7" cstate="print"/>
          <a:srcRect/>
          <a:stretch>
            <a:fillRect/>
          </a:stretch>
        </p:blipFill>
        <p:spPr bwMode="auto">
          <a:xfrm>
            <a:off x="4980008" y="4992818"/>
            <a:ext cx="1643074" cy="1136460"/>
          </a:xfrm>
          <a:prstGeom prst="rect">
            <a:avLst/>
          </a:prstGeom>
          <a:noFill/>
        </p:spPr>
      </p:pic>
      <p:sp>
        <p:nvSpPr>
          <p:cNvPr id="39" name="TextBox 38"/>
          <p:cNvSpPr txBox="1"/>
          <p:nvPr/>
        </p:nvSpPr>
        <p:spPr>
          <a:xfrm>
            <a:off x="5376031" y="5212259"/>
            <a:ext cx="797013" cy="400110"/>
          </a:xfrm>
          <a:prstGeom prst="rect">
            <a:avLst/>
          </a:prstGeom>
          <a:noFill/>
        </p:spPr>
        <p:txBody>
          <a:bodyPr wrap="none" rtlCol="0">
            <a:spAutoFit/>
          </a:bodyPr>
          <a:lstStyle/>
          <a:p>
            <a:r>
              <a:rPr lang="en-US" altLang="zh-CN" sz="2000" b="1" dirty="0" smtClean="0"/>
              <a:t>SM-3</a:t>
            </a:r>
            <a:endParaRPr lang="zh-CN" altLang="en-US" sz="2000" b="1" dirty="0"/>
          </a:p>
        </p:txBody>
      </p:sp>
      <p:pic>
        <p:nvPicPr>
          <p:cNvPr id="13315" name="Picture 3"/>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6705600" y="1177044"/>
            <a:ext cx="609600" cy="6062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cxnSp>
        <p:nvCxnSpPr>
          <p:cNvPr id="41" name="Straight Arrow Connector 40"/>
          <p:cNvCxnSpPr>
            <a:stCxn id="13315" idx="1"/>
          </p:cNvCxnSpPr>
          <p:nvPr/>
        </p:nvCxnSpPr>
        <p:spPr>
          <a:xfrm flipH="1">
            <a:off x="6375432" y="1480169"/>
            <a:ext cx="330168" cy="4762"/>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a:off x="7239000" y="1240209"/>
            <a:ext cx="762000" cy="121782"/>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20" idx="1"/>
          </p:cNvCxnSpPr>
          <p:nvPr/>
        </p:nvCxnSpPr>
        <p:spPr>
          <a:xfrm flipH="1" flipV="1">
            <a:off x="7239000" y="1573949"/>
            <a:ext cx="762000" cy="95648"/>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pic>
        <p:nvPicPr>
          <p:cNvPr id="52" name="Picture 3"/>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6705600" y="2559924"/>
            <a:ext cx="609600" cy="6062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cxnSp>
        <p:nvCxnSpPr>
          <p:cNvPr id="53" name="Straight Arrow Connector 52"/>
          <p:cNvCxnSpPr>
            <a:stCxn id="52" idx="1"/>
          </p:cNvCxnSpPr>
          <p:nvPr/>
        </p:nvCxnSpPr>
        <p:spPr>
          <a:xfrm flipH="1">
            <a:off x="6375432" y="2863049"/>
            <a:ext cx="330168" cy="2381"/>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a:stCxn id="21" idx="1"/>
          </p:cNvCxnSpPr>
          <p:nvPr/>
        </p:nvCxnSpPr>
        <p:spPr>
          <a:xfrm flipH="1">
            <a:off x="7239000" y="2603992"/>
            <a:ext cx="762000" cy="140879"/>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a:stCxn id="22" idx="1"/>
          </p:cNvCxnSpPr>
          <p:nvPr/>
        </p:nvCxnSpPr>
        <p:spPr>
          <a:xfrm flipH="1" flipV="1">
            <a:off x="7239000" y="2956829"/>
            <a:ext cx="762000" cy="76551"/>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pic>
        <p:nvPicPr>
          <p:cNvPr id="56" name="Picture 3"/>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6705600" y="3891036"/>
            <a:ext cx="609600" cy="6062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cxnSp>
        <p:nvCxnSpPr>
          <p:cNvPr id="57" name="Straight Arrow Connector 56"/>
          <p:cNvCxnSpPr>
            <a:stCxn id="56" idx="1"/>
          </p:cNvCxnSpPr>
          <p:nvPr/>
        </p:nvCxnSpPr>
        <p:spPr>
          <a:xfrm flipH="1" flipV="1">
            <a:off x="6375432" y="4168935"/>
            <a:ext cx="330168" cy="25226"/>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flipH="1">
            <a:off x="7239000" y="3940618"/>
            <a:ext cx="762000" cy="135365"/>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a:stCxn id="24" idx="1"/>
          </p:cNvCxnSpPr>
          <p:nvPr/>
        </p:nvCxnSpPr>
        <p:spPr>
          <a:xfrm flipH="1" flipV="1">
            <a:off x="7239000" y="4287941"/>
            <a:ext cx="762000" cy="82065"/>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pic>
        <p:nvPicPr>
          <p:cNvPr id="60" name="Picture 3"/>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6705600" y="5194076"/>
            <a:ext cx="609600" cy="6062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cxnSp>
        <p:nvCxnSpPr>
          <p:cNvPr id="61" name="Straight Arrow Connector 60"/>
          <p:cNvCxnSpPr>
            <a:stCxn id="60" idx="1"/>
          </p:cNvCxnSpPr>
          <p:nvPr/>
        </p:nvCxnSpPr>
        <p:spPr>
          <a:xfrm flipH="1">
            <a:off x="6413532" y="5497201"/>
            <a:ext cx="292068" cy="11522"/>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a:stCxn id="25" idx="1"/>
          </p:cNvCxnSpPr>
          <p:nvPr/>
        </p:nvCxnSpPr>
        <p:spPr>
          <a:xfrm flipH="1">
            <a:off x="7239000" y="5252791"/>
            <a:ext cx="762000" cy="126232"/>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a:stCxn id="26" idx="1"/>
          </p:cNvCxnSpPr>
          <p:nvPr/>
        </p:nvCxnSpPr>
        <p:spPr>
          <a:xfrm flipH="1" flipV="1">
            <a:off x="7239000" y="5590981"/>
            <a:ext cx="762000" cy="91198"/>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a:endCxn id="6" idx="3"/>
          </p:cNvCxnSpPr>
          <p:nvPr/>
        </p:nvCxnSpPr>
        <p:spPr>
          <a:xfrm flipH="1">
            <a:off x="4698866" y="1505751"/>
            <a:ext cx="558934" cy="0"/>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a:endCxn id="7" idx="3"/>
          </p:cNvCxnSpPr>
          <p:nvPr/>
        </p:nvCxnSpPr>
        <p:spPr>
          <a:xfrm flipH="1">
            <a:off x="4711364" y="2866897"/>
            <a:ext cx="588467" cy="0"/>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a:endCxn id="8" idx="3"/>
          </p:cNvCxnSpPr>
          <p:nvPr/>
        </p:nvCxnSpPr>
        <p:spPr>
          <a:xfrm flipH="1">
            <a:off x="4711399" y="4197536"/>
            <a:ext cx="588432" cy="0"/>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a:endCxn id="9" idx="3"/>
          </p:cNvCxnSpPr>
          <p:nvPr/>
        </p:nvCxnSpPr>
        <p:spPr>
          <a:xfrm flipH="1">
            <a:off x="4698866" y="5566175"/>
            <a:ext cx="677165" cy="0"/>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pic>
        <p:nvPicPr>
          <p:cNvPr id="48" name="Picture 2"/>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2133600" y="3405658"/>
            <a:ext cx="791878" cy="79187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49" name="Picture 48"/>
          <p:cNvPicPr>
            <a:picLocks noChangeAspect="1" noChangeArrowheads="1"/>
          </p:cNvPicPr>
          <p:nvPr/>
        </p:nvPicPr>
        <p:blipFill>
          <a:blip r:embed="rId10">
            <a:extLst>
              <a:ext uri="{28A0092B-C50C-407E-A947-70E740481C1C}">
                <a14:useLocalDpi xmlns:a14="http://schemas.microsoft.com/office/drawing/2010/main" xmlns="" val="0"/>
              </a:ext>
            </a:extLst>
          </a:blip>
          <a:srcRect/>
          <a:stretch>
            <a:fillRect/>
          </a:stretch>
        </p:blipFill>
        <p:spPr bwMode="auto">
          <a:xfrm>
            <a:off x="81281" y="3133426"/>
            <a:ext cx="1642274" cy="136590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cxnSp>
        <p:nvCxnSpPr>
          <p:cNvPr id="50" name="Straight Arrow Connector 49"/>
          <p:cNvCxnSpPr>
            <a:stCxn id="48" idx="1"/>
          </p:cNvCxnSpPr>
          <p:nvPr/>
        </p:nvCxnSpPr>
        <p:spPr>
          <a:xfrm flipH="1">
            <a:off x="1737992" y="3801597"/>
            <a:ext cx="395608" cy="5661"/>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a:stCxn id="6" idx="1"/>
          </p:cNvCxnSpPr>
          <p:nvPr/>
        </p:nvCxnSpPr>
        <p:spPr>
          <a:xfrm flipH="1">
            <a:off x="2741287" y="1505751"/>
            <a:ext cx="966979" cy="2004126"/>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a:stCxn id="7" idx="1"/>
          </p:cNvCxnSpPr>
          <p:nvPr/>
        </p:nvCxnSpPr>
        <p:spPr>
          <a:xfrm flipH="1">
            <a:off x="2925478" y="2866897"/>
            <a:ext cx="770291" cy="783493"/>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a:endCxn id="48" idx="3"/>
          </p:cNvCxnSpPr>
          <p:nvPr/>
        </p:nvCxnSpPr>
        <p:spPr>
          <a:xfrm flipH="1" flipV="1">
            <a:off x="2925478" y="3801597"/>
            <a:ext cx="762028" cy="357683"/>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a:stCxn id="9" idx="1"/>
          </p:cNvCxnSpPr>
          <p:nvPr/>
        </p:nvCxnSpPr>
        <p:spPr>
          <a:xfrm flipH="1" flipV="1">
            <a:off x="2784889" y="4071683"/>
            <a:ext cx="923377" cy="1494492"/>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71" name="矩形 70"/>
          <p:cNvSpPr/>
          <p:nvPr/>
        </p:nvSpPr>
        <p:spPr>
          <a:xfrm>
            <a:off x="6801692" y="6143644"/>
            <a:ext cx="2342308" cy="553998"/>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altLang="zh-CN" sz="3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New Kernel</a:t>
            </a:r>
            <a:endParaRPr lang="zh-CN" altLang="en-US" sz="3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72" name="矩形 71"/>
          <p:cNvSpPr/>
          <p:nvPr/>
        </p:nvSpPr>
        <p:spPr>
          <a:xfrm>
            <a:off x="0" y="4572008"/>
            <a:ext cx="2194833" cy="553998"/>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altLang="zh-CN" sz="3000" b="1" spc="50" dirty="0" smtClean="0">
                <a:ln w="11430"/>
                <a:solidFill>
                  <a:srgbClr val="002060"/>
                </a:solidFill>
                <a:effectLst>
                  <a:outerShdw blurRad="76200" dist="50800" dir="5400000" algn="tl" rotWithShape="0">
                    <a:srgbClr val="000000">
                      <a:alpha val="65000"/>
                    </a:srgbClr>
                  </a:outerShdw>
                </a:effectLst>
              </a:rPr>
              <a:t>Old Kernel</a:t>
            </a:r>
            <a:endParaRPr lang="zh-CN" altLang="en-US" sz="3000" b="1" cap="none" spc="50" dirty="0">
              <a:ln w="11430"/>
              <a:solidFill>
                <a:srgbClr val="002060"/>
              </a:soli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xmlns="" val="25270443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Simple Code Transformation</a:t>
            </a:r>
            <a:endParaRPr lang="zh-CN" altLang="en-US" dirty="0"/>
          </a:p>
        </p:txBody>
      </p:sp>
      <p:sp>
        <p:nvSpPr>
          <p:cNvPr id="4" name="灯片编号占位符 3"/>
          <p:cNvSpPr>
            <a:spLocks noGrp="1"/>
          </p:cNvSpPr>
          <p:nvPr>
            <p:ph type="sldNum" sz="quarter" idx="10"/>
          </p:nvPr>
        </p:nvSpPr>
        <p:spPr/>
        <p:txBody>
          <a:bodyPr/>
          <a:lstStyle/>
          <a:p>
            <a:fld id="{37FA2586-380D-514F-AA2E-062C4F85A322}" type="slidenum">
              <a:rPr lang="en-US" smtClean="0"/>
              <a:pPr/>
              <a:t>16</a:t>
            </a:fld>
            <a:endParaRPr lang="en-US"/>
          </a:p>
        </p:txBody>
      </p:sp>
      <p:pic>
        <p:nvPicPr>
          <p:cNvPr id="2052" name="Picture 4"/>
          <p:cNvPicPr>
            <a:picLocks noChangeAspect="1" noChangeArrowheads="1"/>
          </p:cNvPicPr>
          <p:nvPr/>
        </p:nvPicPr>
        <p:blipFill>
          <a:blip r:embed="rId2"/>
          <a:srcRect/>
          <a:stretch>
            <a:fillRect/>
          </a:stretch>
        </p:blipFill>
        <p:spPr bwMode="auto">
          <a:xfrm>
            <a:off x="90751" y="1772816"/>
            <a:ext cx="8856005" cy="315125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Runtime Framework</a:t>
            </a:r>
            <a:endParaRPr lang="en-US" dirty="0"/>
          </a:p>
        </p:txBody>
      </p:sp>
      <p:sp>
        <p:nvSpPr>
          <p:cNvPr id="4" name="Slide Number Placeholder 3"/>
          <p:cNvSpPr>
            <a:spLocks noGrp="1"/>
          </p:cNvSpPr>
          <p:nvPr>
            <p:ph type="sldNum" sz="quarter" idx="10"/>
          </p:nvPr>
        </p:nvSpPr>
        <p:spPr/>
        <p:txBody>
          <a:bodyPr/>
          <a:lstStyle/>
          <a:p>
            <a:fld id="{37FA2586-380D-514F-AA2E-062C4F85A322}" type="slidenum">
              <a:rPr lang="en-US" smtClean="0"/>
              <a:pPr/>
              <a:t>17</a:t>
            </a:fld>
            <a:endParaRPr lang="en-US"/>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32081" y="838200"/>
            <a:ext cx="8769886" cy="239399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6" name="TextBox 5"/>
          <p:cNvSpPr txBox="1"/>
          <p:nvPr/>
        </p:nvSpPr>
        <p:spPr>
          <a:xfrm>
            <a:off x="152400" y="3657600"/>
            <a:ext cx="8839200" cy="4247317"/>
          </a:xfrm>
          <a:prstGeom prst="rect">
            <a:avLst/>
          </a:prstGeom>
          <a:noFill/>
        </p:spPr>
        <p:txBody>
          <a:bodyPr wrap="square" rtlCol="0">
            <a:spAutoFit/>
          </a:bodyPr>
          <a:lstStyle/>
          <a:p>
            <a:pPr marL="285750" indent="-285750">
              <a:buFont typeface="Wingdings" panose="05000000000000000000" pitchFamily="2" charset="2"/>
              <a:buChar char="Ø"/>
            </a:pPr>
            <a:r>
              <a:rPr lang="en-US" dirty="0" smtClean="0"/>
              <a:t>A coarse-grained inter-CTA locality estimation method</a:t>
            </a:r>
          </a:p>
          <a:p>
            <a:r>
              <a:rPr lang="en-US" dirty="0"/>
              <a:t> </a:t>
            </a:r>
            <a:r>
              <a:rPr lang="en-US" dirty="0" smtClean="0"/>
              <a:t>    (a) If posing a new execution order and L1 hit rate is significantly changed ---&gt; algorithm- or </a:t>
            </a:r>
            <a:r>
              <a:rPr lang="en-US" dirty="0" err="1" smtClean="0"/>
              <a:t>cacheline</a:t>
            </a:r>
            <a:r>
              <a:rPr lang="en-US" dirty="0" smtClean="0"/>
              <a:t>-related </a:t>
            </a:r>
          </a:p>
          <a:p>
            <a:r>
              <a:rPr lang="en-US" dirty="0"/>
              <a:t> </a:t>
            </a:r>
            <a:r>
              <a:rPr lang="en-US" dirty="0" smtClean="0"/>
              <a:t>    (b) If turning off L1 cache but L2 access is significantly reduced ---&gt; </a:t>
            </a:r>
            <a:r>
              <a:rPr lang="en-US" dirty="0" err="1" smtClean="0"/>
              <a:t>cacheline</a:t>
            </a:r>
            <a:r>
              <a:rPr lang="en-US" dirty="0" smtClean="0"/>
              <a:t>-related;  </a:t>
            </a:r>
          </a:p>
          <a:p>
            <a:r>
              <a:rPr lang="en-US" dirty="0"/>
              <a:t> </a:t>
            </a:r>
            <a:r>
              <a:rPr lang="en-US" dirty="0" smtClean="0"/>
              <a:t>    (c) But if L2 access remains similar but coalescing degree is high ---&gt; streaming</a:t>
            </a:r>
          </a:p>
          <a:p>
            <a:r>
              <a:rPr lang="en-US" dirty="0"/>
              <a:t> </a:t>
            </a:r>
            <a:r>
              <a:rPr lang="en-US" dirty="0" smtClean="0"/>
              <a:t>         ; if coalescing degree is low ---&gt; data-related</a:t>
            </a:r>
          </a:p>
          <a:p>
            <a:endParaRPr lang="en-US" dirty="0"/>
          </a:p>
          <a:p>
            <a:r>
              <a:rPr lang="en-US" dirty="0" smtClean="0"/>
              <a:t>     (d) Reference evaluation: if a kernel reads or write to the same array but with shifted or skewed references ---&gt; write-related</a:t>
            </a:r>
          </a:p>
          <a:p>
            <a:r>
              <a:rPr lang="en-US" dirty="0"/>
              <a:t> </a:t>
            </a:r>
            <a:r>
              <a:rPr lang="en-US" dirty="0" smtClean="0"/>
              <a:t>    </a:t>
            </a:r>
          </a:p>
          <a:p>
            <a:r>
              <a:rPr lang="en-US" dirty="0"/>
              <a:t> </a:t>
            </a:r>
            <a:r>
              <a:rPr lang="en-US" dirty="0" smtClean="0"/>
              <a:t>    </a:t>
            </a:r>
          </a:p>
          <a:p>
            <a:r>
              <a:rPr lang="en-US" dirty="0"/>
              <a:t> </a:t>
            </a:r>
            <a:r>
              <a:rPr lang="en-US" dirty="0" smtClean="0"/>
              <a:t>   </a:t>
            </a:r>
          </a:p>
          <a:p>
            <a:endParaRPr lang="en-US" dirty="0"/>
          </a:p>
          <a:p>
            <a:r>
              <a:rPr lang="en-US" dirty="0" smtClean="0"/>
              <a:t> </a:t>
            </a:r>
            <a:endParaRPr lang="en-US" dirty="0"/>
          </a:p>
        </p:txBody>
      </p:sp>
    </p:spTree>
    <p:extLst>
      <p:ext uri="{BB962C8B-B14F-4D97-AF65-F5344CB8AC3E}">
        <p14:creationId xmlns:p14="http://schemas.microsoft.com/office/powerpoint/2010/main" xmlns="" val="35795741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 Improvement</a:t>
            </a:r>
            <a:endParaRPr lang="en-US" dirty="0"/>
          </a:p>
        </p:txBody>
      </p:sp>
      <p:sp>
        <p:nvSpPr>
          <p:cNvPr id="4" name="Slide Number Placeholder 3"/>
          <p:cNvSpPr>
            <a:spLocks noGrp="1"/>
          </p:cNvSpPr>
          <p:nvPr>
            <p:ph type="sldNum" sz="quarter" idx="10"/>
          </p:nvPr>
        </p:nvSpPr>
        <p:spPr/>
        <p:txBody>
          <a:bodyPr/>
          <a:lstStyle/>
          <a:p>
            <a:fld id="{37FA2586-380D-514F-AA2E-062C4F85A322}" type="slidenum">
              <a:rPr lang="en-US" smtClean="0"/>
              <a:pPr/>
              <a:t>18</a:t>
            </a:fld>
            <a:endParaRPr lang="en-US"/>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800112"/>
            <a:ext cx="8972942" cy="43434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cxnSp>
        <p:nvCxnSpPr>
          <p:cNvPr id="5" name="Straight Connector 4"/>
          <p:cNvCxnSpPr/>
          <p:nvPr/>
        </p:nvCxnSpPr>
        <p:spPr>
          <a:xfrm>
            <a:off x="3657600" y="838200"/>
            <a:ext cx="0" cy="4724400"/>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105778" y="5215057"/>
            <a:ext cx="2133600" cy="369332"/>
          </a:xfrm>
          <a:prstGeom prst="rect">
            <a:avLst/>
          </a:prstGeom>
          <a:noFill/>
        </p:spPr>
        <p:txBody>
          <a:bodyPr wrap="square" rtlCol="0">
            <a:spAutoFit/>
          </a:bodyPr>
          <a:lstStyle/>
          <a:p>
            <a:r>
              <a:rPr lang="en-US" b="1" dirty="0" smtClean="0"/>
              <a:t>Algorithm-related</a:t>
            </a:r>
            <a:endParaRPr lang="en-US" b="1" dirty="0"/>
          </a:p>
        </p:txBody>
      </p:sp>
      <p:sp>
        <p:nvSpPr>
          <p:cNvPr id="8" name="TextBox 7"/>
          <p:cNvSpPr txBox="1"/>
          <p:nvPr/>
        </p:nvSpPr>
        <p:spPr>
          <a:xfrm>
            <a:off x="4143372" y="5176203"/>
            <a:ext cx="2257428" cy="369332"/>
          </a:xfrm>
          <a:prstGeom prst="rect">
            <a:avLst/>
          </a:prstGeom>
          <a:noFill/>
        </p:spPr>
        <p:txBody>
          <a:bodyPr wrap="square" rtlCol="0">
            <a:spAutoFit/>
          </a:bodyPr>
          <a:lstStyle/>
          <a:p>
            <a:r>
              <a:rPr lang="en-US" b="1" dirty="0" smtClean="0"/>
              <a:t>Cache-line-related</a:t>
            </a:r>
            <a:endParaRPr lang="en-US" b="1" dirty="0"/>
          </a:p>
        </p:txBody>
      </p:sp>
      <p:sp>
        <p:nvSpPr>
          <p:cNvPr id="9" name="TextBox 8"/>
          <p:cNvSpPr txBox="1"/>
          <p:nvPr/>
        </p:nvSpPr>
        <p:spPr>
          <a:xfrm>
            <a:off x="6819022" y="5176203"/>
            <a:ext cx="2133600" cy="369332"/>
          </a:xfrm>
          <a:prstGeom prst="rect">
            <a:avLst/>
          </a:prstGeom>
          <a:noFill/>
        </p:spPr>
        <p:txBody>
          <a:bodyPr wrap="square" rtlCol="0">
            <a:spAutoFit/>
          </a:bodyPr>
          <a:lstStyle/>
          <a:p>
            <a:pPr algn="ctr"/>
            <a:r>
              <a:rPr lang="en-US" b="1" dirty="0" smtClean="0"/>
              <a:t>Others</a:t>
            </a:r>
            <a:endParaRPr lang="en-US" b="1" dirty="0"/>
          </a:p>
        </p:txBody>
      </p:sp>
      <p:sp>
        <p:nvSpPr>
          <p:cNvPr id="10" name="TextBox 9"/>
          <p:cNvSpPr txBox="1"/>
          <p:nvPr/>
        </p:nvSpPr>
        <p:spPr>
          <a:xfrm>
            <a:off x="132081" y="5657671"/>
            <a:ext cx="8820541" cy="646331"/>
          </a:xfrm>
          <a:prstGeom prst="rect">
            <a:avLst/>
          </a:prstGeom>
          <a:noFill/>
        </p:spPr>
        <p:txBody>
          <a:bodyPr wrap="square" rtlCol="0">
            <a:spAutoFit/>
          </a:bodyPr>
          <a:lstStyle/>
          <a:p>
            <a:r>
              <a:rPr lang="en-US" altLang="zh-CN" dirty="0" smtClean="0"/>
              <a:t>Achieves an average of 1.46x, 1.48x, 1.45x, 1.42x (up to 3.83x,3.63x,3.1x, 3.32x) for algorithm-related applications on Fermi, Kepler, Maxwell and Pascal platforms.</a:t>
            </a:r>
            <a:endParaRPr lang="zh-CN" altLang="en-US" dirty="0"/>
          </a:p>
        </p:txBody>
      </p:sp>
    </p:spTree>
    <p:extLst>
      <p:ext uri="{BB962C8B-B14F-4D97-AF65-F5344CB8AC3E}">
        <p14:creationId xmlns:p14="http://schemas.microsoft.com/office/powerpoint/2010/main" xmlns="" val="1108008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Cache Performance Improvement</a:t>
            </a:r>
            <a:endParaRPr lang="en-US" dirty="0"/>
          </a:p>
        </p:txBody>
      </p:sp>
      <p:sp>
        <p:nvSpPr>
          <p:cNvPr id="4" name="Slide Number Placeholder 3"/>
          <p:cNvSpPr>
            <a:spLocks noGrp="1"/>
          </p:cNvSpPr>
          <p:nvPr>
            <p:ph type="sldNum" sz="quarter" idx="10"/>
          </p:nvPr>
        </p:nvSpPr>
        <p:spPr/>
        <p:txBody>
          <a:bodyPr/>
          <a:lstStyle/>
          <a:p>
            <a:fld id="{37FA2586-380D-514F-AA2E-062C4F85A322}" type="slidenum">
              <a:rPr lang="en-US" smtClean="0"/>
              <a:pPr/>
              <a:t>19</a:t>
            </a:fld>
            <a:endParaRPr lang="en-US"/>
          </a:p>
        </p:txBody>
      </p:sp>
      <p:pic>
        <p:nvPicPr>
          <p:cNvPr id="1638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785794"/>
            <a:ext cx="8778611" cy="435771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TextBox 4"/>
          <p:cNvSpPr txBox="1"/>
          <p:nvPr/>
        </p:nvSpPr>
        <p:spPr>
          <a:xfrm>
            <a:off x="1000100" y="5214950"/>
            <a:ext cx="2133600" cy="369332"/>
          </a:xfrm>
          <a:prstGeom prst="rect">
            <a:avLst/>
          </a:prstGeom>
          <a:noFill/>
        </p:spPr>
        <p:txBody>
          <a:bodyPr wrap="square" rtlCol="0">
            <a:spAutoFit/>
          </a:bodyPr>
          <a:lstStyle/>
          <a:p>
            <a:r>
              <a:rPr lang="en-US" b="1" dirty="0" smtClean="0"/>
              <a:t>Algorithm-related</a:t>
            </a:r>
            <a:endParaRPr lang="en-US" b="1" dirty="0"/>
          </a:p>
        </p:txBody>
      </p:sp>
      <p:sp>
        <p:nvSpPr>
          <p:cNvPr id="6" name="TextBox 5"/>
          <p:cNvSpPr txBox="1"/>
          <p:nvPr/>
        </p:nvSpPr>
        <p:spPr>
          <a:xfrm>
            <a:off x="4071934" y="5143512"/>
            <a:ext cx="2133600" cy="369332"/>
          </a:xfrm>
          <a:prstGeom prst="rect">
            <a:avLst/>
          </a:prstGeom>
          <a:noFill/>
        </p:spPr>
        <p:txBody>
          <a:bodyPr wrap="square" rtlCol="0">
            <a:spAutoFit/>
          </a:bodyPr>
          <a:lstStyle/>
          <a:p>
            <a:r>
              <a:rPr lang="en-US" b="1" dirty="0" err="1" smtClean="0"/>
              <a:t>Cacheline</a:t>
            </a:r>
            <a:r>
              <a:rPr lang="en-US" b="1" dirty="0" smtClean="0"/>
              <a:t>-related</a:t>
            </a:r>
            <a:endParaRPr lang="en-US" b="1" dirty="0"/>
          </a:p>
        </p:txBody>
      </p:sp>
      <p:sp>
        <p:nvSpPr>
          <p:cNvPr id="7" name="TextBox 6"/>
          <p:cNvSpPr txBox="1"/>
          <p:nvPr/>
        </p:nvSpPr>
        <p:spPr>
          <a:xfrm>
            <a:off x="6786578" y="5143512"/>
            <a:ext cx="2133600" cy="369332"/>
          </a:xfrm>
          <a:prstGeom prst="rect">
            <a:avLst/>
          </a:prstGeom>
          <a:noFill/>
        </p:spPr>
        <p:txBody>
          <a:bodyPr wrap="square" rtlCol="0">
            <a:spAutoFit/>
          </a:bodyPr>
          <a:lstStyle/>
          <a:p>
            <a:pPr algn="ctr"/>
            <a:r>
              <a:rPr lang="en-US" b="1" dirty="0" smtClean="0"/>
              <a:t>Others</a:t>
            </a:r>
            <a:endParaRPr lang="en-US" b="1" dirty="0"/>
          </a:p>
        </p:txBody>
      </p:sp>
      <p:sp>
        <p:nvSpPr>
          <p:cNvPr id="8" name="TextBox 7"/>
          <p:cNvSpPr txBox="1"/>
          <p:nvPr/>
        </p:nvSpPr>
        <p:spPr>
          <a:xfrm>
            <a:off x="714348" y="5657671"/>
            <a:ext cx="7858180" cy="646331"/>
          </a:xfrm>
          <a:prstGeom prst="rect">
            <a:avLst/>
          </a:prstGeom>
          <a:noFill/>
        </p:spPr>
        <p:txBody>
          <a:bodyPr wrap="square" rtlCol="0">
            <a:spAutoFit/>
          </a:bodyPr>
          <a:lstStyle/>
          <a:p>
            <a:r>
              <a:rPr lang="en-US" altLang="zh-CN" dirty="0" smtClean="0"/>
              <a:t>Reduces L2 transactions by an average 55%, 65%, 29% and 28% for algorithm-related applications on the four platforms.</a:t>
            </a:r>
            <a:endParaRPr lang="zh-CN" altLang="en-US" dirty="0"/>
          </a:p>
        </p:txBody>
      </p:sp>
    </p:spTree>
    <p:extLst>
      <p:ext uri="{BB962C8B-B14F-4D97-AF65-F5344CB8AC3E}">
        <p14:creationId xmlns:p14="http://schemas.microsoft.com/office/powerpoint/2010/main" xmlns="" val="34872373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081" y="228600"/>
            <a:ext cx="7106919" cy="391477"/>
          </a:xfrm>
        </p:spPr>
        <p:txBody>
          <a:bodyPr/>
          <a:lstStyle/>
          <a:p>
            <a:r>
              <a:rPr lang="en-US" dirty="0" smtClean="0"/>
              <a:t>CPU Loop Tiling =&gt; Thread Clustering</a:t>
            </a:r>
            <a:endParaRPr lang="en-US" dirty="0"/>
          </a:p>
        </p:txBody>
      </p:sp>
      <p:sp>
        <p:nvSpPr>
          <p:cNvPr id="4" name="Slide Number Placeholder 3"/>
          <p:cNvSpPr>
            <a:spLocks noGrp="1"/>
          </p:cNvSpPr>
          <p:nvPr>
            <p:ph type="sldNum" sz="quarter" idx="10"/>
          </p:nvPr>
        </p:nvSpPr>
        <p:spPr/>
        <p:txBody>
          <a:bodyPr/>
          <a:lstStyle/>
          <a:p>
            <a:fld id="{37FA2586-380D-514F-AA2E-062C4F85A322}" type="slidenum">
              <a:rPr lang="en-US" smtClean="0"/>
              <a:pPr/>
              <a:t>2</a:t>
            </a:fld>
            <a:endParaRPr lang="en-US"/>
          </a:p>
        </p:txBody>
      </p:sp>
      <p:pic>
        <p:nvPicPr>
          <p:cNvPr id="2050" name="Picture 2" descr="Image result for loop blockin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809998" y="914400"/>
            <a:ext cx="4974853" cy="33528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xmlns="">
                <a:solidFill>
                  <a:srgbClr val="FFFFFF"/>
                </a:solidFill>
              </a14:hiddenFill>
            </a:ext>
          </a:extLst>
        </p:spPr>
      </p:pic>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14282" y="928670"/>
            <a:ext cx="3429024" cy="219567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 name="Picture 2" descr="Image result for multicore cache"/>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44050" y="4323160"/>
            <a:ext cx="2908751" cy="165735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grpSp>
        <p:nvGrpSpPr>
          <p:cNvPr id="28" name="组合 27"/>
          <p:cNvGrpSpPr/>
          <p:nvPr/>
        </p:nvGrpSpPr>
        <p:grpSpPr>
          <a:xfrm>
            <a:off x="6518910" y="1295400"/>
            <a:ext cx="990600" cy="553998"/>
            <a:chOff x="6518910" y="1295400"/>
            <a:chExt cx="990600" cy="553998"/>
          </a:xfrm>
        </p:grpSpPr>
        <p:sp>
          <p:nvSpPr>
            <p:cNvPr id="5" name="Rectangle 4"/>
            <p:cNvSpPr/>
            <p:nvPr/>
          </p:nvSpPr>
          <p:spPr>
            <a:xfrm>
              <a:off x="6583680" y="1295400"/>
              <a:ext cx="457200" cy="553998"/>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0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X</a:t>
              </a:r>
              <a:endParaRPr lang="en-US" sz="3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9" name="Rectangle 8"/>
            <p:cNvSpPr/>
            <p:nvPr/>
          </p:nvSpPr>
          <p:spPr>
            <a:xfrm>
              <a:off x="7014210" y="1295400"/>
              <a:ext cx="457200" cy="553998"/>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Y</a:t>
              </a:r>
              <a:endParaRPr lang="en-US" sz="3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6" name="Rectangle 5"/>
            <p:cNvSpPr/>
            <p:nvPr/>
          </p:nvSpPr>
          <p:spPr>
            <a:xfrm>
              <a:off x="6518910" y="1343799"/>
              <a:ext cx="990600" cy="457200"/>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p:cNvSpPr/>
          <p:nvPr/>
        </p:nvSpPr>
        <p:spPr>
          <a:xfrm>
            <a:off x="521822" y="4980387"/>
            <a:ext cx="697378" cy="381000"/>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组合 26"/>
          <p:cNvGrpSpPr/>
          <p:nvPr/>
        </p:nvGrpSpPr>
        <p:grpSpPr>
          <a:xfrm>
            <a:off x="507352" y="3581396"/>
            <a:ext cx="2767245" cy="636991"/>
            <a:chOff x="507352" y="3581396"/>
            <a:chExt cx="2767245" cy="636991"/>
          </a:xfrm>
        </p:grpSpPr>
        <p:pic>
          <p:nvPicPr>
            <p:cNvPr id="4101" name="Picture 5"/>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507352" y="3581400"/>
              <a:ext cx="284875" cy="63698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9" name="Picture 5"/>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853698" y="3581400"/>
              <a:ext cx="284875" cy="63698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0" name="Picture 5"/>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261004" y="3581399"/>
              <a:ext cx="284875" cy="63698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1" name="Picture 5"/>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609317" y="3581400"/>
              <a:ext cx="284875" cy="63698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2" name="Picture 5"/>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981200" y="3581398"/>
              <a:ext cx="284875" cy="63698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3" name="Picture 5"/>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2266075" y="3581397"/>
              <a:ext cx="284875" cy="63698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4" name="Picture 5"/>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2667000" y="3581400"/>
              <a:ext cx="284875" cy="63698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5" name="Picture 5"/>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2989722" y="3581396"/>
              <a:ext cx="284875" cy="63698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grpSp>
        <p:nvGrpSpPr>
          <p:cNvPr id="29" name="组合 28"/>
          <p:cNvGrpSpPr/>
          <p:nvPr/>
        </p:nvGrpSpPr>
        <p:grpSpPr>
          <a:xfrm>
            <a:off x="449585" y="3429000"/>
            <a:ext cx="811419" cy="553998"/>
            <a:chOff x="449585" y="3429000"/>
            <a:chExt cx="811419" cy="553998"/>
          </a:xfrm>
        </p:grpSpPr>
        <p:sp>
          <p:nvSpPr>
            <p:cNvPr id="15" name="Rectangle 14"/>
            <p:cNvSpPr/>
            <p:nvPr/>
          </p:nvSpPr>
          <p:spPr>
            <a:xfrm>
              <a:off x="449585" y="3429000"/>
              <a:ext cx="457200" cy="553998"/>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0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X</a:t>
              </a:r>
              <a:endParaRPr lang="en-US" sz="3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6" name="Rectangle 15"/>
            <p:cNvSpPr/>
            <p:nvPr/>
          </p:nvSpPr>
          <p:spPr>
            <a:xfrm>
              <a:off x="803804" y="3429000"/>
              <a:ext cx="457200" cy="553998"/>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Y</a:t>
              </a:r>
              <a:endParaRPr lang="en-US" sz="3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26" name="Content Placeholder 2"/>
          <p:cNvSpPr>
            <a:spLocks noGrp="1"/>
          </p:cNvSpPr>
          <p:nvPr>
            <p:ph idx="1"/>
          </p:nvPr>
        </p:nvSpPr>
        <p:spPr>
          <a:xfrm>
            <a:off x="3706624" y="4662486"/>
            <a:ext cx="5181600" cy="1571627"/>
          </a:xfrm>
        </p:spPr>
        <p:txBody>
          <a:bodyPr/>
          <a:lstStyle/>
          <a:p>
            <a:r>
              <a:rPr lang="en-US" dirty="0" smtClean="0"/>
              <a:t>Data Sharing: X &amp; Y</a:t>
            </a:r>
          </a:p>
          <a:p>
            <a:r>
              <a:rPr lang="en-US" dirty="0" smtClean="0"/>
              <a:t>A Tile =&gt; A Thread</a:t>
            </a:r>
          </a:p>
          <a:p>
            <a:r>
              <a:rPr lang="en-US" dirty="0" smtClean="0"/>
              <a:t>Data Sharing =&gt; Thread Clustering</a:t>
            </a:r>
            <a:endParaRPr lang="en-US" dirty="0"/>
          </a:p>
        </p:txBody>
      </p:sp>
    </p:spTree>
    <p:extLst>
      <p:ext uri="{BB962C8B-B14F-4D97-AF65-F5344CB8AC3E}">
        <p14:creationId xmlns:p14="http://schemas.microsoft.com/office/powerpoint/2010/main" xmlns="" val="315462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500"/>
                                        <p:tgtEl>
                                          <p:spTgt spid="27"/>
                                        </p:tgtEl>
                                      </p:cBhvr>
                                    </p:animEffect>
                                  </p:childTnLst>
                                </p:cTn>
                              </p:par>
                              <p:par>
                                <p:cTn id="13" presetID="10"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500"/>
                                        <p:tgtEl>
                                          <p:spTgt spid="28"/>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6">
                                            <p:txEl>
                                              <p:pRg st="0" end="0"/>
                                            </p:txEl>
                                          </p:spTgt>
                                        </p:tgtEl>
                                        <p:attrNameLst>
                                          <p:attrName>style.visibility</p:attrName>
                                        </p:attrNameLst>
                                      </p:cBhvr>
                                      <p:to>
                                        <p:strVal val="visible"/>
                                      </p:to>
                                    </p:set>
                                    <p:animEffect transition="in" filter="fade">
                                      <p:cBhvr>
                                        <p:cTn id="23" dur="500"/>
                                        <p:tgtEl>
                                          <p:spTgt spid="26">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fade">
                                      <p:cBhvr>
                                        <p:cTn id="28" dur="500"/>
                                        <p:tgtEl>
                                          <p:spTgt spid="2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6">
                                            <p:txEl>
                                              <p:pRg st="1" end="1"/>
                                            </p:txEl>
                                          </p:spTgt>
                                        </p:tgtEl>
                                        <p:attrNameLst>
                                          <p:attrName>style.visibility</p:attrName>
                                        </p:attrNameLst>
                                      </p:cBhvr>
                                      <p:to>
                                        <p:strVal val="visible"/>
                                      </p:to>
                                    </p:set>
                                    <p:animEffect transition="in" filter="fade">
                                      <p:cBhvr>
                                        <p:cTn id="31" dur="500"/>
                                        <p:tgtEl>
                                          <p:spTgt spid="26">
                                            <p:txEl>
                                              <p:pRg st="1" end="1"/>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6">
                                            <p:txEl>
                                              <p:pRg st="2" end="2"/>
                                            </p:txEl>
                                          </p:spTgt>
                                        </p:tgtEl>
                                        <p:attrNameLst>
                                          <p:attrName>style.visibility</p:attrName>
                                        </p:attrNameLst>
                                      </p:cBhvr>
                                      <p:to>
                                        <p:strVal val="visible"/>
                                      </p:to>
                                    </p:set>
                                    <p:animEffect transition="in" filter="fade">
                                      <p:cBhvr>
                                        <p:cTn id="36" dur="500"/>
                                        <p:tgtEl>
                                          <p:spTgt spid="26">
                                            <p:txEl>
                                              <p:pRg st="2" end="2"/>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6"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Utilization in CNN &amp; DNN</a:t>
            </a:r>
            <a:endParaRPr lang="en-US" dirty="0"/>
          </a:p>
        </p:txBody>
      </p:sp>
      <p:sp>
        <p:nvSpPr>
          <p:cNvPr id="4" name="Slide Number Placeholder 3"/>
          <p:cNvSpPr>
            <a:spLocks noGrp="1"/>
          </p:cNvSpPr>
          <p:nvPr>
            <p:ph type="sldNum" sz="quarter" idx="10"/>
          </p:nvPr>
        </p:nvSpPr>
        <p:spPr/>
        <p:txBody>
          <a:bodyPr/>
          <a:lstStyle/>
          <a:p>
            <a:fld id="{37FA2586-380D-514F-AA2E-062C4F85A322}" type="slidenum">
              <a:rPr lang="en-US" smtClean="0"/>
              <a:pPr/>
              <a:t>20</a:t>
            </a:fld>
            <a:endParaRPr lang="en-US"/>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57201" y="1066800"/>
            <a:ext cx="7846028" cy="3505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6" name="Content Placeholder 2"/>
          <p:cNvSpPr txBox="1">
            <a:spLocks/>
          </p:cNvSpPr>
          <p:nvPr/>
        </p:nvSpPr>
        <p:spPr bwMode="auto">
          <a:xfrm>
            <a:off x="428596" y="4714884"/>
            <a:ext cx="8305800" cy="17859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342900" marR="0" lvl="0" indent="-342900" algn="l" defTabSz="914400" rtl="0" eaLnBrk="0" fontAlgn="base" latinLnBrk="0" hangingPunct="0">
              <a:lnSpc>
                <a:spcPct val="85000"/>
              </a:lnSpc>
              <a:spcBef>
                <a:spcPct val="30000"/>
              </a:spcBef>
              <a:spcAft>
                <a:spcPct val="0"/>
              </a:spcAft>
              <a:buClr>
                <a:schemeClr val="folHlink"/>
              </a:buClr>
              <a:buSzTx/>
              <a:buFontTx/>
              <a:buBlip>
                <a:blip r:embed="rId4"/>
              </a:buBlip>
              <a:tabLst/>
              <a:defRPr/>
            </a:pPr>
            <a:r>
              <a:rPr kumimoji="0" lang="en-US" sz="2400" b="0" i="0" u="none" strike="noStrike" kern="0" cap="none" spc="0" normalizeH="0" baseline="0" noProof="0" dirty="0" smtClean="0">
                <a:ln>
                  <a:noFill/>
                </a:ln>
                <a:solidFill>
                  <a:schemeClr val="tx1"/>
                </a:solidFill>
                <a:effectLst/>
                <a:uLnTx/>
                <a:uFillTx/>
                <a:latin typeface="+mn-lt"/>
                <a:ea typeface="ＭＳ Ｐゴシック" pitchFamily="-109" charset="-128"/>
                <a:cs typeface="ＭＳ Ｐゴシック" charset="-128"/>
              </a:rPr>
              <a:t>Mapping feature-maps to CTAs, inter-CTA locality can be exploited by our method.</a:t>
            </a:r>
          </a:p>
          <a:p>
            <a:pPr marL="342900" marR="0" lvl="0" indent="-342900" algn="l" defTabSz="914400" rtl="0" eaLnBrk="0" fontAlgn="base" latinLnBrk="0" hangingPunct="0">
              <a:lnSpc>
                <a:spcPct val="85000"/>
              </a:lnSpc>
              <a:spcBef>
                <a:spcPct val="30000"/>
              </a:spcBef>
              <a:spcAft>
                <a:spcPct val="0"/>
              </a:spcAft>
              <a:buClr>
                <a:schemeClr val="folHlink"/>
              </a:buClr>
              <a:buSzTx/>
              <a:buFontTx/>
              <a:buBlip>
                <a:blip r:embed="rId4"/>
              </a:buBlip>
              <a:tabLst/>
              <a:defRPr/>
            </a:pPr>
            <a:r>
              <a:rPr kumimoji="0" lang="en-US" sz="2400" b="0" i="0" u="none" strike="noStrike" kern="0" cap="none" spc="0" normalizeH="0" baseline="0" noProof="0" dirty="0" smtClean="0">
                <a:ln>
                  <a:noFill/>
                </a:ln>
                <a:solidFill>
                  <a:schemeClr val="tx1"/>
                </a:solidFill>
                <a:effectLst/>
                <a:uLnTx/>
                <a:uFillTx/>
                <a:latin typeface="+mn-lt"/>
                <a:ea typeface="ＭＳ Ｐゴシック" pitchFamily="-109" charset="-128"/>
                <a:cs typeface="ＭＳ Ｐゴシック" charset="-128"/>
              </a:rPr>
              <a:t>New GPUs tend to allocate more CTAs per SM (less warps per CTA), thus our method is promising. </a:t>
            </a:r>
          </a:p>
          <a:p>
            <a:pPr marL="342900" marR="0" lvl="0" indent="-342900" algn="l" defTabSz="914400" rtl="0" eaLnBrk="0" fontAlgn="base" latinLnBrk="0" hangingPunct="0">
              <a:lnSpc>
                <a:spcPct val="85000"/>
              </a:lnSpc>
              <a:spcBef>
                <a:spcPct val="30000"/>
              </a:spcBef>
              <a:spcAft>
                <a:spcPct val="0"/>
              </a:spcAft>
              <a:buClr>
                <a:schemeClr val="folHlink"/>
              </a:buClr>
              <a:buSzTx/>
              <a:buFontTx/>
              <a:buBlip>
                <a:blip r:embed="rId4"/>
              </a:buBlip>
              <a:tabLst/>
              <a:defRPr/>
            </a:pPr>
            <a:r>
              <a:rPr lang="en-US" sz="2400" kern="0" dirty="0" smtClean="0">
                <a:latin typeface="+mn-lt"/>
                <a:cs typeface="ＭＳ Ｐゴシック" charset="-128"/>
              </a:rPr>
              <a:t>Representing a future programming and optimization direction. </a:t>
            </a:r>
            <a:endParaRPr kumimoji="0" lang="en-US" sz="2400" b="0" i="0" u="none" strike="noStrike" kern="0" cap="none" spc="0" normalizeH="0" baseline="0" noProof="0" dirty="0">
              <a:ln>
                <a:noFill/>
              </a:ln>
              <a:solidFill>
                <a:schemeClr val="tx1"/>
              </a:solidFill>
              <a:effectLst/>
              <a:uLnTx/>
              <a:uFillTx/>
              <a:latin typeface="+mn-lt"/>
              <a:ea typeface="ＭＳ Ｐゴシック" pitchFamily="-109" charset="-128"/>
              <a:cs typeface="ＭＳ Ｐゴシック" charset="-128"/>
            </a:endParaRPr>
          </a:p>
        </p:txBody>
      </p:sp>
    </p:spTree>
    <p:extLst>
      <p:ext uri="{BB962C8B-B14F-4D97-AF65-F5344CB8AC3E}">
        <p14:creationId xmlns:p14="http://schemas.microsoft.com/office/powerpoint/2010/main" xmlns="" val="20424242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pPr algn="ctr"/>
            <a:r>
              <a:rPr lang="en-US" dirty="0">
                <a:latin typeface="Eras Bold ITC" panose="020B0907030504020204" pitchFamily="34" charset="0"/>
              </a:rPr>
              <a:t>Locality-Aware CTA Clustering for Modern GPUs</a:t>
            </a:r>
          </a:p>
        </p:txBody>
      </p:sp>
      <p:sp>
        <p:nvSpPr>
          <p:cNvPr id="6" name="Subtitle 5"/>
          <p:cNvSpPr>
            <a:spLocks noGrp="1"/>
          </p:cNvSpPr>
          <p:nvPr>
            <p:ph type="subTitle" idx="1"/>
          </p:nvPr>
        </p:nvSpPr>
        <p:spPr>
          <a:xfrm>
            <a:off x="457200" y="2514600"/>
            <a:ext cx="8208963" cy="1065210"/>
          </a:xfrm>
        </p:spPr>
        <p:txBody>
          <a:bodyPr/>
          <a:lstStyle/>
          <a:p>
            <a:pPr algn="ctr"/>
            <a:r>
              <a:rPr lang="en-US" sz="2000" dirty="0" smtClean="0"/>
              <a:t>Ang Li, </a:t>
            </a:r>
            <a:r>
              <a:rPr lang="en-US" sz="2000" b="1" i="1" u="sng" dirty="0" smtClean="0"/>
              <a:t>Shuaiwen Leon Song</a:t>
            </a:r>
          </a:p>
          <a:p>
            <a:pPr algn="ctr"/>
            <a:r>
              <a:rPr lang="en-US" sz="2000" i="1" dirty="0" smtClean="0"/>
              <a:t>Pacific Northwest National Laboratory (PNNL)</a:t>
            </a:r>
            <a:endParaRPr lang="en-US" sz="2000" i="1" dirty="0"/>
          </a:p>
          <a:p>
            <a:pPr algn="ctr"/>
            <a:endParaRPr lang="en-US" sz="900" i="1" dirty="0" smtClean="0"/>
          </a:p>
          <a:p>
            <a:pPr algn="ctr"/>
            <a:r>
              <a:rPr lang="en-US" sz="2000" i="1" dirty="0" err="1" smtClean="0"/>
              <a:t>Weifeng</a:t>
            </a:r>
            <a:r>
              <a:rPr lang="en-US" sz="2000" i="1" dirty="0" smtClean="0"/>
              <a:t> Liu (University </a:t>
            </a:r>
            <a:r>
              <a:rPr lang="en-US" sz="2000" i="1" dirty="0"/>
              <a:t>of </a:t>
            </a:r>
            <a:r>
              <a:rPr lang="en-US" sz="2000" i="1" dirty="0" smtClean="0"/>
              <a:t>Copenhagen), </a:t>
            </a:r>
          </a:p>
          <a:p>
            <a:pPr algn="ctr"/>
            <a:r>
              <a:rPr lang="en-US" sz="2000" i="1" dirty="0" smtClean="0"/>
              <a:t>Xu Liu (</a:t>
            </a:r>
            <a:r>
              <a:rPr lang="en-US" sz="2000" i="1" dirty="0" err="1" smtClean="0"/>
              <a:t>William&amp;Mary</a:t>
            </a:r>
            <a:r>
              <a:rPr lang="en-US" sz="2000" i="1" dirty="0" smtClean="0"/>
              <a:t>), </a:t>
            </a:r>
          </a:p>
          <a:p>
            <a:pPr algn="ctr"/>
            <a:r>
              <a:rPr lang="en-US" sz="2000" i="1" dirty="0" smtClean="0"/>
              <a:t>Akash Kumar (TU Dresden) </a:t>
            </a:r>
          </a:p>
          <a:p>
            <a:pPr algn="ctr"/>
            <a:r>
              <a:rPr lang="en-US" sz="2000" i="1" dirty="0" err="1" smtClean="0"/>
              <a:t>Henk</a:t>
            </a:r>
            <a:r>
              <a:rPr lang="en-US" sz="2000" i="1" dirty="0" smtClean="0"/>
              <a:t> </a:t>
            </a:r>
            <a:r>
              <a:rPr lang="en-US" sz="2000" i="1" dirty="0" err="1" smtClean="0"/>
              <a:t>Corporaal</a:t>
            </a:r>
            <a:r>
              <a:rPr lang="en-US" sz="2000" i="1" dirty="0"/>
              <a:t> </a:t>
            </a:r>
            <a:r>
              <a:rPr lang="en-US" sz="2000" i="1" dirty="0" smtClean="0"/>
              <a:t>(TU Eindhoven</a:t>
            </a:r>
            <a:r>
              <a:rPr lang="en-US" sz="2000" i="1" dirty="0"/>
              <a:t>)</a:t>
            </a:r>
          </a:p>
        </p:txBody>
      </p:sp>
      <p:sp>
        <p:nvSpPr>
          <p:cNvPr id="4" name="Slide Number Placeholder 3"/>
          <p:cNvSpPr>
            <a:spLocks noGrp="1"/>
          </p:cNvSpPr>
          <p:nvPr>
            <p:ph type="sldNum" sz="quarter" idx="10"/>
          </p:nvPr>
        </p:nvSpPr>
        <p:spPr/>
        <p:txBody>
          <a:bodyPr/>
          <a:lstStyle/>
          <a:p>
            <a:fld id="{37FA2586-380D-514F-AA2E-062C4F85A322}" type="slidenum">
              <a:rPr lang="en-US" smtClean="0"/>
              <a:pPr/>
              <a:t>21</a:t>
            </a:fld>
            <a:endParaRPr lang="en-US"/>
          </a:p>
        </p:txBody>
      </p:sp>
      <p:grpSp>
        <p:nvGrpSpPr>
          <p:cNvPr id="7" name="组合 6"/>
          <p:cNvGrpSpPr/>
          <p:nvPr/>
        </p:nvGrpSpPr>
        <p:grpSpPr>
          <a:xfrm>
            <a:off x="3524631" y="142852"/>
            <a:ext cx="2428892" cy="1000108"/>
            <a:chOff x="12634473" y="1630231"/>
            <a:chExt cx="4129527" cy="2153315"/>
          </a:xfrm>
        </p:grpSpPr>
        <p:grpSp>
          <p:nvGrpSpPr>
            <p:cNvPr id="8" name="组合 109"/>
            <p:cNvGrpSpPr/>
            <p:nvPr/>
          </p:nvGrpSpPr>
          <p:grpSpPr>
            <a:xfrm>
              <a:off x="12634473" y="1630231"/>
              <a:ext cx="4129527" cy="1756105"/>
              <a:chOff x="12634473" y="1630231"/>
              <a:chExt cx="4129527" cy="1756105"/>
            </a:xfrm>
          </p:grpSpPr>
          <p:pic>
            <p:nvPicPr>
              <p:cNvPr id="10" name="Picture 5" descr="C:\Users\song667\Desktop\ASPLOS16\xian-3-top.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2667397" y="1633737"/>
                <a:ext cx="4096603" cy="1752599"/>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TextBox 10"/>
              <p:cNvSpPr txBox="1"/>
              <p:nvPr/>
            </p:nvSpPr>
            <p:spPr>
              <a:xfrm>
                <a:off x="12634473" y="1630231"/>
                <a:ext cx="3048000" cy="1077218"/>
              </a:xfrm>
              <a:prstGeom prst="rect">
                <a:avLst/>
              </a:prstGeom>
              <a:noFill/>
            </p:spPr>
            <p:txBody>
              <a:bodyPr wrap="square" rtlCol="0">
                <a:spAutoFit/>
              </a:bodyPr>
              <a:lstStyle/>
              <a:p>
                <a:r>
                  <a:rPr lang="en-US" b="1" dirty="0" smtClean="0">
                    <a:solidFill>
                      <a:schemeClr val="bg1"/>
                    </a:solidFill>
                    <a:latin typeface="Arial" panose="020B0604020202020204" pitchFamily="34" charset="0"/>
                    <a:cs typeface="Arial" panose="020B0604020202020204" pitchFamily="34" charset="0"/>
                  </a:rPr>
                  <a:t>ASPLOS’17, </a:t>
                </a:r>
              </a:p>
              <a:p>
                <a:r>
                  <a:rPr lang="en-US" b="1" dirty="0" err="1" smtClean="0">
                    <a:solidFill>
                      <a:schemeClr val="bg1"/>
                    </a:solidFill>
                    <a:latin typeface="Arial" panose="020B0604020202020204" pitchFamily="34" charset="0"/>
                    <a:cs typeface="Arial" panose="020B0604020202020204" pitchFamily="34" charset="0"/>
                  </a:rPr>
                  <a:t>Xi’An</a:t>
                </a:r>
                <a:r>
                  <a:rPr lang="en-US" b="1" dirty="0" smtClean="0">
                    <a:solidFill>
                      <a:schemeClr val="bg1"/>
                    </a:solidFill>
                    <a:latin typeface="Arial" panose="020B0604020202020204" pitchFamily="34" charset="0"/>
                    <a:cs typeface="Arial" panose="020B0604020202020204" pitchFamily="34" charset="0"/>
                  </a:rPr>
                  <a:t>, China</a:t>
                </a:r>
                <a:endParaRPr lang="en-US" b="1" dirty="0">
                  <a:solidFill>
                    <a:schemeClr val="bg1"/>
                  </a:solidFill>
                  <a:latin typeface="Arial" panose="020B0604020202020204" pitchFamily="34" charset="0"/>
                  <a:cs typeface="Arial" panose="020B0604020202020204" pitchFamily="34" charset="0"/>
                </a:endParaRPr>
              </a:p>
            </p:txBody>
          </p:sp>
        </p:grpSp>
        <p:pic>
          <p:nvPicPr>
            <p:cNvPr id="9" name="Picture 6" descr="C:\Users\song667\Desktop\ASPLOS16\post4.pn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2667397" y="3383496"/>
              <a:ext cx="4096603" cy="400050"/>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18" name="Group 28"/>
          <p:cNvGrpSpPr/>
          <p:nvPr/>
        </p:nvGrpSpPr>
        <p:grpSpPr>
          <a:xfrm>
            <a:off x="1998396" y="5894198"/>
            <a:ext cx="5500726" cy="785818"/>
            <a:chOff x="4141152" y="21035291"/>
            <a:chExt cx="10358172" cy="1414250"/>
          </a:xfrm>
        </p:grpSpPr>
        <p:pic>
          <p:nvPicPr>
            <p:cNvPr id="19" name="Picture 13" descr="C:\Users\song667\Desktop\ASPLOS16\logo_pnnl.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141152" y="21071807"/>
              <a:ext cx="1465161" cy="1342476"/>
            </a:xfrm>
            <a:prstGeom prst="rect">
              <a:avLst/>
            </a:prstGeom>
            <a:noFill/>
            <a:extLst>
              <a:ext uri="{909E8E84-426E-40DD-AFC4-6F175D3DCCD1}">
                <a14:hiddenFill xmlns:a14="http://schemas.microsoft.com/office/drawing/2010/main" xmlns="">
                  <a:solidFill>
                    <a:srgbClr val="FFFFFF"/>
                  </a:solidFill>
                </a14:hiddenFill>
              </a:ext>
            </a:extLst>
          </p:spPr>
        </p:pic>
        <p:pic>
          <p:nvPicPr>
            <p:cNvPr id="20" name="Picture 14" descr="C:\Users\song667\Desktop\ASPLOS16\copen.pn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6092431" y="21071807"/>
              <a:ext cx="1415675" cy="1377733"/>
            </a:xfrm>
            <a:prstGeom prst="rect">
              <a:avLst/>
            </a:prstGeom>
            <a:noFill/>
            <a:extLst>
              <a:ext uri="{909E8E84-426E-40DD-AFC4-6F175D3DCCD1}">
                <a14:hiddenFill xmlns:a14="http://schemas.microsoft.com/office/drawing/2010/main" xmlns="">
                  <a:solidFill>
                    <a:srgbClr val="FFFFFF"/>
                  </a:solidFill>
                </a14:hiddenFill>
              </a:ext>
            </a:extLst>
          </p:spPr>
        </p:pic>
        <p:pic>
          <p:nvPicPr>
            <p:cNvPr id="21" name="Picture 15" descr="C:\Users\song667\Desktop\ASPLOS16\wm.pn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8052770" y="21043343"/>
              <a:ext cx="1434661" cy="1406198"/>
            </a:xfrm>
            <a:prstGeom prst="rect">
              <a:avLst/>
            </a:prstGeom>
            <a:noFill/>
            <a:extLst>
              <a:ext uri="{909E8E84-426E-40DD-AFC4-6F175D3DCCD1}">
                <a14:hiddenFill xmlns:a14="http://schemas.microsoft.com/office/drawing/2010/main" xmlns="">
                  <a:solidFill>
                    <a:srgbClr val="FFFFFF"/>
                  </a:solidFill>
                </a14:hiddenFill>
              </a:ext>
            </a:extLst>
          </p:spPr>
        </p:pic>
        <p:pic>
          <p:nvPicPr>
            <p:cNvPr id="22" name="Picture 16" descr="C:\Users\song667\Desktop\ASPLOS16\tudres.gif"/>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9811798" y="21035291"/>
              <a:ext cx="2388400" cy="1414248"/>
            </a:xfrm>
            <a:prstGeom prst="rect">
              <a:avLst/>
            </a:prstGeom>
            <a:noFill/>
            <a:extLst>
              <a:ext uri="{909E8E84-426E-40DD-AFC4-6F175D3DCCD1}">
                <a14:hiddenFill xmlns:a14="http://schemas.microsoft.com/office/drawing/2010/main" xmlns="">
                  <a:solidFill>
                    <a:srgbClr val="FFFFFF"/>
                  </a:solidFill>
                </a14:hiddenFill>
              </a:ext>
            </a:extLst>
          </p:spPr>
        </p:pic>
        <p:pic>
          <p:nvPicPr>
            <p:cNvPr id="23" name="Picture 17" descr="C:\Users\song667\Desktop\ASPLOS16\tu.png"/>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12268200" y="21126761"/>
              <a:ext cx="2231124" cy="1170815"/>
            </a:xfrm>
            <a:prstGeom prst="rect">
              <a:avLst/>
            </a:prstGeom>
            <a:noFill/>
            <a:extLst>
              <a:ext uri="{909E8E84-426E-40DD-AFC4-6F175D3DCCD1}">
                <a14:hiddenFill xmlns:a14="http://schemas.microsoft.com/office/drawing/2010/main" xmlns="">
                  <a:solidFill>
                    <a:srgbClr val="FFFFFF"/>
                  </a:solidFill>
                </a14:hiddenFill>
              </a:ext>
            </a:extLst>
          </p:spPr>
        </p:pic>
      </p:grpSp>
    </p:spTree>
    <p:extLst>
      <p:ext uri="{BB962C8B-B14F-4D97-AF65-F5344CB8AC3E}">
        <p14:creationId xmlns:p14="http://schemas.microsoft.com/office/powerpoint/2010/main" xmlns="" val="30870075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Necessary Info for Binding</a:t>
            </a:r>
            <a:endParaRPr lang="zh-CN" altLang="en-US" dirty="0"/>
          </a:p>
        </p:txBody>
      </p:sp>
      <p:sp>
        <p:nvSpPr>
          <p:cNvPr id="3" name="内容占位符 2"/>
          <p:cNvSpPr>
            <a:spLocks noGrp="1"/>
          </p:cNvSpPr>
          <p:nvPr>
            <p:ph idx="1"/>
          </p:nvPr>
        </p:nvSpPr>
        <p:spPr>
          <a:xfrm>
            <a:off x="214282" y="2571744"/>
            <a:ext cx="8734396" cy="3929090"/>
          </a:xfrm>
        </p:spPr>
        <p:txBody>
          <a:bodyPr/>
          <a:lstStyle/>
          <a:p>
            <a:r>
              <a:rPr lang="en-US" altLang="zh-CN" dirty="0" smtClean="0"/>
              <a:t> To correctly execute (no repetition, no missing task), each CTA must know </a:t>
            </a:r>
          </a:p>
          <a:p>
            <a:pPr lvl="1"/>
            <a:r>
              <a:rPr lang="en-US" altLang="zh-CN" dirty="0" smtClean="0"/>
              <a:t>Which SM I am currently running on?</a:t>
            </a:r>
          </a:p>
          <a:p>
            <a:pPr lvl="1"/>
            <a:endParaRPr lang="en-US" altLang="zh-CN" dirty="0" smtClean="0"/>
          </a:p>
          <a:p>
            <a:pPr lvl="1"/>
            <a:r>
              <a:rPr lang="en-US" altLang="zh-CN" dirty="0" smtClean="0"/>
              <a:t>On this SM, how to distinguish with other CTAs?</a:t>
            </a:r>
          </a:p>
          <a:p>
            <a:pPr lvl="2"/>
            <a:r>
              <a:rPr lang="en-US" altLang="zh-CN" dirty="0" smtClean="0"/>
              <a:t> Fermi &amp; Kepler Architecture: static binding to hardware warp slots</a:t>
            </a:r>
          </a:p>
          <a:p>
            <a:pPr lvl="2"/>
            <a:r>
              <a:rPr lang="en-US" altLang="zh-CN" dirty="0" smtClean="0"/>
              <a:t> Maxwell &amp; Pascal Architecture: dynamic binding to hardware warp slots</a:t>
            </a:r>
          </a:p>
        </p:txBody>
      </p:sp>
      <p:sp>
        <p:nvSpPr>
          <p:cNvPr id="4" name="灯片编号占位符 3"/>
          <p:cNvSpPr>
            <a:spLocks noGrp="1"/>
          </p:cNvSpPr>
          <p:nvPr>
            <p:ph type="sldNum" sz="quarter" idx="10"/>
          </p:nvPr>
        </p:nvSpPr>
        <p:spPr/>
        <p:txBody>
          <a:bodyPr/>
          <a:lstStyle/>
          <a:p>
            <a:fld id="{37FA2586-380D-514F-AA2E-062C4F85A322}" type="slidenum">
              <a:rPr lang="en-US" smtClean="0"/>
              <a:pPr/>
              <a:t>22</a:t>
            </a:fld>
            <a:endParaRPr lang="en-US"/>
          </a:p>
        </p:txBody>
      </p:sp>
      <p:pic>
        <p:nvPicPr>
          <p:cNvPr id="5" name="Picture 2" descr="https://lh6.googleusercontent.com/0qx2eU-oZfodPcn0BKI8DOpMHR99qvGMvvA1AkbKZjsuzJ1ARfkQijZqL1zlsrB-7ULibSvGEpyCN_fPUiSL59XnPpnHZAv_V5SCZHS9px9v_4UOpBmeesVlBp4W9KT4LJ9bUxviNA"/>
          <p:cNvPicPr>
            <a:picLocks noChangeAspect="1" noChangeArrowheads="1"/>
          </p:cNvPicPr>
          <p:nvPr/>
        </p:nvPicPr>
        <p:blipFill>
          <a:blip r:embed="rId3" cstate="print"/>
          <a:srcRect/>
          <a:stretch>
            <a:fillRect/>
          </a:stretch>
        </p:blipFill>
        <p:spPr bwMode="auto">
          <a:xfrm>
            <a:off x="571472" y="1363846"/>
            <a:ext cx="1643074" cy="1136460"/>
          </a:xfrm>
          <a:prstGeom prst="rect">
            <a:avLst/>
          </a:prstGeom>
          <a:noFill/>
        </p:spPr>
      </p:pic>
      <p:pic>
        <p:nvPicPr>
          <p:cNvPr id="6" name="Picture 2" descr="https://lh6.googleusercontent.com/0qx2eU-oZfodPcn0BKI8DOpMHR99qvGMvvA1AkbKZjsuzJ1ARfkQijZqL1zlsrB-7ULibSvGEpyCN_fPUiSL59XnPpnHZAv_V5SCZHS9px9v_4UOpBmeesVlBp4W9KT4LJ9bUxviNA"/>
          <p:cNvPicPr>
            <a:picLocks noChangeAspect="1" noChangeArrowheads="1"/>
          </p:cNvPicPr>
          <p:nvPr/>
        </p:nvPicPr>
        <p:blipFill>
          <a:blip r:embed="rId3" cstate="print"/>
          <a:srcRect/>
          <a:stretch>
            <a:fillRect/>
          </a:stretch>
        </p:blipFill>
        <p:spPr bwMode="auto">
          <a:xfrm>
            <a:off x="2714612" y="1363846"/>
            <a:ext cx="1643074" cy="1136460"/>
          </a:xfrm>
          <a:prstGeom prst="rect">
            <a:avLst/>
          </a:prstGeom>
          <a:noFill/>
        </p:spPr>
      </p:pic>
      <p:pic>
        <p:nvPicPr>
          <p:cNvPr id="7" name="Picture 2" descr="https://lh6.googleusercontent.com/0qx2eU-oZfodPcn0BKI8DOpMHR99qvGMvvA1AkbKZjsuzJ1ARfkQijZqL1zlsrB-7ULibSvGEpyCN_fPUiSL59XnPpnHZAv_V5SCZHS9px9v_4UOpBmeesVlBp4W9KT4LJ9bUxviNA"/>
          <p:cNvPicPr>
            <a:picLocks noChangeAspect="1" noChangeArrowheads="1"/>
          </p:cNvPicPr>
          <p:nvPr/>
        </p:nvPicPr>
        <p:blipFill>
          <a:blip r:embed="rId3" cstate="print"/>
          <a:srcRect/>
          <a:stretch>
            <a:fillRect/>
          </a:stretch>
        </p:blipFill>
        <p:spPr bwMode="auto">
          <a:xfrm>
            <a:off x="4857752" y="1363846"/>
            <a:ext cx="1643074" cy="1136460"/>
          </a:xfrm>
          <a:prstGeom prst="rect">
            <a:avLst/>
          </a:prstGeom>
          <a:noFill/>
        </p:spPr>
      </p:pic>
      <p:pic>
        <p:nvPicPr>
          <p:cNvPr id="8" name="Picture 2" descr="https://lh6.googleusercontent.com/0qx2eU-oZfodPcn0BKI8DOpMHR99qvGMvvA1AkbKZjsuzJ1ARfkQijZqL1zlsrB-7ULibSvGEpyCN_fPUiSL59XnPpnHZAv_V5SCZHS9px9v_4UOpBmeesVlBp4W9KT4LJ9bUxviNA"/>
          <p:cNvPicPr>
            <a:picLocks noChangeAspect="1" noChangeArrowheads="1"/>
          </p:cNvPicPr>
          <p:nvPr/>
        </p:nvPicPr>
        <p:blipFill>
          <a:blip r:embed="rId3" cstate="print"/>
          <a:srcRect/>
          <a:stretch>
            <a:fillRect/>
          </a:stretch>
        </p:blipFill>
        <p:spPr bwMode="auto">
          <a:xfrm>
            <a:off x="7000892" y="1363846"/>
            <a:ext cx="1643074" cy="1136460"/>
          </a:xfrm>
          <a:prstGeom prst="rect">
            <a:avLst/>
          </a:prstGeom>
          <a:noFill/>
        </p:spPr>
      </p:pic>
      <p:sp>
        <p:nvSpPr>
          <p:cNvPr id="9" name="TextBox 8"/>
          <p:cNvSpPr txBox="1"/>
          <p:nvPr/>
        </p:nvSpPr>
        <p:spPr>
          <a:xfrm>
            <a:off x="428596" y="870328"/>
            <a:ext cx="914400" cy="36933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b="1" dirty="0" smtClean="0"/>
              <a:t>CTA-0</a:t>
            </a:r>
            <a:endParaRPr lang="en-US" b="1" dirty="0"/>
          </a:p>
        </p:txBody>
      </p:sp>
      <p:sp>
        <p:nvSpPr>
          <p:cNvPr id="10" name="TextBox 9"/>
          <p:cNvSpPr txBox="1"/>
          <p:nvPr/>
        </p:nvSpPr>
        <p:spPr>
          <a:xfrm>
            <a:off x="1510371" y="870328"/>
            <a:ext cx="914400" cy="36933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b="1" dirty="0" smtClean="0"/>
              <a:t>CTA-1</a:t>
            </a:r>
            <a:endParaRPr lang="en-US" b="1" dirty="0"/>
          </a:p>
        </p:txBody>
      </p:sp>
      <p:sp>
        <p:nvSpPr>
          <p:cNvPr id="11" name="TextBox 10"/>
          <p:cNvSpPr txBox="1"/>
          <p:nvPr/>
        </p:nvSpPr>
        <p:spPr>
          <a:xfrm>
            <a:off x="2592146" y="870328"/>
            <a:ext cx="914400" cy="36933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b="1" dirty="0" smtClean="0"/>
              <a:t>CTA-2</a:t>
            </a:r>
            <a:endParaRPr lang="en-US" b="1" dirty="0"/>
          </a:p>
        </p:txBody>
      </p:sp>
      <p:sp>
        <p:nvSpPr>
          <p:cNvPr id="12" name="TextBox 11"/>
          <p:cNvSpPr txBox="1"/>
          <p:nvPr/>
        </p:nvSpPr>
        <p:spPr>
          <a:xfrm>
            <a:off x="3673921" y="870328"/>
            <a:ext cx="914400" cy="36933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b="1" dirty="0" smtClean="0"/>
              <a:t>CTA-3</a:t>
            </a:r>
            <a:endParaRPr lang="en-US" b="1" dirty="0"/>
          </a:p>
        </p:txBody>
      </p:sp>
      <p:sp>
        <p:nvSpPr>
          <p:cNvPr id="13" name="TextBox 12"/>
          <p:cNvSpPr txBox="1"/>
          <p:nvPr/>
        </p:nvSpPr>
        <p:spPr>
          <a:xfrm>
            <a:off x="4755696" y="870328"/>
            <a:ext cx="914400" cy="36933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b="1" dirty="0" smtClean="0"/>
              <a:t>CTA-4</a:t>
            </a:r>
            <a:endParaRPr lang="en-US" b="1" dirty="0"/>
          </a:p>
        </p:txBody>
      </p:sp>
      <p:sp>
        <p:nvSpPr>
          <p:cNvPr id="14" name="TextBox 13"/>
          <p:cNvSpPr txBox="1"/>
          <p:nvPr/>
        </p:nvSpPr>
        <p:spPr>
          <a:xfrm>
            <a:off x="5837471" y="870328"/>
            <a:ext cx="914400" cy="36933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b="1" dirty="0" smtClean="0"/>
              <a:t>CTA-5</a:t>
            </a:r>
            <a:endParaRPr lang="en-US" b="1" dirty="0"/>
          </a:p>
        </p:txBody>
      </p:sp>
      <p:sp>
        <p:nvSpPr>
          <p:cNvPr id="15" name="TextBox 14"/>
          <p:cNvSpPr txBox="1"/>
          <p:nvPr/>
        </p:nvSpPr>
        <p:spPr>
          <a:xfrm>
            <a:off x="6919246" y="870328"/>
            <a:ext cx="914400" cy="36933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b="1" dirty="0" smtClean="0"/>
              <a:t>CTA-6</a:t>
            </a:r>
            <a:endParaRPr lang="en-US" b="1" dirty="0"/>
          </a:p>
        </p:txBody>
      </p:sp>
      <p:sp>
        <p:nvSpPr>
          <p:cNvPr id="16" name="TextBox 15"/>
          <p:cNvSpPr txBox="1"/>
          <p:nvPr/>
        </p:nvSpPr>
        <p:spPr>
          <a:xfrm>
            <a:off x="8001024" y="870328"/>
            <a:ext cx="914400" cy="36933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b="1" dirty="0" smtClean="0"/>
              <a:t>CTA-7</a:t>
            </a:r>
            <a:endParaRPr lang="en-US" b="1" dirty="0"/>
          </a:p>
        </p:txBody>
      </p:sp>
      <p:pic>
        <p:nvPicPr>
          <p:cNvPr id="1027" name="Picture 3"/>
          <p:cNvPicPr>
            <a:picLocks noChangeAspect="1" noChangeArrowheads="1"/>
          </p:cNvPicPr>
          <p:nvPr/>
        </p:nvPicPr>
        <p:blipFill>
          <a:blip r:embed="rId4"/>
          <a:srcRect/>
          <a:stretch>
            <a:fillRect/>
          </a:stretch>
        </p:blipFill>
        <p:spPr bwMode="auto">
          <a:xfrm>
            <a:off x="1214414" y="3714752"/>
            <a:ext cx="5357850" cy="26923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Evaluated Applications</a:t>
            </a:r>
            <a:endParaRPr lang="zh-CN" altLang="en-US" dirty="0"/>
          </a:p>
        </p:txBody>
      </p:sp>
      <p:sp>
        <p:nvSpPr>
          <p:cNvPr id="4" name="灯片编号占位符 3"/>
          <p:cNvSpPr>
            <a:spLocks noGrp="1"/>
          </p:cNvSpPr>
          <p:nvPr>
            <p:ph type="sldNum" sz="quarter" idx="10"/>
          </p:nvPr>
        </p:nvSpPr>
        <p:spPr/>
        <p:txBody>
          <a:bodyPr/>
          <a:lstStyle/>
          <a:p>
            <a:fld id="{37FA2586-380D-514F-AA2E-062C4F85A322}" type="slidenum">
              <a:rPr lang="en-US" smtClean="0"/>
              <a:pPr/>
              <a:t>23</a:t>
            </a:fld>
            <a:endParaRPr lang="en-US"/>
          </a:p>
        </p:txBody>
      </p:sp>
      <p:pic>
        <p:nvPicPr>
          <p:cNvPr id="1026" name="Picture 2"/>
          <p:cNvPicPr>
            <a:picLocks noChangeAspect="1" noChangeArrowheads="1"/>
          </p:cNvPicPr>
          <p:nvPr/>
        </p:nvPicPr>
        <p:blipFill>
          <a:blip r:embed="rId2"/>
          <a:srcRect/>
          <a:stretch>
            <a:fillRect/>
          </a:stretch>
        </p:blipFill>
        <p:spPr bwMode="auto">
          <a:xfrm>
            <a:off x="142844" y="1142984"/>
            <a:ext cx="8786842" cy="3545259"/>
          </a:xfrm>
          <a:prstGeom prst="rect">
            <a:avLst/>
          </a:prstGeom>
          <a:noFill/>
          <a:ln w="9525">
            <a:noFill/>
            <a:miter lim="800000"/>
            <a:headEnd/>
            <a:tailEnd/>
          </a:ln>
          <a:effectLst/>
        </p:spPr>
      </p:pic>
      <p:sp>
        <p:nvSpPr>
          <p:cNvPr id="6" name="矩形 5"/>
          <p:cNvSpPr/>
          <p:nvPr/>
        </p:nvSpPr>
        <p:spPr>
          <a:xfrm>
            <a:off x="3786182" y="1214422"/>
            <a:ext cx="857256" cy="3429024"/>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7643834" y="1214422"/>
            <a:ext cx="785818" cy="3429024"/>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Header File</a:t>
            </a:r>
            <a:endParaRPr lang="zh-CN" altLang="en-US" dirty="0"/>
          </a:p>
        </p:txBody>
      </p:sp>
      <p:sp>
        <p:nvSpPr>
          <p:cNvPr id="4" name="灯片编号占位符 3"/>
          <p:cNvSpPr>
            <a:spLocks noGrp="1"/>
          </p:cNvSpPr>
          <p:nvPr>
            <p:ph type="sldNum" sz="quarter" idx="10"/>
          </p:nvPr>
        </p:nvSpPr>
        <p:spPr/>
        <p:txBody>
          <a:bodyPr/>
          <a:lstStyle/>
          <a:p>
            <a:fld id="{37FA2586-380D-514F-AA2E-062C4F85A322}" type="slidenum">
              <a:rPr lang="en-US" smtClean="0"/>
              <a:pPr/>
              <a:t>24</a:t>
            </a:fld>
            <a:endParaRPr lang="en-US"/>
          </a:p>
        </p:txBody>
      </p:sp>
      <p:pic>
        <p:nvPicPr>
          <p:cNvPr id="5" name="Picture 3"/>
          <p:cNvPicPr>
            <a:picLocks noChangeAspect="1" noChangeArrowheads="1"/>
          </p:cNvPicPr>
          <p:nvPr/>
        </p:nvPicPr>
        <p:blipFill>
          <a:blip r:embed="rId2"/>
          <a:srcRect/>
          <a:stretch>
            <a:fillRect/>
          </a:stretch>
        </p:blipFill>
        <p:spPr bwMode="auto">
          <a:xfrm>
            <a:off x="714348" y="857232"/>
            <a:ext cx="6572296" cy="584786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648200" y="914400"/>
            <a:ext cx="4038600" cy="3124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Title 1"/>
          <p:cNvSpPr>
            <a:spLocks noGrp="1"/>
          </p:cNvSpPr>
          <p:nvPr>
            <p:ph type="title"/>
          </p:nvPr>
        </p:nvSpPr>
        <p:spPr>
          <a:xfrm>
            <a:off x="132081" y="228600"/>
            <a:ext cx="7106919" cy="391477"/>
          </a:xfrm>
        </p:spPr>
        <p:txBody>
          <a:bodyPr/>
          <a:lstStyle/>
          <a:p>
            <a:r>
              <a:rPr lang="en-US" dirty="0" smtClean="0"/>
              <a:t>GPU Thread Block =&gt; CTA Clustering</a:t>
            </a:r>
            <a:endParaRPr lang="en-US" dirty="0"/>
          </a:p>
        </p:txBody>
      </p:sp>
      <p:sp>
        <p:nvSpPr>
          <p:cNvPr id="3" name="Content Placeholder 2"/>
          <p:cNvSpPr>
            <a:spLocks noGrp="1"/>
          </p:cNvSpPr>
          <p:nvPr>
            <p:ph idx="1"/>
          </p:nvPr>
        </p:nvSpPr>
        <p:spPr>
          <a:xfrm>
            <a:off x="5032131" y="4343400"/>
            <a:ext cx="3657600" cy="1828800"/>
          </a:xfrm>
        </p:spPr>
        <p:txBody>
          <a:bodyPr/>
          <a:lstStyle/>
          <a:p>
            <a:r>
              <a:rPr lang="en-US" dirty="0" smtClean="0"/>
              <a:t>Data Sharing: X &amp; Y</a:t>
            </a:r>
          </a:p>
          <a:p>
            <a:r>
              <a:rPr lang="en-US" dirty="0" smtClean="0"/>
              <a:t>A Tile =&gt; A CTA</a:t>
            </a:r>
          </a:p>
          <a:p>
            <a:r>
              <a:rPr lang="en-US" dirty="0" smtClean="0"/>
              <a:t>Data Sharing =&gt; CTA Clustering</a:t>
            </a:r>
            <a:endParaRPr lang="en-US" dirty="0"/>
          </a:p>
        </p:txBody>
      </p:sp>
      <p:sp>
        <p:nvSpPr>
          <p:cNvPr id="4" name="Slide Number Placeholder 3"/>
          <p:cNvSpPr>
            <a:spLocks noGrp="1"/>
          </p:cNvSpPr>
          <p:nvPr>
            <p:ph type="sldNum" sz="quarter" idx="10"/>
          </p:nvPr>
        </p:nvSpPr>
        <p:spPr/>
        <p:txBody>
          <a:bodyPr/>
          <a:lstStyle/>
          <a:p>
            <a:fld id="{37FA2586-380D-514F-AA2E-062C4F85A322}" type="slidenum">
              <a:rPr lang="en-US" smtClean="0"/>
              <a:pPr/>
              <a:t>3</a:t>
            </a:fld>
            <a:endParaRPr lang="en-US"/>
          </a:p>
        </p:txBody>
      </p:sp>
      <p:pic>
        <p:nvPicPr>
          <p:cNvPr id="5125" name="Picture 5" descr="Related image"/>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52400" y="3997502"/>
            <a:ext cx="4373880" cy="2289018"/>
          </a:xfrm>
          <a:prstGeom prst="rect">
            <a:avLst/>
          </a:prstGeom>
          <a:noFill/>
          <a:extLst>
            <a:ext uri="{909E8E84-426E-40DD-AFC4-6F175D3DCCD1}">
              <a14:hiddenFill xmlns:a14="http://schemas.microsoft.com/office/drawing/2010/main" xmlns="">
                <a:solidFill>
                  <a:srgbClr val="FFFFFF"/>
                </a:solidFill>
              </a14:hiddenFill>
            </a:ext>
          </a:extLst>
        </p:spPr>
      </p:pic>
      <p:grpSp>
        <p:nvGrpSpPr>
          <p:cNvPr id="26" name="组合 25"/>
          <p:cNvGrpSpPr/>
          <p:nvPr/>
        </p:nvGrpSpPr>
        <p:grpSpPr>
          <a:xfrm>
            <a:off x="5176466" y="1142992"/>
            <a:ext cx="3181748" cy="2687179"/>
            <a:chOff x="5176466" y="1142992"/>
            <a:chExt cx="3181748" cy="2687179"/>
          </a:xfrm>
        </p:grpSpPr>
        <p:pic>
          <p:nvPicPr>
            <p:cNvPr id="5122" name="Picture 2"/>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176466" y="1142992"/>
              <a:ext cx="752856" cy="55357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9" name="Picture 2"/>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6356604" y="1142992"/>
              <a:ext cx="752856" cy="55357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 name="Picture 2"/>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176466" y="2209801"/>
              <a:ext cx="752856" cy="55357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1" name="Picture 2"/>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6356604" y="2209796"/>
              <a:ext cx="752856" cy="55357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2" name="Picture 2"/>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7605358" y="1142992"/>
              <a:ext cx="752856" cy="55357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3" name="Picture 2"/>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7605358" y="2209801"/>
              <a:ext cx="752856" cy="55357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4" name="Picture 2"/>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176466" y="3276600"/>
              <a:ext cx="752856" cy="55357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5" name="Picture 2"/>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6356604" y="3276600"/>
              <a:ext cx="752856" cy="55357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6" name="Picture 2"/>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7605358" y="3276600"/>
              <a:ext cx="752856" cy="55357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sp>
        <p:nvSpPr>
          <p:cNvPr id="22" name="Rectangle 21"/>
          <p:cNvSpPr/>
          <p:nvPr/>
        </p:nvSpPr>
        <p:spPr>
          <a:xfrm>
            <a:off x="4917182" y="923192"/>
            <a:ext cx="2398017" cy="993714"/>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285720" y="912838"/>
            <a:ext cx="3885468" cy="237328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nvGrpSpPr>
          <p:cNvPr id="25" name="组合 24"/>
          <p:cNvGrpSpPr/>
          <p:nvPr/>
        </p:nvGrpSpPr>
        <p:grpSpPr>
          <a:xfrm>
            <a:off x="182880" y="3540302"/>
            <a:ext cx="1129284" cy="557808"/>
            <a:chOff x="182880" y="3540302"/>
            <a:chExt cx="1129284" cy="557808"/>
          </a:xfrm>
        </p:grpSpPr>
        <p:pic>
          <p:nvPicPr>
            <p:cNvPr id="18" name="Picture 2"/>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182880" y="3664687"/>
              <a:ext cx="519684" cy="38212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9" name="Picture 2"/>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792480" y="3650792"/>
              <a:ext cx="519684" cy="38212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0" name="Rectangle 19"/>
            <p:cNvSpPr/>
            <p:nvPr/>
          </p:nvSpPr>
          <p:spPr>
            <a:xfrm>
              <a:off x="213360" y="3544112"/>
              <a:ext cx="457200" cy="553998"/>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0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X</a:t>
              </a:r>
              <a:endParaRPr lang="en-US" sz="3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21" name="Rectangle 20"/>
            <p:cNvSpPr/>
            <p:nvPr/>
          </p:nvSpPr>
          <p:spPr>
            <a:xfrm>
              <a:off x="823722" y="3540302"/>
              <a:ext cx="457200" cy="553998"/>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Y</a:t>
              </a:r>
              <a:endParaRPr lang="en-US" sz="3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23" name="Rectangle 22"/>
          <p:cNvSpPr/>
          <p:nvPr/>
        </p:nvSpPr>
        <p:spPr>
          <a:xfrm>
            <a:off x="213359" y="4645154"/>
            <a:ext cx="457201" cy="419148"/>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959689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3"/>
                                        </p:tgtEl>
                                        <p:attrNameLst>
                                          <p:attrName>style.visibility</p:attrName>
                                        </p:attrNameLst>
                                      </p:cBhvr>
                                      <p:to>
                                        <p:strVal val="visible"/>
                                      </p:to>
                                    </p:set>
                                    <p:animEffect transition="in" filter="fade">
                                      <p:cBhvr>
                                        <p:cTn id="7" dur="500"/>
                                        <p:tgtEl>
                                          <p:spTgt spid="51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125"/>
                                        </p:tgtEl>
                                        <p:attrNameLst>
                                          <p:attrName>style.visibility</p:attrName>
                                        </p:attrNameLst>
                                      </p:cBhvr>
                                      <p:to>
                                        <p:strVal val="visible"/>
                                      </p:to>
                                    </p:set>
                                    <p:animEffect transition="in" filter="fade">
                                      <p:cBhvr>
                                        <p:cTn id="17" dur="500"/>
                                        <p:tgtEl>
                                          <p:spTgt spid="512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fade">
                                      <p:cBhvr>
                                        <p:cTn id="22" dur="500"/>
                                        <p:tgtEl>
                                          <p:spTgt spid="3">
                                            <p:txEl>
                                              <p:pRg st="0" end="0"/>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fade">
                                      <p:cBhvr>
                                        <p:cTn id="25" dur="500"/>
                                        <p:tgtEl>
                                          <p:spTgt spid="22"/>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xEl>
                                              <p:pRg st="1" end="1"/>
                                            </p:txEl>
                                          </p:spTgt>
                                        </p:tgtEl>
                                        <p:attrNameLst>
                                          <p:attrName>style.visibility</p:attrName>
                                        </p:attrNameLst>
                                      </p:cBhvr>
                                      <p:to>
                                        <p:strVal val="visible"/>
                                      </p:to>
                                    </p:set>
                                    <p:animEffect transition="in" filter="fade">
                                      <p:cBhvr>
                                        <p:cTn id="30" dur="500"/>
                                        <p:tgtEl>
                                          <p:spTgt spid="3">
                                            <p:txEl>
                                              <p:pRg st="1" end="1"/>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500"/>
                                        <p:tgtEl>
                                          <p:spTgt spid="25"/>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
                                            <p:txEl>
                                              <p:pRg st="2" end="2"/>
                                            </p:txEl>
                                          </p:spTgt>
                                        </p:tgtEl>
                                        <p:attrNameLst>
                                          <p:attrName>style.visibility</p:attrName>
                                        </p:attrNameLst>
                                      </p:cBhvr>
                                      <p:to>
                                        <p:strVal val="visible"/>
                                      </p:to>
                                    </p:set>
                                    <p:animEffect transition="in" filter="fade">
                                      <p:cBhvr>
                                        <p:cTn id="38" dur="500"/>
                                        <p:tgtEl>
                                          <p:spTgt spid="3">
                                            <p:txEl>
                                              <p:pRg st="2" end="2"/>
                                            </p:tx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fade">
                                      <p:cBhvr>
                                        <p:cTn id="4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22" grpId="0" animBg="1"/>
      <p:bldP spid="2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081" y="228600"/>
            <a:ext cx="7335519" cy="391477"/>
          </a:xfrm>
        </p:spPr>
        <p:txBody>
          <a:bodyPr/>
          <a:lstStyle/>
          <a:p>
            <a:r>
              <a:rPr lang="en-US" dirty="0" smtClean="0"/>
              <a:t>Obstacles for CTA Clustering in Reality</a:t>
            </a:r>
            <a:endParaRPr lang="en-US" dirty="0"/>
          </a:p>
        </p:txBody>
      </p:sp>
      <p:sp>
        <p:nvSpPr>
          <p:cNvPr id="3" name="Content Placeholder 2"/>
          <p:cNvSpPr>
            <a:spLocks noGrp="1"/>
          </p:cNvSpPr>
          <p:nvPr>
            <p:ph idx="1"/>
          </p:nvPr>
        </p:nvSpPr>
        <p:spPr>
          <a:xfrm>
            <a:off x="447470" y="3772484"/>
            <a:ext cx="8305800" cy="2799788"/>
          </a:xfrm>
        </p:spPr>
        <p:txBody>
          <a:bodyPr/>
          <a:lstStyle/>
          <a:p>
            <a:r>
              <a:rPr lang="en-US" dirty="0" smtClean="0"/>
              <a:t>Unclear hardware feasibility: exploitable on L1?</a:t>
            </a:r>
          </a:p>
          <a:p>
            <a:pPr marL="0" indent="0">
              <a:buNone/>
            </a:pPr>
            <a:r>
              <a:rPr lang="en-US" dirty="0" smtClean="0"/>
              <a:t>     [ASPLOS’13] [TC’15]</a:t>
            </a:r>
            <a:endParaRPr lang="en-US" dirty="0" smtClean="0"/>
          </a:p>
          <a:p>
            <a:r>
              <a:rPr lang="en-US" dirty="0" smtClean="0"/>
              <a:t>Unknown and Inaccessible CTA scheduler (not RR/GTO, imbalanced dispatching)</a:t>
            </a:r>
          </a:p>
          <a:p>
            <a:pPr marL="0" indent="0">
              <a:buNone/>
            </a:pPr>
            <a:r>
              <a:rPr lang="en-US" dirty="0" smtClean="0"/>
              <a:t>    [DAC’16][HPCA’14]</a:t>
            </a:r>
            <a:endParaRPr lang="en-US" dirty="0" smtClean="0"/>
          </a:p>
          <a:p>
            <a:r>
              <a:rPr lang="en-US" dirty="0" smtClean="0"/>
              <a:t>Small capacity for L1 and L1/Tex unified cache. </a:t>
            </a:r>
            <a:endParaRPr lang="en-US" dirty="0" smtClean="0"/>
          </a:p>
          <a:p>
            <a:pPr>
              <a:buNone/>
            </a:pPr>
            <a:r>
              <a:rPr lang="en-US" dirty="0" smtClean="0"/>
              <a:t> </a:t>
            </a:r>
            <a:r>
              <a:rPr lang="en-US" dirty="0" smtClean="0"/>
              <a:t>    [HPCA’15][ICS’15][SC’15]</a:t>
            </a:r>
            <a:endParaRPr lang="en-US" dirty="0" smtClean="0"/>
          </a:p>
          <a:p>
            <a:pPr marL="457200" lvl="1" indent="0">
              <a:buNone/>
            </a:pPr>
            <a:endParaRPr lang="en-US" dirty="0" smtClean="0"/>
          </a:p>
        </p:txBody>
      </p:sp>
      <p:sp>
        <p:nvSpPr>
          <p:cNvPr id="4" name="Slide Number Placeholder 3"/>
          <p:cNvSpPr>
            <a:spLocks noGrp="1"/>
          </p:cNvSpPr>
          <p:nvPr>
            <p:ph type="sldNum" sz="quarter" idx="10"/>
          </p:nvPr>
        </p:nvSpPr>
        <p:spPr/>
        <p:txBody>
          <a:bodyPr/>
          <a:lstStyle/>
          <a:p>
            <a:fld id="{37FA2586-380D-514F-AA2E-062C4F85A322}" type="slidenum">
              <a:rPr lang="en-US" smtClean="0"/>
              <a:pPr/>
              <a:t>4</a:t>
            </a:fld>
            <a:endParaRPr lang="en-US"/>
          </a:p>
        </p:txBody>
      </p:sp>
      <p:grpSp>
        <p:nvGrpSpPr>
          <p:cNvPr id="5" name="Group 4"/>
          <p:cNvGrpSpPr/>
          <p:nvPr/>
        </p:nvGrpSpPr>
        <p:grpSpPr>
          <a:xfrm>
            <a:off x="295070" y="718981"/>
            <a:ext cx="8534400" cy="2763514"/>
            <a:chOff x="152400" y="714014"/>
            <a:chExt cx="8534400" cy="2763514"/>
          </a:xfrm>
        </p:grpSpPr>
        <p:pic>
          <p:nvPicPr>
            <p:cNvPr id="6" name="Picture 5" descr="Related image"/>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52400" y="1578302"/>
              <a:ext cx="3629061" cy="1899226"/>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Picture 7" descr="Related image"/>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057739" y="1578302"/>
              <a:ext cx="3629061" cy="1899226"/>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3" name="Group 12"/>
            <p:cNvGrpSpPr/>
            <p:nvPr/>
          </p:nvGrpSpPr>
          <p:grpSpPr>
            <a:xfrm>
              <a:off x="394716" y="1153299"/>
              <a:ext cx="519684" cy="553998"/>
              <a:chOff x="182880" y="3280410"/>
              <a:chExt cx="519684" cy="553998"/>
            </a:xfrm>
          </p:grpSpPr>
          <p:pic>
            <p:nvPicPr>
              <p:cNvPr id="9"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82880" y="3400985"/>
                <a:ext cx="519684" cy="38212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1" name="Rectangle 10"/>
              <p:cNvSpPr/>
              <p:nvPr/>
            </p:nvSpPr>
            <p:spPr>
              <a:xfrm>
                <a:off x="213360" y="3280410"/>
                <a:ext cx="457200" cy="553998"/>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0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X</a:t>
                </a:r>
                <a:endParaRPr lang="en-US" sz="3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grpSp>
          <p:nvGrpSpPr>
            <p:cNvPr id="14" name="Group 13"/>
            <p:cNvGrpSpPr/>
            <p:nvPr/>
          </p:nvGrpSpPr>
          <p:grpSpPr>
            <a:xfrm>
              <a:off x="1461516" y="1153299"/>
              <a:ext cx="519684" cy="553998"/>
              <a:chOff x="792480" y="3276600"/>
              <a:chExt cx="519684" cy="553998"/>
            </a:xfrm>
          </p:grpSpPr>
          <p:pic>
            <p:nvPicPr>
              <p:cNvPr id="10"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792480" y="3387090"/>
                <a:ext cx="519684" cy="38212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2" name="Rectangle 11"/>
              <p:cNvSpPr/>
              <p:nvPr/>
            </p:nvSpPr>
            <p:spPr>
              <a:xfrm>
                <a:off x="823722" y="3276600"/>
                <a:ext cx="457200" cy="553998"/>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Y</a:t>
                </a:r>
                <a:endParaRPr lang="en-US" sz="3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grpSp>
          <p:nvGrpSpPr>
            <p:cNvPr id="15" name="Group 14"/>
            <p:cNvGrpSpPr/>
            <p:nvPr/>
          </p:nvGrpSpPr>
          <p:grpSpPr>
            <a:xfrm>
              <a:off x="4981539" y="1143000"/>
              <a:ext cx="519684" cy="553998"/>
              <a:chOff x="182880" y="3280410"/>
              <a:chExt cx="519684" cy="553998"/>
            </a:xfrm>
          </p:grpSpPr>
          <p:pic>
            <p:nvPicPr>
              <p:cNvPr id="16"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82880" y="3400985"/>
                <a:ext cx="519684" cy="38212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7" name="Rectangle 16"/>
              <p:cNvSpPr/>
              <p:nvPr/>
            </p:nvSpPr>
            <p:spPr>
              <a:xfrm>
                <a:off x="213360" y="3280410"/>
                <a:ext cx="457200" cy="553998"/>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0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X</a:t>
                </a:r>
                <a:endParaRPr lang="en-US" sz="3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grpSp>
          <p:nvGrpSpPr>
            <p:cNvPr id="18" name="Group 17"/>
            <p:cNvGrpSpPr/>
            <p:nvPr/>
          </p:nvGrpSpPr>
          <p:grpSpPr>
            <a:xfrm>
              <a:off x="5528655" y="1143000"/>
              <a:ext cx="519684" cy="553998"/>
              <a:chOff x="792480" y="3276600"/>
              <a:chExt cx="519684" cy="553998"/>
            </a:xfrm>
          </p:grpSpPr>
          <p:pic>
            <p:nvPicPr>
              <p:cNvPr id="19"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792480" y="3387090"/>
                <a:ext cx="519684" cy="38212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0" name="Rectangle 19"/>
              <p:cNvSpPr/>
              <p:nvPr/>
            </p:nvSpPr>
            <p:spPr>
              <a:xfrm>
                <a:off x="823722" y="3276600"/>
                <a:ext cx="457200" cy="553998"/>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Y</a:t>
                </a:r>
                <a:endParaRPr lang="en-US" sz="3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21" name="Rectangle 20"/>
            <p:cNvSpPr/>
            <p:nvPr/>
          </p:nvSpPr>
          <p:spPr>
            <a:xfrm>
              <a:off x="199701" y="2763798"/>
              <a:ext cx="3534099" cy="304800"/>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5105040" y="2077998"/>
              <a:ext cx="454857" cy="381000"/>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ight Arrow 25"/>
            <p:cNvSpPr/>
            <p:nvPr/>
          </p:nvSpPr>
          <p:spPr>
            <a:xfrm>
              <a:off x="4038600" y="2268498"/>
              <a:ext cx="838200" cy="4953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p:cNvGrpSpPr/>
            <p:nvPr/>
          </p:nvGrpSpPr>
          <p:grpSpPr>
            <a:xfrm>
              <a:off x="7903453" y="1143000"/>
              <a:ext cx="519684" cy="553998"/>
              <a:chOff x="182880" y="3280410"/>
              <a:chExt cx="519684" cy="553998"/>
            </a:xfrm>
          </p:grpSpPr>
          <p:pic>
            <p:nvPicPr>
              <p:cNvPr id="28"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82880" y="3400985"/>
                <a:ext cx="519684" cy="38212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9" name="Rectangle 28"/>
              <p:cNvSpPr/>
              <p:nvPr/>
            </p:nvSpPr>
            <p:spPr>
              <a:xfrm>
                <a:off x="213360" y="3280410"/>
                <a:ext cx="457200" cy="553998"/>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0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X</a:t>
                </a:r>
                <a:endParaRPr lang="en-US" sz="3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grpSp>
          <p:nvGrpSpPr>
            <p:cNvPr id="30" name="Group 29"/>
            <p:cNvGrpSpPr/>
            <p:nvPr/>
          </p:nvGrpSpPr>
          <p:grpSpPr>
            <a:xfrm>
              <a:off x="7903453" y="714014"/>
              <a:ext cx="519684" cy="553998"/>
              <a:chOff x="792480" y="3276600"/>
              <a:chExt cx="519684" cy="553998"/>
            </a:xfrm>
          </p:grpSpPr>
          <p:pic>
            <p:nvPicPr>
              <p:cNvPr id="31"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792480" y="3387090"/>
                <a:ext cx="519684" cy="38212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2" name="Rectangle 31"/>
              <p:cNvSpPr/>
              <p:nvPr/>
            </p:nvSpPr>
            <p:spPr>
              <a:xfrm>
                <a:off x="823722" y="3276600"/>
                <a:ext cx="457200" cy="553998"/>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Y</a:t>
                </a:r>
                <a:endParaRPr lang="en-US" sz="3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33" name="Rectangle 32"/>
            <p:cNvSpPr/>
            <p:nvPr/>
          </p:nvSpPr>
          <p:spPr>
            <a:xfrm>
              <a:off x="7620000" y="2097131"/>
              <a:ext cx="454857" cy="381000"/>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xmlns="" val="38535597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Microbenchmarking</a:t>
            </a:r>
            <a:endParaRPr lang="en-US" dirty="0"/>
          </a:p>
        </p:txBody>
      </p:sp>
      <p:sp>
        <p:nvSpPr>
          <p:cNvPr id="4" name="Slide Number Placeholder 3"/>
          <p:cNvSpPr>
            <a:spLocks noGrp="1"/>
          </p:cNvSpPr>
          <p:nvPr>
            <p:ph type="sldNum" sz="quarter" idx="10"/>
          </p:nvPr>
        </p:nvSpPr>
        <p:spPr/>
        <p:txBody>
          <a:bodyPr/>
          <a:lstStyle/>
          <a:p>
            <a:fld id="{37FA2586-380D-514F-AA2E-062C4F85A322}" type="slidenum">
              <a:rPr lang="en-US" smtClean="0"/>
              <a:pPr/>
              <a:t>5</a:t>
            </a:fld>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22300" y="914400"/>
            <a:ext cx="7651750" cy="4495800"/>
          </a:xfrm>
          <a:prstGeom prst="rect">
            <a:avLst/>
          </a:prstGeom>
        </p:spPr>
      </p:pic>
      <p:sp>
        <p:nvSpPr>
          <p:cNvPr id="6" name="TextBox 5"/>
          <p:cNvSpPr txBox="1"/>
          <p:nvPr/>
        </p:nvSpPr>
        <p:spPr>
          <a:xfrm>
            <a:off x="622300" y="5704523"/>
            <a:ext cx="8382000" cy="369332"/>
          </a:xfrm>
          <a:prstGeom prst="rect">
            <a:avLst/>
          </a:prstGeom>
          <a:noFill/>
        </p:spPr>
        <p:txBody>
          <a:bodyPr wrap="square" rtlCol="0">
            <a:spAutoFit/>
          </a:bodyPr>
          <a:lstStyle/>
          <a:p>
            <a:r>
              <a:rPr lang="en-US" dirty="0" smtClean="0"/>
              <a:t>Figure. </a:t>
            </a:r>
            <a:r>
              <a:rPr lang="en-US" dirty="0" err="1" smtClean="0"/>
              <a:t>Microbenchmark</a:t>
            </a:r>
            <a:r>
              <a:rPr lang="en-US" dirty="0" smtClean="0"/>
              <a:t> for verifying spatial and temporal inter-CTA locality.</a:t>
            </a:r>
            <a:endParaRPr lang="en-US" dirty="0"/>
          </a:p>
        </p:txBody>
      </p:sp>
    </p:spTree>
    <p:extLst>
      <p:ext uri="{BB962C8B-B14F-4D97-AF65-F5344CB8AC3E}">
        <p14:creationId xmlns:p14="http://schemas.microsoft.com/office/powerpoint/2010/main" xmlns="" val="28493591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340" y="178910"/>
            <a:ext cx="7488660" cy="391477"/>
          </a:xfrm>
        </p:spPr>
        <p:txBody>
          <a:bodyPr/>
          <a:lstStyle/>
          <a:p>
            <a:r>
              <a:rPr lang="en-US" sz="2400" dirty="0" smtClean="0"/>
              <a:t>Feasibility to Exploit Inter-CTA Reuse On L1</a:t>
            </a:r>
            <a:endParaRPr lang="en-US" sz="2400" dirty="0"/>
          </a:p>
        </p:txBody>
      </p:sp>
      <p:sp>
        <p:nvSpPr>
          <p:cNvPr id="4" name="Slide Number Placeholder 3"/>
          <p:cNvSpPr>
            <a:spLocks noGrp="1"/>
          </p:cNvSpPr>
          <p:nvPr>
            <p:ph type="sldNum" sz="quarter" idx="10"/>
          </p:nvPr>
        </p:nvSpPr>
        <p:spPr/>
        <p:txBody>
          <a:bodyPr/>
          <a:lstStyle/>
          <a:p>
            <a:fld id="{37FA2586-380D-514F-AA2E-062C4F85A322}" type="slidenum">
              <a:rPr lang="en-US" smtClean="0"/>
              <a:pPr/>
              <a:t>6</a:t>
            </a:fld>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633192"/>
            <a:ext cx="9144000" cy="5591616"/>
          </a:xfrm>
          <a:prstGeom prst="rect">
            <a:avLst/>
          </a:prstGeom>
        </p:spPr>
      </p:pic>
      <p:sp>
        <p:nvSpPr>
          <p:cNvPr id="6" name="TextBox 5"/>
          <p:cNvSpPr txBox="1"/>
          <p:nvPr/>
        </p:nvSpPr>
        <p:spPr>
          <a:xfrm>
            <a:off x="367506" y="6224808"/>
            <a:ext cx="9144000" cy="646331"/>
          </a:xfrm>
          <a:prstGeom prst="rect">
            <a:avLst/>
          </a:prstGeom>
          <a:noFill/>
        </p:spPr>
        <p:txBody>
          <a:bodyPr wrap="square" rtlCol="0">
            <a:spAutoFit/>
          </a:bodyPr>
          <a:lstStyle/>
          <a:p>
            <a:r>
              <a:rPr lang="en-US" dirty="0" smtClean="0"/>
              <a:t>Figure. (A) Default scenario for temporal locality; (B) Staggered scenario for spatial locality. </a:t>
            </a:r>
            <a:endParaRPr lang="en-US" dirty="0"/>
          </a:p>
        </p:txBody>
      </p:sp>
    </p:spTree>
    <p:extLst>
      <p:ext uri="{BB962C8B-B14F-4D97-AF65-F5344CB8AC3E}">
        <p14:creationId xmlns:p14="http://schemas.microsoft.com/office/powerpoint/2010/main" xmlns="" val="7972148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081" y="228600"/>
            <a:ext cx="7106919" cy="391477"/>
          </a:xfrm>
        </p:spPr>
        <p:txBody>
          <a:bodyPr/>
          <a:lstStyle/>
          <a:p>
            <a:r>
              <a:rPr lang="en-US" dirty="0" smtClean="0"/>
              <a:t>Inter-CTA locality Potential</a:t>
            </a:r>
            <a:endParaRPr lang="en-US" dirty="0"/>
          </a:p>
        </p:txBody>
      </p:sp>
      <p:sp>
        <p:nvSpPr>
          <p:cNvPr id="3" name="Content Placeholder 2"/>
          <p:cNvSpPr>
            <a:spLocks noGrp="1"/>
          </p:cNvSpPr>
          <p:nvPr>
            <p:ph idx="1"/>
          </p:nvPr>
        </p:nvSpPr>
        <p:spPr>
          <a:xfrm>
            <a:off x="375972" y="3657600"/>
            <a:ext cx="8615627" cy="2438400"/>
          </a:xfrm>
        </p:spPr>
        <p:txBody>
          <a:bodyPr/>
          <a:lstStyle/>
          <a:p>
            <a:pPr algn="just"/>
            <a:r>
              <a:rPr lang="en-US" dirty="0" smtClean="0"/>
              <a:t>Observation: inter-CTA reuse accounts for a very significant portion of the overall data reuse: </a:t>
            </a:r>
            <a:r>
              <a:rPr lang="en-US" b="1" dirty="0" smtClean="0"/>
              <a:t>on average 45%.</a:t>
            </a:r>
          </a:p>
          <a:p>
            <a:pPr marL="0" indent="0" algn="just">
              <a:buNone/>
            </a:pPr>
            <a:endParaRPr lang="en-US" sz="1400" b="1" dirty="0" smtClean="0"/>
          </a:p>
          <a:p>
            <a:r>
              <a:rPr lang="en-US" dirty="0" smtClean="0"/>
              <a:t>But are they all exploitable? </a:t>
            </a:r>
          </a:p>
          <a:p>
            <a:pPr marL="0" indent="0">
              <a:buNone/>
            </a:pPr>
            <a:endParaRPr lang="en-US" b="1" dirty="0" smtClean="0"/>
          </a:p>
          <a:p>
            <a:endParaRPr lang="en-US" b="1" dirty="0" smtClean="0"/>
          </a:p>
          <a:p>
            <a:endParaRPr lang="en-US" b="1" dirty="0" smtClean="0"/>
          </a:p>
          <a:p>
            <a:endParaRPr lang="en-US" b="1" dirty="0" smtClean="0"/>
          </a:p>
          <a:p>
            <a:endParaRPr lang="en-US" dirty="0" smtClean="0"/>
          </a:p>
        </p:txBody>
      </p:sp>
      <p:sp>
        <p:nvSpPr>
          <p:cNvPr id="4" name="Slide Number Placeholder 3"/>
          <p:cNvSpPr>
            <a:spLocks noGrp="1"/>
          </p:cNvSpPr>
          <p:nvPr>
            <p:ph type="sldNum" sz="quarter" idx="10"/>
          </p:nvPr>
        </p:nvSpPr>
        <p:spPr/>
        <p:txBody>
          <a:bodyPr/>
          <a:lstStyle/>
          <a:p>
            <a:fld id="{37FA2586-380D-514F-AA2E-062C4F85A322}" type="slidenum">
              <a:rPr lang="en-US" smtClean="0"/>
              <a:pPr/>
              <a:t>7</a:t>
            </a:fld>
            <a:endParaRPr lang="en-US"/>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5240" y="1500174"/>
            <a:ext cx="9067800" cy="142477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915403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081" y="228600"/>
            <a:ext cx="7183119" cy="391477"/>
          </a:xfrm>
        </p:spPr>
        <p:txBody>
          <a:bodyPr/>
          <a:lstStyle/>
          <a:p>
            <a:r>
              <a:rPr lang="en-US" sz="2400" dirty="0" smtClean="0"/>
              <a:t>Where Inter-CTA Locality Originates From </a:t>
            </a:r>
            <a:endParaRPr lang="en-US" sz="2400" dirty="0"/>
          </a:p>
        </p:txBody>
      </p:sp>
      <p:sp>
        <p:nvSpPr>
          <p:cNvPr id="4" name="Slide Number Placeholder 3"/>
          <p:cNvSpPr>
            <a:spLocks noGrp="1"/>
          </p:cNvSpPr>
          <p:nvPr>
            <p:ph type="sldNum" sz="quarter" idx="10"/>
          </p:nvPr>
        </p:nvSpPr>
        <p:spPr/>
        <p:txBody>
          <a:bodyPr/>
          <a:lstStyle/>
          <a:p>
            <a:fld id="{37FA2586-380D-514F-AA2E-062C4F85A322}" type="slidenum">
              <a:rPr lang="en-US" smtClean="0"/>
              <a:pPr/>
              <a:t>8</a:t>
            </a:fld>
            <a:endParaRPr lang="en-US"/>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38906" y="1143000"/>
            <a:ext cx="8763000" cy="126694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6" name="Content Placeholder 2"/>
          <p:cNvSpPr>
            <a:spLocks noGrp="1"/>
          </p:cNvSpPr>
          <p:nvPr>
            <p:ph idx="1"/>
          </p:nvPr>
        </p:nvSpPr>
        <p:spPr>
          <a:xfrm>
            <a:off x="377666" y="2743200"/>
            <a:ext cx="8305800" cy="2438400"/>
          </a:xfrm>
        </p:spPr>
        <p:txBody>
          <a:bodyPr/>
          <a:lstStyle/>
          <a:p>
            <a:r>
              <a:rPr lang="en-US" dirty="0" smtClean="0"/>
              <a:t>Five Categories of inter-CTA reuse sources </a:t>
            </a:r>
          </a:p>
          <a:p>
            <a:pPr lvl="1">
              <a:buFont typeface="Wingdings" panose="05000000000000000000" pitchFamily="2" charset="2"/>
              <a:buChar char="q"/>
            </a:pPr>
            <a:r>
              <a:rPr lang="en-US" sz="1800" b="1" dirty="0" smtClean="0"/>
              <a:t>Algorithm related: algorithm design. </a:t>
            </a:r>
          </a:p>
          <a:p>
            <a:pPr marL="457200" lvl="1" indent="0">
              <a:buNone/>
            </a:pPr>
            <a:r>
              <a:rPr lang="en-US" sz="1800" dirty="0"/>
              <a:t>   </a:t>
            </a:r>
            <a:r>
              <a:rPr lang="en-US" sz="1800" dirty="0" smtClean="0"/>
              <a:t> Examples</a:t>
            </a:r>
            <a:r>
              <a:rPr lang="en-US" sz="1800" dirty="0"/>
              <a:t>: </a:t>
            </a:r>
            <a:r>
              <a:rPr lang="en-US" sz="1800" dirty="0" smtClean="0"/>
              <a:t>MM</a:t>
            </a:r>
            <a:r>
              <a:rPr lang="en-US" sz="1800" dirty="0"/>
              <a:t>, KMN, DCT</a:t>
            </a:r>
            <a:endParaRPr lang="en-US" sz="1800" dirty="0" smtClean="0"/>
          </a:p>
          <a:p>
            <a:pPr lvl="1">
              <a:buFont typeface="Wingdings" panose="05000000000000000000" pitchFamily="2" charset="2"/>
              <a:buChar char="q"/>
            </a:pPr>
            <a:r>
              <a:rPr lang="en-US" sz="1800" b="1" dirty="0" smtClean="0"/>
              <a:t>Cache-line related: cache design</a:t>
            </a:r>
          </a:p>
          <a:p>
            <a:pPr marL="457200" lvl="1" indent="0">
              <a:buNone/>
            </a:pPr>
            <a:r>
              <a:rPr lang="en-US" sz="1800" dirty="0" smtClean="0"/>
              <a:t>    Examples: SYK, NBO, ATX</a:t>
            </a:r>
          </a:p>
          <a:p>
            <a:pPr lvl="1">
              <a:buFont typeface="Wingdings" panose="05000000000000000000" pitchFamily="2" charset="2"/>
              <a:buChar char="q"/>
            </a:pPr>
            <a:r>
              <a:rPr lang="en-US" sz="1800" b="1" dirty="0" smtClean="0"/>
              <a:t>Data related: irregular data structures</a:t>
            </a:r>
          </a:p>
          <a:p>
            <a:pPr marL="457200" lvl="1" indent="0">
              <a:buNone/>
            </a:pPr>
            <a:r>
              <a:rPr lang="en-US" sz="1800" dirty="0"/>
              <a:t> </a:t>
            </a:r>
            <a:r>
              <a:rPr lang="en-US" sz="1800" dirty="0" smtClean="0"/>
              <a:t>   Examples: BFS, HST, BTR</a:t>
            </a:r>
          </a:p>
          <a:p>
            <a:pPr lvl="1">
              <a:buFont typeface="Wingdings" panose="05000000000000000000" pitchFamily="2" charset="2"/>
              <a:buChar char="q"/>
            </a:pPr>
            <a:r>
              <a:rPr lang="en-US" sz="1800" b="1" dirty="0" smtClean="0"/>
              <a:t>Writing related</a:t>
            </a:r>
            <a:r>
              <a:rPr lang="en-US" sz="1800" b="1" dirty="0"/>
              <a:t>: </a:t>
            </a:r>
            <a:r>
              <a:rPr lang="en-US" sz="1800" b="1" dirty="0" smtClean="0"/>
              <a:t>irrelevant writing from another </a:t>
            </a:r>
            <a:r>
              <a:rPr lang="en-US" sz="1800" b="1" dirty="0"/>
              <a:t>CTA </a:t>
            </a:r>
            <a:endParaRPr lang="en-US" sz="1800" b="1" dirty="0" smtClean="0"/>
          </a:p>
          <a:p>
            <a:pPr marL="457200" lvl="1" indent="0">
              <a:buNone/>
            </a:pPr>
            <a:r>
              <a:rPr lang="en-US" sz="1800" dirty="0"/>
              <a:t> </a:t>
            </a:r>
            <a:r>
              <a:rPr lang="en-US" sz="1800" dirty="0" smtClean="0"/>
              <a:t>    Examples: NW</a:t>
            </a:r>
          </a:p>
          <a:p>
            <a:pPr lvl="1">
              <a:buFont typeface="Wingdings" panose="05000000000000000000" pitchFamily="2" charset="2"/>
              <a:buChar char="q"/>
            </a:pPr>
            <a:r>
              <a:rPr lang="en-US" sz="1800" b="1" dirty="0" smtClean="0"/>
              <a:t>Streaming</a:t>
            </a:r>
          </a:p>
          <a:p>
            <a:pPr marL="457200" lvl="1" indent="0">
              <a:buNone/>
            </a:pPr>
            <a:r>
              <a:rPr lang="en-US" sz="1800" dirty="0"/>
              <a:t> </a:t>
            </a:r>
            <a:r>
              <a:rPr lang="en-US" sz="1800" dirty="0" smtClean="0"/>
              <a:t>    Examples: BS, SAD, DXY</a:t>
            </a:r>
          </a:p>
          <a:p>
            <a:pPr marL="457200" lvl="1" indent="0">
              <a:buNone/>
            </a:pPr>
            <a:endParaRPr lang="en-US" sz="1800" dirty="0"/>
          </a:p>
        </p:txBody>
      </p:sp>
    </p:spTree>
    <p:extLst>
      <p:ext uri="{BB962C8B-B14F-4D97-AF65-F5344CB8AC3E}">
        <p14:creationId xmlns:p14="http://schemas.microsoft.com/office/powerpoint/2010/main" xmlns="" val="21688590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Design Strategy</a:t>
            </a:r>
            <a:endParaRPr lang="en-US" dirty="0"/>
          </a:p>
        </p:txBody>
      </p:sp>
      <p:sp>
        <p:nvSpPr>
          <p:cNvPr id="4" name="Slide Number Placeholder 3"/>
          <p:cNvSpPr>
            <a:spLocks noGrp="1"/>
          </p:cNvSpPr>
          <p:nvPr>
            <p:ph type="sldNum" sz="quarter" idx="10"/>
          </p:nvPr>
        </p:nvSpPr>
        <p:spPr/>
        <p:txBody>
          <a:bodyPr/>
          <a:lstStyle/>
          <a:p>
            <a:fld id="{37FA2586-380D-514F-AA2E-062C4F85A322}" type="slidenum">
              <a:rPr lang="en-US" smtClean="0"/>
              <a:pPr/>
              <a:t>9</a:t>
            </a:fld>
            <a:endParaRPr lang="en-US"/>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12713" y="3108325"/>
            <a:ext cx="8832850" cy="10287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7" name="Content Placeholder 2"/>
          <p:cNvSpPr txBox="1">
            <a:spLocks/>
          </p:cNvSpPr>
          <p:nvPr/>
        </p:nvSpPr>
        <p:spPr bwMode="auto">
          <a:xfrm>
            <a:off x="533400" y="1600200"/>
            <a:ext cx="8305800" cy="12192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l" rtl="0" eaLnBrk="0" fontAlgn="base" hangingPunct="0">
              <a:lnSpc>
                <a:spcPct val="85000"/>
              </a:lnSpc>
              <a:spcBef>
                <a:spcPct val="30000"/>
              </a:spcBef>
              <a:spcAft>
                <a:spcPct val="0"/>
              </a:spcAft>
              <a:buClr>
                <a:schemeClr val="folHlink"/>
              </a:buClr>
              <a:buBlip>
                <a:blip r:embed="rId4"/>
              </a:buBlip>
              <a:defRPr sz="2400">
                <a:solidFill>
                  <a:schemeClr val="tx1"/>
                </a:solidFill>
                <a:latin typeface="+mn-lt"/>
                <a:ea typeface="ＭＳ Ｐゴシック" pitchFamily="-109" charset="-128"/>
                <a:cs typeface="ＭＳ Ｐゴシック" charset="-128"/>
              </a:defRPr>
            </a:lvl1pPr>
            <a:lvl2pPr marL="742950" indent="-285750" algn="l" rtl="0" eaLnBrk="0" fontAlgn="base" hangingPunct="0">
              <a:lnSpc>
                <a:spcPct val="85000"/>
              </a:lnSpc>
              <a:spcBef>
                <a:spcPct val="30000"/>
              </a:spcBef>
              <a:spcAft>
                <a:spcPct val="0"/>
              </a:spcAft>
              <a:buClr>
                <a:schemeClr val="tx2"/>
              </a:buClr>
              <a:buSzPct val="80000"/>
              <a:buBlip>
                <a:blip r:embed="rId5"/>
              </a:buBlip>
              <a:defRPr sz="2200">
                <a:solidFill>
                  <a:schemeClr val="tx1"/>
                </a:solidFill>
                <a:latin typeface="+mn-lt"/>
                <a:ea typeface="ＭＳ Ｐゴシック" pitchFamily="-109" charset="-128"/>
              </a:defRPr>
            </a:lvl2pPr>
            <a:lvl3pPr marL="1143000" indent="-228600" algn="l" rtl="0" eaLnBrk="0" fontAlgn="base" hangingPunct="0">
              <a:lnSpc>
                <a:spcPct val="85000"/>
              </a:lnSpc>
              <a:spcBef>
                <a:spcPct val="30000"/>
              </a:spcBef>
              <a:spcAft>
                <a:spcPct val="0"/>
              </a:spcAft>
              <a:buClr>
                <a:srgbClr val="737373"/>
              </a:buClr>
              <a:buSzPct val="60000"/>
              <a:buBlip>
                <a:blip r:embed="rId6"/>
              </a:buBlip>
              <a:defRPr sz="2000">
                <a:solidFill>
                  <a:schemeClr val="tx1"/>
                </a:solidFill>
                <a:latin typeface="+mn-lt"/>
                <a:ea typeface="ＭＳ Ｐゴシック" pitchFamily="-109" charset="-128"/>
              </a:defRPr>
            </a:lvl3pPr>
            <a:lvl4pPr marL="1600200" indent="-228600" algn="l" rtl="0" eaLnBrk="0" fontAlgn="base" hangingPunct="0">
              <a:lnSpc>
                <a:spcPct val="85000"/>
              </a:lnSpc>
              <a:spcBef>
                <a:spcPct val="30000"/>
              </a:spcBef>
              <a:spcAft>
                <a:spcPct val="0"/>
              </a:spcAft>
              <a:buBlip>
                <a:blip r:embed="rId7"/>
              </a:buBlip>
              <a:defRPr>
                <a:solidFill>
                  <a:schemeClr val="tx1"/>
                </a:solidFill>
                <a:latin typeface="+mn-lt"/>
                <a:ea typeface="ＭＳ Ｐゴシック" pitchFamily="-109" charset="-128"/>
              </a:defRPr>
            </a:lvl4pPr>
            <a:lvl5pPr marL="2057400" indent="-228600" algn="l" rtl="0" eaLnBrk="0" fontAlgn="base" hangingPunct="0">
              <a:spcBef>
                <a:spcPct val="20000"/>
              </a:spcBef>
              <a:spcAft>
                <a:spcPct val="0"/>
              </a:spcAft>
              <a:buBlip>
                <a:blip r:embed="rId4"/>
              </a:buBlip>
              <a:defRPr sz="1600">
                <a:solidFill>
                  <a:schemeClr val="tx1"/>
                </a:solidFill>
                <a:latin typeface="+mn-lt"/>
                <a:ea typeface="ＭＳ Ｐゴシック" pitchFamily="-109" charset="-128"/>
              </a:defRPr>
            </a:lvl5pPr>
            <a:lvl6pPr marL="2514600" indent="-228600" algn="l" rtl="0" eaLnBrk="1" fontAlgn="base" hangingPunct="1">
              <a:spcBef>
                <a:spcPct val="20000"/>
              </a:spcBef>
              <a:spcAft>
                <a:spcPct val="0"/>
              </a:spcAft>
              <a:buBlip>
                <a:blip r:embed="rId7"/>
              </a:buBlip>
              <a:defRPr sz="1400">
                <a:solidFill>
                  <a:schemeClr val="tx1"/>
                </a:solidFill>
                <a:latin typeface="+mn-lt"/>
              </a:defRPr>
            </a:lvl6pPr>
            <a:lvl7pPr marL="2971800" indent="-228600" algn="l" rtl="0" eaLnBrk="1" fontAlgn="base" hangingPunct="1">
              <a:spcBef>
                <a:spcPct val="20000"/>
              </a:spcBef>
              <a:spcAft>
                <a:spcPct val="0"/>
              </a:spcAft>
              <a:buBlip>
                <a:blip r:embed="rId7"/>
              </a:buBlip>
              <a:defRPr sz="1400">
                <a:solidFill>
                  <a:schemeClr val="tx1"/>
                </a:solidFill>
                <a:latin typeface="+mn-lt"/>
              </a:defRPr>
            </a:lvl7pPr>
            <a:lvl8pPr marL="3429000" indent="-228600" algn="l" rtl="0" eaLnBrk="1" fontAlgn="base" hangingPunct="1">
              <a:spcBef>
                <a:spcPct val="20000"/>
              </a:spcBef>
              <a:spcAft>
                <a:spcPct val="0"/>
              </a:spcAft>
              <a:buBlip>
                <a:blip r:embed="rId7"/>
              </a:buBlip>
              <a:defRPr sz="1400">
                <a:solidFill>
                  <a:schemeClr val="tx1"/>
                </a:solidFill>
                <a:latin typeface="+mn-lt"/>
              </a:defRPr>
            </a:lvl8pPr>
            <a:lvl9pPr marL="3886200" indent="-228600" algn="l" rtl="0" eaLnBrk="1" fontAlgn="base" hangingPunct="1">
              <a:spcBef>
                <a:spcPct val="20000"/>
              </a:spcBef>
              <a:spcAft>
                <a:spcPct val="0"/>
              </a:spcAft>
              <a:buBlip>
                <a:blip r:embed="rId7"/>
              </a:buBlip>
              <a:defRPr sz="1400">
                <a:solidFill>
                  <a:schemeClr val="tx1"/>
                </a:solidFill>
                <a:latin typeface="+mn-lt"/>
              </a:defRPr>
            </a:lvl9pPr>
          </a:lstStyle>
          <a:p>
            <a:r>
              <a:rPr lang="en-US" kern="0" dirty="0" smtClean="0"/>
              <a:t>Exploitable: </a:t>
            </a:r>
            <a:r>
              <a:rPr lang="en-US" i="1" kern="0" dirty="0" smtClean="0"/>
              <a:t>algorithm-related</a:t>
            </a:r>
            <a:r>
              <a:rPr lang="en-US" kern="0" dirty="0" smtClean="0"/>
              <a:t> and </a:t>
            </a:r>
            <a:r>
              <a:rPr lang="en-US" i="1" kern="0" dirty="0" err="1" smtClean="0"/>
              <a:t>cacheline</a:t>
            </a:r>
            <a:r>
              <a:rPr lang="en-US" i="1" kern="0" dirty="0" smtClean="0"/>
              <a:t>-related</a:t>
            </a:r>
          </a:p>
          <a:p>
            <a:r>
              <a:rPr lang="en-US" kern="0" dirty="0" smtClean="0"/>
              <a:t>Non-exploitable: data-related, write-related and streaming</a:t>
            </a:r>
            <a:endParaRPr lang="en-US" kern="0" dirty="0"/>
          </a:p>
        </p:txBody>
      </p:sp>
    </p:spTree>
    <p:extLst>
      <p:ext uri="{BB962C8B-B14F-4D97-AF65-F5344CB8AC3E}">
        <p14:creationId xmlns:p14="http://schemas.microsoft.com/office/powerpoint/2010/main" xmlns="" val="4021850825"/>
      </p:ext>
    </p:extLst>
  </p:cSld>
  <p:clrMapOvr>
    <a:masterClrMapping/>
  </p:clrMapOvr>
  <p:timing>
    <p:tnLst>
      <p:par>
        <p:cTn id="1" dur="indefinite" restart="never" nodeType="tmRoot"/>
      </p:par>
    </p:tnLst>
  </p:timing>
</p:sld>
</file>

<file path=ppt/theme/theme1.xml><?xml version="1.0" encoding="utf-8"?>
<a:theme xmlns:a="http://schemas.openxmlformats.org/drawingml/2006/main" name="PNNL_PowerPoint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NNL_Presentation_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NNL_Presentation_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NNL_Presentation_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NNL_Presentation_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NNL_Presentation_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NNL_Presentation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NNL_Presentation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NNL_Presentation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PNNL_Presentation_Template 8">
        <a:dk1>
          <a:srgbClr val="000000"/>
        </a:dk1>
        <a:lt1>
          <a:srgbClr val="FFFFFF"/>
        </a:lt1>
        <a:dk2>
          <a:srgbClr val="000000"/>
        </a:dk2>
        <a:lt2>
          <a:srgbClr val="000000"/>
        </a:lt2>
        <a:accent1>
          <a:srgbClr val="000099"/>
        </a:accent1>
        <a:accent2>
          <a:srgbClr val="FFCC00"/>
        </a:accent2>
        <a:accent3>
          <a:srgbClr val="FFFFFF"/>
        </a:accent3>
        <a:accent4>
          <a:srgbClr val="000000"/>
        </a:accent4>
        <a:accent5>
          <a:srgbClr val="AAAACA"/>
        </a:accent5>
        <a:accent6>
          <a:srgbClr val="E7B900"/>
        </a:accent6>
        <a:hlink>
          <a:srgbClr val="CC3300"/>
        </a:hlink>
        <a:folHlink>
          <a:srgbClr val="800000"/>
        </a:folHlink>
      </a:clrScheme>
      <a:clrMap bg1="lt1" tx1="dk1" bg2="lt2" tx2="dk2" accent1="accent1" accent2="accent2" accent3="accent3" accent4="accent4" accent5="accent5" accent6="accent6" hlink="hlink" folHlink="folHlink"/>
    </a:extraClrScheme>
    <a:extraClrScheme>
      <a:clrScheme name="PNNL_Presentation_Template 9">
        <a:dk1>
          <a:srgbClr val="000000"/>
        </a:dk1>
        <a:lt1>
          <a:srgbClr val="FFFFFF"/>
        </a:lt1>
        <a:dk2>
          <a:srgbClr val="000000"/>
        </a:dk2>
        <a:lt2>
          <a:srgbClr val="4D4D4D"/>
        </a:lt2>
        <a:accent1>
          <a:srgbClr val="000099"/>
        </a:accent1>
        <a:accent2>
          <a:srgbClr val="FFCC00"/>
        </a:accent2>
        <a:accent3>
          <a:srgbClr val="FFFFFF"/>
        </a:accent3>
        <a:accent4>
          <a:srgbClr val="000000"/>
        </a:accent4>
        <a:accent5>
          <a:srgbClr val="AAAACA"/>
        </a:accent5>
        <a:accent6>
          <a:srgbClr val="E7B900"/>
        </a:accent6>
        <a:hlink>
          <a:srgbClr val="006600"/>
        </a:hlink>
        <a:folHlink>
          <a:srgbClr val="CC3300"/>
        </a:folHlink>
      </a:clrScheme>
      <a:clrMap bg1="lt1" tx1="dk1" bg2="lt2" tx2="dk2" accent1="accent1" accent2="accent2" accent3="accent3" accent4="accent4" accent5="accent5" accent6="accent6" hlink="hlink" folHlink="folHlink"/>
    </a:extraClrScheme>
    <a:extraClrScheme>
      <a:clrScheme name="PNNL_Presentation_Template 10">
        <a:dk1>
          <a:srgbClr val="000000"/>
        </a:dk1>
        <a:lt1>
          <a:srgbClr val="FFFFFF"/>
        </a:lt1>
        <a:dk2>
          <a:srgbClr val="000000"/>
        </a:dk2>
        <a:lt2>
          <a:srgbClr val="4D4D4D"/>
        </a:lt2>
        <a:accent1>
          <a:srgbClr val="336699"/>
        </a:accent1>
        <a:accent2>
          <a:srgbClr val="FFCC00"/>
        </a:accent2>
        <a:accent3>
          <a:srgbClr val="FFFFFF"/>
        </a:accent3>
        <a:accent4>
          <a:srgbClr val="000000"/>
        </a:accent4>
        <a:accent5>
          <a:srgbClr val="ADB8CA"/>
        </a:accent5>
        <a:accent6>
          <a:srgbClr val="E7B900"/>
        </a:accent6>
        <a:hlink>
          <a:srgbClr val="008080"/>
        </a:hlink>
        <a:folHlink>
          <a:srgbClr val="990033"/>
        </a:folHlink>
      </a:clrScheme>
      <a:clrMap bg1="lt1" tx1="dk1" bg2="lt2" tx2="dk2" accent1="accent1" accent2="accent2" accent3="accent3" accent4="accent4" accent5="accent5" accent6="accent6" hlink="hlink" folHlink="folHlink"/>
    </a:extraClrScheme>
    <a:extraClrScheme>
      <a:clrScheme name="PNNL_Presentation_Template 11">
        <a:dk1>
          <a:srgbClr val="000000"/>
        </a:dk1>
        <a:lt1>
          <a:srgbClr val="FFFFFF"/>
        </a:lt1>
        <a:dk2>
          <a:srgbClr val="CB7023"/>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PNNL_PowerPoint_Template</Template>
  <TotalTime>85510</TotalTime>
  <Words>2548</Words>
  <Application>Microsoft Office PowerPoint</Application>
  <PresentationFormat>全屏显示(4:3)</PresentationFormat>
  <Paragraphs>333</Paragraphs>
  <Slides>24</Slides>
  <Notes>20</Notes>
  <HiddenSlides>0</HiddenSlides>
  <MMClips>0</MMClips>
  <ScaleCrop>false</ScaleCrop>
  <HeadingPairs>
    <vt:vector size="4" baseType="variant">
      <vt:variant>
        <vt:lpstr>主题</vt:lpstr>
      </vt:variant>
      <vt:variant>
        <vt:i4>1</vt:i4>
      </vt:variant>
      <vt:variant>
        <vt:lpstr>幻灯片标题</vt:lpstr>
      </vt:variant>
      <vt:variant>
        <vt:i4>24</vt:i4>
      </vt:variant>
    </vt:vector>
  </HeadingPairs>
  <TitlesOfParts>
    <vt:vector size="25" baseType="lpstr">
      <vt:lpstr>PNNL_PowerPoint_Template</vt:lpstr>
      <vt:lpstr>Locality-Aware CTA Clustering for Modern GPUs</vt:lpstr>
      <vt:lpstr>CPU Loop Tiling =&gt; Thread Clustering</vt:lpstr>
      <vt:lpstr>GPU Thread Block =&gt; CTA Clustering</vt:lpstr>
      <vt:lpstr>Obstacles for CTA Clustering in Reality</vt:lpstr>
      <vt:lpstr>Microbenchmarking</vt:lpstr>
      <vt:lpstr>Feasibility to Exploit Inter-CTA Reuse On L1</vt:lpstr>
      <vt:lpstr>Inter-CTA locality Potential</vt:lpstr>
      <vt:lpstr>Where Inter-CTA Locality Originates From </vt:lpstr>
      <vt:lpstr>Basic Design Strategy</vt:lpstr>
      <vt:lpstr>Partitioning =&gt; Inverting =&gt; Binding</vt:lpstr>
      <vt:lpstr>S1: Partition CTAs ac. inter-CTA locality </vt:lpstr>
      <vt:lpstr>S2: Inverting partition relation</vt:lpstr>
      <vt:lpstr>S3: Binding clusters to SMs</vt:lpstr>
      <vt:lpstr>Binding: How to Distinguish Agents on an SM </vt:lpstr>
      <vt:lpstr>Overall Mapping Flow from N to O</vt:lpstr>
      <vt:lpstr>Simple Code Transformation</vt:lpstr>
      <vt:lpstr>Runtime Framework</vt:lpstr>
      <vt:lpstr>Performance Improvement</vt:lpstr>
      <vt:lpstr>Cache Performance Improvement</vt:lpstr>
      <vt:lpstr>Utilization in CNN &amp; DNN</vt:lpstr>
      <vt:lpstr>Locality-Aware CTA Clustering for Modern GPUs</vt:lpstr>
      <vt:lpstr>Necessary Info for Binding</vt:lpstr>
      <vt:lpstr>Evaluated Applications</vt:lpstr>
      <vt:lpstr>Header File</vt:lpstr>
    </vt:vector>
  </TitlesOfParts>
  <Company>Pacific Northwest Versions panel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D3y427</dc:creator>
  <cp:lastModifiedBy>Ang Li</cp:lastModifiedBy>
  <cp:revision>557</cp:revision>
  <cp:lastPrinted>2011-09-16T20:15:30Z</cp:lastPrinted>
  <dcterms:created xsi:type="dcterms:W3CDTF">2012-08-20T20:31:57Z</dcterms:created>
  <dcterms:modified xsi:type="dcterms:W3CDTF">2017-04-10T07:03:08Z</dcterms:modified>
</cp:coreProperties>
</file>